
<file path=[Content_Types].xml><?xml version="1.0" encoding="utf-8"?>
<Types xmlns="http://schemas.openxmlformats.org/package/2006/content-types">
  <Default Extension="emf" ContentType="image/x-emf"/>
  <Default Extension="png" ContentType="image/png"/>
  <Default Extension="rels" ContentType="application/vnd.openxmlformats-package.relationships+xml"/>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officeDocument/2006/relationships/officeDocument" Target="ppt/presentation.xml"/><Relationship Id="rId1" Type="http://schemas.microsoft.com/office/2011/relationships/webextensiontaskpanes" Target="ppt/webextensions/taskpanes.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Lst>
  <p:notesMasterIdLst>
    <p:notesMasterId r:id="rId57"/>
  </p:notesMasterIdLst>
  <p:handoutMasterIdLst>
    <p:handoutMasterId r:id="rId58"/>
  </p:handoutMasterIdLst>
  <p:sldIdLst>
    <p:sldId id="1001" r:id="rId2"/>
    <p:sldId id="1002" r:id="rId3"/>
    <p:sldId id="2147478351" r:id="rId4"/>
    <p:sldId id="2147478314" r:id="rId5"/>
    <p:sldId id="2147478316" r:id="rId6"/>
    <p:sldId id="2147478317" r:id="rId7"/>
    <p:sldId id="2147478318" r:id="rId8"/>
    <p:sldId id="2147478319" r:id="rId9"/>
    <p:sldId id="2147478282" r:id="rId10"/>
    <p:sldId id="2147478330" r:id="rId11"/>
    <p:sldId id="2147478331" r:id="rId12"/>
    <p:sldId id="2147478332" r:id="rId13"/>
    <p:sldId id="2147478333" r:id="rId14"/>
    <p:sldId id="2147478334" r:id="rId15"/>
    <p:sldId id="2147478320" r:id="rId16"/>
    <p:sldId id="2147478321" r:id="rId17"/>
    <p:sldId id="2147478322" r:id="rId18"/>
    <p:sldId id="2147478323" r:id="rId19"/>
    <p:sldId id="2147478324" r:id="rId20"/>
    <p:sldId id="2147478325" r:id="rId21"/>
    <p:sldId id="2147478326" r:id="rId22"/>
    <p:sldId id="2147478327" r:id="rId23"/>
    <p:sldId id="2147478328" r:id="rId24"/>
    <p:sldId id="2147478352" r:id="rId25"/>
    <p:sldId id="2147478335" r:id="rId26"/>
    <p:sldId id="2147478336" r:id="rId27"/>
    <p:sldId id="2147478337" r:id="rId28"/>
    <p:sldId id="2147478338" r:id="rId29"/>
    <p:sldId id="2147478339" r:id="rId30"/>
    <p:sldId id="2147478340" r:id="rId31"/>
    <p:sldId id="2147478341" r:id="rId32"/>
    <p:sldId id="2147478342" r:id="rId33"/>
    <p:sldId id="2147478343" r:id="rId34"/>
    <p:sldId id="2147478344" r:id="rId35"/>
    <p:sldId id="2147478345" r:id="rId36"/>
    <p:sldId id="2147478353" r:id="rId37"/>
    <p:sldId id="2147478346" r:id="rId38"/>
    <p:sldId id="2147478354" r:id="rId39"/>
    <p:sldId id="2147478347" r:id="rId40"/>
    <p:sldId id="2147478348" r:id="rId41"/>
    <p:sldId id="2147478349" r:id="rId42"/>
    <p:sldId id="2147478350" r:id="rId43"/>
    <p:sldId id="1033" r:id="rId44"/>
    <p:sldId id="2147478311" r:id="rId45"/>
    <p:sldId id="2147478315" r:id="rId46"/>
    <p:sldId id="2147478329" r:id="rId47"/>
    <p:sldId id="2147478355" r:id="rId48"/>
    <p:sldId id="2147478356" r:id="rId49"/>
    <p:sldId id="2147478357" r:id="rId50"/>
    <p:sldId id="2147478358" r:id="rId51"/>
    <p:sldId id="2147478359" r:id="rId52"/>
    <p:sldId id="2147478360" r:id="rId53"/>
    <p:sldId id="2147478361" r:id="rId54"/>
    <p:sldId id="2147478362" r:id="rId55"/>
    <p:sldId id="2147478363" r:id="rId5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9C2706-7B56-0DA1-D36B-5058A166FD8E}" name="Yaglikci  Abdullah Giray" initials="YAG" userId="S::yaglikca@ethz.ch::9d4a6345-5013-481a-aed7-5910ce0bef1f" providerId="AD"/>
  <p188:author id="{25D29E55-6E1B-8098-0CC8-6F8A5879E72E}" name="lois.orosa.nogueira@gmail.com" initials="lo" userId="S::urn:spo:guest#lois.orosa.nogueira@gmail.com::"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Microsoft Office User" initials="Office" lastIdx="1" clrIdx="0"/>
  <p:cmAuthor id="2" name="Microsoft Office User" initials="Office [2]" lastIdx="1" clrIdx="1"/>
  <p:cmAuthor id="3" name="Microsoft Office User" initials="Office [3]" lastIdx="1" clrIdx="2"/>
  <p:cmAuthor id="4" name="ggqd_e6b7e@idethz.onmicrosoft.com" initials="g" lastIdx="3" clrIdx="3">
    <p:extLst>
      <p:ext uri="{19B8F6BF-5375-455C-9EA6-DF929625EA0E}">
        <p15:presenceInfo xmlns:p15="http://schemas.microsoft.com/office/powerpoint/2012/main" userId="S::ggqd_e6b7e@ethz.ch::93ad1454-b441-4862-aa2c-ecbd07735b47" providerId="AD"/>
      </p:ext>
    </p:extLst>
  </p:cmAuthor>
  <p:cmAuthor id="5" name="Patel  Minesh Hamenbhai" initials="PH" lastIdx="2" clrIdx="4">
    <p:extLst>
      <p:ext uri="{19B8F6BF-5375-455C-9EA6-DF929625EA0E}">
        <p15:presenceInfo xmlns:p15="http://schemas.microsoft.com/office/powerpoint/2012/main" userId="S::mpatel@ethz.ch::6a2c18ab-280a-4d17-9acd-93b2f4ff5d5d"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F0600"/>
    <a:srgbClr val="4473C4"/>
    <a:srgbClr val="7F7F7F"/>
    <a:srgbClr val="000000"/>
    <a:srgbClr val="C00A00"/>
    <a:srgbClr val="11813C"/>
    <a:srgbClr val="FFE0D7"/>
    <a:srgbClr val="FFEBDC"/>
    <a:srgbClr val="10813B"/>
    <a:srgbClr val="E5E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2A488322-F2BA-4B5B-9748-0D474271808F}" styleName="Medium Style 3 - Accent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 styleId="{AF606853-7671-496A-8E4F-DF71F8EC918B}" styleName="Dark Style 1 - Accent 6">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6"/>
          </a:solidFill>
        </a:fill>
      </a:tcStyle>
    </a:wholeTbl>
    <a:band1H>
      <a:tcStyle>
        <a:tcBdr/>
        <a:fill>
          <a:solidFill>
            <a:schemeClr val="accent6">
              <a:shade val="60000"/>
            </a:schemeClr>
          </a:solidFill>
        </a:fill>
      </a:tcStyle>
    </a:band1H>
    <a:band1V>
      <a:tcStyle>
        <a:tcBdr/>
        <a:fill>
          <a:solidFill>
            <a:schemeClr val="accent6">
              <a:shade val="60000"/>
            </a:schemeClr>
          </a:solidFill>
        </a:fill>
      </a:tcStyle>
    </a:band1V>
    <a:lastCol>
      <a:tcTxStyle b="on"/>
      <a:tcStyle>
        <a:tcBdr>
          <a:left>
            <a:ln w="25400" cmpd="sng">
              <a:solidFill>
                <a:schemeClr val="lt1"/>
              </a:solidFill>
            </a:ln>
          </a:left>
        </a:tcBdr>
        <a:fill>
          <a:solidFill>
            <a:schemeClr val="accent6">
              <a:shade val="60000"/>
            </a:schemeClr>
          </a:solidFill>
        </a:fill>
      </a:tcStyle>
    </a:lastCol>
    <a:firstCol>
      <a:tcTxStyle b="on"/>
      <a:tcStyle>
        <a:tcBdr>
          <a:right>
            <a:ln w="25400" cmpd="sng">
              <a:solidFill>
                <a:schemeClr val="lt1"/>
              </a:solidFill>
            </a:ln>
          </a:right>
        </a:tcBdr>
        <a:fill>
          <a:solidFill>
            <a:schemeClr val="accent6">
              <a:shade val="60000"/>
            </a:schemeClr>
          </a:solidFill>
        </a:fill>
      </a:tcStyle>
    </a:firstCol>
    <a:lastRow>
      <a:tcTxStyle b="on"/>
      <a:tcStyle>
        <a:tcBdr>
          <a:top>
            <a:ln w="25400" cmpd="sng">
              <a:solidFill>
                <a:schemeClr val="lt1"/>
              </a:solidFill>
            </a:ln>
          </a:top>
        </a:tcBdr>
        <a:fill>
          <a:solidFill>
            <a:schemeClr val="accent6">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37CE84F3-28C3-443E-9E96-99CF82512B78}" styleName="Dark Style 1 - Accent 2">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2"/>
          </a:solidFill>
        </a:fill>
      </a:tcStyle>
    </a:wholeTbl>
    <a:band1H>
      <a:tcStyle>
        <a:tcBdr/>
        <a:fill>
          <a:solidFill>
            <a:schemeClr val="accent2">
              <a:shade val="60000"/>
            </a:schemeClr>
          </a:solidFill>
        </a:fill>
      </a:tcStyle>
    </a:band1H>
    <a:band1V>
      <a:tcStyle>
        <a:tcBdr/>
        <a:fill>
          <a:solidFill>
            <a:schemeClr val="accent2">
              <a:shade val="60000"/>
            </a:schemeClr>
          </a:solidFill>
        </a:fill>
      </a:tcStyle>
    </a:band1V>
    <a:lastCol>
      <a:tcTxStyle b="on"/>
      <a:tcStyle>
        <a:tcBdr>
          <a:left>
            <a:ln w="25400" cmpd="sng">
              <a:solidFill>
                <a:schemeClr val="lt1"/>
              </a:solidFill>
            </a:ln>
          </a:left>
        </a:tcBdr>
        <a:fill>
          <a:solidFill>
            <a:schemeClr val="accent2">
              <a:shade val="60000"/>
            </a:schemeClr>
          </a:solidFill>
        </a:fill>
      </a:tcStyle>
    </a:lastCol>
    <a:firstCol>
      <a:tcTxStyle b="on"/>
      <a:tcStyle>
        <a:tcBdr>
          <a:right>
            <a:ln w="25400" cmpd="sng">
              <a:solidFill>
                <a:schemeClr val="lt1"/>
              </a:solidFill>
            </a:ln>
          </a:right>
        </a:tcBdr>
        <a:fill>
          <a:solidFill>
            <a:schemeClr val="accent2">
              <a:shade val="60000"/>
            </a:schemeClr>
          </a:solidFill>
        </a:fill>
      </a:tcStyle>
    </a:firstCol>
    <a:lastRow>
      <a:tcTxStyle b="on"/>
      <a:tcStyle>
        <a:tcBdr>
          <a:top>
            <a:ln w="25400" cmpd="sng">
              <a:solidFill>
                <a:schemeClr val="lt1"/>
              </a:solidFill>
            </a:ln>
          </a:top>
        </a:tcBdr>
        <a:fill>
          <a:solidFill>
            <a:schemeClr val="accent2">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125E5076-3810-47DD-B79F-674D7AD40C01}" styleName="Dark Style 1 - Accent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1"/>
          </a:solidFill>
        </a:fill>
      </a:tcStyle>
    </a:wholeTbl>
    <a:band1H>
      <a:tcStyle>
        <a:tcBdr/>
        <a:fill>
          <a:solidFill>
            <a:schemeClr val="accent1">
              <a:shade val="60000"/>
            </a:schemeClr>
          </a:solidFill>
        </a:fill>
      </a:tcStyle>
    </a:band1H>
    <a:band1V>
      <a:tcStyle>
        <a:tcBdr/>
        <a:fill>
          <a:solidFill>
            <a:schemeClr val="accent1">
              <a:shade val="60000"/>
            </a:schemeClr>
          </a:solidFill>
        </a:fill>
      </a:tcStyle>
    </a:band1V>
    <a:lastCol>
      <a:tcTxStyle b="on"/>
      <a:tcStyle>
        <a:tcBdr>
          <a:left>
            <a:ln w="25400" cmpd="sng">
              <a:solidFill>
                <a:schemeClr val="lt1"/>
              </a:solidFill>
            </a:ln>
          </a:left>
        </a:tcBdr>
        <a:fill>
          <a:solidFill>
            <a:schemeClr val="accent1">
              <a:shade val="60000"/>
            </a:schemeClr>
          </a:solidFill>
        </a:fill>
      </a:tcStyle>
    </a:lastCol>
    <a:firstCol>
      <a:tcTxStyle b="on"/>
      <a:tcStyle>
        <a:tcBdr>
          <a:right>
            <a:ln w="25400" cmpd="sng">
              <a:solidFill>
                <a:schemeClr val="lt1"/>
              </a:solidFill>
            </a:ln>
          </a:right>
        </a:tcBdr>
        <a:fill>
          <a:solidFill>
            <a:schemeClr val="accent1">
              <a:shade val="60000"/>
            </a:schemeClr>
          </a:solidFill>
        </a:fill>
      </a:tcStyle>
    </a:firstCol>
    <a:lastRow>
      <a:tcTxStyle b="on"/>
      <a:tcStyle>
        <a:tcBdr>
          <a:top>
            <a:ln w="25400" cmpd="sng">
              <a:solidFill>
                <a:schemeClr val="lt1"/>
              </a:solidFill>
            </a:ln>
          </a:top>
        </a:tcBdr>
        <a:fill>
          <a:solidFill>
            <a:schemeClr val="accent1">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46F890A9-2807-4EBB-B81D-B2AA78EC7F39}" styleName="Dark Style 2 - Accent 5/Accent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 styleId="{638B1855-1B75-4FBE-930C-398BA8C253C6}" styleName="Themed Style 2 - Accent 6">
    <a:tblBg>
      <a:fillRef idx="3">
        <a:schemeClr val="accent6"/>
      </a:fillRef>
      <a:effectRef idx="3">
        <a:schemeClr val="accent6"/>
      </a:effectRef>
    </a:tblBg>
    <a:wholeTbl>
      <a:tcTxStyle>
        <a:fontRef idx="minor">
          <a:scrgbClr r="0" g="0" b="0"/>
        </a:fontRef>
        <a:schemeClr val="lt1"/>
      </a:tcTxStyle>
      <a:tcStyle>
        <a:tcBdr>
          <a:left>
            <a:lnRef idx="1">
              <a:schemeClr val="accent6">
                <a:tint val="50000"/>
              </a:schemeClr>
            </a:lnRef>
          </a:left>
          <a:right>
            <a:lnRef idx="1">
              <a:schemeClr val="accent6">
                <a:tint val="50000"/>
              </a:schemeClr>
            </a:lnRef>
          </a:right>
          <a:top>
            <a:lnRef idx="1">
              <a:schemeClr val="accent6">
                <a:tint val="50000"/>
              </a:schemeClr>
            </a:lnRef>
          </a:top>
          <a:bottom>
            <a:lnRef idx="1">
              <a:schemeClr val="accent6">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5DA37D80-6434-44D0-A028-1B22A696006F}" styleName="Light Style 3 - Accent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295"/>
    <p:restoredTop sz="75725"/>
  </p:normalViewPr>
  <p:slideViewPr>
    <p:cSldViewPr snapToGrid="0" snapToObjects="1">
      <p:cViewPr varScale="1">
        <p:scale>
          <a:sx n="190" d="100"/>
          <a:sy n="190" d="100"/>
        </p:scale>
        <p:origin x="3112" y="296"/>
      </p:cViewPr>
      <p:guideLst>
        <p:guide orient="horz" pos="2160"/>
        <p:guide pos="3840"/>
      </p:guideLst>
    </p:cSldViewPr>
  </p:slideViewPr>
  <p:outlineViewPr>
    <p:cViewPr>
      <p:scale>
        <a:sx n="33" d="100"/>
        <a:sy n="33" d="100"/>
      </p:scale>
      <p:origin x="0" y="-4576"/>
    </p:cViewPr>
  </p:outlineViewPr>
  <p:notesTextViewPr>
    <p:cViewPr>
      <p:scale>
        <a:sx n="120" d="100"/>
        <a:sy n="120" d="100"/>
      </p:scale>
      <p:origin x="0" y="0"/>
    </p:cViewPr>
  </p:notesTextViewPr>
  <p:sorterViewPr>
    <p:cViewPr>
      <p:scale>
        <a:sx n="70" d="100"/>
        <a:sy n="70" d="100"/>
      </p:scale>
      <p:origin x="0" y="0"/>
    </p:cViewPr>
  </p:sorterViewPr>
  <p:notesViewPr>
    <p:cSldViewPr snapToGrid="0" snapToObjects="1">
      <p:cViewPr varScale="1">
        <p:scale>
          <a:sx n="97" d="100"/>
          <a:sy n="97" d="100"/>
        </p:scale>
        <p:origin x="4328" y="200"/>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handoutMaster" Target="handoutMasters/handoutMaster1.xml"/><Relationship Id="rId5" Type="http://schemas.openxmlformats.org/officeDocument/2006/relationships/slide" Target="slides/slide4.xml"/><Relationship Id="rId61" Type="http://schemas.openxmlformats.org/officeDocument/2006/relationships/viewProps" Target="viewProp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microsoft.com/office/2018/10/relationships/authors" Target="author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commentAuthors" Target="commentAuthor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notesMaster" Target="notesMasters/notesMaster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6A6C5A5C-AE39-B1EA-FC1A-1A28421F111C}"/>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E999C544-0D13-8CF0-29EF-86B08AB01161}"/>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CC006CB0-A2D0-8844-BCEF-52E043DDE42E}" type="datetimeFigureOut">
              <a:rPr lang="en-US" smtClean="0"/>
              <a:t>9/17/26</a:t>
            </a:fld>
            <a:endParaRPr lang="en-US"/>
          </a:p>
        </p:txBody>
      </p:sp>
      <p:sp>
        <p:nvSpPr>
          <p:cNvPr id="4" name="Footer Placeholder 3">
            <a:extLst>
              <a:ext uri="{FF2B5EF4-FFF2-40B4-BE49-F238E27FC236}">
                <a16:creationId xmlns:a16="http://schemas.microsoft.com/office/drawing/2014/main" id="{0D79940B-7868-D2A0-5104-52DEEE8F0E64}"/>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DBE7FFD4-EA44-1878-C00D-8F3EA63DBB76}"/>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F389F18B-8E16-ED4D-854D-8FF358DC12DD}" type="slidenum">
              <a:rPr lang="en-US" smtClean="0"/>
              <a:t>‹#›</a:t>
            </a:fld>
            <a:endParaRPr lang="en-US"/>
          </a:p>
        </p:txBody>
      </p:sp>
    </p:spTree>
    <p:extLst>
      <p:ext uri="{BB962C8B-B14F-4D97-AF65-F5344CB8AC3E}">
        <p14:creationId xmlns:p14="http://schemas.microsoft.com/office/powerpoint/2010/main" val="30281571"/>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D439BF3-6316-40F5-8F10-980B46B5A86B}" type="datetimeFigureOut">
              <a:rPr lang="en-US" smtClean="0"/>
              <a:t>9/17/26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5E676A0-33B1-4B4B-B1AA-B0B917FCAA93}" type="slidenum">
              <a:rPr lang="en-US" smtClean="0"/>
              <a:t>‹#›</a:t>
            </a:fld>
            <a:endParaRPr lang="en-US"/>
          </a:p>
        </p:txBody>
      </p:sp>
    </p:spTree>
    <p:extLst>
      <p:ext uri="{BB962C8B-B14F-4D97-AF65-F5344CB8AC3E}">
        <p14:creationId xmlns:p14="http://schemas.microsoft.com/office/powerpoint/2010/main" val="4151402771"/>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3" Type="http://schemas.openxmlformats.org/officeDocument/2006/relationships/hyperlink" Target="https://www.nature.com/articles/s41592-024-02523-z" TargetMode="External"/><Relationship Id="rId2" Type="http://schemas.openxmlformats.org/officeDocument/2006/relationships/slide" Target="../slides/slide47.xml"/><Relationship Id="rId1" Type="http://schemas.openxmlformats.org/officeDocument/2006/relationships/notesMaster" Target="../notesMasters/notesMaster1.xml"/><Relationship Id="rId4" Type="http://schemas.openxmlformats.org/officeDocument/2006/relationships/hyperlink" Target="https://huggingface.co/datasets/InstaDeepAI/nucleotide_transformer_downstream_tasks_revised/blob/851f9946252e90c665cdb3cc3eedb78f1f26197c/README.md" TargetMode="External"/></Relationships>
</file>

<file path=ppt/notesSlides/_rels/notesSlide48.xml.rels><?xml version="1.0" encoding="UTF-8" standalone="yes"?>
<Relationships xmlns="http://schemas.openxmlformats.org/package/2006/relationships"><Relationship Id="rId3" Type="http://schemas.openxmlformats.org/officeDocument/2006/relationships/hyperlink" Target="https://github.com/instadeepai/nucleotide-transformer/blob/2dc37b86e16a6970fbc731751f7719d9f676f7f9/nucleotide_transformer/tokenizers.py" TargetMode="External"/><Relationship Id="rId2" Type="http://schemas.openxmlformats.org/officeDocument/2006/relationships/slide" Target="../slides/slide48.xml"/><Relationship Id="rId1" Type="http://schemas.openxmlformats.org/officeDocument/2006/relationships/notesMaster" Target="../notesMasters/notesMaster1.xml"/><Relationship Id="rId4" Type="http://schemas.openxmlformats.org/officeDocument/2006/relationships/hyperlink" Target="https://huggingface.co/InstaDeepAI/nucleotide-transformer-v2-50m-multi-species/blob/81b29e5786726d891dbf929404ef20adca5b36f1/modeling_esm.py" TargetMode="External"/></Relationships>
</file>

<file path=ppt/notesSlides/_rels/notesSlide49.xml.rels><?xml version="1.0" encoding="UTF-8" standalone="yes"?>
<Relationships xmlns="http://schemas.openxmlformats.org/package/2006/relationships"><Relationship Id="rId3" Type="http://schemas.openxmlformats.org/officeDocument/2006/relationships/hyperlink" Target="https://huggingface.co/InstaDeepAI/nucleotide-transformer-v2-50m-multi-species/blob/81b29e5786726d891dbf929404ef20adca5b36f1/config.json" TargetMode="External"/><Relationship Id="rId2" Type="http://schemas.openxmlformats.org/officeDocument/2006/relationships/slide" Target="../slides/slide49.xml"/><Relationship Id="rId1" Type="http://schemas.openxmlformats.org/officeDocument/2006/relationships/notesMaster" Target="../notesMasters/notesMaster1.xml"/><Relationship Id="rId4" Type="http://schemas.openxmlformats.org/officeDocument/2006/relationships/hyperlink" Target="https://huggingface.co/InstaDeepAI/nucleotide-transformer-v2-50m-multi-species/blob/81b29e5786726d891dbf929404ef20adca5b36f1/modeling_esm.py" TargetMode="External"/></Relationships>
</file>

<file path=ppt/notesSlides/_rels/notesSlide50.xml.rels><?xml version="1.0" encoding="UTF-8" standalone="yes"?>
<Relationships xmlns="http://schemas.openxmlformats.org/package/2006/relationships"><Relationship Id="rId3" Type="http://schemas.openxmlformats.org/officeDocument/2006/relationships/hyperlink" Target="https://www.nature.com/articles/s41592-024-02523-z" TargetMode="External"/><Relationship Id="rId2" Type="http://schemas.openxmlformats.org/officeDocument/2006/relationships/slide" Target="../slides/slide50.xml"/><Relationship Id="rId1" Type="http://schemas.openxmlformats.org/officeDocument/2006/relationships/notesMaster" Target="../notesMasters/notesMaster1.xml"/><Relationship Id="rId4" Type="http://schemas.openxmlformats.org/officeDocument/2006/relationships/hyperlink" Target="https://huggingface.co/InstaDeepAI/nucleotide-transformer-v2-50m-multi-species/blob/81b29e5786726d891dbf929404ef20adca5b36f1/modeling_esm.py" TargetMode="External"/></Relationships>
</file>

<file path=ppt/notesSlides/_rels/notesSlide51.xml.rels><?xml version="1.0" encoding="UTF-8" standalone="yes"?>
<Relationships xmlns="http://schemas.openxmlformats.org/package/2006/relationships"><Relationship Id="rId3" Type="http://schemas.openxmlformats.org/officeDocument/2006/relationships/hyperlink" Target="https://huggingface.co/InstaDeepAI/nucleotide-transformer-v2-50m-multi-species/blob/81b29e5786726d891dbf929404ef20adca5b36f1/config.json" TargetMode="External"/><Relationship Id="rId2" Type="http://schemas.openxmlformats.org/officeDocument/2006/relationships/slide" Target="../slides/slide51.xml"/><Relationship Id="rId1" Type="http://schemas.openxmlformats.org/officeDocument/2006/relationships/notesMaster" Target="../notesMasters/notesMaster1.xml"/><Relationship Id="rId4" Type="http://schemas.openxmlformats.org/officeDocument/2006/relationships/hyperlink" Target="https://huggingface.co/InstaDeepAI/nucleotide-transformer-v2-50m-multi-species/blob/81b29e5786726d891dbf929404ef20adca5b36f1/modeling_esm.py" TargetMode="External"/></Relationships>
</file>

<file path=ppt/notesSlides/_rels/notesSlide52.xml.rels><?xml version="1.0" encoding="UTF-8" standalone="yes"?>
<Relationships xmlns="http://schemas.openxmlformats.org/package/2006/relationships"><Relationship Id="rId3" Type="http://schemas.openxmlformats.org/officeDocument/2006/relationships/hyperlink" Target="https://huggingface.co/InstaDeepAI/nucleotide-transformer-v2-50m-multi-species/blob/81b29e5786726d891dbf929404ef20adca5b36f1/modeling_esm.py" TargetMode="External"/><Relationship Id="rId2" Type="http://schemas.openxmlformats.org/officeDocument/2006/relationships/slide" Target="../slides/slide52.xml"/><Relationship Id="rId1" Type="http://schemas.openxmlformats.org/officeDocument/2006/relationships/notesMaster" Target="../notesMasters/notesMaster1.xml"/><Relationship Id="rId4" Type="http://schemas.openxmlformats.org/officeDocument/2006/relationships/hyperlink" Target="https://huggingface.co/datasets/InstaDeepAI/nucleotide_transformer_downstream_tasks_revised/blob/851f9946252e90c665cdb3cc3eedb78f1f26197c/README.md" TargetMode="External"/></Relationships>
</file>

<file path=ppt/notesSlides/_rels/notesSlide53.xml.rels><?xml version="1.0" encoding="UTF-8" standalone="yes"?>
<Relationships xmlns="http://schemas.openxmlformats.org/package/2006/relationships"><Relationship Id="rId3" Type="http://schemas.openxmlformats.org/officeDocument/2006/relationships/hyperlink" Target="https://github.com/huggingface/notebooks/blob/474b0b5b8ffa420898b15de59ad073eda1d19c99/examples/nucleotide_transformer_dna_sequence_modelling.ipynb" TargetMode="External"/><Relationship Id="rId2" Type="http://schemas.openxmlformats.org/officeDocument/2006/relationships/slide" Target="../slides/slide53.xml"/><Relationship Id="rId1" Type="http://schemas.openxmlformats.org/officeDocument/2006/relationships/notesMaster" Target="../notesMasters/notesMaster1.xml"/><Relationship Id="rId5" Type="http://schemas.openxmlformats.org/officeDocument/2006/relationships/hyperlink" Target="https://huggingface.co/datasets/InstaDeepAI/nucleotide_transformer_downstream_tasks_revised/blob/851f9946252e90c665cdb3cc3eedb78f1f26197c/README.md" TargetMode="External"/><Relationship Id="rId4" Type="http://schemas.openxmlformats.org/officeDocument/2006/relationships/hyperlink" Target="https://huggingface.co/InstaDeepAI/nucleotide-transformer-v2-50m-multi-species/blob/81b29e5786726d891dbf929404ef20adca5b36f1/modeling_esm.py" TargetMode="External"/></Relationships>
</file>

<file path=ppt/notesSlides/_rels/notesSlide54.xml.rels><?xml version="1.0" encoding="UTF-8" standalone="yes"?>
<Relationships xmlns="http://schemas.openxmlformats.org/package/2006/relationships"><Relationship Id="rId3" Type="http://schemas.openxmlformats.org/officeDocument/2006/relationships/hyperlink" Target="https://www.nature.com/articles/s41592-024-02523-z" TargetMode="External"/><Relationship Id="rId2" Type="http://schemas.openxmlformats.org/officeDocument/2006/relationships/slide" Target="../slides/slide54.xml"/><Relationship Id="rId1" Type="http://schemas.openxmlformats.org/officeDocument/2006/relationships/notesMaster" Target="../notesMasters/notesMaster1.xml"/><Relationship Id="rId5" Type="http://schemas.openxmlformats.org/officeDocument/2006/relationships/hyperlink" Target="https://huggingface.co/InstaDeepAI/nucleotide-transformer-v2-50m-multi-species/blob/81b29e5786726d891dbf929404ef20adca5b36f1/modeling_esm.py" TargetMode="External"/><Relationship Id="rId4" Type="http://schemas.openxmlformats.org/officeDocument/2006/relationships/hyperlink" Target="https://huggingface.co/datasets/InstaDeepAI/nucleotide_transformer_downstream_tasks_revised/blob/851f9946252e90c665cdb3cc3eedb78f1f26197c/README.md" TargetMode="External"/></Relationships>
</file>

<file path=ppt/notesSlides/_rels/notesSlide55.xml.rels><?xml version="1.0" encoding="UTF-8" standalone="yes"?>
<Relationships xmlns="http://schemas.openxmlformats.org/package/2006/relationships"><Relationship Id="rId3" Type="http://schemas.openxmlformats.org/officeDocument/2006/relationships/hyperlink" Target="https://www.nature.com/articles/s41586-026-10176-5" TargetMode="External"/><Relationship Id="rId2" Type="http://schemas.openxmlformats.org/officeDocument/2006/relationships/slide" Target="../slides/slide55.xml"/><Relationship Id="rId1" Type="http://schemas.openxmlformats.org/officeDocument/2006/relationships/notesMaster" Target="../notesMasters/notesMaster1.xml"/><Relationship Id="rId5" Type="http://schemas.openxmlformats.org/officeDocument/2006/relationships/hyperlink" Target="https://www.nature.com/articles/s41592-024-02523-z" TargetMode="External"/><Relationship Id="rId4" Type="http://schemas.openxmlformats.org/officeDocument/2006/relationships/hyperlink" Target="https://github.com/ArcInstitute/evo2/blob/53f195997257c56c00e5ef8d33a54f5baad143a6/README.md" TargetMode="Externa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p:cNvSpPr>
            <a:spLocks noGrp="1" noRot="1" noChangeAspect="1"/>
          </p:cNvSpPr>
          <p:nvPr>
            <p:ph type="sldImg"/>
          </p:nvPr>
        </p:nvSpPr>
        <p:spPr/>
      </p:sp>
      <p:sp>
        <p:nvSpPr>
          <p:cNvPr id="3" name="Notes Placeholder"/>
          <p:cNvSpPr>
            <a:spLocks noGrp="1"/>
          </p:cNvSpPr>
          <p:nvPr>
            <p:ph type="body" idx="3"/>
          </p:nvPr>
        </p:nvSpPr>
        <p:spPr/>
        <p:txBody>
          <a:bodyPr/>
          <a:lstStyle/>
          <a:p>
            <a:endParaRPr lang="en-US" dirty="0"/>
          </a:p>
        </p:txBody>
      </p:sp>
      <p:sp>
        <p:nvSpPr>
          <p:cNvPr id="4" name="Slide Number Placeholder"/>
          <p:cNvSpPr>
            <a:spLocks noGrp="1"/>
          </p:cNvSpPr>
          <p:nvPr>
            <p:ph type="sldNum" idx="5"/>
          </p:nvPr>
        </p:nvSpPr>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p:cNvSpPr>
            <a:spLocks noGrp="1" noRot="1" noChangeAspect="1"/>
          </p:cNvSpPr>
          <p:nvPr>
            <p:ph type="sldImg"/>
          </p:nvPr>
        </p:nvSpPr>
        <p:spPr/>
      </p:sp>
      <p:sp>
        <p:nvSpPr>
          <p:cNvPr id="3" name="Notes Placeholder"/>
          <p:cNvSpPr>
            <a:spLocks noGrp="1"/>
          </p:cNvSpPr>
          <p:nvPr>
            <p:ph type="body" idx="3"/>
          </p:nvPr>
        </p:nvSpPr>
        <p:spPr/>
        <p:txBody>
          <a:bodyPr/>
          <a:lstStyle/>
          <a:p>
            <a:r>
              <a:rPr lang="en-US" dirty="0" err="1"/>
              <a:t>DeepVariant</a:t>
            </a:r>
            <a:r>
              <a:rPr lang="en-US" dirty="0"/>
              <a:t>: Nature Biotechnology paper (2018): https://www.nature.com/articles/nbt.4235</a:t>
            </a:r>
          </a:p>
          <a:p>
            <a:r>
              <a:rPr lang="en-US" dirty="0"/>
              <a:t>DNABERT-2: official repository: https://github.com/MAGICS-LAB/DNABERT_2</a:t>
            </a:r>
          </a:p>
          <a:p>
            <a:r>
              <a:rPr lang="en-US" dirty="0"/>
              <a:t>AlphaGenome: Nature paper: https://www.nature.com/articles/s41586-025-10014-0</a:t>
            </a:r>
          </a:p>
        </p:txBody>
      </p:sp>
      <p:sp>
        <p:nvSpPr>
          <p:cNvPr id="4" name="Slide Number Placeholder"/>
          <p:cNvSpPr>
            <a:spLocks noGrp="1"/>
          </p:cNvSpPr>
          <p:nvPr>
            <p:ph type="sldNum" idx="5"/>
          </p:nvPr>
        </p:nvSpPr>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p:cNvSpPr>
            <a:spLocks noGrp="1" noRot="1" noChangeAspect="1"/>
          </p:cNvSpPr>
          <p:nvPr>
            <p:ph type="sldImg"/>
          </p:nvPr>
        </p:nvSpPr>
        <p:spPr/>
      </p:sp>
      <p:sp>
        <p:nvSpPr>
          <p:cNvPr id="3" name="Notes Placeholder"/>
          <p:cNvSpPr>
            <a:spLocks noGrp="1"/>
          </p:cNvSpPr>
          <p:nvPr>
            <p:ph type="body" idx="3"/>
          </p:nvPr>
        </p:nvSpPr>
        <p:spPr/>
        <p:txBody>
          <a:bodyPr/>
          <a:lstStyle/>
          <a:p>
            <a:endParaRPr lang="en-US" dirty="0"/>
          </a:p>
        </p:txBody>
      </p:sp>
      <p:sp>
        <p:nvSpPr>
          <p:cNvPr id="4" name="Slide Number Placeholder"/>
          <p:cNvSpPr>
            <a:spLocks noGrp="1"/>
          </p:cNvSpPr>
          <p:nvPr>
            <p:ph type="sldNum" idx="5"/>
          </p:nvPr>
        </p:nvSpPr>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p:cNvSpPr>
            <a:spLocks noGrp="1" noRot="1" noChangeAspect="1"/>
          </p:cNvSpPr>
          <p:nvPr>
            <p:ph type="sldImg"/>
          </p:nvPr>
        </p:nvSpPr>
        <p:spPr/>
      </p:sp>
      <p:sp>
        <p:nvSpPr>
          <p:cNvPr id="3" name="Notes Placeholder"/>
          <p:cNvSpPr>
            <a:spLocks noGrp="1"/>
          </p:cNvSpPr>
          <p:nvPr>
            <p:ph type="body" idx="3"/>
          </p:nvPr>
        </p:nvSpPr>
        <p:spPr/>
        <p:txBody>
          <a:bodyPr/>
          <a:lstStyle/>
          <a:p>
            <a:r>
              <a:rPr lang="en-US" dirty="0"/>
              <a:t>A variant is a sequence difference from the reference. An allele is one sequence alternative at a site, and a diploid genotype specifies the pair carried by the two chromosome copies. At toy position 105, the reference has C; the 12 read observations include six C, five A, and one G. Differences can arise from sample variation, sequencing errors, or mapping errors. This germline, biallelic example compares C/C, C/A, and A/A. The nine-base window is a synthetic teaching example, and the read counts alone do not establish its genotype.</a:t>
            </a:r>
          </a:p>
          <a:p>
            <a:r>
              <a:rPr lang="en-US" dirty="0"/>
              <a:t>Sources</a:t>
            </a:r>
          </a:p>
          <a:p>
            <a:r>
              <a:rPr lang="en-US" dirty="0"/>
              <a:t>Variant Call Format (VCF) 4.5 specification: genotype and confidence fields: https://samtools.github.io/hts-specs/VCFv4.5.pdf</a:t>
            </a:r>
          </a:p>
          <a:p>
            <a:r>
              <a:rPr lang="en-US" dirty="0"/>
              <a:t>Genome Analysis Toolkit (GATK) 4.7.0.0: genotype likelihood calculation: https://github.com/broadinstitute/gatk/blob/0cde69eed30339f5978cbb1ac6e5cf3662f9e1f8/src/main/java/org/broadinstitute/hellbender/tools/walkers/genotyper/GenotypeLikelihoodCalculator.java#L14-L21</a:t>
            </a:r>
          </a:p>
        </p:txBody>
      </p:sp>
      <p:sp>
        <p:nvSpPr>
          <p:cNvPr id="4" name="Slide Number Placeholder"/>
          <p:cNvSpPr>
            <a:spLocks noGrp="1"/>
          </p:cNvSpPr>
          <p:nvPr>
            <p:ph type="sldNum" idx="5"/>
          </p:nvPr>
        </p:nvSpPr>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p:cNvSpPr>
            <a:spLocks noGrp="1" noRot="1" noChangeAspect="1"/>
          </p:cNvSpPr>
          <p:nvPr>
            <p:ph type="sldImg"/>
          </p:nvPr>
        </p:nvSpPr>
        <p:spPr/>
      </p:sp>
      <p:sp>
        <p:nvSpPr>
          <p:cNvPr id="3" name="Notes Placeholder"/>
          <p:cNvSpPr>
            <a:spLocks noGrp="1"/>
          </p:cNvSpPr>
          <p:nvPr>
            <p:ph type="body" idx="3"/>
          </p:nvPr>
        </p:nvSpPr>
        <p:spPr/>
        <p:txBody>
          <a:bodyPr/>
          <a:lstStyle/>
          <a:p>
            <a:r>
              <a:rPr lang="en-US" dirty="0"/>
              <a:t>This preparation precedes </a:t>
            </a:r>
            <a:r>
              <a:rPr lang="en-US" dirty="0" err="1"/>
              <a:t>HaplotypeCaller</a:t>
            </a:r>
            <a:r>
              <a:rPr lang="en-US" dirty="0"/>
              <a:t>. Sorting orders alignments by genomic position; an index enables efficient region lookup. Duplicate marking uses fragment and alignment information to flag likely repeated measurements of one original deoxyribonucleic acid (DNA) fragment. Identical displayed strings alone do not establish duplication. </a:t>
            </a:r>
            <a:r>
              <a:rPr lang="en-US" dirty="0" err="1"/>
              <a:t>HaplotypeCaller</a:t>
            </a:r>
            <a:r>
              <a:rPr lang="en-US" dirty="0"/>
              <a:t> excludes duplicate-flagged reads by default. Base quality score recalibration (BQSR) adjusts estimated base error probabilities without changing DNA letters. It needs suitable data and known-variant resources, and may be unsuitable for small panels. The toy illustrates its purpose but does not fit or apply a recalibration model.</a:t>
            </a:r>
          </a:p>
          <a:p>
            <a:r>
              <a:rPr lang="en-US" dirty="0"/>
              <a:t>Sources</a:t>
            </a:r>
          </a:p>
          <a:p>
            <a:r>
              <a:rPr lang="en-US" dirty="0"/>
              <a:t>Genome Analysis Toolkit (GATK): Base Quality Score Recalibration: https://gatk.broadinstitute.org/hc/en-us/articles/360035890531-Base-Quality-Score-Recalibration-BQSR</a:t>
            </a:r>
          </a:p>
          <a:p>
            <a:r>
              <a:rPr lang="en-US" dirty="0"/>
              <a:t>GATK 4.7.0.0: HaplotypeCaller read filters: https://github.com/broadinstitute/gatk/blob/0cde69eed30339f5978cbb1ac6e5cf3662f9e1f8/src/main/java/org/broadinstitute/hellbender/tools/walkers/haplotypecaller/HaplotypeCallerEngine.java#L463-L475</a:t>
            </a:r>
          </a:p>
        </p:txBody>
      </p:sp>
      <p:sp>
        <p:nvSpPr>
          <p:cNvPr id="4" name="Slide Number Placeholder"/>
          <p:cNvSpPr>
            <a:spLocks noGrp="1"/>
          </p:cNvSpPr>
          <p:nvPr>
            <p:ph type="sldNum" idx="5"/>
          </p:nvPr>
        </p:nvSpPr>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p:cNvSpPr>
            <a:spLocks noGrp="1" noRot="1" noChangeAspect="1"/>
          </p:cNvSpPr>
          <p:nvPr>
            <p:ph type="sldImg"/>
          </p:nvPr>
        </p:nvSpPr>
        <p:spPr/>
      </p:sp>
      <p:sp>
        <p:nvSpPr>
          <p:cNvPr id="3" name="Notes Placeholder"/>
          <p:cNvSpPr>
            <a:spLocks noGrp="1"/>
          </p:cNvSpPr>
          <p:nvPr>
            <p:ph type="body" idx="3"/>
          </p:nvPr>
        </p:nvSpPr>
        <p:spPr/>
        <p:txBody>
          <a:bodyPr/>
          <a:lstStyle/>
          <a:p>
            <a:r>
              <a:rPr lang="en-US" dirty="0" err="1"/>
              <a:t>HaplotypeCaller</a:t>
            </a:r>
            <a:r>
              <a:rPr lang="en-US" dirty="0"/>
              <a:t> focuses local assembly on regions whose reads suggest variation. A haplotype is a possible deoxyribonucleic acid (DNA) sequence across such a region. Reads and the reference contribute paths through a graph; candidate paths are then aligned to the reference to identify possible variant sites. Here the strings share ACGT and CGTA, with C, A, or G between them. The displayed support filter retains C and A. This compact graph and threshold are teaching simplifications. Real </a:t>
            </a:r>
            <a:r>
              <a:rPr lang="en-US" dirty="0" err="1"/>
              <a:t>HaplotypeCaller</a:t>
            </a:r>
            <a:r>
              <a:rPr lang="en-US" dirty="0"/>
              <a:t> performs read threading, graph processing, and candidate-path selection before likelihood scoring.</a:t>
            </a:r>
          </a:p>
          <a:p>
            <a:r>
              <a:rPr lang="en-US" dirty="0"/>
              <a:t>Sources</a:t>
            </a:r>
          </a:p>
          <a:p>
            <a:r>
              <a:rPr lang="en-US" dirty="0"/>
              <a:t>Genome Analysis Toolkit (GATK) 4.7.0.0: active-region processing and local assembly: https://github.com/broadinstitute/gatk/blob/0cde69eed30339f5978cbb1ac6e5cf3662f9e1f8/src/main/java/org/broadinstitute/hellbender/tools/walkers/haplotypecaller/HaplotypeCallerEngine.java#L734-L782</a:t>
            </a:r>
          </a:p>
          <a:p>
            <a:r>
              <a:rPr lang="en-US" dirty="0"/>
              <a:t>GATK 4.7.0.0: candidate haplotypes and reference alignment: https://github.com/broadinstitute/gatk/blob/0cde69eed30339f5978cbb1ac6e5cf3662f9e1f8/src/main/java/org/broadinstitute/hellbender/tools/walkers/haplotypecaller/readthreading/ReadThreadingAssembler.java#L324-L358</a:t>
            </a:r>
          </a:p>
        </p:txBody>
      </p:sp>
      <p:sp>
        <p:nvSpPr>
          <p:cNvPr id="4" name="Slide Number Placeholder"/>
          <p:cNvSpPr>
            <a:spLocks noGrp="1"/>
          </p:cNvSpPr>
          <p:nvPr>
            <p:ph type="sldNum" idx="5"/>
          </p:nvPr>
        </p:nvSpPr>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p:cNvSpPr>
            <a:spLocks noGrp="1" noRot="1" noChangeAspect="1"/>
          </p:cNvSpPr>
          <p:nvPr>
            <p:ph type="sldImg"/>
          </p:nvPr>
        </p:nvSpPr>
        <p:spPr/>
      </p:sp>
      <p:sp>
        <p:nvSpPr>
          <p:cNvPr id="3" name="Notes Placeholder"/>
          <p:cNvSpPr>
            <a:spLocks noGrp="1"/>
          </p:cNvSpPr>
          <p:nvPr>
            <p:ph type="body" idx="3"/>
          </p:nvPr>
        </p:nvSpPr>
        <p:spPr/>
        <p:txBody>
          <a:bodyPr/>
          <a:lstStyle/>
          <a:p>
            <a:r>
              <a:rPr lang="en-US" dirty="0" err="1"/>
              <a:t>A</a:t>
            </a:r>
            <a:r>
              <a:rPr lang="en-US" dirty="0"/>
              <a:t> pair hidden Markov model (PairHMM) evaluates P(read | haplotype): the probability of the observed read if that candidate sequence generated it. Each path describes an alignment with possible substitutions, insertions, and deletions. The forward calculation adds contributions from all permitted paths, including alternative endpoints. Repeating the calculation for every read and candidate fills the likelihood matrix. Larger log10 values indicate stronger support. These are read likelihoods, not probabilities that a haplotype is correct. The displayed numbers use synthetic reads and fixed quality inputs to illustrate the calculation.</a:t>
            </a:r>
          </a:p>
          <a:p>
            <a:r>
              <a:rPr lang="en-US" dirty="0"/>
              <a:t>Sources</a:t>
            </a:r>
          </a:p>
          <a:p>
            <a:r>
              <a:rPr lang="en-US" dirty="0"/>
              <a:t>Genome Analysis Toolkit (GATK) 4.7.0.0: PairHMM forward recurrence and emissions: https://github.com/broadinstitute/gatk/blob/0cde69eed30339f5978cbb1ac6e5cf3662f9e1f8/src/main/java/org/broadinstitute/hellbender/utils/pairhmm/LoglessPairHMM.java#L30-L93</a:t>
            </a:r>
          </a:p>
        </p:txBody>
      </p:sp>
      <p:sp>
        <p:nvSpPr>
          <p:cNvPr id="4" name="Slide Number Placeholder"/>
          <p:cNvSpPr>
            <a:spLocks noGrp="1"/>
          </p:cNvSpPr>
          <p:nvPr>
            <p:ph type="sldNum" idx="5"/>
          </p:nvPr>
        </p:nvSpPr>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p:cNvSpPr>
            <a:spLocks noGrp="1" noRot="1" noChangeAspect="1"/>
          </p:cNvSpPr>
          <p:nvPr>
            <p:ph type="sldImg"/>
          </p:nvPr>
        </p:nvSpPr>
        <p:spPr/>
      </p:sp>
      <p:sp>
        <p:nvSpPr>
          <p:cNvPr id="3" name="Notes Placeholder"/>
          <p:cNvSpPr>
            <a:spLocks noGrp="1"/>
          </p:cNvSpPr>
          <p:nvPr>
            <p:ph type="body" idx="3"/>
          </p:nvPr>
        </p:nvSpPr>
        <p:spPr/>
        <p:txBody>
          <a:bodyPr/>
          <a:lstStyle/>
          <a:p>
            <a:r>
              <a:rPr lang="en-US" dirty="0"/>
              <a:t>At one site, several haplotypes can carry the same allele. Genome Analysis Toolkit (GATK) keeps each read's largest likelihood within that group. For C/A, the toy model averages the C and A probabilities for each read, then multiplies across reads. Its Phred-scaled genotype likelihoods (PL) are 141, 0, and 175 for C/C, C/A, and A/A. PL is a standard Variant Call Format (VCF) field. It represents likelihood relative to the best genotype on the Phred scale: the best has PL 0, and larger values mean lower relative likelihood. These values are not posterior probabilities. This core calculation omits genotype priors, caller filtering, and confidence annotations. Per-sample Genomic Variant Call Format (</a:t>
            </a:r>
            <a:r>
              <a:rPr lang="en-US" dirty="0" err="1"/>
              <a:t>gVCF</a:t>
            </a:r>
            <a:r>
              <a:rPr lang="en-US" dirty="0"/>
              <a:t>) generation and later cohort joint genotyping are separate stages.</a:t>
            </a:r>
          </a:p>
          <a:p>
            <a:r>
              <a:rPr lang="en-US" dirty="0"/>
              <a:t>For one read and a diploid genotype ref/alt, P(read | ref/alt) = [P(read | ref) + P(read | alt)] / 2. This model gives each chromosome copy equal weight. Divide by 2 because there are two chromosome copies, regardless of the number of reads or candidate alleles. Multiply these per-read values across reads. For ref/ref, the average reduces to P(read | ref). When using the displayed log10 likelihoods, convert to probabilities before averaging, then take log10 and add across reads.</a:t>
            </a:r>
          </a:p>
          <a:p>
            <a:r>
              <a:rPr lang="en-US" dirty="0"/>
              <a:t>REF and ALT identify actual allele sequences. For a single-base substitution, possible alternatives are A, C, G and T excluding the reference base; the caller need not retain every possibility. Alternative alleles can also represent insertions or deletions. The caller determines which alternatives to report. ALT is an ordered list: 0 denotes REF; 1, 2 and 3 denote the first, second and third entries in ALT. The numbering follows the written list. VCF does not prescribe a universal alphabetical or likelihood-based order for that list.</a:t>
            </a:r>
          </a:p>
          <a:p>
            <a:r>
              <a:rPr lang="en-US" dirty="0"/>
              <a:t>For REF=C and ALT=A,G,T, 0/1 means C/A, 0/2 means C/G, 0/3 means C/T, and 1/2 means A/G. If the output instead has REF=C and ALT=G, 0/1 means C/G. Always interpret genotype numbers together with that record's REF and ALT fields. Four retained alleles give ten unordered diploid genotypes; each genotype still contains only two copies. Adding G or T does not add a third or fourth term to the C/A mixture.</a:t>
            </a:r>
          </a:p>
          <a:p>
            <a:r>
              <a:rPr lang="en-US" dirty="0"/>
              <a:t>Sources</a:t>
            </a:r>
          </a:p>
          <a:p>
            <a:r>
              <a:rPr lang="en-US" dirty="0"/>
              <a:t>GATK 4.7.0.0: maximum likelihood within each allele group: https://</a:t>
            </a:r>
            <a:r>
              <a:rPr lang="en-US" dirty="0" err="1"/>
              <a:t>github.com</a:t>
            </a:r>
            <a:r>
              <a:rPr lang="en-US" dirty="0"/>
              <a:t>/</a:t>
            </a:r>
            <a:r>
              <a:rPr lang="en-US" dirty="0" err="1"/>
              <a:t>broadinstitute</a:t>
            </a:r>
            <a:r>
              <a:rPr lang="en-US" dirty="0"/>
              <a:t>/</a:t>
            </a:r>
            <a:r>
              <a:rPr lang="en-US" dirty="0" err="1"/>
              <a:t>gatk</a:t>
            </a:r>
            <a:r>
              <a:rPr lang="en-US" dirty="0"/>
              <a:t>/blob/0cde69eed30339f5978cbb1ac6e5cf3662f9e1f8/</a:t>
            </a:r>
            <a:r>
              <a:rPr lang="en-US" dirty="0" err="1"/>
              <a:t>src</a:t>
            </a:r>
            <a:r>
              <a:rPr lang="en-US" dirty="0"/>
              <a:t>/main/java/org/</a:t>
            </a:r>
            <a:r>
              <a:rPr lang="en-US" dirty="0" err="1"/>
              <a:t>broadinstitute</a:t>
            </a:r>
            <a:r>
              <a:rPr lang="en-US" dirty="0"/>
              <a:t>/hellbender/utils/</a:t>
            </a:r>
            <a:r>
              <a:rPr lang="en-US" dirty="0" err="1"/>
              <a:t>genotyper</a:t>
            </a:r>
            <a:r>
              <a:rPr lang="en-US" dirty="0"/>
              <a:t>/AlleleLikelihoods.java#L782-L805</a:t>
            </a:r>
          </a:p>
          <a:p>
            <a:r>
              <a:rPr lang="en-US" dirty="0"/>
              <a:t>GATK 4.7.0.0: genotype likelihood calculation: https://</a:t>
            </a:r>
            <a:r>
              <a:rPr lang="en-US" dirty="0" err="1"/>
              <a:t>github.com</a:t>
            </a:r>
            <a:r>
              <a:rPr lang="en-US" dirty="0"/>
              <a:t>/</a:t>
            </a:r>
            <a:r>
              <a:rPr lang="en-US" dirty="0" err="1"/>
              <a:t>broadinstitute</a:t>
            </a:r>
            <a:r>
              <a:rPr lang="en-US" dirty="0"/>
              <a:t>/</a:t>
            </a:r>
            <a:r>
              <a:rPr lang="en-US" dirty="0" err="1"/>
              <a:t>gatk</a:t>
            </a:r>
            <a:r>
              <a:rPr lang="en-US" dirty="0"/>
              <a:t>/blob/0cde69eed30339f5978cbb1ac6e5cf3662f9e1f8/</a:t>
            </a:r>
            <a:r>
              <a:rPr lang="en-US" dirty="0" err="1"/>
              <a:t>src</a:t>
            </a:r>
            <a:r>
              <a:rPr lang="en-US" dirty="0"/>
              <a:t>/main/java/org/</a:t>
            </a:r>
            <a:r>
              <a:rPr lang="en-US" dirty="0" err="1"/>
              <a:t>broadinstitute</a:t>
            </a:r>
            <a:r>
              <a:rPr lang="en-US" dirty="0"/>
              <a:t>/hellbender/tools/walkers/</a:t>
            </a:r>
            <a:r>
              <a:rPr lang="en-US" dirty="0" err="1"/>
              <a:t>genotyper</a:t>
            </a:r>
            <a:r>
              <a:rPr lang="en-US" dirty="0"/>
              <a:t>/GenotypeLikelihoodCalculator.java#L14-L21</a:t>
            </a:r>
          </a:p>
          <a:p>
            <a:r>
              <a:rPr lang="en-US" dirty="0"/>
              <a:t>VCF 4.5 specification: genotype and confidence fields: https://</a:t>
            </a:r>
            <a:r>
              <a:rPr lang="en-US" dirty="0" err="1"/>
              <a:t>samtools.github.io</a:t>
            </a:r>
            <a:r>
              <a:rPr lang="en-US" dirty="0"/>
              <a:t>/</a:t>
            </a:r>
            <a:r>
              <a:rPr lang="en-US" dirty="0" err="1"/>
              <a:t>hts</a:t>
            </a:r>
            <a:r>
              <a:rPr lang="en-US" dirty="0"/>
              <a:t>-specs/VCFv4.5.pdf</a:t>
            </a:r>
          </a:p>
        </p:txBody>
      </p:sp>
      <p:sp>
        <p:nvSpPr>
          <p:cNvPr id="4" name="Slide Number Placeholder"/>
          <p:cNvSpPr>
            <a:spLocks noGrp="1"/>
          </p:cNvSpPr>
          <p:nvPr>
            <p:ph type="sldNum" idx="5"/>
          </p:nvPr>
        </p:nvSpPr>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5E676A0-33B1-4B4B-B1AA-B0B917FCAA93}" type="slidenum">
              <a:rPr lang="en-US" smtClean="0"/>
              <a:t>9</a:t>
            </a:fld>
            <a:endParaRPr lang="en-US"/>
          </a:p>
        </p:txBody>
      </p:sp>
    </p:spTree>
    <p:extLst>
      <p:ext uri="{BB962C8B-B14F-4D97-AF65-F5344CB8AC3E}">
        <p14:creationId xmlns:p14="http://schemas.microsoft.com/office/powerpoint/2010/main" val="86341275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cNvSpPr>
            <a:spLocks noGrp="1" noRot="1" noChangeAspect="1"/>
          </p:cNvSpPr>
          <p:nvPr>
            <p:ph type="sldImg"/>
          </p:nvPr>
        </p:nvSpPr>
        <p:spPr/>
      </p:sp>
      <p:sp>
        <p:nvSpPr>
          <p:cNvPr id="3" name="Notes"/>
          <p:cNvSpPr>
            <a:spLocks noGrp="1"/>
          </p:cNvSpPr>
          <p:nvPr>
            <p:ph type="body" idx="3"/>
          </p:nvPr>
        </p:nvSpPr>
        <p:spPr/>
        <p:txBody>
          <a:bodyPr/>
          <a:lstStyle/>
          <a:p>
            <a:endParaRPr lang="en-US" dirty="0"/>
          </a:p>
        </p:txBody>
      </p:sp>
      <p:sp>
        <p:nvSpPr>
          <p:cNvPr id="4" name="Slide number"/>
          <p:cNvSpPr>
            <a:spLocks noGrp="1"/>
          </p:cNvSpPr>
          <p:nvPr>
            <p:ph type="sldNum" idx="5"/>
          </p:nvPr>
        </p:nvSpPr>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cNvSpPr>
            <a:spLocks noGrp="1" noRot="1" noChangeAspect="1"/>
          </p:cNvSpPr>
          <p:nvPr>
            <p:ph type="sldImg"/>
          </p:nvPr>
        </p:nvSpPr>
        <p:spPr/>
      </p:sp>
      <p:sp>
        <p:nvSpPr>
          <p:cNvPr id="3" name="Notes"/>
          <p:cNvSpPr>
            <a:spLocks noGrp="1"/>
          </p:cNvSpPr>
          <p:nvPr>
            <p:ph type="body" idx="3"/>
          </p:nvPr>
        </p:nvSpPr>
        <p:spPr/>
        <p:txBody>
          <a:bodyPr/>
          <a:lstStyle/>
          <a:p>
            <a:endParaRPr lang="en-US" dirty="0"/>
          </a:p>
        </p:txBody>
      </p:sp>
      <p:sp>
        <p:nvSpPr>
          <p:cNvPr id="4" name="Slide number"/>
          <p:cNvSpPr>
            <a:spLocks noGrp="1"/>
          </p:cNvSpPr>
          <p:nvPr>
            <p:ph type="sldNum" idx="5"/>
          </p:nvPr>
        </p:nvSpPr>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cNvSpPr>
            <a:spLocks noGrp="1" noRot="1" noChangeAspect="1"/>
          </p:cNvSpPr>
          <p:nvPr>
            <p:ph type="sldImg"/>
          </p:nvPr>
        </p:nvSpPr>
        <p:spPr/>
      </p:sp>
      <p:sp>
        <p:nvSpPr>
          <p:cNvPr id="3" name="Notes"/>
          <p:cNvSpPr>
            <a:spLocks noGrp="1"/>
          </p:cNvSpPr>
          <p:nvPr>
            <p:ph type="body" idx="3"/>
          </p:nvPr>
        </p:nvSpPr>
        <p:spPr/>
        <p:txBody>
          <a:bodyPr/>
          <a:lstStyle/>
          <a:p>
            <a:r>
              <a:rPr lang="en-US" dirty="0"/>
              <a:t>A changed mapping can alter the evidence available at a site and, in turn, a variant decision. The figure illustrates this possibility; its call lists are not outputs from a production caller. Mapping-quality filters matter: many ambiguous reads are excluded, so changing one primary location does not necessarily change a call. The 2016 study nevertheless observed discordant final call sets after read shuffling in its tested pipelines. Reproducibility and correctness are separate: a consistently chosen location can still be wrong.</a:t>
            </a:r>
          </a:p>
          <a:p>
            <a:r>
              <a:rPr lang="en-US" dirty="0"/>
              <a:t>Sources</a:t>
            </a:r>
          </a:p>
          <a:p>
            <a:r>
              <a:rPr lang="en-US" dirty="0"/>
              <a:t>Firtina and Alkan (2016): On genomic repeats and reproducibility: https://</a:t>
            </a:r>
            <a:r>
              <a:rPr lang="en-US" dirty="0" err="1"/>
              <a:t>doi.org</a:t>
            </a:r>
            <a:r>
              <a:rPr lang="en-US" dirty="0"/>
              <a:t>/10.1093/bioinformatics/btw139</a:t>
            </a:r>
          </a:p>
        </p:txBody>
      </p:sp>
      <p:sp>
        <p:nvSpPr>
          <p:cNvPr id="4" name="Slide number"/>
          <p:cNvSpPr>
            <a:spLocks noGrp="1"/>
          </p:cNvSpPr>
          <p:nvPr>
            <p:ph type="sldNum" idx="5"/>
          </p:nvPr>
        </p:nvSpPr>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cNvSpPr>
            <a:spLocks noGrp="1" noRot="1" noChangeAspect="1"/>
          </p:cNvSpPr>
          <p:nvPr>
            <p:ph type="sldImg"/>
          </p:nvPr>
        </p:nvSpPr>
        <p:spPr/>
      </p:sp>
      <p:sp>
        <p:nvSpPr>
          <p:cNvPr id="3" name="Notes"/>
          <p:cNvSpPr>
            <a:spLocks noGrp="1"/>
          </p:cNvSpPr>
          <p:nvPr>
            <p:ph type="body" idx="3"/>
          </p:nvPr>
        </p:nvSpPr>
        <p:spPr/>
        <p:txBody>
          <a:bodyPr/>
          <a:lstStyle/>
          <a:p>
            <a:r>
              <a:rPr lang="en-US" dirty="0"/>
              <a:t>Variant quality score recalibration (VQSR) learns a filtering model from known resources and variant annotations, measurements that summarize a call's evidence. The 2016 study observed different final call sets from the same alignments, then different filtering results when it reran VQSR on one fixed raw variant file</a:t>
            </a:r>
          </a:p>
          <a:p>
            <a:endParaRPr lang="en-US" dirty="0"/>
          </a:p>
          <a:p>
            <a:r>
              <a:rPr lang="en-US" dirty="0"/>
              <a:t>Firtina and Alkan (2016): On genomic repeats and reproducibility: https://</a:t>
            </a:r>
            <a:r>
              <a:rPr lang="en-US" dirty="0" err="1"/>
              <a:t>doi.org</a:t>
            </a:r>
            <a:r>
              <a:rPr lang="en-US" dirty="0"/>
              <a:t>/10.1093/bioinformatics/btw139</a:t>
            </a:r>
          </a:p>
          <a:p>
            <a:r>
              <a:rPr lang="en-US" dirty="0"/>
              <a:t>GATK 4.7.0.0: conditional training-data subsampling: https://</a:t>
            </a:r>
            <a:r>
              <a:rPr lang="en-US" dirty="0" err="1"/>
              <a:t>github.com</a:t>
            </a:r>
            <a:r>
              <a:rPr lang="en-US" dirty="0"/>
              <a:t>/</a:t>
            </a:r>
            <a:r>
              <a:rPr lang="en-US" dirty="0" err="1"/>
              <a:t>broadinstitute</a:t>
            </a:r>
            <a:r>
              <a:rPr lang="en-US" dirty="0"/>
              <a:t>/</a:t>
            </a:r>
            <a:r>
              <a:rPr lang="en-US" dirty="0" err="1"/>
              <a:t>gatk</a:t>
            </a:r>
            <a:r>
              <a:rPr lang="en-US" dirty="0"/>
              <a:t>/blob/0cde69eed30339f5978cbb1ac6e5cf3662f9e1f8/</a:t>
            </a:r>
            <a:r>
              <a:rPr lang="en-US" dirty="0" err="1"/>
              <a:t>src</a:t>
            </a:r>
            <a:r>
              <a:rPr lang="en-US" dirty="0"/>
              <a:t>/main/java/org/</a:t>
            </a:r>
            <a:r>
              <a:rPr lang="en-US" dirty="0" err="1"/>
              <a:t>broadinstitute</a:t>
            </a:r>
            <a:r>
              <a:rPr lang="en-US" dirty="0"/>
              <a:t>/hellbender/tools/walkers/</a:t>
            </a:r>
            <a:r>
              <a:rPr lang="en-US" dirty="0" err="1"/>
              <a:t>vqsr</a:t>
            </a:r>
            <a:r>
              <a:rPr lang="en-US" dirty="0"/>
              <a:t>/VariantDataManager.java#L229-L246</a:t>
            </a:r>
          </a:p>
          <a:p>
            <a:r>
              <a:rPr lang="en-US" dirty="0"/>
              <a:t>GATK 4.7.0.0: fixed default pseudorandom seed: https://</a:t>
            </a:r>
            <a:r>
              <a:rPr lang="en-US" dirty="0" err="1"/>
              <a:t>github.com</a:t>
            </a:r>
            <a:r>
              <a:rPr lang="en-US" dirty="0"/>
              <a:t>/</a:t>
            </a:r>
            <a:r>
              <a:rPr lang="en-US" dirty="0" err="1"/>
              <a:t>broadinstitute</a:t>
            </a:r>
            <a:r>
              <a:rPr lang="en-US" dirty="0"/>
              <a:t>/</a:t>
            </a:r>
            <a:r>
              <a:rPr lang="en-US" dirty="0" err="1"/>
              <a:t>gatk</a:t>
            </a:r>
            <a:r>
              <a:rPr lang="en-US" dirty="0"/>
              <a:t>/blob/0cde69eed30339f5978cbb1ac6e5cf3662f9e1f8/</a:t>
            </a:r>
            <a:r>
              <a:rPr lang="en-US" dirty="0" err="1"/>
              <a:t>src</a:t>
            </a:r>
            <a:r>
              <a:rPr lang="en-US" dirty="0"/>
              <a:t>/main/java/org/</a:t>
            </a:r>
            <a:r>
              <a:rPr lang="en-US" dirty="0" err="1"/>
              <a:t>broadinstitute</a:t>
            </a:r>
            <a:r>
              <a:rPr lang="en-US" dirty="0"/>
              <a:t>/hellbender/utils/Utils.java#L49-L61</a:t>
            </a:r>
          </a:p>
        </p:txBody>
      </p:sp>
      <p:sp>
        <p:nvSpPr>
          <p:cNvPr id="4" name="Slide number"/>
          <p:cNvSpPr>
            <a:spLocks noGrp="1"/>
          </p:cNvSpPr>
          <p:nvPr>
            <p:ph type="sldNum" idx="5"/>
          </p:nvPr>
        </p:nvSpPr>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86A483-B8EF-9A5A-22BA-271A67CC7EE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CC0D06D-96D8-B07A-C530-4BBE2618ED9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8CEB9B8-F0F4-0D24-85A0-FAA1468D3F11}"/>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3818CA3-0B1B-1BE7-1B92-90F5D2E6B0DF}"/>
              </a:ext>
            </a:extLst>
          </p:cNvPr>
          <p:cNvSpPr>
            <a:spLocks noGrp="1"/>
          </p:cNvSpPr>
          <p:nvPr>
            <p:ph type="sldNum" sz="quarter" idx="5"/>
          </p:nvPr>
        </p:nvSpPr>
        <p:spPr/>
        <p:txBody>
          <a:bodyPr/>
          <a:lstStyle/>
          <a:p>
            <a:fld id="{35E676A0-33B1-4B4B-B1AA-B0B917FCAA93}" type="slidenum">
              <a:rPr lang="en-US" smtClean="0"/>
              <a:t>14</a:t>
            </a:fld>
            <a:endParaRPr lang="en-US"/>
          </a:p>
        </p:txBody>
      </p:sp>
    </p:spTree>
    <p:extLst>
      <p:ext uri="{BB962C8B-B14F-4D97-AF65-F5344CB8AC3E}">
        <p14:creationId xmlns:p14="http://schemas.microsoft.com/office/powerpoint/2010/main" val="121114165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p:cNvSpPr>
            <a:spLocks noGrp="1" noRot="1" noChangeAspect="1"/>
          </p:cNvSpPr>
          <p:nvPr>
            <p:ph type="sldImg"/>
          </p:nvPr>
        </p:nvSpPr>
        <p:spPr/>
      </p:sp>
      <p:sp>
        <p:nvSpPr>
          <p:cNvPr id="3" name="Notes Placeholder"/>
          <p:cNvSpPr>
            <a:spLocks noGrp="1"/>
          </p:cNvSpPr>
          <p:nvPr>
            <p:ph type="body" idx="3"/>
          </p:nvPr>
        </p:nvSpPr>
        <p:spPr/>
        <p:txBody>
          <a:bodyPr/>
          <a:lstStyle/>
          <a:p>
            <a:r>
              <a:rPr lang="en-US" dirty="0" err="1"/>
              <a:t>DeepVariant</a:t>
            </a:r>
            <a:r>
              <a:rPr lang="en-US" dirty="0"/>
              <a:t> learns how patterns in aligned reads correspond to genotypes. It first proposes candidate alleles, converts the surrounding evidence into a numerical array, applies a trained model, and processes the predictions into variant records. Follow the same fictional C-to-A locus through these stages. The walkthrough uses the large convolutional neural network (CNN) path in </a:t>
            </a:r>
            <a:r>
              <a:rPr lang="en-US" dirty="0" err="1"/>
              <a:t>DeepVariant</a:t>
            </a:r>
            <a:r>
              <a:rPr lang="en-US" dirty="0"/>
              <a:t> 1.10 for Illumina data. Its whole-genome sequencing (WGS) configuration can accept confident predictions from a smaller model first. </a:t>
            </a:r>
            <a:r>
              <a:rPr lang="en-US" dirty="0" err="1"/>
              <a:t>DeepVariant's</a:t>
            </a:r>
            <a:r>
              <a:rPr lang="en-US" dirty="0"/>
              <a:t> input guidance recommends skipping base quality score recalibration (BQSR), unlike the earlier Genome Analysis Toolkit (GATK) preparation example.</a:t>
            </a:r>
          </a:p>
          <a:p>
            <a:r>
              <a:rPr lang="en-US" dirty="0"/>
              <a:t>Sources</a:t>
            </a:r>
          </a:p>
          <a:p>
            <a:r>
              <a:rPr lang="en-US" dirty="0"/>
              <a:t>Poplin et al. (2018): </a:t>
            </a:r>
            <a:r>
              <a:rPr lang="en-US" dirty="0" err="1"/>
              <a:t>DeepVariant</a:t>
            </a:r>
            <a:r>
              <a:rPr lang="en-US" dirty="0"/>
              <a:t> paper: https://</a:t>
            </a:r>
            <a:r>
              <a:rPr lang="en-US" dirty="0" err="1"/>
              <a:t>www.nature.com</a:t>
            </a:r>
            <a:r>
              <a:rPr lang="en-US" dirty="0"/>
              <a:t>/articles/nbt.4235</a:t>
            </a:r>
          </a:p>
          <a:p>
            <a:r>
              <a:rPr lang="en-US" dirty="0" err="1"/>
              <a:t>DeepVariant</a:t>
            </a:r>
            <a:r>
              <a:rPr lang="en-US" dirty="0"/>
              <a:t> 1.10: official pipeline and input requirements: https://</a:t>
            </a:r>
            <a:r>
              <a:rPr lang="en-US" dirty="0" err="1"/>
              <a:t>github.com</a:t>
            </a:r>
            <a:r>
              <a:rPr lang="en-US" dirty="0"/>
              <a:t>/google/</a:t>
            </a:r>
            <a:r>
              <a:rPr lang="en-US" dirty="0" err="1"/>
              <a:t>deepvariant</a:t>
            </a:r>
            <a:r>
              <a:rPr lang="en-US" dirty="0"/>
              <a:t>/blob/d6b15e21323d9d15b347083f1d256ad62998c4cf/docs/</a:t>
            </a:r>
            <a:r>
              <a:rPr lang="en-US" dirty="0" err="1"/>
              <a:t>deepvariant-details.md</a:t>
            </a:r>
            <a:endParaRPr lang="en-US" dirty="0"/>
          </a:p>
          <a:p>
            <a:r>
              <a:rPr lang="en-US" dirty="0" err="1"/>
              <a:t>DeepVariant</a:t>
            </a:r>
            <a:r>
              <a:rPr lang="en-US" dirty="0"/>
              <a:t> 1.10: released Illumina WGS model input specification: https://</a:t>
            </a:r>
            <a:r>
              <a:rPr lang="en-US" dirty="0" err="1"/>
              <a:t>storage.googleapis.com</a:t>
            </a:r>
            <a:r>
              <a:rPr lang="en-US" dirty="0"/>
              <a:t>/</a:t>
            </a:r>
            <a:r>
              <a:rPr lang="en-US" dirty="0" err="1"/>
              <a:t>deepvariant</a:t>
            </a:r>
            <a:r>
              <a:rPr lang="en-US" dirty="0"/>
              <a:t>/models/</a:t>
            </a:r>
            <a:r>
              <a:rPr lang="en-US" dirty="0" err="1"/>
              <a:t>DeepVariant</a:t>
            </a:r>
            <a:r>
              <a:rPr lang="en-US" dirty="0"/>
              <a:t>/1.10.0/</a:t>
            </a:r>
            <a:r>
              <a:rPr lang="en-US" dirty="0" err="1"/>
              <a:t>savedmodels</a:t>
            </a:r>
            <a:r>
              <a:rPr lang="en-US" dirty="0"/>
              <a:t>/</a:t>
            </a:r>
            <a:r>
              <a:rPr lang="en-US" dirty="0" err="1"/>
              <a:t>deepvariant.wgs.savedmodel</a:t>
            </a:r>
            <a:r>
              <a:rPr lang="en-US" dirty="0"/>
              <a:t>/</a:t>
            </a:r>
            <a:r>
              <a:rPr lang="en-US" dirty="0" err="1"/>
              <a:t>model.example_info.json</a:t>
            </a:r>
            <a:endParaRPr lang="en-US" dirty="0"/>
          </a:p>
          <a:p>
            <a:r>
              <a:rPr lang="en-US" dirty="0" err="1"/>
              <a:t>DeepVariant</a:t>
            </a:r>
            <a:r>
              <a:rPr lang="en-US" dirty="0"/>
              <a:t> 1.10: accepting or forwarding small-model predictions: https://</a:t>
            </a:r>
            <a:r>
              <a:rPr lang="en-US" dirty="0" err="1"/>
              <a:t>github.com</a:t>
            </a:r>
            <a:r>
              <a:rPr lang="en-US" dirty="0"/>
              <a:t>/google/</a:t>
            </a:r>
            <a:r>
              <a:rPr lang="en-US" dirty="0" err="1"/>
              <a:t>deepvariant</a:t>
            </a:r>
            <a:r>
              <a:rPr lang="en-US" dirty="0"/>
              <a:t>/blob/d6b15e21323d9d15b347083f1d256ad62998c4cf/</a:t>
            </a:r>
            <a:r>
              <a:rPr lang="en-US" dirty="0" err="1"/>
              <a:t>deepvariant</a:t>
            </a:r>
            <a:r>
              <a:rPr lang="en-US" dirty="0"/>
              <a:t>/</a:t>
            </a:r>
            <a:r>
              <a:rPr lang="en-US" dirty="0" err="1"/>
              <a:t>small_model</a:t>
            </a:r>
            <a:r>
              <a:rPr lang="en-US" dirty="0"/>
              <a:t>/inference.py#L155-L194</a:t>
            </a:r>
          </a:p>
        </p:txBody>
      </p:sp>
      <p:sp>
        <p:nvSpPr>
          <p:cNvPr id="4" name="Slide Number Placeholder"/>
          <p:cNvSpPr>
            <a:spLocks noGrp="1"/>
          </p:cNvSpPr>
          <p:nvPr>
            <p:ph type="sldNum" idx="5"/>
          </p:nvPr>
        </p:nvSpPr>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p:cNvSpPr>
            <a:spLocks noGrp="1" noRot="1" noChangeAspect="1"/>
          </p:cNvSpPr>
          <p:nvPr>
            <p:ph type="sldImg"/>
          </p:nvPr>
        </p:nvSpPr>
        <p:spPr/>
      </p:sp>
      <p:sp>
        <p:nvSpPr>
          <p:cNvPr id="3" name="Notes Placeholder"/>
          <p:cNvSpPr>
            <a:spLocks noGrp="1"/>
          </p:cNvSpPr>
          <p:nvPr>
            <p:ph type="body" idx="3"/>
          </p:nvPr>
        </p:nvSpPr>
        <p:spPr/>
        <p:txBody>
          <a:bodyPr/>
          <a:lstStyle/>
          <a:p>
            <a:r>
              <a:rPr lang="en-US" dirty="0"/>
              <a:t>At the highlighted position, the twelve usable observations contain six C bases, five A bases, and one G base. C matches the reference. With the selected </a:t>
            </a:r>
            <a:r>
              <a:rPr lang="en-US" dirty="0" err="1"/>
              <a:t>DeepVariant</a:t>
            </a:r>
            <a:r>
              <a:rPr lang="en-US" dirty="0"/>
              <a:t> 1.10 single-nucleotide polymorphism (SNP) cutoffs, an alternate allele needs at least two observations and a fraction of at least 0.12. A passes with 5/12 support, while G fails with 1/12. These configurable cutoffs propose alleles for further evaluation; they do not establish a genotype. Insertions and deletions require allele counting from alignment operations and sequences, beyond a single base column.</a:t>
            </a:r>
          </a:p>
          <a:p>
            <a:r>
              <a:rPr lang="en-US" dirty="0"/>
              <a:t>Sources</a:t>
            </a:r>
          </a:p>
          <a:p>
            <a:r>
              <a:rPr lang="en-US" dirty="0" err="1"/>
              <a:t>DeepVariant</a:t>
            </a:r>
            <a:r>
              <a:rPr lang="en-US" dirty="0"/>
              <a:t> 1.10: candidate count and fraction defaults: https://</a:t>
            </a:r>
            <a:r>
              <a:rPr lang="en-US" dirty="0" err="1"/>
              <a:t>github.com</a:t>
            </a:r>
            <a:r>
              <a:rPr lang="en-US" dirty="0"/>
              <a:t>/google/</a:t>
            </a:r>
            <a:r>
              <a:rPr lang="en-US" dirty="0" err="1"/>
              <a:t>deepvariant</a:t>
            </a:r>
            <a:r>
              <a:rPr lang="en-US" dirty="0"/>
              <a:t>/blob/d6b15e21323d9d15b347083f1d256ad62998c4cf/</a:t>
            </a:r>
            <a:r>
              <a:rPr lang="en-US" dirty="0" err="1"/>
              <a:t>deepvariant</a:t>
            </a:r>
            <a:r>
              <a:rPr lang="en-US" dirty="0"/>
              <a:t>/make_examples_options.py#L312-L344</a:t>
            </a:r>
          </a:p>
          <a:p>
            <a:r>
              <a:rPr lang="en-US" dirty="0" err="1"/>
              <a:t>DeepVariant</a:t>
            </a:r>
            <a:r>
              <a:rPr lang="en-US" dirty="0"/>
              <a:t> 1.10: candidate allele requirements: https://</a:t>
            </a:r>
            <a:r>
              <a:rPr lang="en-US" dirty="0" err="1"/>
              <a:t>github.com</a:t>
            </a:r>
            <a:r>
              <a:rPr lang="en-US" dirty="0"/>
              <a:t>/google/</a:t>
            </a:r>
            <a:r>
              <a:rPr lang="en-US" dirty="0" err="1"/>
              <a:t>deepvariant</a:t>
            </a:r>
            <a:r>
              <a:rPr lang="en-US" dirty="0"/>
              <a:t>/blob/d6b15e21323d9d15b347083f1d256ad62998c4cf/</a:t>
            </a:r>
            <a:r>
              <a:rPr lang="en-US" dirty="0" err="1"/>
              <a:t>deepvariant</a:t>
            </a:r>
            <a:r>
              <a:rPr lang="en-US" dirty="0"/>
              <a:t>/variant_calling.cc#L241-L261</a:t>
            </a:r>
          </a:p>
        </p:txBody>
      </p:sp>
      <p:sp>
        <p:nvSpPr>
          <p:cNvPr id="4" name="Slide Number Placeholder"/>
          <p:cNvSpPr>
            <a:spLocks noGrp="1"/>
          </p:cNvSpPr>
          <p:nvPr>
            <p:ph type="sldNum" idx="5"/>
          </p:nvPr>
        </p:nvSpPr>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p:cNvSpPr>
            <a:spLocks noGrp="1" noRot="1" noChangeAspect="1"/>
          </p:cNvSpPr>
          <p:nvPr>
            <p:ph type="sldImg"/>
          </p:nvPr>
        </p:nvSpPr>
        <p:spPr/>
      </p:sp>
      <p:sp>
        <p:nvSpPr>
          <p:cNvPr id="3" name="Notes Placeholder"/>
          <p:cNvSpPr>
            <a:spLocks noGrp="1"/>
          </p:cNvSpPr>
          <p:nvPr>
            <p:ph type="body" idx="3"/>
          </p:nvPr>
        </p:nvSpPr>
        <p:spPr/>
        <p:txBody>
          <a:bodyPr/>
          <a:lstStyle/>
          <a:p>
            <a:r>
              <a:rPr lang="en-US" dirty="0"/>
              <a:t>The input tensor is a three-dimensional array indexed by row, genomic position, and feature channel. Each read-position cell records base identity, base quality, mapping quality, strand, alternate-allele support, reference disagreement, and insert size. Insert size here means paired-end fragment length. The highlighted cell shows how one A observation supplies seven numerical values. Five reference rows provide sequence context above the aligned reads, and unused rows are zero-padded. The visible 17 × 9 × 7 crop illustrates the encoding within the selected 100 × 221 × 7 Illumina input.</a:t>
            </a:r>
          </a:p>
          <a:p>
            <a:r>
              <a:rPr lang="en-US" dirty="0"/>
              <a:t>Sources</a:t>
            </a:r>
          </a:p>
          <a:p>
            <a:r>
              <a:rPr lang="en-US" dirty="0" err="1"/>
              <a:t>DeepVariant</a:t>
            </a:r>
            <a:r>
              <a:rPr lang="en-US" dirty="0"/>
              <a:t> 1.10: released Illumina whole-genome sequencing (WGS) model input specification: https://</a:t>
            </a:r>
            <a:r>
              <a:rPr lang="en-US" dirty="0" err="1"/>
              <a:t>storage.googleapis.com</a:t>
            </a:r>
            <a:r>
              <a:rPr lang="en-US" dirty="0"/>
              <a:t>/</a:t>
            </a:r>
            <a:r>
              <a:rPr lang="en-US" dirty="0" err="1"/>
              <a:t>deepvariant</a:t>
            </a:r>
            <a:r>
              <a:rPr lang="en-US" dirty="0"/>
              <a:t>/models/</a:t>
            </a:r>
            <a:r>
              <a:rPr lang="en-US" dirty="0" err="1"/>
              <a:t>DeepVariant</a:t>
            </a:r>
            <a:r>
              <a:rPr lang="en-US" dirty="0"/>
              <a:t>/1.10.0/</a:t>
            </a:r>
            <a:r>
              <a:rPr lang="en-US" dirty="0" err="1"/>
              <a:t>savedmodels</a:t>
            </a:r>
            <a:r>
              <a:rPr lang="en-US" dirty="0"/>
              <a:t>/</a:t>
            </a:r>
            <a:r>
              <a:rPr lang="en-US" dirty="0" err="1"/>
              <a:t>deepvariant.wgs.savedmodel</a:t>
            </a:r>
            <a:r>
              <a:rPr lang="en-US" dirty="0"/>
              <a:t>/</a:t>
            </a:r>
            <a:r>
              <a:rPr lang="en-US" dirty="0" err="1"/>
              <a:t>model.example_info.json</a:t>
            </a:r>
            <a:endParaRPr lang="en-US" dirty="0"/>
          </a:p>
          <a:p>
            <a:r>
              <a:rPr lang="en-US" dirty="0" err="1"/>
              <a:t>DeepVariant</a:t>
            </a:r>
            <a:r>
              <a:rPr lang="en-US" dirty="0"/>
              <a:t> 1.10: reference rows and encoding options: https://</a:t>
            </a:r>
            <a:r>
              <a:rPr lang="en-US" dirty="0" err="1"/>
              <a:t>github.com</a:t>
            </a:r>
            <a:r>
              <a:rPr lang="en-US" dirty="0"/>
              <a:t>/google/</a:t>
            </a:r>
            <a:r>
              <a:rPr lang="en-US" dirty="0" err="1"/>
              <a:t>deepvariant</a:t>
            </a:r>
            <a:r>
              <a:rPr lang="en-US" dirty="0"/>
              <a:t>/blob/d6b15e21323d9d15b347083f1d256ad62998c4cf/</a:t>
            </a:r>
            <a:r>
              <a:rPr lang="en-US" dirty="0" err="1"/>
              <a:t>deepvariant</a:t>
            </a:r>
            <a:r>
              <a:rPr lang="en-US" dirty="0"/>
              <a:t>/pileup_image.py#L36-L72</a:t>
            </a:r>
          </a:p>
          <a:p>
            <a:r>
              <a:rPr lang="en-US" dirty="0" err="1"/>
              <a:t>DeepVariant</a:t>
            </a:r>
            <a:r>
              <a:rPr lang="en-US" dirty="0"/>
              <a:t> 1.10: row selection, ordering, and padding: https://</a:t>
            </a:r>
            <a:r>
              <a:rPr lang="en-US" dirty="0" err="1"/>
              <a:t>github.com</a:t>
            </a:r>
            <a:r>
              <a:rPr lang="en-US" dirty="0"/>
              <a:t>/google/</a:t>
            </a:r>
            <a:r>
              <a:rPr lang="en-US" dirty="0" err="1"/>
              <a:t>deepvariant</a:t>
            </a:r>
            <a:r>
              <a:rPr lang="en-US" dirty="0"/>
              <a:t>/blob/d6b15e21323d9d15b347083f1d256ad62998c4cf/</a:t>
            </a:r>
            <a:r>
              <a:rPr lang="en-US" dirty="0" err="1"/>
              <a:t>deepvariant</a:t>
            </a:r>
            <a:r>
              <a:rPr lang="en-US" dirty="0"/>
              <a:t>/pileup_image_native.cc#L309-L420</a:t>
            </a:r>
          </a:p>
          <a:p>
            <a:r>
              <a:rPr lang="en-US" dirty="0" err="1"/>
              <a:t>DeepVariant</a:t>
            </a:r>
            <a:r>
              <a:rPr lang="en-US" dirty="0"/>
              <a:t> 1.10: numerical feature encoders: https://</a:t>
            </a:r>
            <a:r>
              <a:rPr lang="en-US" dirty="0" err="1"/>
              <a:t>github.com</a:t>
            </a:r>
            <a:r>
              <a:rPr lang="en-US" dirty="0"/>
              <a:t>/google/</a:t>
            </a:r>
            <a:r>
              <a:rPr lang="en-US" dirty="0" err="1"/>
              <a:t>deepvariant</a:t>
            </a:r>
            <a:r>
              <a:rPr lang="en-US" dirty="0"/>
              <a:t>/tree/d6b15e21323d9d15b347083f1d256ad62998c4cf/</a:t>
            </a:r>
            <a:r>
              <a:rPr lang="en-US" dirty="0" err="1"/>
              <a:t>deepvariant</a:t>
            </a:r>
            <a:r>
              <a:rPr lang="en-US" dirty="0"/>
              <a:t>/channels</a:t>
            </a:r>
          </a:p>
          <a:p>
            <a:r>
              <a:rPr lang="en-US" dirty="0" err="1"/>
              <a:t>DeepVariant</a:t>
            </a:r>
            <a:r>
              <a:rPr lang="en-US" dirty="0"/>
              <a:t> 1.10: insert-size channel encodes fragment length: https://</a:t>
            </a:r>
            <a:r>
              <a:rPr lang="en-US" dirty="0" err="1"/>
              <a:t>github.com</a:t>
            </a:r>
            <a:r>
              <a:rPr lang="en-US" dirty="0"/>
              <a:t>/google/</a:t>
            </a:r>
            <a:r>
              <a:rPr lang="en-US" dirty="0" err="1"/>
              <a:t>deepvariant</a:t>
            </a:r>
            <a:r>
              <a:rPr lang="en-US" dirty="0"/>
              <a:t>/blob/d6b15e21323d9d15b347083f1d256ad62998c4cf/</a:t>
            </a:r>
            <a:r>
              <a:rPr lang="en-US" dirty="0" err="1"/>
              <a:t>deepvariant</a:t>
            </a:r>
            <a:r>
              <a:rPr lang="en-US" dirty="0"/>
              <a:t>/channels/insert_size_channel.cc#L70-L88</a:t>
            </a:r>
          </a:p>
        </p:txBody>
      </p:sp>
      <p:sp>
        <p:nvSpPr>
          <p:cNvPr id="4" name="Slide Number Placeholder"/>
          <p:cNvSpPr>
            <a:spLocks noGrp="1"/>
          </p:cNvSpPr>
          <p:nvPr>
            <p:ph type="sldNum" idx="5"/>
          </p:nvPr>
        </p:nvSpPr>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p:cNvSpPr>
            <a:spLocks noGrp="1" noRot="1" noChangeAspect="1"/>
          </p:cNvSpPr>
          <p:nvPr>
            <p:ph type="sldImg"/>
          </p:nvPr>
        </p:nvSpPr>
        <p:spPr/>
      </p:sp>
      <p:sp>
        <p:nvSpPr>
          <p:cNvPr id="3" name="Notes Placeholder"/>
          <p:cNvSpPr>
            <a:spLocks noGrp="1"/>
          </p:cNvSpPr>
          <p:nvPr>
            <p:ph type="body" idx="3"/>
          </p:nvPr>
        </p:nvSpPr>
        <p:spPr/>
        <p:txBody>
          <a:bodyPr/>
          <a:lstStyle/>
          <a:p>
            <a:r>
              <a:rPr lang="en-US"/>
              <a:t>A convolution applies learned filters to small neighborhoods of the encoded array and produces feature maps. Inception blocks process neighborhoods through parallel branches and concatenate their outputs as additional channels. Global average pooling then replaces each final feature map with its mean. The learned classification head produces three scores, and softmax converts them into probabilities that sum to one. For this diploid, biallelic candidate the classes are C/C, C/A, and A/A. The displayed probabilities are illustrative, not model predictions computed from these reads.</a:t>
            </a:r>
          </a:p>
          <a:p>
            <a:r>
              <a:rPr lang="en-US"/>
              <a:t>Sources</a:t>
            </a:r>
          </a:p>
          <a:p>
            <a:r>
              <a:rPr lang="en-US"/>
              <a:t>DeepVariant 1.10: Inception-v3 and global average pooling: https://github.com/google/deepvariant/blob/d6b15e21323d9d15b347083f1d256ad62998c4cf/deepvariant/keras_modeling.py#L246-L292</a:t>
            </a:r>
          </a:p>
          <a:p>
            <a:r>
              <a:rPr lang="en-US"/>
              <a:t>DeepVariant 1.10: three-class softmax head: https://github.com/google/deepvariant/blob/d6b15e21323d9d15b347083f1d256ad62998c4cf/deepvariant/keras_modeling.py#L46-L65</a:t>
            </a:r>
          </a:p>
          <a:p>
            <a:r>
              <a:rPr lang="en-US"/>
              <a:t>Keras 2.13.1: Inception-v3 convolution, pooling, and parallel branches: https://github.com/keras-team/keras/blob/v2.13.1/keras/applications/inception_v3.py#L156-L185</a:t>
            </a:r>
          </a:p>
          <a:p>
            <a:r>
              <a:rPr lang="en-US"/>
              <a:t>Poplin et al. (2018): DeepVariant paper: https://www.nature.com/articles/nbt.4235</a:t>
            </a:r>
          </a:p>
        </p:txBody>
      </p:sp>
      <p:sp>
        <p:nvSpPr>
          <p:cNvPr id="4" name="Slide Number Placeholder"/>
          <p:cNvSpPr>
            <a:spLocks noGrp="1"/>
          </p:cNvSpPr>
          <p:nvPr>
            <p:ph type="sldNum" idx="5"/>
          </p:nvPr>
        </p:nvSpPr>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p:cNvSpPr>
            <a:spLocks noGrp="1" noRot="1" noChangeAspect="1"/>
          </p:cNvSpPr>
          <p:nvPr>
            <p:ph type="sldImg"/>
          </p:nvPr>
        </p:nvSpPr>
        <p:spPr/>
      </p:sp>
      <p:sp>
        <p:nvSpPr>
          <p:cNvPr id="3" name="Notes Placeholder"/>
          <p:cNvSpPr>
            <a:spLocks noGrp="1"/>
          </p:cNvSpPr>
          <p:nvPr>
            <p:ph type="body" idx="3"/>
          </p:nvPr>
        </p:nvSpPr>
        <p:spPr/>
        <p:txBody>
          <a:bodyPr/>
          <a:lstStyle/>
          <a:p>
            <a:r>
              <a:rPr lang="en-US"/>
              <a:t>Benchmark datasets such as Genome in a Bottle (GIAB) provide variant genotypes and confident regions. A truth Variant Call Format (VCF) file records benchmark alleles and genotypes, while a confident-region Browser Extensible Data (BED) file marks where comparisons are reliable. Absence from the truth VCF is reference evidence only within those regions. During training, predictions are compared with labels and gradients update network weights. Inference uses the resulting fixed weights. Accuracy is evaluated on held-out samples or regions to test generalization. The C/A label shown here is illustrative and is not a measured benchmark genotype.</a:t>
            </a:r>
          </a:p>
          <a:p>
            <a:r>
              <a:rPr lang="en-US"/>
              <a:t>Sources</a:t>
            </a:r>
          </a:p>
          <a:p>
            <a:r>
              <a:rPr lang="en-US"/>
              <a:t>Poplin et al. (2018): DeepVariant paper: https://www.nature.com/articles/nbt.4235</a:t>
            </a:r>
          </a:p>
          <a:p>
            <a:r>
              <a:rPr lang="en-US"/>
              <a:t>DeepVariant 1.10: official pipeline and input requirements: https://github.com/google/deepvariant/blob/d6b15e21323d9d15b347083f1d256ad62998c4cf/docs/deepvariant-details.md</a:t>
            </a:r>
          </a:p>
        </p:txBody>
      </p:sp>
      <p:sp>
        <p:nvSpPr>
          <p:cNvPr id="4" name="Slide Number Placeholder"/>
          <p:cNvSpPr>
            <a:spLocks noGrp="1"/>
          </p:cNvSpPr>
          <p:nvPr>
            <p:ph type="sldNum" idx="5"/>
          </p:nvPr>
        </p:nvSpPr>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p:cNvSpPr>
            <a:spLocks noGrp="1" noRot="1" noChangeAspect="1"/>
          </p:cNvSpPr>
          <p:nvPr>
            <p:ph type="sldImg"/>
          </p:nvPr>
        </p:nvSpPr>
        <p:spPr/>
      </p:sp>
      <p:sp>
        <p:nvSpPr>
          <p:cNvPr id="3" name="Notes Placeholder"/>
          <p:cNvSpPr>
            <a:spLocks noGrp="1"/>
          </p:cNvSpPr>
          <p:nvPr>
            <p:ph type="body" idx="3"/>
          </p:nvPr>
        </p:nvSpPr>
        <p:spPr/>
        <p:txBody>
          <a:bodyPr/>
          <a:lstStyle/>
          <a:p>
            <a:r>
              <a:rPr lang="en-US"/>
              <a:t>For the illustrative distribution, C/A has the highest probability. In Variant Call Format (VCF), the genotype (GT) field 0/1 denotes one reference allele and one alternate allele; the slash does not specify phase or parental origin. DeepVariant's postprocessing selects genotypes from the probability distribution, assigns confidence and filter fields, combines predictions when needed, and produces sorted records. Genotype quality (GQ) measures confidence in the selected genotype, whereas the site quality field (QUAL) measures confidence that the site is nonreference. The reference allele (REF) and alternate allele (ALT) fields name the sequences represented by 0 and 1 here. Multiallelic sites require additional handling. The displayed record is a compact illustration for the fictional locus, not an executed caller result.</a:t>
            </a:r>
          </a:p>
          <a:p>
            <a:r>
              <a:rPr lang="en-US"/>
              <a:t>Sources</a:t>
            </a:r>
          </a:p>
          <a:p>
            <a:r>
              <a:rPr lang="en-US"/>
              <a:t>DeepVariant 1.10: selecting a genotype from predictions: https://github.com/google/deepvariant/blob/d6b15e21323d9d15b347083f1d256ad62998c4cf/deepvariant/postprocess_variants.py#L380-L453</a:t>
            </a:r>
          </a:p>
          <a:p>
            <a:r>
              <a:rPr lang="en-US"/>
              <a:t>DeepVariant 1.10: GQ and QUAL calculation: https://github.com/google/deepvariant/blob/d6b15e21323d9d15b347083f1d256ad62998c4cf/deepvariant/postprocess_variants.py#L611-L646</a:t>
            </a:r>
          </a:p>
          <a:p>
            <a:r>
              <a:rPr lang="en-US"/>
              <a:t>VCF 4.5 specification: genotype and confidence fields: https://samtools.github.io/hts-specs/VCFv4.5.pdf</a:t>
            </a:r>
          </a:p>
        </p:txBody>
      </p:sp>
      <p:sp>
        <p:nvSpPr>
          <p:cNvPr id="4" name="Slide Number Placeholder"/>
          <p:cNvSpPr>
            <a:spLocks noGrp="1"/>
          </p:cNvSpPr>
          <p:nvPr>
            <p:ph type="sldNum" idx="5"/>
          </p:nvPr>
        </p:nvSpPr>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p:cNvSpPr>
            <a:spLocks noGrp="1" noRot="1" noChangeAspect="1"/>
          </p:cNvSpPr>
          <p:nvPr>
            <p:ph type="sldImg"/>
          </p:nvPr>
        </p:nvSpPr>
        <p:spPr/>
      </p:sp>
      <p:sp>
        <p:nvSpPr>
          <p:cNvPr id="3" name="Notes Placeholder"/>
          <p:cNvSpPr>
            <a:spLocks noGrp="1"/>
          </p:cNvSpPr>
          <p:nvPr>
            <p:ph type="body" idx="3"/>
          </p:nvPr>
        </p:nvSpPr>
        <p:spPr/>
        <p:txBody>
          <a:bodyPr/>
          <a:lstStyle/>
          <a:p>
            <a:r>
              <a:rPr lang="en-US"/>
              <a:t>Evaluation compares calls against trusted variants inside confident benchmark regions. A true positive (TP) is a correctly matched call, a false negative (FN) is a benchmark variant missed by the caller, and a false positive (FP) is an unsupported call. This illustrative six-site example contains three correct calls, two missed variants, and one false call. Recall is 3/(3+2) = 60%, while precision is 3/(3+1) = 75%. These toy rates do not represent DeepVariant performance. Coverage, sequencing platform, sample, and benchmark regions affect real comparisons.</a:t>
            </a:r>
          </a:p>
          <a:p>
            <a:r>
              <a:rPr lang="en-US"/>
              <a:t>Sources</a:t>
            </a:r>
          </a:p>
          <a:p>
            <a:r>
              <a:rPr lang="en-US"/>
              <a:t>Poplin et al. (2018): DeepVariant paper: https://www.nature.com/articles/nbt.4235</a:t>
            </a:r>
          </a:p>
        </p:txBody>
      </p:sp>
      <p:sp>
        <p:nvSpPr>
          <p:cNvPr id="4" name="Slide Number Placeholder"/>
          <p:cNvSpPr>
            <a:spLocks noGrp="1"/>
          </p:cNvSpPr>
          <p:nvPr>
            <p:ph type="sldNum" idx="5"/>
          </p:nvPr>
        </p:nvSpPr>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p:cNvSpPr>
            <a:spLocks noGrp="1" noRot="1" noChangeAspect="1"/>
          </p:cNvSpPr>
          <p:nvPr>
            <p:ph type="sldImg"/>
          </p:nvPr>
        </p:nvSpPr>
        <p:spPr/>
      </p:sp>
      <p:sp>
        <p:nvSpPr>
          <p:cNvPr id="3" name="Notes Placeholder"/>
          <p:cNvSpPr>
            <a:spLocks noGrp="1"/>
          </p:cNvSpPr>
          <p:nvPr>
            <p:ph type="body" idx="3"/>
          </p:nvPr>
        </p:nvSpPr>
        <p:spPr/>
        <p:txBody>
          <a:bodyPr/>
          <a:lstStyle/>
          <a:p>
            <a:r>
              <a:rPr lang="en-US" dirty="0"/>
              <a:t>Table 1 benchmarks the human benchmark sample HG002 (also identified as NA24385) against Genome in a Bottle (GIAB) v3.2.2. HG002 and NA24385 are sample identifiers, not acronyms. This selected comparison uses </a:t>
            </a:r>
            <a:r>
              <a:rPr lang="en-US" dirty="0" err="1"/>
              <a:t>DeepVariant</a:t>
            </a:r>
            <a:r>
              <a:rPr lang="en-US" dirty="0"/>
              <a:t> v0.4.1-b4e8d37d and Genome Analysis Toolkit (GATK) 3.8-0-ge9d806836. GATK raw means unfiltered </a:t>
            </a:r>
            <a:r>
              <a:rPr lang="en-US" dirty="0" err="1"/>
              <a:t>HaplotypeCaller</a:t>
            </a:r>
            <a:r>
              <a:rPr lang="en-US" dirty="0"/>
              <a:t> output. Here, errors are false positives plus false negatives; the bars sum them separately for single-nucleotide polymorphisms (SNPs) and insertions/deletions (indels). This </a:t>
            </a:r>
            <a:r>
              <a:rPr lang="en-US" dirty="0" err="1"/>
              <a:t>DeepVariant</a:t>
            </a:r>
            <a:r>
              <a:rPr lang="en-US" dirty="0"/>
              <a:t> release has fewer total errors in both categories, with the larger difference for SNPs. These are historical results for this dataset and these software versions. They do not measure the </a:t>
            </a:r>
            <a:r>
              <a:rPr lang="en-US" dirty="0" err="1"/>
              <a:t>DeepVariant</a:t>
            </a:r>
            <a:r>
              <a:rPr lang="en-US" dirty="0"/>
              <a:t> 1.10 model discussed earlier.</a:t>
            </a:r>
          </a:p>
          <a:p>
            <a:r>
              <a:rPr lang="en-US" dirty="0"/>
              <a:t>Sources</a:t>
            </a:r>
          </a:p>
          <a:p>
            <a:r>
              <a:rPr lang="en-US" dirty="0"/>
              <a:t>Poplin et al. (2018): </a:t>
            </a:r>
            <a:r>
              <a:rPr lang="en-US" dirty="0" err="1"/>
              <a:t>DeepVariant</a:t>
            </a:r>
            <a:r>
              <a:rPr lang="en-US" dirty="0"/>
              <a:t> paper: https://</a:t>
            </a:r>
            <a:r>
              <a:rPr lang="en-US" dirty="0" err="1"/>
              <a:t>www.nature.com</a:t>
            </a:r>
            <a:r>
              <a:rPr lang="en-US" dirty="0"/>
              <a:t>/articles/nbt.4235</a:t>
            </a:r>
          </a:p>
        </p:txBody>
      </p:sp>
      <p:sp>
        <p:nvSpPr>
          <p:cNvPr id="4" name="Slide Number Placeholder"/>
          <p:cNvSpPr>
            <a:spLocks noGrp="1"/>
          </p:cNvSpPr>
          <p:nvPr>
            <p:ph type="sldNum" idx="5"/>
          </p:nvPr>
        </p:nvSpPr>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p:cNvSpPr>
            <a:spLocks noGrp="1" noRot="1" noChangeAspect="1"/>
          </p:cNvSpPr>
          <p:nvPr>
            <p:ph type="sldImg"/>
          </p:nvPr>
        </p:nvSpPr>
        <p:spPr/>
      </p:sp>
      <p:sp>
        <p:nvSpPr>
          <p:cNvPr id="3" name="Notes Placeholder"/>
          <p:cNvSpPr>
            <a:spLocks noGrp="1"/>
          </p:cNvSpPr>
          <p:nvPr>
            <p:ph type="body" idx="3"/>
          </p:nvPr>
        </p:nvSpPr>
        <p:spPr/>
        <p:txBody>
          <a:bodyPr/>
          <a:lstStyle/>
          <a:p>
            <a:r>
              <a:rPr lang="en-US" dirty="0" err="1"/>
              <a:t>HaplotypeCaller</a:t>
            </a:r>
            <a:r>
              <a:rPr lang="en-US" dirty="0"/>
              <a:t> constructs local haplotypes and scores reads with an explicit read-generation model before genotyping. </a:t>
            </a:r>
            <a:r>
              <a:rPr lang="en-US" dirty="0" err="1"/>
              <a:t>DeepVariant's</a:t>
            </a:r>
            <a:r>
              <a:rPr lang="en-US" dirty="0"/>
              <a:t> main convolutional neural network (CNN) path classifies encoded evidence for proposed alleles. Both pipelines include preparation, candidate construction, and output processing. The selected </a:t>
            </a:r>
            <a:r>
              <a:rPr lang="en-US" dirty="0" err="1"/>
              <a:t>DeepVariant</a:t>
            </a:r>
            <a:r>
              <a:rPr lang="en-US" dirty="0"/>
              <a:t> 1.10 whole-genome sequencing (WGS) configuration accepts confident small-model predictions early; remaining candidates continue to the large CNN. Both routes feed postprocessing. A variant record identifies a deoxyribonucleic acid (DNA) change and its genotype. Predicting how that change affects gene regulation, splicing, or protein function is a separate modeling task.</a:t>
            </a:r>
          </a:p>
          <a:p>
            <a:r>
              <a:rPr lang="en-US" dirty="0"/>
              <a:t>Sources</a:t>
            </a:r>
          </a:p>
          <a:p>
            <a:r>
              <a:rPr lang="en-US" dirty="0"/>
              <a:t>Genome Analysis Toolkit (GATK) 4.7.0.0: candidate haplotypes and reference alignment: https://</a:t>
            </a:r>
            <a:r>
              <a:rPr lang="en-US" dirty="0" err="1"/>
              <a:t>github.com</a:t>
            </a:r>
            <a:r>
              <a:rPr lang="en-US" dirty="0"/>
              <a:t>/</a:t>
            </a:r>
            <a:r>
              <a:rPr lang="en-US" dirty="0" err="1"/>
              <a:t>broadinstitute</a:t>
            </a:r>
            <a:r>
              <a:rPr lang="en-US" dirty="0"/>
              <a:t>/</a:t>
            </a:r>
            <a:r>
              <a:rPr lang="en-US" dirty="0" err="1"/>
              <a:t>gatk</a:t>
            </a:r>
            <a:r>
              <a:rPr lang="en-US" dirty="0"/>
              <a:t>/blob/0cde69eed30339f5978cbb1ac6e5cf3662f9e1f8/</a:t>
            </a:r>
            <a:r>
              <a:rPr lang="en-US" dirty="0" err="1"/>
              <a:t>src</a:t>
            </a:r>
            <a:r>
              <a:rPr lang="en-US" dirty="0"/>
              <a:t>/main/java/org/</a:t>
            </a:r>
            <a:r>
              <a:rPr lang="en-US" dirty="0" err="1"/>
              <a:t>broadinstitute</a:t>
            </a:r>
            <a:r>
              <a:rPr lang="en-US" dirty="0"/>
              <a:t>/hellbender/tools/walkers/</a:t>
            </a:r>
            <a:r>
              <a:rPr lang="en-US" dirty="0" err="1"/>
              <a:t>haplotypecaller</a:t>
            </a:r>
            <a:r>
              <a:rPr lang="en-US" dirty="0"/>
              <a:t>/</a:t>
            </a:r>
            <a:r>
              <a:rPr lang="en-US" dirty="0" err="1"/>
              <a:t>readthreading</a:t>
            </a:r>
            <a:r>
              <a:rPr lang="en-US" dirty="0"/>
              <a:t>/ReadThreadingAssembler.java#L324-L358</a:t>
            </a:r>
          </a:p>
          <a:p>
            <a:r>
              <a:rPr lang="en-US" dirty="0"/>
              <a:t>GATK 4.7.0.0: pair hidden Markov model (</a:t>
            </a:r>
            <a:r>
              <a:rPr lang="en-US" dirty="0" err="1"/>
              <a:t>PairHMM</a:t>
            </a:r>
            <a:r>
              <a:rPr lang="en-US" dirty="0"/>
              <a:t>) forward recurrence and emissions: https://</a:t>
            </a:r>
            <a:r>
              <a:rPr lang="en-US" dirty="0" err="1"/>
              <a:t>github.com</a:t>
            </a:r>
            <a:r>
              <a:rPr lang="en-US" dirty="0"/>
              <a:t>/</a:t>
            </a:r>
            <a:r>
              <a:rPr lang="en-US" dirty="0" err="1"/>
              <a:t>broadinstitute</a:t>
            </a:r>
            <a:r>
              <a:rPr lang="en-US" dirty="0"/>
              <a:t>/</a:t>
            </a:r>
            <a:r>
              <a:rPr lang="en-US" dirty="0" err="1"/>
              <a:t>gatk</a:t>
            </a:r>
            <a:r>
              <a:rPr lang="en-US" dirty="0"/>
              <a:t>/blob/0cde69eed30339f5978cbb1ac6e5cf3662f9e1f8/</a:t>
            </a:r>
            <a:r>
              <a:rPr lang="en-US" dirty="0" err="1"/>
              <a:t>src</a:t>
            </a:r>
            <a:r>
              <a:rPr lang="en-US" dirty="0"/>
              <a:t>/main/java/org/</a:t>
            </a:r>
            <a:r>
              <a:rPr lang="en-US" dirty="0" err="1"/>
              <a:t>broadinstitute</a:t>
            </a:r>
            <a:r>
              <a:rPr lang="en-US" dirty="0"/>
              <a:t>/hellbender/utils/</a:t>
            </a:r>
            <a:r>
              <a:rPr lang="en-US" dirty="0" err="1"/>
              <a:t>pairhmm</a:t>
            </a:r>
            <a:r>
              <a:rPr lang="en-US" dirty="0"/>
              <a:t>/LoglessPairHMM.java#L30-L93</a:t>
            </a:r>
          </a:p>
          <a:p>
            <a:r>
              <a:rPr lang="en-US" dirty="0" err="1"/>
              <a:t>DeepVariant</a:t>
            </a:r>
            <a:r>
              <a:rPr lang="en-US" dirty="0"/>
              <a:t> 1.10: accepting or forwarding small-model predictions: https://</a:t>
            </a:r>
            <a:r>
              <a:rPr lang="en-US" dirty="0" err="1"/>
              <a:t>github.com</a:t>
            </a:r>
            <a:r>
              <a:rPr lang="en-US" dirty="0"/>
              <a:t>/google/</a:t>
            </a:r>
            <a:r>
              <a:rPr lang="en-US" dirty="0" err="1"/>
              <a:t>deepvariant</a:t>
            </a:r>
            <a:r>
              <a:rPr lang="en-US" dirty="0"/>
              <a:t>/blob/d6b15e21323d9d15b347083f1d256ad62998c4cf/</a:t>
            </a:r>
            <a:r>
              <a:rPr lang="en-US" dirty="0" err="1"/>
              <a:t>deepvariant</a:t>
            </a:r>
            <a:r>
              <a:rPr lang="en-US" dirty="0"/>
              <a:t>/</a:t>
            </a:r>
            <a:r>
              <a:rPr lang="en-US" dirty="0" err="1"/>
              <a:t>small_model</a:t>
            </a:r>
            <a:r>
              <a:rPr lang="en-US" dirty="0"/>
              <a:t>/inference.py#L155-L194</a:t>
            </a:r>
          </a:p>
          <a:p>
            <a:r>
              <a:rPr lang="en-US" dirty="0" err="1"/>
              <a:t>DeepVariant</a:t>
            </a:r>
            <a:r>
              <a:rPr lang="en-US" dirty="0"/>
              <a:t> 1.10: released Illumina WGS model input specification: https://</a:t>
            </a:r>
            <a:r>
              <a:rPr lang="en-US" dirty="0" err="1"/>
              <a:t>storage.googleapis.com</a:t>
            </a:r>
            <a:r>
              <a:rPr lang="en-US" dirty="0"/>
              <a:t>/</a:t>
            </a:r>
            <a:r>
              <a:rPr lang="en-US" dirty="0" err="1"/>
              <a:t>deepvariant</a:t>
            </a:r>
            <a:r>
              <a:rPr lang="en-US" dirty="0"/>
              <a:t>/models/</a:t>
            </a:r>
            <a:r>
              <a:rPr lang="en-US" dirty="0" err="1"/>
              <a:t>DeepVariant</a:t>
            </a:r>
            <a:r>
              <a:rPr lang="en-US" dirty="0"/>
              <a:t>/1.10.0/</a:t>
            </a:r>
            <a:r>
              <a:rPr lang="en-US" dirty="0" err="1"/>
              <a:t>savedmodels</a:t>
            </a:r>
            <a:r>
              <a:rPr lang="en-US" dirty="0"/>
              <a:t>/</a:t>
            </a:r>
            <a:r>
              <a:rPr lang="en-US" dirty="0" err="1"/>
              <a:t>deepvariant.wgs.savedmodel</a:t>
            </a:r>
            <a:r>
              <a:rPr lang="en-US" dirty="0"/>
              <a:t>/</a:t>
            </a:r>
            <a:r>
              <a:rPr lang="en-US" dirty="0" err="1"/>
              <a:t>model.example_info.json</a:t>
            </a:r>
            <a:endParaRPr lang="en-US" dirty="0"/>
          </a:p>
          <a:p>
            <a:r>
              <a:rPr lang="en-US" dirty="0" err="1"/>
              <a:t>DeepVariant</a:t>
            </a:r>
            <a:r>
              <a:rPr lang="en-US" dirty="0"/>
              <a:t> 1.10: official pipeline and input requirements: https://</a:t>
            </a:r>
            <a:r>
              <a:rPr lang="en-US" dirty="0" err="1"/>
              <a:t>github.com</a:t>
            </a:r>
            <a:r>
              <a:rPr lang="en-US" dirty="0"/>
              <a:t>/google/</a:t>
            </a:r>
            <a:r>
              <a:rPr lang="en-US" dirty="0" err="1"/>
              <a:t>deepvariant</a:t>
            </a:r>
            <a:r>
              <a:rPr lang="en-US" dirty="0"/>
              <a:t>/blob/d6b15e21323d9d15b347083f1d256ad62998c4cf/docs/</a:t>
            </a:r>
            <a:r>
              <a:rPr lang="en-US" dirty="0" err="1"/>
              <a:t>deepvariant-details.md</a:t>
            </a:r>
            <a:endParaRPr lang="en-US" dirty="0"/>
          </a:p>
        </p:txBody>
      </p:sp>
      <p:sp>
        <p:nvSpPr>
          <p:cNvPr id="4" name="Slide Number Placeholder"/>
          <p:cNvSpPr>
            <a:spLocks noGrp="1"/>
          </p:cNvSpPr>
          <p:nvPr>
            <p:ph type="sldNum" idx="5"/>
          </p:nvPr>
        </p:nvSpPr>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p:cNvSpPr>
            <a:spLocks noGrp="1" noRot="1" noChangeAspect="1"/>
          </p:cNvSpPr>
          <p:nvPr>
            <p:ph type="sldImg"/>
          </p:nvPr>
        </p:nvSpPr>
        <p:spPr/>
      </p:sp>
      <p:sp>
        <p:nvSpPr>
          <p:cNvPr id="3" name="Notes Placeholder"/>
          <p:cNvSpPr>
            <a:spLocks noGrp="1"/>
          </p:cNvSpPr>
          <p:nvPr>
            <p:ph type="body" idx="3"/>
          </p:nvPr>
        </p:nvSpPr>
        <p:spPr/>
        <p:txBody>
          <a:bodyPr/>
          <a:lstStyle/>
          <a:p>
            <a:endParaRPr lang="en-US" dirty="0"/>
          </a:p>
        </p:txBody>
      </p:sp>
      <p:sp>
        <p:nvSpPr>
          <p:cNvPr id="4" name="Slide Number Placeholder"/>
          <p:cNvSpPr>
            <a:spLocks noGrp="1"/>
          </p:cNvSpPr>
          <p:nvPr>
            <p:ph type="sldNum" idx="5"/>
          </p:nvPr>
        </p:nvSpPr>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cNvSpPr>
            <a:spLocks noGrp="1" noRot="1" noChangeAspect="1"/>
          </p:cNvSpPr>
          <p:nvPr>
            <p:ph type="sldImg"/>
          </p:nvPr>
        </p:nvSpPr>
        <p:spPr/>
      </p:sp>
      <p:sp>
        <p:nvSpPr>
          <p:cNvPr id="3" name="Notes"/>
          <p:cNvSpPr>
            <a:spLocks noGrp="1"/>
          </p:cNvSpPr>
          <p:nvPr>
            <p:ph type="body" idx="3"/>
          </p:nvPr>
        </p:nvSpPr>
        <p:spPr/>
        <p:txBody>
          <a:bodyPr/>
          <a:lstStyle/>
          <a:p>
            <a:r>
              <a:rPr lang="en-US"/>
              <a:t>DeepVariant learns a specific labeled task. A deoxyribonucleic acid (DNA) language model first learns numerical features from DNA sequences themselves. Those features can provide a starting point for different prediction tasks. In the figure, the encoder returns a matrix of features, and the branches show possible applications of that representation. Each prediction task still needs a suitable head and labeled examples. DNABERT-2 is the worked example for the following steps, rather than a definition of all DNA models. The feature values and task outputs are illustrative. The model name refers to Bidirectional Encoder Representations from Transformers (BERT), adapted to DNA.</a:t>
            </a:r>
          </a:p>
          <a:p>
            <a:r>
              <a:rPr lang="en-US"/>
              <a:t>Sources</a:t>
            </a:r>
          </a:p>
          <a:p>
            <a:r>
              <a:rPr lang="en-US"/>
              <a:t>Original DNABERT paper, 2021: https://doi.org/10.1093/bioinformatics/btab083</a:t>
            </a:r>
          </a:p>
          <a:p>
            <a:r>
              <a:rPr lang="en-US"/>
              <a:t>DNABERT-2 paper, version 2: https://arxiv.org/abs/2306.15006v2</a:t>
            </a:r>
          </a:p>
          <a:p>
            <a:r>
              <a:rPr lang="en-US"/>
              <a:t>Official DNABERT-2 embedding examples: https://github.com/MAGICS-LAB/DNABERT_2/blob/f25bed9ee20db966dff39e5c1571249d04e36404/README.md#L100-L112</a:t>
            </a:r>
          </a:p>
        </p:txBody>
      </p:sp>
      <p:sp>
        <p:nvSpPr>
          <p:cNvPr id="4" name="Slide number"/>
          <p:cNvSpPr>
            <a:spLocks noGrp="1"/>
          </p:cNvSpPr>
          <p:nvPr>
            <p:ph type="sldNum" idx="5"/>
          </p:nvPr>
        </p:nvSpPr>
        <p:spPr/>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cNvSpPr>
            <a:spLocks noGrp="1" noRot="1" noChangeAspect="1"/>
          </p:cNvSpPr>
          <p:nvPr>
            <p:ph type="sldImg"/>
          </p:nvPr>
        </p:nvSpPr>
        <p:spPr/>
      </p:sp>
      <p:sp>
        <p:nvSpPr>
          <p:cNvPr id="3" name="Notes"/>
          <p:cNvSpPr>
            <a:spLocks noGrp="1"/>
          </p:cNvSpPr>
          <p:nvPr>
            <p:ph type="body" idx="3"/>
          </p:nvPr>
        </p:nvSpPr>
        <p:spPr/>
        <p:txBody>
          <a:bodyPr/>
          <a:lstStyle/>
          <a:p>
            <a:r>
              <a:rPr lang="en-US"/>
              <a:t>A token is one input unit, and its integer identifier (ID) is a lookup key. The figure compares individual bases, overlapping three-base strings, and DNABERT-2's byte-pair encoding (BPE). BPE builds a vocabulary by repeatedly merging frequent adjacent pieces in training deoxyribonucleic acid (DNA). That vocabulary then determines variable-length, nonoverlapping pieces for new sequences. The right column shows the official tokenizer's split, with a classification token ([CLS]) and a separator token ([SEP]) marking the classification position and sequence end in this example. Neither an ID's numerical magnitude nor a BPE boundary has an assigned biological meaning.</a:t>
            </a:r>
          </a:p>
          <a:p>
            <a:r>
              <a:rPr lang="en-US"/>
              <a:t>Sources</a:t>
            </a:r>
          </a:p>
          <a:p>
            <a:r>
              <a:rPr lang="en-US"/>
              <a:t>Original DNABERT paper, 2021: https://doi.org/10.1093/bioinformatics/btab083</a:t>
            </a:r>
          </a:p>
          <a:p>
            <a:r>
              <a:rPr lang="en-US"/>
              <a:t>DNABERT-2 paper, version 2: https://arxiv.org/abs/2306.15006v2</a:t>
            </a:r>
          </a:p>
          <a:p>
            <a:r>
              <a:rPr lang="en-US"/>
              <a:t>Official DNABERT-2 tokenizer, pinned revision: https://huggingface.co/zhihan1996/DNABERT-2-117M/blob/7bce263b15377fc15361f52cfab88f8b586abda0/tokenizer.json</a:t>
            </a:r>
          </a:p>
        </p:txBody>
      </p:sp>
      <p:sp>
        <p:nvSpPr>
          <p:cNvPr id="4" name="Slide number"/>
          <p:cNvSpPr>
            <a:spLocks noGrp="1"/>
          </p:cNvSpPr>
          <p:nvPr>
            <p:ph type="sldNum" idx="5"/>
          </p:nvPr>
        </p:nvSpPr>
        <p:spPr/>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cNvSpPr>
            <a:spLocks noGrp="1" noRot="1" noChangeAspect="1"/>
          </p:cNvSpPr>
          <p:nvPr>
            <p:ph type="sldImg"/>
          </p:nvPr>
        </p:nvSpPr>
        <p:spPr/>
      </p:sp>
      <p:sp>
        <p:nvSpPr>
          <p:cNvPr id="3" name="Notes"/>
          <p:cNvSpPr>
            <a:spLocks noGrp="1"/>
          </p:cNvSpPr>
          <p:nvPr>
            <p:ph type="body" idx="3"/>
          </p:nvPr>
        </p:nvSpPr>
        <p:spPr/>
        <p:txBody>
          <a:bodyPr/>
          <a:lstStyle/>
          <a:p>
            <a:r>
              <a:rPr lang="en-US"/>
              <a:t>Each token identifier (ID) selects one row of a learned embedding table. That row is a vector, an ordered list of numerical features. DNABERT-2 has 4,096 table rows and 768 features per row. The eight tokens in the example therefore produce an 8 by 768 matrix. The width 768 is a model design choice, independent of the four-letter alphabet of deoxyribonucleic acid (DNA). Repeated copies of a token select the same table row before contextual processing. The figure isolates this lookup from other local embedding operations, and its displayed vector values are illustrative.</a:t>
            </a:r>
          </a:p>
          <a:p>
            <a:r>
              <a:rPr lang="en-US"/>
              <a:t>Sources</a:t>
            </a:r>
          </a:p>
          <a:p>
            <a:r>
              <a:rPr lang="en-US"/>
              <a:t>DNABERT-2 configuration, pinned revision: https://huggingface.co/zhihan1996/DNABERT-2-117M/blob/7bce263b15377fc15361f52cfab88f8b586abda0/config.json</a:t>
            </a:r>
          </a:p>
          <a:p>
            <a:r>
              <a:rPr lang="en-US"/>
              <a:t>Official DNABERT-2 model code, pinned revision: https://huggingface.co/zhihan1996/DNABERT-2-117M/blob/7bce263b15377fc15361f52cfab88f8b586abda0/bert_layers.py</a:t>
            </a:r>
          </a:p>
          <a:p>
            <a:r>
              <a:rPr lang="en-US"/>
              <a:t>Official DNABERT-2 tokenizer, pinned revision: https://huggingface.co/zhihan1996/DNABERT-2-117M/blob/7bce263b15377fc15361f52cfab88f8b586abda0/tokenizer.json</a:t>
            </a:r>
          </a:p>
        </p:txBody>
      </p:sp>
      <p:sp>
        <p:nvSpPr>
          <p:cNvPr id="4" name="Slide number"/>
          <p:cNvSpPr>
            <a:spLocks noGrp="1"/>
          </p:cNvSpPr>
          <p:nvPr>
            <p:ph type="sldNum" idx="5"/>
          </p:nvPr>
        </p:nvSpPr>
        <p:spPr/>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cNvSpPr>
            <a:spLocks noGrp="1" noRot="1" noChangeAspect="1"/>
          </p:cNvSpPr>
          <p:nvPr>
            <p:ph type="sldImg"/>
          </p:nvPr>
        </p:nvSpPr>
        <p:spPr/>
      </p:sp>
      <p:sp>
        <p:nvSpPr>
          <p:cNvPr id="3" name="Notes"/>
          <p:cNvSpPr>
            <a:spLocks noGrp="1"/>
          </p:cNvSpPr>
          <p:nvPr>
            <p:ph type="body" idx="3"/>
          </p:nvPr>
        </p:nvSpPr>
        <p:spPr/>
        <p:txBody>
          <a:bodyPr/>
          <a:lstStyle/>
          <a:p>
            <a:r>
              <a:rPr lang="en-US"/>
              <a:t>Self-attention compares token representations and uses the resulting weights to combine information across positions. A feed-forward network then transforms the features at each position. DNABERT-2 repeats these operations through 12 Transformer layers. It supplies positional information through Attention with Linear Biases (ALiBi), a bias based on separation between token positions. The output remains an 8 by 768 matrix, but each row can now depend on surrounding deoxyribonucleic acid (DNA). These are contextual vectors. Their coordinates are learned features, rather than named biological properties or probabilities of a particular class.</a:t>
            </a:r>
          </a:p>
          <a:p>
            <a:r>
              <a:rPr lang="en-US"/>
              <a:t>Sources</a:t>
            </a:r>
          </a:p>
          <a:p>
            <a:r>
              <a:rPr lang="en-US"/>
              <a:t>DNABERT-2 paper, version 2: https://arxiv.org/abs/2306.15006v2</a:t>
            </a:r>
          </a:p>
          <a:p>
            <a:r>
              <a:rPr lang="en-US"/>
              <a:t>DNABERT-2 configuration, pinned revision: https://huggingface.co/zhihan1996/DNABERT-2-117M/blob/7bce263b15377fc15361f52cfab88f8b586abda0/config.json</a:t>
            </a:r>
          </a:p>
          <a:p>
            <a:r>
              <a:rPr lang="en-US"/>
              <a:t>Official DNABERT-2 model code, pinned revision: https://huggingface.co/zhihan1996/DNABERT-2-117M/blob/7bce263b15377fc15361f52cfab88f8b586abda0/bert_layers.py</a:t>
            </a:r>
          </a:p>
        </p:txBody>
      </p:sp>
      <p:sp>
        <p:nvSpPr>
          <p:cNvPr id="4" name="Slide number"/>
          <p:cNvSpPr>
            <a:spLocks noGrp="1"/>
          </p:cNvSpPr>
          <p:nvPr>
            <p:ph type="sldNum" idx="5"/>
          </p:nvPr>
        </p:nvSpPr>
        <p:spPr/>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cNvSpPr>
            <a:spLocks noGrp="1" noRot="1" noChangeAspect="1"/>
          </p:cNvSpPr>
          <p:nvPr>
            <p:ph type="sldImg"/>
          </p:nvPr>
        </p:nvSpPr>
        <p:spPr/>
      </p:sp>
      <p:sp>
        <p:nvSpPr>
          <p:cNvPr id="3" name="Notes"/>
          <p:cNvSpPr>
            <a:spLocks noGrp="1"/>
          </p:cNvSpPr>
          <p:nvPr>
            <p:ph type="body" idx="3"/>
          </p:nvPr>
        </p:nvSpPr>
        <p:spPr/>
        <p:txBody>
          <a:bodyPr/>
          <a:lstStyle/>
          <a:p>
            <a:r>
              <a:rPr lang="en-US"/>
              <a:t>Mean pooling averages each column of the contextual matrix, turning eight 768-component rows into one 768-component sequence vector. The official unpadded example includes the special tokens. Padding must be excluded when averaging a padded batch. Pooling summarizes the sequence and does not preserve a separate output for every position. DNABERT-2's classifier instead selects the contextual row for the classification token ([CLS]) and applies a learned dense layer, which mixes its features, followed by the nonlinear hyperbolic tangent (tanh) function. This readout is learned during task adaptation before the class head converts features into prediction scores.</a:t>
            </a:r>
          </a:p>
          <a:p>
            <a:r>
              <a:rPr lang="en-US"/>
              <a:t>Sources</a:t>
            </a:r>
          </a:p>
          <a:p>
            <a:r>
              <a:rPr lang="en-US"/>
              <a:t>Official DNABERT-2 embedding examples: https://github.com/MAGICS-LAB/DNABERT_2/blob/f25bed9ee20db966dff39e5c1571249d04e36404/README.md#L100-L112</a:t>
            </a:r>
          </a:p>
          <a:p>
            <a:r>
              <a:rPr lang="en-US"/>
              <a:t>Official DNABERT-2 model code, pinned revision: https://huggingface.co/zhihan1996/DNABERT-2-117M/blob/7bce263b15377fc15361f52cfab88f8b586abda0/bert_layers.py</a:t>
            </a:r>
          </a:p>
        </p:txBody>
      </p:sp>
      <p:sp>
        <p:nvSpPr>
          <p:cNvPr id="4" name="Slide number"/>
          <p:cNvSpPr>
            <a:spLocks noGrp="1"/>
          </p:cNvSpPr>
          <p:nvPr>
            <p:ph type="sldNum" idx="5"/>
          </p:nvPr>
        </p:nvSpPr>
        <p:spPr/>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cNvSpPr>
            <a:spLocks noGrp="1" noRot="1" noChangeAspect="1"/>
          </p:cNvSpPr>
          <p:nvPr>
            <p:ph type="sldImg"/>
          </p:nvPr>
        </p:nvSpPr>
        <p:spPr/>
      </p:sp>
      <p:sp>
        <p:nvSpPr>
          <p:cNvPr id="3" name="Notes"/>
          <p:cNvSpPr>
            <a:spLocks noGrp="1"/>
          </p:cNvSpPr>
          <p:nvPr>
            <p:ph type="body" idx="3"/>
          </p:nvPr>
        </p:nvSpPr>
        <p:spPr/>
        <p:txBody>
          <a:bodyPr/>
          <a:lstStyle/>
          <a:p>
            <a:r>
              <a:rPr lang="en-US"/>
              <a:t>Pretraining creates a prediction target from the original sequence. Here, CGATTA is saved as the target and replaced by the special masking token [MASK] in the input. The encoder computes the masked position's contextual vector, and the token head converts that vector into scores over the vocabulary. The loss penalizes low probability for the original token. Training uses that loss to update the embedding table, encoder, and token head. Enhancer or binding-site labels are unnecessary for this objective. The probabilities and loss shown in the figure are illustrative.</a:t>
            </a:r>
          </a:p>
          <a:p>
            <a:r>
              <a:rPr lang="en-US"/>
              <a:t>Sources</a:t>
            </a:r>
          </a:p>
          <a:p>
            <a:r>
              <a:rPr lang="en-US"/>
              <a:t>DNABERT-2 paper, version 2: https://arxiv.org/abs/2306.15006v2</a:t>
            </a:r>
          </a:p>
          <a:p>
            <a:r>
              <a:rPr lang="en-US"/>
              <a:t>Official DNABERT-2 model code, pinned revision: https://huggingface.co/zhihan1996/DNABERT-2-117M/blob/7bce263b15377fc15361f52cfab88f8b586abda0/bert_layers.py</a:t>
            </a:r>
          </a:p>
        </p:txBody>
      </p:sp>
      <p:sp>
        <p:nvSpPr>
          <p:cNvPr id="4" name="Slide number"/>
          <p:cNvSpPr>
            <a:spLocks noGrp="1"/>
          </p:cNvSpPr>
          <p:nvPr>
            <p:ph type="sldNum" idx="5"/>
          </p:nvPr>
        </p:nvSpPr>
        <p:spPr/>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cNvSpPr>
            <a:spLocks noGrp="1" noRot="1" noChangeAspect="1"/>
          </p:cNvSpPr>
          <p:nvPr>
            <p:ph type="sldImg"/>
          </p:nvPr>
        </p:nvSpPr>
        <p:spPr/>
      </p:sp>
      <p:sp>
        <p:nvSpPr>
          <p:cNvPr id="3" name="Notes"/>
          <p:cNvSpPr>
            <a:spLocks noGrp="1"/>
          </p:cNvSpPr>
          <p:nvPr>
            <p:ph type="body" idx="3"/>
          </p:nvPr>
        </p:nvSpPr>
        <p:spPr/>
        <p:txBody>
          <a:bodyPr/>
          <a:lstStyle/>
          <a:p>
            <a:r>
              <a:rPr lang="en-US"/>
              <a:t>A pretrained checkpoint contains saved model parameters that can be reused for separate applications. The left branch explores similarities between pooled sequence vectors. The other branches train task-specific prediction heads using labeled examples. An enhancer is a deoxyribonucleic acid (DNA) region that can increase transcription, the production of ribonucleic acid (RNA). A transcription-factor binding site is a region associated with binding by a particular regulatory protein. A splice site marks a boundary used when introns are removed from RNA. Each application needs suitable labels, and embedding similarity alone does not establish shared biological function.</a:t>
            </a:r>
          </a:p>
          <a:p>
            <a:r>
              <a:rPr lang="en-US"/>
              <a:t>Sources</a:t>
            </a:r>
          </a:p>
          <a:p>
            <a:r>
              <a:rPr lang="en-US"/>
              <a:t>Original DNABERT paper, 2021: https://doi.org/10.1093/bioinformatics/btab083</a:t>
            </a:r>
          </a:p>
          <a:p>
            <a:r>
              <a:rPr lang="en-US"/>
              <a:t>DNABERT-2 paper, version 2: https://arxiv.org/abs/2306.15006v2</a:t>
            </a:r>
          </a:p>
          <a:p>
            <a:r>
              <a:rPr lang="en-US"/>
              <a:t>Official DNABERT-2 embedding examples: https://github.com/MAGICS-LAB/DNABERT_2/blob/f25bed9ee20db966dff39e5c1571249d04e36404/README.md#L100-L112</a:t>
            </a:r>
          </a:p>
          <a:p>
            <a:r>
              <a:rPr lang="en-US"/>
              <a:t>Revised Nucleotide Transformer task definitions: https://huggingface.co/datasets/InstaDeepAI/nucleotide_transformer_downstream_tasks_revised/blob/851f9946252e90c665cdb3cc3eedb78f1f26197c/README.md</a:t>
            </a:r>
          </a:p>
        </p:txBody>
      </p:sp>
      <p:sp>
        <p:nvSpPr>
          <p:cNvPr id="4" name="Slide number"/>
          <p:cNvSpPr>
            <a:spLocks noGrp="1"/>
          </p:cNvSpPr>
          <p:nvPr>
            <p:ph type="sldNum" idx="5"/>
          </p:nvPr>
        </p:nvSpPr>
        <p:spPr/>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cNvSpPr>
            <a:spLocks noGrp="1" noRot="1" noChangeAspect="1"/>
          </p:cNvSpPr>
          <p:nvPr>
            <p:ph type="sldImg"/>
          </p:nvPr>
        </p:nvSpPr>
        <p:spPr/>
      </p:sp>
      <p:sp>
        <p:nvSpPr>
          <p:cNvPr id="3" name="Notes"/>
          <p:cNvSpPr>
            <a:spLocks noGrp="1"/>
          </p:cNvSpPr>
          <p:nvPr>
            <p:ph type="body" idx="3"/>
          </p:nvPr>
        </p:nvSpPr>
        <p:spPr/>
        <p:txBody>
          <a:bodyPr/>
          <a:lstStyle/>
          <a:p>
            <a:r>
              <a:rPr lang="en-US"/>
              <a:t>Full fine-tuning starts with pretrained parameters and adds a sequence readout and task head. Here, the head produces two logits, unnormalized scores that softmax converts into enhancer and non-enhancer probabilities. Classification loss compares those probabilities with the training label. The orange arrows update the embeddings, encoder, readout, and head while the byte-pair encoding (BPE) tokenizer remains fixed. The revised Nucleotide Transformer benchmark uses annotation-based labels on 400-base regions. A negative label means no enhancer annotation in that benchmark. The short sequence, scores, and loss here are illustrative rather than a measured DNABERT-2 result.</a:t>
            </a:r>
          </a:p>
          <a:p>
            <a:r>
              <a:rPr lang="en-US"/>
              <a:t>Sources</a:t>
            </a:r>
          </a:p>
          <a:p>
            <a:r>
              <a:rPr lang="en-US"/>
              <a:t>Official DNABERT-2 fine-tuning code: https://github.com/MAGICS-LAB/DNABERT_2/blob/f25bed9ee20db966dff39e5c1571249d04e36404/finetune/train.py</a:t>
            </a:r>
          </a:p>
          <a:p>
            <a:r>
              <a:rPr lang="en-US"/>
              <a:t>Official DNABERT-2 model code, pinned revision: https://huggingface.co/zhihan1996/DNABERT-2-117M/blob/7bce263b15377fc15361f52cfab88f8b586abda0/bert_layers.py</a:t>
            </a:r>
          </a:p>
          <a:p>
            <a:r>
              <a:rPr lang="en-US"/>
              <a:t>Revised Nucleotide Transformer task definitions: https://huggingface.co/datasets/InstaDeepAI/nucleotide_transformer_downstream_tasks_revised/blob/851f9946252e90c665cdb3cc3eedb78f1f26197c/README.md</a:t>
            </a:r>
          </a:p>
        </p:txBody>
      </p:sp>
      <p:sp>
        <p:nvSpPr>
          <p:cNvPr id="4" name="Slide number"/>
          <p:cNvSpPr>
            <a:spLocks noGrp="1"/>
          </p:cNvSpPr>
          <p:nvPr>
            <p:ph type="sldNum" idx="5"/>
          </p:nvPr>
        </p:nvSpPr>
        <p:spPr/>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cNvSpPr>
            <a:spLocks noGrp="1" noRot="1" noChangeAspect="1"/>
          </p:cNvSpPr>
          <p:nvPr>
            <p:ph type="sldImg"/>
          </p:nvPr>
        </p:nvSpPr>
        <p:spPr/>
      </p:sp>
      <p:sp>
        <p:nvSpPr>
          <p:cNvPr id="3" name="Notes"/>
          <p:cNvSpPr>
            <a:spLocks noGrp="1"/>
          </p:cNvSpPr>
          <p:nvPr>
            <p:ph type="body" idx="3"/>
          </p:nvPr>
        </p:nvSpPr>
        <p:spPr/>
        <p:txBody>
          <a:bodyPr/>
          <a:lstStyle/>
          <a:p>
            <a:r>
              <a:rPr lang="en-US"/>
              <a:t>Inference runs the saved task model with fixed parameters. Evaluation then compares its predictions with labels held out from supervised training. Validation data guide model choices before final testing. The chromosome split illustrates one way to prevent nearby or overlapping genomic regions from appearing in both training and test sets. Such separation tests transfer to different regions, but does not guarantee absence of related sequences elsewhere. A region excluded from fine-tuning may also have appeared during pretraining. Those two forms of exposure must be distinguished when interpreting a result.</a:t>
            </a:r>
          </a:p>
          <a:p>
            <a:r>
              <a:rPr lang="en-US"/>
              <a:t>Sources</a:t>
            </a:r>
          </a:p>
          <a:p>
            <a:r>
              <a:rPr lang="en-US"/>
              <a:t>Official DNABERT-2 fine-tuning code: https://github.com/MAGICS-LAB/DNABERT_2/blob/f25bed9ee20db966dff39e5c1571249d04e36404/finetune/train.py</a:t>
            </a:r>
          </a:p>
          <a:p>
            <a:r>
              <a:rPr lang="en-US"/>
              <a:t>Revised Nucleotide Transformer task definitions: https://huggingface.co/datasets/InstaDeepAI/nucleotide_transformer_downstream_tasks_revised/blob/851f9946252e90c665cdb3cc3eedb78f1f26197c/README.md</a:t>
            </a:r>
          </a:p>
          <a:p>
            <a:r>
              <a:rPr lang="en-US"/>
              <a:t>Nucleotide Transformer study, Nature Methods: https://www.nature.com/articles/s41592-024-02523-z</a:t>
            </a:r>
          </a:p>
        </p:txBody>
      </p:sp>
      <p:sp>
        <p:nvSpPr>
          <p:cNvPr id="4" name="Slide number"/>
          <p:cNvSpPr>
            <a:spLocks noGrp="1"/>
          </p:cNvSpPr>
          <p:nvPr>
            <p:ph type="sldNum" idx="5"/>
          </p:nvPr>
        </p:nvSpPr>
        <p:spPr/>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cNvSpPr>
            <a:spLocks noGrp="1" noRot="1" noChangeAspect="1"/>
          </p:cNvSpPr>
          <p:nvPr>
            <p:ph type="sldImg"/>
          </p:nvPr>
        </p:nvSpPr>
        <p:spPr/>
      </p:sp>
      <p:sp>
        <p:nvSpPr>
          <p:cNvPr id="3" name="Notes"/>
          <p:cNvSpPr>
            <a:spLocks noGrp="1"/>
          </p:cNvSpPr>
          <p:nvPr>
            <p:ph type="body" idx="3"/>
          </p:nvPr>
        </p:nvSpPr>
        <p:spPr/>
        <p:txBody>
          <a:bodyPr/>
          <a:lstStyle/>
          <a:p>
            <a:r>
              <a:rPr lang="en-US" dirty="0"/>
              <a:t>Tokenization changes the units and prediction problem seen by the model. Overlapping k-</a:t>
            </a:r>
            <a:r>
              <a:rPr lang="en-US" dirty="0" err="1"/>
              <a:t>mers</a:t>
            </a:r>
            <a:r>
              <a:rPr lang="en-US" dirty="0"/>
              <a:t> can reveal masked bases through neighboring tokens, while fixed nonoverlapping groups can change after a window shift. Byte-pair encoding (BPE) learns its vocabulary before model training. </a:t>
            </a:r>
            <a:r>
              <a:rPr lang="en-US" dirty="0" err="1"/>
              <a:t>DNAChunker</a:t>
            </a:r>
            <a:r>
              <a:rPr lang="en-US" dirty="0"/>
              <a:t> instead learns internal boundaries using both flanks and restores nucleotide-level outputs to predict masked bases. </a:t>
            </a:r>
            <a:r>
              <a:rPr lang="en-US" dirty="0" err="1"/>
              <a:t>dnaHNet</a:t>
            </a:r>
            <a:r>
              <a:rPr lang="en-US" dirty="0"/>
              <a:t> learns hierarchical chunks for causal next-base prediction, which uses preceding bases at each prediction. Both systems jointly learn segmentation and sequence modeling. Their chunking components belong inside their architectures and cannot simply replace DNABERT-2's tokenizer.</a:t>
            </a:r>
          </a:p>
          <a:p>
            <a:r>
              <a:rPr lang="en-US" dirty="0"/>
              <a:t>Sources</a:t>
            </a:r>
          </a:p>
          <a:p>
            <a:r>
              <a:rPr lang="en-US" dirty="0"/>
              <a:t>DNABERT-2 paper, version 2: https://</a:t>
            </a:r>
            <a:r>
              <a:rPr lang="en-US" dirty="0" err="1"/>
              <a:t>arxiv.org</a:t>
            </a:r>
            <a:r>
              <a:rPr lang="en-US" dirty="0"/>
              <a:t>/abs/2306.15006v2</a:t>
            </a:r>
          </a:p>
          <a:p>
            <a:r>
              <a:rPr lang="en-US" dirty="0" err="1"/>
              <a:t>DNAChunker</a:t>
            </a:r>
            <a:r>
              <a:rPr lang="en-US" dirty="0"/>
              <a:t> paper, version 4: https://</a:t>
            </a:r>
            <a:r>
              <a:rPr lang="en-US" dirty="0" err="1"/>
              <a:t>arxiv.org</a:t>
            </a:r>
            <a:r>
              <a:rPr lang="en-US" dirty="0"/>
              <a:t>/abs/2601.03019v4</a:t>
            </a:r>
          </a:p>
          <a:p>
            <a:r>
              <a:rPr lang="en-US" dirty="0" err="1"/>
              <a:t>dnaHNet</a:t>
            </a:r>
            <a:r>
              <a:rPr lang="en-US" dirty="0"/>
              <a:t> paper, version 3: https://</a:t>
            </a:r>
            <a:r>
              <a:rPr lang="en-US" dirty="0" err="1"/>
              <a:t>arxiv.org</a:t>
            </a:r>
            <a:r>
              <a:rPr lang="en-US" dirty="0"/>
              <a:t>/abs/2602.10603v3</a:t>
            </a:r>
          </a:p>
        </p:txBody>
      </p:sp>
      <p:sp>
        <p:nvSpPr>
          <p:cNvPr id="4" name="Slide number"/>
          <p:cNvSpPr>
            <a:spLocks noGrp="1"/>
          </p:cNvSpPr>
          <p:nvPr>
            <p:ph type="sldNum" idx="5"/>
          </p:nvPr>
        </p:nvSpPr>
        <p:spPr/>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cNvSpPr>
            <a:spLocks noGrp="1" noRot="1" noChangeAspect="1"/>
          </p:cNvSpPr>
          <p:nvPr>
            <p:ph type="sldImg"/>
          </p:nvPr>
        </p:nvSpPr>
        <p:spPr/>
      </p:sp>
      <p:sp>
        <p:nvSpPr>
          <p:cNvPr id="3" name="Notes"/>
          <p:cNvSpPr>
            <a:spLocks noGrp="1"/>
          </p:cNvSpPr>
          <p:nvPr>
            <p:ph type="body" idx="3"/>
          </p:nvPr>
        </p:nvSpPr>
        <p:spPr/>
        <p:txBody>
          <a:bodyPr/>
          <a:lstStyle/>
          <a:p>
            <a:r>
              <a:rPr lang="en-US"/>
              <a:t>Pretraining can supply useful features, but its benefit depends on the task and available data. The middle panel illustrates a change between training examples and a new biological setting. Performance needs testing in that setting, including the relevant species and experimental labels. The right panel separates a predicted function from experimental evidence for that function. An embedding, attention weight, or learned boundary can suggest a hypothesis without establishing a causal role. Deoxyribonucleic acid (DNA) language models therefore require both careful predictive evaluation and appropriate biological validation.</a:t>
            </a:r>
          </a:p>
          <a:p>
            <a:r>
              <a:rPr lang="en-US"/>
              <a:t>Sources</a:t>
            </a:r>
          </a:p>
          <a:p>
            <a:r>
              <a:rPr lang="en-US"/>
              <a:t>DNABERT-2 paper, version 2: https://arxiv.org/abs/2306.15006v2</a:t>
            </a:r>
          </a:p>
          <a:p>
            <a:r>
              <a:rPr lang="en-US"/>
              <a:t>Nucleotide Transformer study, Nature Methods: https://www.nature.com/articles/s41592-024-02523-z</a:t>
            </a:r>
          </a:p>
          <a:p>
            <a:r>
              <a:rPr lang="en-US"/>
              <a:t>DNAChunker paper, version 4: https://arxiv.org/abs/2601.03019v4</a:t>
            </a:r>
          </a:p>
          <a:p>
            <a:r>
              <a:rPr lang="en-US"/>
              <a:t>dnaHNet paper, version 3: https://arxiv.org/abs/2602.10603v3</a:t>
            </a:r>
          </a:p>
        </p:txBody>
      </p:sp>
      <p:sp>
        <p:nvSpPr>
          <p:cNvPr id="4" name="Slide number"/>
          <p:cNvSpPr>
            <a:spLocks noGrp="1"/>
          </p:cNvSpPr>
          <p:nvPr>
            <p:ph type="sldNum" idx="5"/>
          </p:nvPr>
        </p:nvSpPr>
        <p:spPr/>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p:cNvSpPr>
            <a:spLocks noGrp="1" noRot="1" noChangeAspect="1"/>
          </p:cNvSpPr>
          <p:nvPr>
            <p:ph type="sldImg"/>
          </p:nvPr>
        </p:nvSpPr>
        <p:spPr/>
      </p:sp>
      <p:sp>
        <p:nvSpPr>
          <p:cNvPr id="3" name="Notes Placeholder"/>
          <p:cNvSpPr>
            <a:spLocks noGrp="1"/>
          </p:cNvSpPr>
          <p:nvPr>
            <p:ph type="body" idx="3"/>
          </p:nvPr>
        </p:nvSpPr>
        <p:spPr/>
        <p:txBody>
          <a:bodyPr/>
          <a:lstStyle/>
          <a:p>
            <a:r>
              <a:rPr lang="en-US"/>
              <a:t>AlphaGenome addresses a different training objective: predicting molecular measurements from a long deoxyribonucleic acid (DNA) sequence. Its shared sequence model feeds several output heads, producing predictions for different assays and biological contexts. We then change the sequence while keeping the model fixed and compare the predictions. This estimates how a variant may change molecular activity. It does not by itself establish a disease effect. The landmarks in this outline are explanatory annotations, not additional sequence-model inputs.</a:t>
            </a:r>
          </a:p>
          <a:p>
            <a:r>
              <a:rPr lang="en-US"/>
              <a:t>Sources</a:t>
            </a:r>
          </a:p>
          <a:p>
            <a:r>
              <a:rPr lang="en-US"/>
              <a:t>AlphaGenome: Nature paper: https://www.nature.com/articles/s41586-025-10014-0</a:t>
            </a:r>
          </a:p>
        </p:txBody>
      </p:sp>
      <p:sp>
        <p:nvSpPr>
          <p:cNvPr id="4" name="Slide Number Placeholder"/>
          <p:cNvSpPr>
            <a:spLocks noGrp="1"/>
          </p:cNvSpPr>
          <p:nvPr>
            <p:ph type="sldNum" idx="5"/>
          </p:nvPr>
        </p:nvSpPr>
        <p:spPr/>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cNvSpPr>
            <a:spLocks noGrp="1" noRot="1" noChangeAspect="1"/>
          </p:cNvSpPr>
          <p:nvPr>
            <p:ph type="sldImg"/>
          </p:nvPr>
        </p:nvSpPr>
        <p:spPr/>
      </p:sp>
      <p:sp>
        <p:nvSpPr>
          <p:cNvPr id="3" name="Notes"/>
          <p:cNvSpPr>
            <a:spLocks noGrp="1"/>
          </p:cNvSpPr>
          <p:nvPr>
            <p:ph type="body" idx="3"/>
          </p:nvPr>
        </p:nvSpPr>
        <p:spPr/>
        <p:txBody>
          <a:bodyPr/>
          <a:lstStyle/>
          <a:p>
            <a:r>
              <a:rPr lang="en-US" dirty="0" err="1"/>
              <a:t>AlphaGenome</a:t>
            </a:r>
            <a:r>
              <a:rPr lang="en-US" dirty="0"/>
              <a:t> predicts molecular measurements from roughly one million deoxyribonucleic acid (DNA) bases. A genome track places experimental measurements along the genome for a particular tissue or cell type. Ribonucleic acid (RNA) coverage estimates where sequenced RNA fragments accumulate, while accessibility estimates how exposed the DNA is. Splice-junction arcs connect RNA segments after the intervening sequence is removed. Alternative arcs can represent different transcripts. A contact map predicts spatial contacts between pairs of DNA regions, with genomic position on both axes. These drawings are illustrative. Gene and regulatory annotations help explain the DNA, while the neural network receives sequence and species identity. Output resolution depends on the measurement type.</a:t>
            </a:r>
          </a:p>
          <a:p>
            <a:r>
              <a:rPr lang="en-US" dirty="0"/>
              <a:t>Sources</a:t>
            </a:r>
          </a:p>
        </p:txBody>
      </p:sp>
      <p:sp>
        <p:nvSpPr>
          <p:cNvPr id="4" name="Slide number"/>
          <p:cNvSpPr>
            <a:spLocks noGrp="1"/>
          </p:cNvSpPr>
          <p:nvPr>
            <p:ph type="sldNum" idx="5"/>
          </p:nvPr>
        </p:nvSpPr>
        <p:spPr/>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48EF80-FB0E-E63B-72E3-417EB04156CA}"/>
            </a:ext>
          </a:extLst>
        </p:cNvPr>
        <p:cNvGrpSpPr/>
        <p:nvPr/>
      </p:nvGrpSpPr>
      <p:grpSpPr>
        <a:xfrm>
          <a:off x="0" y="0"/>
          <a:ext cx="0" cy="0"/>
          <a:chOff x="0" y="0"/>
          <a:chExt cx="0" cy="0"/>
        </a:xfrm>
      </p:grpSpPr>
      <p:sp>
        <p:nvSpPr>
          <p:cNvPr id="2" name="Slide image">
            <a:extLst>
              <a:ext uri="{FF2B5EF4-FFF2-40B4-BE49-F238E27FC236}">
                <a16:creationId xmlns:a16="http://schemas.microsoft.com/office/drawing/2014/main" id="{2B3EACB3-800D-0EEE-BCE1-FD22A3E65853}"/>
              </a:ext>
            </a:extLst>
          </p:cNvPr>
          <p:cNvSpPr>
            <a:spLocks noGrp="1" noRot="1" noChangeAspect="1"/>
          </p:cNvSpPr>
          <p:nvPr>
            <p:ph type="sldImg"/>
          </p:nvPr>
        </p:nvSpPr>
        <p:spPr/>
      </p:sp>
      <p:sp>
        <p:nvSpPr>
          <p:cNvPr id="3" name="Notes">
            <a:extLst>
              <a:ext uri="{FF2B5EF4-FFF2-40B4-BE49-F238E27FC236}">
                <a16:creationId xmlns:a16="http://schemas.microsoft.com/office/drawing/2014/main" id="{4F5034D6-1610-B8ED-2277-7AB5153E8EBB}"/>
              </a:ext>
            </a:extLst>
          </p:cNvPr>
          <p:cNvSpPr>
            <a:spLocks noGrp="1"/>
          </p:cNvSpPr>
          <p:nvPr>
            <p:ph type="body" idx="3"/>
          </p:nvPr>
        </p:nvSpPr>
        <p:spPr/>
        <p:txBody>
          <a:bodyPr/>
          <a:lstStyle/>
          <a:p>
            <a:r>
              <a:rPr lang="en-US" dirty="0" err="1"/>
              <a:t>AlphaGenome</a:t>
            </a:r>
            <a:r>
              <a:rPr lang="en-US" dirty="0"/>
              <a:t> paper, model description and Figures 1–2 (Nature, 2026): https://</a:t>
            </a:r>
            <a:r>
              <a:rPr lang="en-US" dirty="0" err="1"/>
              <a:t>www.nature.com</a:t>
            </a:r>
            <a:r>
              <a:rPr lang="en-US" dirty="0"/>
              <a:t>/articles/s41586-025-10014-0</a:t>
            </a:r>
          </a:p>
        </p:txBody>
      </p:sp>
      <p:sp>
        <p:nvSpPr>
          <p:cNvPr id="4" name="Slide number">
            <a:extLst>
              <a:ext uri="{FF2B5EF4-FFF2-40B4-BE49-F238E27FC236}">
                <a16:creationId xmlns:a16="http://schemas.microsoft.com/office/drawing/2014/main" id="{2FE5FB66-9747-1E45-8E47-61AD12DC4957}"/>
              </a:ext>
            </a:extLst>
          </p:cNvPr>
          <p:cNvSpPr>
            <a:spLocks noGrp="1"/>
          </p:cNvSpPr>
          <p:nvPr>
            <p:ph type="sldNum" idx="5"/>
          </p:nvPr>
        </p:nvSpPr>
        <p:spPr/>
      </p:sp>
    </p:spTree>
    <p:extLst>
      <p:ext uri="{BB962C8B-B14F-4D97-AF65-F5344CB8AC3E}">
        <p14:creationId xmlns:p14="http://schemas.microsoft.com/office/powerpoint/2010/main" val="354458916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cNvSpPr>
            <a:spLocks noGrp="1" noRot="1" noChangeAspect="1"/>
          </p:cNvSpPr>
          <p:nvPr>
            <p:ph type="sldImg"/>
          </p:nvPr>
        </p:nvSpPr>
        <p:spPr/>
      </p:sp>
      <p:sp>
        <p:nvSpPr>
          <p:cNvPr id="3" name="Notes"/>
          <p:cNvSpPr>
            <a:spLocks noGrp="1"/>
          </p:cNvSpPr>
          <p:nvPr>
            <p:ph type="body" idx="3"/>
          </p:nvPr>
        </p:nvSpPr>
        <p:spPr/>
        <p:txBody>
          <a:bodyPr/>
          <a:lstStyle/>
          <a:p>
            <a:r>
              <a:rPr lang="en-US"/>
              <a:t>Each deoxyribonucleic acid (DNA) base becomes a four-number one-hot vector marking A, C, G, or T. Convolutions detect local sequence patterns and downsample to one position per 128 bases. Transformers exchange information across those positions. The decoder upsamples these representations, combining long-range context with saved encoder features through skip connections. Output heads convert the features into predicted measurements. Some outputs use single-base detail, others use coarser representations, and contact maps use paired regions. Training compares predicted and measured human and mouse tracks and updates parameters. The variant-effect model also uses distillation, learning to reproduce teacher-model predictions.</a:t>
            </a:r>
          </a:p>
          <a:p>
            <a:r>
              <a:rPr lang="en-US"/>
              <a:t>Sources</a:t>
            </a:r>
          </a:p>
          <a:p>
            <a:r>
              <a:rPr lang="en-US"/>
              <a:t>AlphaGenome paper, model description and Figures 1–2 (Nature, 2026): https://www.nature.com/articles/s41586-025-10014-0</a:t>
            </a:r>
          </a:p>
          <a:p>
            <a:r>
              <a:rPr lang="en-US"/>
              <a:t>Official AlphaGenome model architecture, pinned revision: https://github.com/google-deepmind/alphagenome_research/blob/0db53bd4352c66d1e00a049a81da373a066e6670/src/alphagenome_research/model/model.py</a:t>
            </a:r>
          </a:p>
        </p:txBody>
      </p:sp>
      <p:sp>
        <p:nvSpPr>
          <p:cNvPr id="4" name="Slide number"/>
          <p:cNvSpPr>
            <a:spLocks noGrp="1"/>
          </p:cNvSpPr>
          <p:nvPr>
            <p:ph type="sldNum" idx="5"/>
          </p:nvPr>
        </p:nvSpPr>
        <p:spPr/>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cNvSpPr>
            <a:spLocks noGrp="1" noRot="1" noChangeAspect="1"/>
          </p:cNvSpPr>
          <p:nvPr>
            <p:ph type="sldImg"/>
          </p:nvPr>
        </p:nvSpPr>
        <p:spPr/>
      </p:sp>
      <p:sp>
        <p:nvSpPr>
          <p:cNvPr id="3" name="Notes"/>
          <p:cNvSpPr>
            <a:spLocks noGrp="1"/>
          </p:cNvSpPr>
          <p:nvPr>
            <p:ph type="body" idx="3"/>
          </p:nvPr>
        </p:nvSpPr>
        <p:spPr/>
        <p:txBody>
          <a:bodyPr/>
          <a:lstStyle/>
          <a:p>
            <a:r>
              <a:rPr lang="en-US"/>
              <a:t>The two boxes represent the same trained model, with fixed parameters and no further training. Their reference (REF) and alternative (ALT) inputs share surrounding deoxyribonucleic acid (DNA), with only one C changed to T. The overlaid curves are illustrative predictions drawn on the same vertical scale. The last panel subtracts REF from ALT to estimate a molecular effect. Actual scoring can summarize a gene or region, rather than subtracting every plotted position. Insertions and deletions also require coordinate alignment. A molecular effect motivates follow-up, but it does not establish that a variant causes disease.</a:t>
            </a:r>
          </a:p>
          <a:p>
            <a:r>
              <a:rPr lang="en-US"/>
              <a:t>Sources</a:t>
            </a:r>
          </a:p>
          <a:p>
            <a:r>
              <a:rPr lang="en-US"/>
              <a:t>Official AlphaGenome variant-scoring guide: https://www.alphagenomedocs.com/variant_scoring.html</a:t>
            </a:r>
          </a:p>
          <a:p>
            <a:r>
              <a:rPr lang="en-US"/>
              <a:t>Official REF/ALT inference and track filtering, pinned revision: https://github.com/google-deepmind/alphagenome_research/blob/0db53bd4352c66d1e00a049a81da373a066e6670/src/alphagenome_research/model/dna_model.py</a:t>
            </a:r>
          </a:p>
          <a:p>
            <a:r>
              <a:rPr lang="en-US"/>
              <a:t>AlphaGenome paper, Discussion limitations: https://www.nature.com/articles/s41586-025-10014-0</a:t>
            </a:r>
          </a:p>
        </p:txBody>
      </p:sp>
      <p:sp>
        <p:nvSpPr>
          <p:cNvPr id="4" name="Slide number"/>
          <p:cNvSpPr>
            <a:spLocks noGrp="1"/>
          </p:cNvSpPr>
          <p:nvPr>
            <p:ph type="sldNum" idx="5"/>
          </p:nvPr>
        </p:nvSpPr>
        <p:spPr/>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cNvSpPr>
            <a:spLocks noGrp="1" noRot="1" noChangeAspect="1"/>
          </p:cNvSpPr>
          <p:nvPr>
            <p:ph type="sldImg"/>
          </p:nvPr>
        </p:nvSpPr>
        <p:spPr/>
      </p:sp>
      <p:sp>
        <p:nvSpPr>
          <p:cNvPr id="3" name="Notes"/>
          <p:cNvSpPr>
            <a:spLocks noGrp="1"/>
          </p:cNvSpPr>
          <p:nvPr>
            <p:ph type="body" idx="3"/>
          </p:nvPr>
        </p:nvSpPr>
        <p:spPr/>
        <p:txBody>
          <a:bodyPr/>
          <a:lstStyle/>
          <a:p>
            <a:r>
              <a:rPr lang="en-US"/>
              <a:t>The insertion chr1:47239296 C&gt;ACG adds two bases near TAL1, a gene implicated in T-cell acute lymphoblastic leukemia. In the surrounding deoxyribonucleic acid (DNA), those bases create a binding motif, a sequence recognized by the MYB regulatory protein. The published Figure 6b plots predicted alternative-minus-reference differences (ALT minus REF). Increased deoxyribonuclease (DNase) assay signal indicates greater accessibility near the insertion. Increased signal from ribonucleic acid (RNA) sequencing, abbreviated RNA-seq, indicates greater TAL1 expression about 7,500 bases away. The displayed tracks refer to immature blood cells called common myeloid progenitors that express the CD34 surface marker (CD34+), the closest available context. Earlier experiments established the regulatory mechanism, and AlphaGenome reproduces some of its molecular consequences. TAL1 and MYB are established gene symbols; MYB also names the regulatory protein encoded by that gene.</a:t>
            </a:r>
          </a:p>
          <a:p>
            <a:r>
              <a:rPr lang="en-US"/>
              <a:t>Sources</a:t>
            </a:r>
          </a:p>
          <a:p>
            <a:r>
              <a:rPr lang="en-US"/>
              <a:t>AlphaGenome paper, Figure 6b/e and TAL1 case study: https://www.nature.com/articles/s41586-025-10014-0</a:t>
            </a:r>
          </a:p>
          <a:p>
            <a:r>
              <a:rPr lang="en-US"/>
              <a:t>Mansour et al. (Science, 2014), original abstract and Figure 4 caption: https://pubmed.ncbi.nlm.nih.gov/25394790/</a:t>
            </a:r>
          </a:p>
        </p:txBody>
      </p:sp>
      <p:sp>
        <p:nvSpPr>
          <p:cNvPr id="4" name="Slide number"/>
          <p:cNvSpPr>
            <a:spLocks noGrp="1"/>
          </p:cNvSpPr>
          <p:nvPr>
            <p:ph type="sldNum" idx="5"/>
          </p:nvPr>
        </p:nvSpPr>
        <p:spPr/>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cNvSpPr>
            <a:spLocks noGrp="1" noRot="1" noChangeAspect="1"/>
          </p:cNvSpPr>
          <p:nvPr>
            <p:ph type="sldImg"/>
          </p:nvPr>
        </p:nvSpPr>
        <p:spPr/>
      </p:sp>
      <p:sp>
        <p:nvSpPr>
          <p:cNvPr id="3" name="Notes"/>
          <p:cNvSpPr>
            <a:spLocks noGrp="1"/>
          </p:cNvSpPr>
          <p:nvPr>
            <p:ph type="body" idx="3"/>
          </p:nvPr>
        </p:nvSpPr>
        <p:spPr/>
        <p:txBody>
          <a:bodyPr/>
          <a:lstStyle/>
          <a:p>
            <a:r>
              <a:rPr lang="en-US"/>
              <a:t>A single-nucleotide variant (SNV) replaces one base. Each reference base has three alternatives, explaining the roughly nine billion possible human SNVs in AlphaGenome Atlas, released on 8 September 2026. Atlas stores summarized molecular-effect scores. The curves here illustrate effects rather than stored full tracks. Its separate AlphaGenome Variant Impact (AVI) score helps rank variants and is not a disease probability. The Atlas study also scored over 100 million observed insertions and deletions. Predictions need experimental follow-up because tissue-specific effects and distant regulation, particularly beyond 100,000 bases, remain difficult.</a:t>
            </a:r>
          </a:p>
          <a:p>
            <a:r>
              <a:rPr lang="en-US"/>
              <a:t>Sources</a:t>
            </a:r>
          </a:p>
          <a:p>
            <a:r>
              <a:rPr lang="en-US"/>
              <a:t>Official AlphaGenome Atlas announcement, 8 September 2026: https://deepmind.google/blog/alphagenome-atlas-a-predictive-map-of-every-possible-dna-letter-change-in-the-human-genome/</a:t>
            </a:r>
          </a:p>
          <a:p>
            <a:r>
              <a:rPr lang="en-US"/>
              <a:t>AlphaGenome Atlas paper, pages 2–3 and scoring methods: https://storage.googleapis.com/deepmind-media/DeepMind.com/Blog/alphagenome-atlas-a-predictive-map-of-every-possible-dna-letter-change-in-the-human-genome/alphagenome-atlas.pdf</a:t>
            </a:r>
          </a:p>
          <a:p>
            <a:r>
              <a:rPr lang="en-US"/>
              <a:t>Official AlphaGenome documentation, model inference and Atlas scores: https://www.alphagenomedocs.com/</a:t>
            </a:r>
          </a:p>
          <a:p>
            <a:r>
              <a:rPr lang="en-US"/>
              <a:t>AlphaGenome paper, Discussion limitations: https://www.nature.com/articles/s41586-025-10014-0</a:t>
            </a:r>
          </a:p>
        </p:txBody>
      </p:sp>
      <p:sp>
        <p:nvSpPr>
          <p:cNvPr id="4" name="Slide number"/>
          <p:cNvSpPr>
            <a:spLocks noGrp="1"/>
          </p:cNvSpPr>
          <p:nvPr>
            <p:ph type="sldNum" idx="5"/>
          </p:nvPr>
        </p:nvSpPr>
        <p:spPr/>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p:cNvSpPr>
            <a:spLocks noGrp="1" noRot="1" noChangeAspect="1"/>
          </p:cNvSpPr>
          <p:nvPr>
            <p:ph type="sldImg"/>
          </p:nvPr>
        </p:nvSpPr>
        <p:spPr/>
      </p:sp>
      <p:sp>
        <p:nvSpPr>
          <p:cNvPr id="3" name="Notes Placeholder"/>
          <p:cNvSpPr>
            <a:spLocks noGrp="1"/>
          </p:cNvSpPr>
          <p:nvPr>
            <p:ph type="body" idx="3"/>
          </p:nvPr>
        </p:nvSpPr>
        <p:spPr/>
        <p:txBody>
          <a:bodyPr/>
          <a:lstStyle/>
          <a:p>
            <a:endParaRPr lang="en-US" dirty="0"/>
          </a:p>
        </p:txBody>
      </p:sp>
      <p:sp>
        <p:nvSpPr>
          <p:cNvPr id="4" name="Slide Number Placeholder"/>
          <p:cNvSpPr>
            <a:spLocks noGrp="1"/>
          </p:cNvSpPr>
          <p:nvPr>
            <p:ph type="sldNum" idx="5"/>
          </p:nvPr>
        </p:nvSpPr>
        <p:spPr/>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p:cNvSpPr>
            <a:spLocks noGrp="1" noRot="1" noChangeAspect="1"/>
          </p:cNvSpPr>
          <p:nvPr>
            <p:ph type="sldImg"/>
          </p:nvPr>
        </p:nvSpPr>
        <p:spPr/>
      </p:sp>
      <p:sp>
        <p:nvSpPr>
          <p:cNvPr id="3" name="Notes Placeholder"/>
          <p:cNvSpPr>
            <a:spLocks noGrp="1"/>
          </p:cNvSpPr>
          <p:nvPr>
            <p:ph type="body" idx="3"/>
          </p:nvPr>
        </p:nvSpPr>
        <p:spPr/>
        <p:txBody>
          <a:bodyPr/>
          <a:lstStyle/>
          <a:p>
            <a:endParaRPr lang="en-US" dirty="0"/>
          </a:p>
        </p:txBody>
      </p:sp>
      <p:sp>
        <p:nvSpPr>
          <p:cNvPr id="4" name="Slide Number Placeholder"/>
          <p:cNvSpPr>
            <a:spLocks noGrp="1"/>
          </p:cNvSpPr>
          <p:nvPr>
            <p:ph type="sldNum" idx="5"/>
          </p:nvPr>
        </p:nvSpPr>
        <p:spPr/>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p:cNvSpPr>
            <a:spLocks noGrp="1" noRot="1" noChangeAspect="1"/>
          </p:cNvSpPr>
          <p:nvPr>
            <p:ph type="sldImg"/>
          </p:nvPr>
        </p:nvSpPr>
        <p:spPr/>
      </p:sp>
      <p:sp>
        <p:nvSpPr>
          <p:cNvPr id="3" name="Notes Placeholder"/>
          <p:cNvSpPr>
            <a:spLocks noGrp="1"/>
          </p:cNvSpPr>
          <p:nvPr>
            <p:ph type="body" idx="3"/>
          </p:nvPr>
        </p:nvSpPr>
        <p:spPr/>
        <p:txBody>
          <a:bodyPr/>
          <a:lstStyle/>
          <a:p>
            <a:endParaRPr lang="en-US" dirty="0"/>
          </a:p>
        </p:txBody>
      </p:sp>
      <p:sp>
        <p:nvSpPr>
          <p:cNvPr id="4" name="Slide Number Placeholder"/>
          <p:cNvSpPr>
            <a:spLocks noGrp="1"/>
          </p:cNvSpPr>
          <p:nvPr>
            <p:ph type="sldNum" idx="5"/>
          </p:nvPr>
        </p:nvSpPr>
        <p:spPr/>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p:cNvSpPr>
            <a:spLocks noGrp="1" noRot="1" noChangeAspect="1"/>
          </p:cNvSpPr>
          <p:nvPr>
            <p:ph type="sldImg"/>
          </p:nvPr>
        </p:nvSpPr>
        <p:spPr/>
      </p:sp>
      <p:sp>
        <p:nvSpPr>
          <p:cNvPr id="3" name="Notes Placeholder"/>
          <p:cNvSpPr>
            <a:spLocks noGrp="1"/>
          </p:cNvSpPr>
          <p:nvPr>
            <p:ph type="body" idx="3"/>
          </p:nvPr>
        </p:nvSpPr>
        <p:spPr/>
        <p:txBody>
          <a:bodyPr/>
          <a:lstStyle/>
          <a:p>
            <a:r>
              <a:rPr lang="en-US" dirty="0"/>
              <a:t>This pair hidden Markov model (</a:t>
            </a:r>
            <a:r>
              <a:rPr lang="en-US" dirty="0" err="1"/>
              <a:t>PairHMM</a:t>
            </a:r>
            <a:r>
              <a:rPr lang="en-US" dirty="0"/>
              <a:t>) uses dynamic programming (DP) to sum alignment-path probabilities. The match/mismatch state (M) consumes one read base and one haplotype base, whether they match or differ. This example expands M[6,8] for read R07 and candidate haplotype H1; these are example identifiers. Its three predecessors at [5,7] store probability mass from earlier paths. Multiplying by their transition probabilities and adding gives 5.6702e-7. At this cell, the read C aligns to haplotype T. A Phred base quality of 30 (Q30) corresponds to a base error probability of 0.001, so the mismatch emission is 0.001/3 and the resulting M value is 1.8901e-10. These computed toy values are displayed in probability space and rounded.</a:t>
            </a:r>
          </a:p>
          <a:p>
            <a:r>
              <a:rPr lang="en-US" dirty="0"/>
              <a:t>Sources</a:t>
            </a:r>
          </a:p>
          <a:p>
            <a:r>
              <a:rPr lang="en-US" dirty="0"/>
              <a:t>Genome Analysis Toolkit (GATK) 4.7.0.0: </a:t>
            </a:r>
            <a:r>
              <a:rPr lang="en-US" dirty="0" err="1"/>
              <a:t>PairHMM</a:t>
            </a:r>
            <a:r>
              <a:rPr lang="en-US" dirty="0"/>
              <a:t> forward recurrence and emissions: https://</a:t>
            </a:r>
            <a:r>
              <a:rPr lang="en-US" dirty="0" err="1"/>
              <a:t>github.com</a:t>
            </a:r>
            <a:r>
              <a:rPr lang="en-US" dirty="0"/>
              <a:t>/</a:t>
            </a:r>
            <a:r>
              <a:rPr lang="en-US" dirty="0" err="1"/>
              <a:t>broadinstitute</a:t>
            </a:r>
            <a:r>
              <a:rPr lang="en-US" dirty="0"/>
              <a:t>/</a:t>
            </a:r>
            <a:r>
              <a:rPr lang="en-US" dirty="0" err="1"/>
              <a:t>gatk</a:t>
            </a:r>
            <a:r>
              <a:rPr lang="en-US" dirty="0"/>
              <a:t>/blob/0cde69eed30339f5978cbb1ac6e5cf3662f9e1f8/</a:t>
            </a:r>
            <a:r>
              <a:rPr lang="en-US" dirty="0" err="1"/>
              <a:t>src</a:t>
            </a:r>
            <a:r>
              <a:rPr lang="en-US" dirty="0"/>
              <a:t>/main/java/org/</a:t>
            </a:r>
            <a:r>
              <a:rPr lang="en-US" dirty="0" err="1"/>
              <a:t>broadinstitute</a:t>
            </a:r>
            <a:r>
              <a:rPr lang="en-US" dirty="0"/>
              <a:t>/hellbender/utils/</a:t>
            </a:r>
            <a:r>
              <a:rPr lang="en-US" dirty="0" err="1"/>
              <a:t>pairhmm</a:t>
            </a:r>
            <a:r>
              <a:rPr lang="en-US" dirty="0"/>
              <a:t>/LoglessPairHMM.java#L30-L93</a:t>
            </a:r>
          </a:p>
        </p:txBody>
      </p:sp>
      <p:sp>
        <p:nvSpPr>
          <p:cNvPr id="4" name="Slide Number Placeholder"/>
          <p:cNvSpPr>
            <a:spLocks noGrp="1"/>
          </p:cNvSpPr>
          <p:nvPr>
            <p:ph type="sldNum" idx="5"/>
          </p:nvPr>
        </p:nvSpPr>
        <p:spPr/>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cNvSpPr>
            <a:spLocks noGrp="1" noRot="1" noChangeAspect="1"/>
          </p:cNvSpPr>
          <p:nvPr>
            <p:ph type="sldImg"/>
          </p:nvPr>
        </p:nvSpPr>
        <p:spPr/>
      </p:sp>
      <p:sp>
        <p:nvSpPr>
          <p:cNvPr id="3" name="Notes"/>
          <p:cNvSpPr>
            <a:spLocks noGrp="1"/>
          </p:cNvSpPr>
          <p:nvPr>
            <p:ph type="body" idx="3"/>
          </p:nvPr>
        </p:nvSpPr>
        <p:spPr/>
        <p:txBody>
          <a:bodyPr/>
          <a:lstStyle/>
          <a:p>
            <a:r>
              <a:rPr lang="en-US" dirty="0"/>
              <a:t>The DeepVariant example used labeled data for a specific prediction task. A DNA language model first learns patterns from genome sequences and can then be trained for a task with labeled examples. The main example is Nucleotide Transformer v2, using the 50M multispecies checkpoint. The eventual task is promoter classification. A promoter is a DNA region involved in initiating transcription. All sequences, feature colors, and probabilities in the worked illustration are synthetic teaching examples.</a:t>
            </a:r>
          </a:p>
          <a:p>
            <a:r>
              <a:rPr lang="en-US" dirty="0"/>
              <a:t>Sources</a:t>
            </a:r>
          </a:p>
          <a:p>
            <a:r>
              <a:rPr lang="en-US">
                <a:hlinkClick r:id="rId3"/>
              </a:rPr>
              <a:t>Nucleotide Transformer, Nature Methods (2025)</a:t>
            </a:r>
          </a:p>
          <a:p>
            <a:r>
              <a:rPr lang="en-US">
                <a:hlinkClick r:id="rId4"/>
              </a:rPr>
              <a:t>Revised NT downstream tasks</a:t>
            </a:r>
          </a:p>
        </p:txBody>
      </p:sp>
      <p:sp>
        <p:nvSpPr>
          <p:cNvPr id="4" name="Slide number"/>
          <p:cNvSpPr>
            <a:spLocks noGrp="1"/>
          </p:cNvSpPr>
          <p:nvPr>
            <p:ph type="sldNum" idx="5"/>
          </p:nvPr>
        </p:nvSpPr>
        <p:spPr/>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cNvSpPr>
            <a:spLocks noGrp="1" noRot="1" noChangeAspect="1"/>
          </p:cNvSpPr>
          <p:nvPr>
            <p:ph type="sldImg"/>
          </p:nvPr>
        </p:nvSpPr>
        <p:spPr/>
      </p:sp>
      <p:sp>
        <p:nvSpPr>
          <p:cNvPr id="3" name="Notes"/>
          <p:cNvSpPr>
            <a:spLocks noGrp="1"/>
          </p:cNvSpPr>
          <p:nvPr>
            <p:ph type="body" idx="3"/>
          </p:nvPr>
        </p:nvSpPr>
        <p:spPr/>
        <p:txBody>
          <a:bodyPr/>
          <a:lstStyle/>
          <a:p>
            <a:r>
              <a:rPr lang="en-US" dirty="0"/>
              <a:t>A token is one unit processed by the model. NT-v2 groups DNA into nonoverlapping six-base tokens and prepends &lt;CLS&gt;. The running synthetic crop is ACGTACGATTACCGTACGATGGCA, split as ACGTAC, GATTAC, CGTACG, and ATGGCA. It illustrates 24 bases of a 300-base task input and has no experimentally established promoter label. Each symbolic token ID selects a row from a learned embedding table. An embedding is a vector of numbers. The displayed vector colors are illustrative.</a:t>
            </a:r>
          </a:p>
          <a:p>
            <a:r>
              <a:rPr lang="en-US" dirty="0"/>
              <a:t>Sources</a:t>
            </a:r>
          </a:p>
          <a:p>
            <a:r>
              <a:rPr lang="en-US">
                <a:hlinkClick r:id="rId3"/>
              </a:rPr>
              <a:t>Official NT tokenizer</a:t>
            </a:r>
          </a:p>
          <a:p>
            <a:r>
              <a:rPr lang="en-US">
                <a:hlinkClick r:id="rId4"/>
              </a:rPr>
              <a:t>NT-v2-50M model implementation</a:t>
            </a:r>
          </a:p>
        </p:txBody>
      </p:sp>
      <p:sp>
        <p:nvSpPr>
          <p:cNvPr id="4" name="Slide number"/>
          <p:cNvSpPr>
            <a:spLocks noGrp="1"/>
          </p:cNvSpPr>
          <p:nvPr>
            <p:ph type="sldNum" idx="5"/>
          </p:nvPr>
        </p:nvSpPr>
        <p:spPr/>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cNvSpPr>
            <a:spLocks noGrp="1" noRot="1" noChangeAspect="1"/>
          </p:cNvSpPr>
          <p:nvPr>
            <p:ph type="sldImg"/>
          </p:nvPr>
        </p:nvSpPr>
        <p:spPr/>
      </p:sp>
      <p:sp>
        <p:nvSpPr>
          <p:cNvPr id="3" name="Notes"/>
          <p:cNvSpPr>
            <a:spLocks noGrp="1"/>
          </p:cNvSpPr>
          <p:nvPr>
            <p:ph type="body" idx="3"/>
          </p:nvPr>
        </p:nvSpPr>
        <p:spPr/>
        <p:txBody>
          <a:bodyPr/>
          <a:lstStyle/>
          <a:p>
            <a:r>
              <a:rPr lang="en-US" dirty="0"/>
              <a:t>NT-v2 is a Transformer encoder with bidirectional self-attention. Each attention operation combines information from token positions, and a feed-forward network transforms the resulting vectors. Repeated layers produce contextual embeddings, whose values depend on the input sequence. These vectors are features rather than probabilities. The selected NT-v2-50M checkpoint has 12 layers, 512-dimensional hidden vectors, and 16 attention heads. Rotary position embeddings supply position information inside attention. The diagram abstracts normalization and residual connections.</a:t>
            </a:r>
          </a:p>
          <a:p>
            <a:r>
              <a:rPr lang="en-US" dirty="0"/>
              <a:t>Sources</a:t>
            </a:r>
          </a:p>
          <a:p>
            <a:r>
              <a:rPr lang="en-US">
                <a:hlinkClick r:id="rId3"/>
              </a:rPr>
              <a:t>NT-v2-50M configuration</a:t>
            </a:r>
          </a:p>
          <a:p>
            <a:r>
              <a:rPr lang="en-US">
                <a:hlinkClick r:id="rId4"/>
              </a:rPr>
              <a:t>NT-v2-50M model implementation</a:t>
            </a:r>
          </a:p>
        </p:txBody>
      </p:sp>
      <p:sp>
        <p:nvSpPr>
          <p:cNvPr id="4" name="Slide number"/>
          <p:cNvSpPr>
            <a:spLocks noGrp="1"/>
          </p:cNvSpPr>
          <p:nvPr>
            <p:ph type="sldNum" idx="5"/>
          </p:nvPr>
        </p:nvSpPr>
        <p:spPr/>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cNvSpPr>
            <a:spLocks noGrp="1" noRot="1" noChangeAspect="1"/>
          </p:cNvSpPr>
          <p:nvPr>
            <p:ph type="sldImg"/>
          </p:nvPr>
        </p:nvSpPr>
        <p:spPr/>
      </p:sp>
      <p:sp>
        <p:nvSpPr>
          <p:cNvPr id="3" name="Notes"/>
          <p:cNvSpPr>
            <a:spLocks noGrp="1"/>
          </p:cNvSpPr>
          <p:nvPr>
            <p:ph type="body" idx="3"/>
          </p:nvPr>
        </p:nvSpPr>
        <p:spPr/>
        <p:txBody>
          <a:bodyPr/>
          <a:lstStyle/>
          <a:p>
            <a:r>
              <a:rPr lang="en-US" dirty="0"/>
              <a:t>Pretraining uses the original DNA as its own source of targets. In the illustrative crop, GATTAC is hidden and retained as the correct answer. A masked-token prediction head converts the contextual vector at that position into scores over the token vocabulary. Softmax gives a token probability distribution. The loss measures prediction error, and training updates the embedding, encoder, and prediction-head weights. Repeating this process over genomic sequences learns reusable features without promoter labels. The displayed probabilities are illustrative.</a:t>
            </a:r>
          </a:p>
          <a:p>
            <a:r>
              <a:rPr lang="en-US" dirty="0"/>
              <a:t>Sources</a:t>
            </a:r>
          </a:p>
          <a:p>
            <a:r>
              <a:rPr lang="en-US">
                <a:hlinkClick r:id="rId3"/>
              </a:rPr>
              <a:t>Nucleotide Transformer, Methods: Training</a:t>
            </a:r>
          </a:p>
          <a:p>
            <a:r>
              <a:rPr lang="en-US">
                <a:hlinkClick r:id="rId4"/>
              </a:rPr>
              <a:t>NT-v2-50M masked language model implementation</a:t>
            </a:r>
          </a:p>
        </p:txBody>
      </p:sp>
      <p:sp>
        <p:nvSpPr>
          <p:cNvPr id="4" name="Slide number"/>
          <p:cNvSpPr>
            <a:spLocks noGrp="1"/>
          </p:cNvSpPr>
          <p:nvPr>
            <p:ph type="sldNum" idx="5"/>
          </p:nvPr>
        </p:nvSpPr>
        <p:spPr/>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cNvSpPr>
            <a:spLocks noGrp="1" noRot="1" noChangeAspect="1"/>
          </p:cNvSpPr>
          <p:nvPr>
            <p:ph type="sldImg"/>
          </p:nvPr>
        </p:nvSpPr>
        <p:spPr/>
      </p:sp>
      <p:sp>
        <p:nvSpPr>
          <p:cNvPr id="3" name="Notes"/>
          <p:cNvSpPr>
            <a:spLocks noGrp="1"/>
          </p:cNvSpPr>
          <p:nvPr>
            <p:ph type="body" idx="3"/>
          </p:nvPr>
        </p:nvSpPr>
        <p:spPr/>
        <p:txBody>
          <a:bodyPr/>
          <a:lstStyle/>
          <a:p>
            <a:r>
              <a:rPr lang="en-US" dirty="0"/>
              <a:t>A pretrained checkpoint contains the learned weights of the embedding table, Transformer encoder, and masked-token prediction head. Loading the checkpoint reuses those learned parameters. Contextual embeddings are computed when a particular sequence passes through the model, so a new input produces new representations. The selected checkpoint is InstaDeepAI/nucleotide-transformer-v2-50m-multi-species. A task such as promoter classification requires an appropriate output head and labeled training examples.</a:t>
            </a:r>
          </a:p>
          <a:p>
            <a:r>
              <a:rPr lang="en-US" dirty="0"/>
              <a:t>Sources</a:t>
            </a:r>
          </a:p>
          <a:p>
            <a:r>
              <a:rPr lang="en-US">
                <a:hlinkClick r:id="rId3"/>
              </a:rPr>
              <a:t>NT-v2-50M checkpoint</a:t>
            </a:r>
          </a:p>
          <a:p>
            <a:r>
              <a:rPr lang="en-US">
                <a:hlinkClick r:id="rId4"/>
              </a:rPr>
              <a:t>NT-v2-50M model implementation</a:t>
            </a:r>
          </a:p>
        </p:txBody>
      </p:sp>
      <p:sp>
        <p:nvSpPr>
          <p:cNvPr id="4" name="Slide number"/>
          <p:cNvSpPr>
            <a:spLocks noGrp="1"/>
          </p:cNvSpPr>
          <p:nvPr>
            <p:ph type="sldNum" idx="5"/>
          </p:nvPr>
        </p:nvSpPr>
        <p:spPr/>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cNvSpPr>
            <a:spLocks noGrp="1" noRot="1" noChangeAspect="1"/>
          </p:cNvSpPr>
          <p:nvPr>
            <p:ph type="sldImg"/>
          </p:nvPr>
        </p:nvSpPr>
        <p:spPr/>
      </p:sp>
      <p:sp>
        <p:nvSpPr>
          <p:cNvPr id="3" name="Notes"/>
          <p:cNvSpPr>
            <a:spLocks noGrp="1"/>
          </p:cNvSpPr>
          <p:nvPr>
            <p:ph type="body" idx="3"/>
          </p:nvPr>
        </p:nvSpPr>
        <p:spPr/>
        <p:txBody>
          <a:bodyPr/>
          <a:lstStyle/>
          <a:p>
            <a:r>
              <a:rPr lang="en-US" dirty="0"/>
              <a:t>The revised promoter task asks whether a 300-base human DNA sequence contains an annotated promoter. Replace the masked-token head with a new classification head. The selected implementation reads the final contextual &lt;CLS&gt; vector, applies a dense layer with tanh activation, and produces two logits through another dense layer. Logits are class scores, and softmax converts them into probabilities for non-promoter and promoter. The four-token crop illustrates this data flow. Its class labels and probabilities are illustrative.</a:t>
            </a:r>
          </a:p>
          <a:p>
            <a:r>
              <a:rPr lang="en-US" dirty="0"/>
              <a:t>Sources</a:t>
            </a:r>
          </a:p>
          <a:p>
            <a:r>
              <a:rPr lang="en-US">
                <a:hlinkClick r:id="rId3"/>
              </a:rPr>
              <a:t>NT-v2-50M sequence classification implementation</a:t>
            </a:r>
          </a:p>
          <a:p>
            <a:r>
              <a:rPr lang="en-US">
                <a:hlinkClick r:id="rId4"/>
              </a:rPr>
              <a:t>Revised promoter benchmark</a:t>
            </a:r>
          </a:p>
        </p:txBody>
      </p:sp>
      <p:sp>
        <p:nvSpPr>
          <p:cNvPr id="4" name="Slide number"/>
          <p:cNvSpPr>
            <a:spLocks noGrp="1"/>
          </p:cNvSpPr>
          <p:nvPr>
            <p:ph type="sldNum" idx="5"/>
          </p:nvPr>
        </p:nvSpPr>
        <p:spPr/>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cNvSpPr>
            <a:spLocks noGrp="1" noRot="1" noChangeAspect="1"/>
          </p:cNvSpPr>
          <p:nvPr>
            <p:ph type="sldImg"/>
          </p:nvPr>
        </p:nvSpPr>
        <p:spPr/>
      </p:sp>
      <p:sp>
        <p:nvSpPr>
          <p:cNvPr id="3" name="Notes"/>
          <p:cNvSpPr>
            <a:spLocks noGrp="1"/>
          </p:cNvSpPr>
          <p:nvPr>
            <p:ph type="body" idx="3"/>
          </p:nvPr>
        </p:nvSpPr>
        <p:spPr/>
        <p:txBody>
          <a:bodyPr/>
          <a:lstStyle/>
          <a:p>
            <a:r>
              <a:rPr lang="en-US" dirty="0"/>
              <a:t>Full fine-tuning trains the task model on labeled sequences. Cross-entropy compares the two class scores with the correct label. The resulting training signal updates all active parameters, including the pretrained embedding table and Transformer encoder together with the new classification head. This teaching example adapts the official regular fine-tuning workflow, originally demonstrated with NT-500M-human-ref, to NT-v2-50M and the revised promoter dataset. No performance result is claimed for this adaptation.</a:t>
            </a:r>
          </a:p>
          <a:p>
            <a:r>
              <a:rPr lang="en-US" dirty="0"/>
              <a:t>Sources</a:t>
            </a:r>
          </a:p>
          <a:p>
            <a:r>
              <a:rPr lang="en-US">
                <a:hlinkClick r:id="rId3"/>
              </a:rPr>
              <a:t>Official regular NT fine-tuning notebook</a:t>
            </a:r>
          </a:p>
          <a:p>
            <a:r>
              <a:rPr lang="en-US">
                <a:hlinkClick r:id="rId4"/>
              </a:rPr>
              <a:t>NT-v2-50M classifier and loss implementation</a:t>
            </a:r>
          </a:p>
          <a:p>
            <a:r>
              <a:rPr lang="en-US">
                <a:hlinkClick r:id="rId5"/>
              </a:rPr>
              <a:t>Revised promoter benchmark</a:t>
            </a:r>
          </a:p>
        </p:txBody>
      </p:sp>
      <p:sp>
        <p:nvSpPr>
          <p:cNvPr id="4" name="Slide number"/>
          <p:cNvSpPr>
            <a:spLocks noGrp="1"/>
          </p:cNvSpPr>
          <p:nvPr>
            <p:ph type="sldNum" idx="5"/>
          </p:nvPr>
        </p:nvSpPr>
        <p:spPr/>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cNvSpPr>
            <a:spLocks noGrp="1" noRot="1" noChangeAspect="1"/>
          </p:cNvSpPr>
          <p:nvPr>
            <p:ph type="sldImg"/>
          </p:nvPr>
        </p:nvSpPr>
        <p:spPr/>
      </p:sp>
      <p:sp>
        <p:nvSpPr>
          <p:cNvPr id="3" name="Notes"/>
          <p:cNvSpPr>
            <a:spLocks noGrp="1"/>
          </p:cNvSpPr>
          <p:nvPr>
            <p:ph type="body" idx="3"/>
          </p:nvPr>
        </p:nvSpPr>
        <p:spPr/>
        <p:txBody>
          <a:bodyPr/>
          <a:lstStyle/>
          <a:p>
            <a:r>
              <a:rPr lang="en-US" dirty="0"/>
              <a:t>Inference means making predictions with the trained model. A DNA sequence passes through tokenization, the embedding table, the encoder, and the classifier without changing the weights. Test labels are used to evaluate predictions. The published revised benchmark reserves chromosomes 20 and 21 for downstream testing. Held out here refers to supervised task training and does not establish that a sequence was absent from pretraining. The illustrated predictions are synthetic examples rather than a measured evaluation.</a:t>
            </a:r>
          </a:p>
          <a:p>
            <a:r>
              <a:rPr lang="en-US" dirty="0"/>
              <a:t>Sources</a:t>
            </a:r>
          </a:p>
          <a:p>
            <a:r>
              <a:rPr lang="en-US">
                <a:hlinkClick r:id="rId3"/>
              </a:rPr>
              <a:t>Nucleotide Transformer, Methods: Dataset splits</a:t>
            </a:r>
          </a:p>
          <a:p>
            <a:r>
              <a:rPr lang="en-US">
                <a:hlinkClick r:id="rId4"/>
              </a:rPr>
              <a:t>Revised NT downstream tasks</a:t>
            </a:r>
          </a:p>
          <a:p>
            <a:r>
              <a:rPr lang="en-US">
                <a:hlinkClick r:id="rId5"/>
              </a:rPr>
              <a:t>NT-v2-50M sequence classification implementation</a:t>
            </a:r>
          </a:p>
        </p:txBody>
      </p:sp>
      <p:sp>
        <p:nvSpPr>
          <p:cNvPr id="4" name="Slide number"/>
          <p:cNvSpPr>
            <a:spLocks noGrp="1"/>
          </p:cNvSpPr>
          <p:nvPr>
            <p:ph type="sldNum" idx="5"/>
          </p:nvPr>
        </p:nvSpPr>
        <p:spPr/>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cNvSpPr>
            <a:spLocks noGrp="1" noRot="1" noChangeAspect="1"/>
          </p:cNvSpPr>
          <p:nvPr>
            <p:ph type="sldImg"/>
          </p:nvPr>
        </p:nvSpPr>
        <p:spPr/>
      </p:sp>
      <p:sp>
        <p:nvSpPr>
          <p:cNvPr id="3" name="Notes"/>
          <p:cNvSpPr>
            <a:spLocks noGrp="1"/>
          </p:cNvSpPr>
          <p:nvPr>
            <p:ph type="body" idx="3"/>
          </p:nvPr>
        </p:nvSpPr>
        <p:spPr/>
        <p:txBody>
          <a:bodyPr/>
          <a:lstStyle/>
          <a:p>
            <a:r>
              <a:rPr lang="en-US" dirty="0"/>
              <a:t>Masked language modeling and next-base prediction use different training targets. NT-v2 can use tokens on both sides of a masked position. Evo 2 is trained autoregressively at single-nucleotide resolution, predicting the next base from the available prefix. Repeated next-base predictions support sequence generation. Its StripedHyena 2 architecture combines convolutional sequence operators with attention. The distribution over A, C, G, and T and the appended base are illustrative. A sequence probability is not a probability that the sequence has a particular biological function.</a:t>
            </a:r>
          </a:p>
          <a:p>
            <a:r>
              <a:rPr lang="en-US" dirty="0"/>
              <a:t>Sources</a:t>
            </a:r>
          </a:p>
          <a:p>
            <a:r>
              <a:rPr lang="en-US" dirty="0">
                <a:hlinkClick r:id="rId3"/>
              </a:rPr>
              <a:t>Evo 2, Nature (2026)</a:t>
            </a:r>
          </a:p>
          <a:p>
            <a:r>
              <a:rPr lang="en-US" dirty="0">
                <a:hlinkClick r:id="rId4"/>
              </a:rPr>
              <a:t>Official Evo 2 repository</a:t>
            </a:r>
          </a:p>
          <a:p>
            <a:r>
              <a:rPr lang="en-US" dirty="0">
                <a:hlinkClick r:id="rId5"/>
              </a:rPr>
              <a:t>Nucleotide Transformer, Methods: Models</a:t>
            </a:r>
          </a:p>
        </p:txBody>
      </p:sp>
      <p:sp>
        <p:nvSpPr>
          <p:cNvPr id="4" name="Slide number"/>
          <p:cNvSpPr>
            <a:spLocks noGrp="1"/>
          </p:cNvSpPr>
          <p:nvPr>
            <p:ph type="sldNum" idx="5"/>
          </p:nvPr>
        </p:nvSpPr>
        <p:spPr/>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D5B9A0A9-FABA-A8CC-2049-BED687A80984}"/>
              </a:ext>
            </a:extLst>
          </p:cNvPr>
          <p:cNvSpPr/>
          <p:nvPr userDrawn="1"/>
        </p:nvSpPr>
        <p:spPr>
          <a:xfrm>
            <a:off x="0" y="0"/>
            <a:ext cx="338328" cy="6858000"/>
          </a:xfrm>
          <a:prstGeom prst="rect">
            <a:avLst/>
          </a:prstGeom>
          <a:solidFill>
            <a:srgbClr val="E30A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9DCC04FD-FC44-BB72-E502-0E853A809E0F}"/>
              </a:ext>
            </a:extLst>
          </p:cNvPr>
          <p:cNvSpPr/>
          <p:nvPr userDrawn="1"/>
        </p:nvSpPr>
        <p:spPr>
          <a:xfrm rot="16200000">
            <a:off x="5926836" y="-5926836"/>
            <a:ext cx="338328" cy="12192000"/>
          </a:xfrm>
          <a:prstGeom prst="rect">
            <a:avLst/>
          </a:prstGeom>
          <a:solidFill>
            <a:srgbClr val="E30A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25" name="Rectangle 24">
            <a:extLst>
              <a:ext uri="{FF2B5EF4-FFF2-40B4-BE49-F238E27FC236}">
                <a16:creationId xmlns:a16="http://schemas.microsoft.com/office/drawing/2014/main" id="{439F01D8-5BBA-C8A1-EEA7-9A848B402562}"/>
              </a:ext>
            </a:extLst>
          </p:cNvPr>
          <p:cNvSpPr/>
          <p:nvPr userDrawn="1"/>
        </p:nvSpPr>
        <p:spPr>
          <a:xfrm rot="16200000">
            <a:off x="6101666" y="756334"/>
            <a:ext cx="338328" cy="1186500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Text Placeholder 17">
            <a:extLst>
              <a:ext uri="{FF2B5EF4-FFF2-40B4-BE49-F238E27FC236}">
                <a16:creationId xmlns:a16="http://schemas.microsoft.com/office/drawing/2014/main" id="{F5481A2C-791B-1DEE-4E94-96337B3A6E10}"/>
              </a:ext>
            </a:extLst>
          </p:cNvPr>
          <p:cNvSpPr>
            <a:spLocks noGrp="1"/>
          </p:cNvSpPr>
          <p:nvPr>
            <p:ph type="body" sz="quarter" idx="13" hasCustomPrompt="1"/>
          </p:nvPr>
        </p:nvSpPr>
        <p:spPr>
          <a:xfrm>
            <a:off x="731520" y="2393958"/>
            <a:ext cx="10972800" cy="1002134"/>
          </a:xfrm>
        </p:spPr>
        <p:txBody>
          <a:bodyPr lIns="0" tIns="0" rIns="0" bIns="0">
            <a:spAutoFit/>
          </a:bodyPr>
          <a:lstStyle>
            <a:lvl1pPr marL="0" indent="0">
              <a:buFont typeface="+mj-lt"/>
              <a:buNone/>
              <a:defRPr kumimoji="0" lang="en-US" sz="3600" b="0" i="0" u="none" strike="noStrike" kern="1200" cap="none" spc="0" normalizeH="0" baseline="0" noProof="0" smtClean="0">
                <a:ln>
                  <a:noFill/>
                </a:ln>
                <a:solidFill>
                  <a:prstClr val="black"/>
                </a:solidFill>
                <a:effectLst/>
                <a:uLnTx/>
                <a:uFillTx/>
                <a:latin typeface="Garamond" panose="02020404030301010803" pitchFamily="18" charset="0"/>
                <a:ea typeface="Cambria" panose="02040503050406030204" pitchFamily="18" charset="0"/>
              </a:defRPr>
            </a:lvl1pPr>
            <a:lvl2pPr marL="457200" indent="0">
              <a:buNone/>
              <a:defRPr sz="3600">
                <a:latin typeface="Garamond" panose="02020404030301010803" pitchFamily="18" charset="0"/>
              </a:defRPr>
            </a:lvl2pPr>
            <a:lvl3pPr>
              <a:defRPr sz="3200"/>
            </a:lvl3pPr>
            <a:lvl4pPr>
              <a:defRPr sz="2800"/>
            </a:lvl4pPr>
            <a:lvl5pPr>
              <a:defRPr sz="2800"/>
            </a:lvl5pPr>
          </a:lstStyle>
          <a:p>
            <a:pPr marL="742950" marR="0" lvl="0" indent="-742950" algn="l" defTabSz="914400" rtl="0" eaLnBrk="1" fontAlgn="auto" latinLnBrk="0" hangingPunct="1">
              <a:lnSpc>
                <a:spcPct val="90000"/>
              </a:lnSpc>
              <a:spcBef>
                <a:spcPts val="1000"/>
              </a:spcBef>
              <a:spcAft>
                <a:spcPts val="0"/>
              </a:spcAft>
              <a:buClrTx/>
              <a:buSzTx/>
              <a:tabLst/>
              <a:defRPr/>
            </a:pPr>
            <a:r>
              <a:rPr lang="en-US" dirty="0"/>
              <a:t>Subtitle</a:t>
            </a:r>
            <a:br>
              <a:rPr lang="en-US" dirty="0"/>
            </a:br>
            <a:endParaRPr lang="en-US" dirty="0"/>
          </a:p>
        </p:txBody>
      </p:sp>
      <p:sp>
        <p:nvSpPr>
          <p:cNvPr id="30" name="Text Placeholder 17">
            <a:extLst>
              <a:ext uri="{FF2B5EF4-FFF2-40B4-BE49-F238E27FC236}">
                <a16:creationId xmlns:a16="http://schemas.microsoft.com/office/drawing/2014/main" id="{73151DAB-EE14-A0F1-8409-CB15EA8D08C6}"/>
              </a:ext>
            </a:extLst>
          </p:cNvPr>
          <p:cNvSpPr>
            <a:spLocks noGrp="1"/>
          </p:cNvSpPr>
          <p:nvPr>
            <p:ph type="body" sz="quarter" idx="15" hasCustomPrompt="1"/>
          </p:nvPr>
        </p:nvSpPr>
        <p:spPr>
          <a:xfrm>
            <a:off x="731520" y="1155648"/>
            <a:ext cx="10972800" cy="1224822"/>
          </a:xfrm>
        </p:spPr>
        <p:txBody>
          <a:bodyPr lIns="0" tIns="0" rIns="0" bIns="0">
            <a:spAutoFit/>
          </a:bodyPr>
          <a:lstStyle>
            <a:lvl1pPr marL="0" indent="0">
              <a:buFont typeface="+mj-lt"/>
              <a:buNone/>
              <a:defRPr kumimoji="0" lang="en-US" sz="4400" b="1" i="0" u="none" strike="noStrike" kern="1200" cap="none" spc="0" normalizeH="0" baseline="0" noProof="0" smtClean="0">
                <a:ln>
                  <a:noFill/>
                </a:ln>
                <a:solidFill>
                  <a:prstClr val="black"/>
                </a:solidFill>
                <a:effectLst/>
                <a:uLnTx/>
                <a:uFillTx/>
                <a:latin typeface="Garamond" panose="02020404030301010803" pitchFamily="18" charset="0"/>
                <a:ea typeface="Cambria" panose="02040503050406030204" pitchFamily="18" charset="0"/>
              </a:defRPr>
            </a:lvl1pPr>
            <a:lvl2pPr marL="457200" indent="0">
              <a:buNone/>
              <a:defRPr sz="3600">
                <a:latin typeface="Garamond" panose="02020404030301010803" pitchFamily="18" charset="0"/>
              </a:defRPr>
            </a:lvl2pPr>
            <a:lvl3pPr>
              <a:defRPr sz="3200"/>
            </a:lvl3pPr>
            <a:lvl4pPr>
              <a:defRPr sz="2800"/>
            </a:lvl4pPr>
            <a:lvl5pPr>
              <a:defRPr sz="2800"/>
            </a:lvl5pPr>
          </a:lstStyle>
          <a:p>
            <a:pPr marL="742950" marR="0" lvl="0" indent="-742950" algn="l" defTabSz="914400" rtl="0" eaLnBrk="1" fontAlgn="auto" latinLnBrk="0" hangingPunct="1">
              <a:lnSpc>
                <a:spcPct val="90000"/>
              </a:lnSpc>
              <a:spcBef>
                <a:spcPts val="1000"/>
              </a:spcBef>
              <a:spcAft>
                <a:spcPts val="0"/>
              </a:spcAft>
              <a:buClrTx/>
              <a:buSzTx/>
              <a:tabLst/>
              <a:defRPr/>
            </a:pPr>
            <a:r>
              <a:rPr lang="en-US" dirty="0"/>
              <a:t>Main Title</a:t>
            </a:r>
            <a:br>
              <a:rPr lang="en-US" dirty="0"/>
            </a:br>
            <a:endParaRPr lang="en-US" dirty="0"/>
          </a:p>
        </p:txBody>
      </p:sp>
      <p:sp>
        <p:nvSpPr>
          <p:cNvPr id="31" name="Text Placeholder 17">
            <a:extLst>
              <a:ext uri="{FF2B5EF4-FFF2-40B4-BE49-F238E27FC236}">
                <a16:creationId xmlns:a16="http://schemas.microsoft.com/office/drawing/2014/main" id="{B686732E-4678-7361-BE89-B4EE73773539}"/>
              </a:ext>
            </a:extLst>
          </p:cNvPr>
          <p:cNvSpPr>
            <a:spLocks noGrp="1"/>
          </p:cNvSpPr>
          <p:nvPr>
            <p:ph type="body" sz="quarter" idx="16" hasCustomPrompt="1"/>
          </p:nvPr>
        </p:nvSpPr>
        <p:spPr>
          <a:xfrm>
            <a:off x="731520" y="5138028"/>
            <a:ext cx="10972800" cy="341632"/>
          </a:xfrm>
        </p:spPr>
        <p:txBody>
          <a:bodyPr lIns="0" tIns="0" rIns="0" bIns="0">
            <a:spAutoFit/>
          </a:bodyPr>
          <a:lstStyle>
            <a:lvl1pPr marL="0" indent="0">
              <a:buFont typeface="+mj-lt"/>
              <a:buNone/>
              <a:defRPr kumimoji="0" lang="en-US" sz="2400" b="1" i="0" u="none" strike="noStrike" kern="1200" cap="none" spc="0" normalizeH="0" baseline="0" noProof="0" smtClean="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defRPr>
            </a:lvl1pPr>
            <a:lvl2pPr marL="457200" indent="0">
              <a:buNone/>
              <a:defRPr sz="3600">
                <a:latin typeface="Garamond" panose="02020404030301010803" pitchFamily="18" charset="0"/>
              </a:defRPr>
            </a:lvl2pPr>
            <a:lvl3pPr>
              <a:defRPr sz="3200"/>
            </a:lvl3pPr>
            <a:lvl4pPr>
              <a:defRPr sz="2800"/>
            </a:lvl4pPr>
            <a:lvl5pPr>
              <a:defRPr sz="2800"/>
            </a:lvl5pPr>
          </a:lstStyle>
          <a:p>
            <a:pPr marL="742950" marR="0" lvl="0" indent="-742950" algn="l" defTabSz="914400" rtl="0" eaLnBrk="1" fontAlgn="auto" latinLnBrk="0" hangingPunct="1">
              <a:lnSpc>
                <a:spcPct val="90000"/>
              </a:lnSpc>
              <a:spcBef>
                <a:spcPts val="1000"/>
              </a:spcBef>
              <a:spcAft>
                <a:spcPts val="0"/>
              </a:spcAft>
              <a:buClrTx/>
              <a:buSzTx/>
              <a:tabLst/>
              <a:defRPr/>
            </a:pPr>
            <a:r>
              <a:rPr lang="en-US" dirty="0"/>
              <a:t>Author | Email | Website</a:t>
            </a:r>
          </a:p>
        </p:txBody>
      </p:sp>
      <p:sp>
        <p:nvSpPr>
          <p:cNvPr id="34" name="Text Placeholder 17">
            <a:extLst>
              <a:ext uri="{FF2B5EF4-FFF2-40B4-BE49-F238E27FC236}">
                <a16:creationId xmlns:a16="http://schemas.microsoft.com/office/drawing/2014/main" id="{9B5B5C4B-95A3-9EE9-E473-801560CD82C6}"/>
              </a:ext>
            </a:extLst>
          </p:cNvPr>
          <p:cNvSpPr>
            <a:spLocks noGrp="1"/>
          </p:cNvSpPr>
          <p:nvPr>
            <p:ph type="body" sz="quarter" idx="18" hasCustomPrompt="1"/>
          </p:nvPr>
        </p:nvSpPr>
        <p:spPr>
          <a:xfrm>
            <a:off x="731520" y="5519721"/>
            <a:ext cx="10972800" cy="341632"/>
          </a:xfrm>
        </p:spPr>
        <p:txBody>
          <a:bodyPr lIns="0" tIns="0" rIns="0" bIns="0">
            <a:spAutoFit/>
          </a:bodyPr>
          <a:lstStyle>
            <a:lvl1pPr marL="0" indent="0">
              <a:buFont typeface="+mj-lt"/>
              <a:buNone/>
              <a:defRPr kumimoji="0" lang="en-US" sz="2400" b="0" i="0" u="none" strike="noStrike" kern="1200" cap="none" spc="0" normalizeH="0" baseline="0" noProof="0" smtClean="0">
                <a:ln>
                  <a:noFill/>
                </a:ln>
                <a:solidFill>
                  <a:srgbClr val="7F7F7F"/>
                </a:solidFill>
                <a:effectLst/>
                <a:uLnTx/>
                <a:uFillTx/>
                <a:latin typeface="Calibri" panose="020F0502020204030204" pitchFamily="34" charset="0"/>
                <a:ea typeface="Calibri" panose="020F0502020204030204" pitchFamily="34" charset="0"/>
                <a:cs typeface="Calibri" panose="020F0502020204030204" pitchFamily="34" charset="0"/>
              </a:defRPr>
            </a:lvl1pPr>
            <a:lvl2pPr marL="457200" indent="0">
              <a:buNone/>
              <a:defRPr sz="3600">
                <a:latin typeface="Garamond" panose="02020404030301010803" pitchFamily="18" charset="0"/>
              </a:defRPr>
            </a:lvl2pPr>
            <a:lvl3pPr>
              <a:defRPr sz="3200"/>
            </a:lvl3pPr>
            <a:lvl4pPr>
              <a:defRPr sz="2800"/>
            </a:lvl4pPr>
            <a:lvl5pPr>
              <a:defRPr sz="2800"/>
            </a:lvl5pPr>
          </a:lstStyle>
          <a:p>
            <a:pPr marL="742950" marR="0" lvl="0" indent="-742950" algn="l" defTabSz="914400" rtl="0" eaLnBrk="1" fontAlgn="auto" latinLnBrk="0" hangingPunct="1">
              <a:lnSpc>
                <a:spcPct val="90000"/>
              </a:lnSpc>
              <a:spcBef>
                <a:spcPts val="1000"/>
              </a:spcBef>
              <a:spcAft>
                <a:spcPts val="0"/>
              </a:spcAft>
              <a:buClrTx/>
              <a:buSzTx/>
              <a:tabLst/>
              <a:defRPr/>
            </a:pPr>
            <a:r>
              <a:rPr lang="en-US" dirty="0"/>
              <a:t>Affiliation</a:t>
            </a:r>
          </a:p>
        </p:txBody>
      </p:sp>
      <p:sp>
        <p:nvSpPr>
          <p:cNvPr id="35" name="Text Placeholder 17">
            <a:extLst>
              <a:ext uri="{FF2B5EF4-FFF2-40B4-BE49-F238E27FC236}">
                <a16:creationId xmlns:a16="http://schemas.microsoft.com/office/drawing/2014/main" id="{940061CC-5966-9C9E-30B0-29D7F3C3DC21}"/>
              </a:ext>
            </a:extLst>
          </p:cNvPr>
          <p:cNvSpPr>
            <a:spLocks noGrp="1"/>
          </p:cNvSpPr>
          <p:nvPr>
            <p:ph type="body" sz="quarter" idx="19" hasCustomPrompt="1"/>
          </p:nvPr>
        </p:nvSpPr>
        <p:spPr>
          <a:xfrm>
            <a:off x="731520" y="3649308"/>
            <a:ext cx="10972800" cy="341632"/>
          </a:xfrm>
        </p:spPr>
        <p:txBody>
          <a:bodyPr lIns="0" tIns="0" rIns="0" bIns="0">
            <a:spAutoFit/>
          </a:bodyPr>
          <a:lstStyle>
            <a:lvl1pPr marL="0" indent="0">
              <a:buFont typeface="+mj-lt"/>
              <a:buNone/>
              <a:defRPr kumimoji="0" lang="en-US" sz="2400" b="0" i="0" u="none" strike="noStrike" kern="1200" cap="none" spc="0" normalizeH="0" baseline="0" noProof="0" smtClean="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defRPr>
            </a:lvl1pPr>
            <a:lvl2pPr marL="457200" indent="0">
              <a:buNone/>
              <a:defRPr sz="3600">
                <a:latin typeface="Garamond" panose="02020404030301010803" pitchFamily="18" charset="0"/>
              </a:defRPr>
            </a:lvl2pPr>
            <a:lvl3pPr>
              <a:defRPr sz="3200"/>
            </a:lvl3pPr>
            <a:lvl4pPr>
              <a:defRPr sz="2800"/>
            </a:lvl4pPr>
            <a:lvl5pPr>
              <a:defRPr sz="2800"/>
            </a:lvl5pPr>
          </a:lstStyle>
          <a:p>
            <a:pPr marL="742950" marR="0" lvl="0" indent="-742950" algn="l" defTabSz="914400" rtl="0" eaLnBrk="1" fontAlgn="auto" latinLnBrk="0" hangingPunct="1">
              <a:lnSpc>
                <a:spcPct val="90000"/>
              </a:lnSpc>
              <a:spcBef>
                <a:spcPts val="1000"/>
              </a:spcBef>
              <a:spcAft>
                <a:spcPts val="0"/>
              </a:spcAft>
              <a:buClrTx/>
              <a:buSzTx/>
              <a:tabLst/>
              <a:defRPr/>
            </a:pPr>
            <a:r>
              <a:rPr lang="en-US" dirty="0"/>
              <a:t>Date</a:t>
            </a:r>
          </a:p>
        </p:txBody>
      </p:sp>
      <p:sp>
        <p:nvSpPr>
          <p:cNvPr id="36" name="Text Placeholder 17">
            <a:extLst>
              <a:ext uri="{FF2B5EF4-FFF2-40B4-BE49-F238E27FC236}">
                <a16:creationId xmlns:a16="http://schemas.microsoft.com/office/drawing/2014/main" id="{C6AC1D34-36B3-5DA0-B02A-3E27485517AC}"/>
              </a:ext>
            </a:extLst>
          </p:cNvPr>
          <p:cNvSpPr>
            <a:spLocks noGrp="1"/>
          </p:cNvSpPr>
          <p:nvPr>
            <p:ph type="body" sz="quarter" idx="20" hasCustomPrompt="1"/>
          </p:nvPr>
        </p:nvSpPr>
        <p:spPr>
          <a:xfrm>
            <a:off x="731520" y="4039992"/>
            <a:ext cx="10972800" cy="341632"/>
          </a:xfrm>
        </p:spPr>
        <p:txBody>
          <a:bodyPr lIns="0" tIns="0" rIns="0" bIns="0">
            <a:spAutoFit/>
          </a:bodyPr>
          <a:lstStyle>
            <a:lvl1pPr marL="0" indent="0">
              <a:buFont typeface="+mj-lt"/>
              <a:buNone/>
              <a:defRPr kumimoji="0" lang="en-US" sz="2400" b="0" i="0" u="none" strike="noStrike" kern="1200" cap="none" spc="0" normalizeH="0" baseline="0" noProof="0" smtClean="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defRPr>
            </a:lvl1pPr>
            <a:lvl2pPr marL="457200" indent="0">
              <a:buNone/>
              <a:defRPr sz="3600">
                <a:latin typeface="Garamond" panose="02020404030301010803" pitchFamily="18" charset="0"/>
              </a:defRPr>
            </a:lvl2pPr>
            <a:lvl3pPr>
              <a:defRPr sz="3200"/>
            </a:lvl3pPr>
            <a:lvl4pPr>
              <a:defRPr sz="2800"/>
            </a:lvl4pPr>
            <a:lvl5pPr>
              <a:defRPr sz="2800"/>
            </a:lvl5pPr>
          </a:lstStyle>
          <a:p>
            <a:pPr marL="742950" marR="0" lvl="0" indent="-742950" algn="l" defTabSz="914400" rtl="0" eaLnBrk="1" fontAlgn="auto" latinLnBrk="0" hangingPunct="1">
              <a:lnSpc>
                <a:spcPct val="90000"/>
              </a:lnSpc>
              <a:spcBef>
                <a:spcPts val="1000"/>
              </a:spcBef>
              <a:spcAft>
                <a:spcPts val="0"/>
              </a:spcAft>
              <a:buClrTx/>
              <a:buSzTx/>
              <a:tabLst/>
              <a:defRPr/>
            </a:pPr>
            <a:r>
              <a:rPr lang="en-US" dirty="0"/>
              <a:t>Place</a:t>
            </a:r>
          </a:p>
        </p:txBody>
      </p:sp>
      <p:pic>
        <p:nvPicPr>
          <p:cNvPr id="39" name="Picture 38">
            <a:extLst>
              <a:ext uri="{FF2B5EF4-FFF2-40B4-BE49-F238E27FC236}">
                <a16:creationId xmlns:a16="http://schemas.microsoft.com/office/drawing/2014/main" id="{637F9557-7785-B273-179F-C052B5B4806A}"/>
              </a:ext>
            </a:extLst>
          </p:cNvPr>
          <p:cNvPicPr>
            <a:picLocks noChangeAspect="1"/>
          </p:cNvPicPr>
          <p:nvPr userDrawn="1"/>
        </p:nvPicPr>
        <p:blipFill>
          <a:blip r:embed="rId2"/>
          <a:srcRect l="3770" t="22417" r="6164" b="21263"/>
          <a:stretch>
            <a:fillRect/>
          </a:stretch>
        </p:blipFill>
        <p:spPr>
          <a:xfrm>
            <a:off x="731520" y="5948269"/>
            <a:ext cx="3611880" cy="633412"/>
          </a:xfrm>
          <a:prstGeom prst="rect">
            <a:avLst/>
          </a:prstGeom>
        </p:spPr>
      </p:pic>
    </p:spTree>
    <p:extLst>
      <p:ext uri="{BB962C8B-B14F-4D97-AF65-F5344CB8AC3E}">
        <p14:creationId xmlns:p14="http://schemas.microsoft.com/office/powerpoint/2010/main" val="30778142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52AC8F7-609C-AEC3-9D2D-1562E8C3616D}"/>
              </a:ext>
            </a:extLst>
          </p:cNvPr>
          <p:cNvSpPr>
            <a:spLocks noGrp="1"/>
          </p:cNvSpPr>
          <p:nvPr>
            <p:ph idx="1"/>
          </p:nvPr>
        </p:nvSpPr>
        <p:spPr/>
        <p:txBody>
          <a:bodyPr/>
          <a:lstStyle>
            <a:lvl1pPr>
              <a:buClr>
                <a:schemeClr val="tx1"/>
              </a:buClr>
              <a:defRPr sz="2800"/>
            </a:lvl1pPr>
            <a:lvl2pPr>
              <a:buClr>
                <a:schemeClr val="tx1"/>
              </a:buClr>
              <a:defRPr sz="2400"/>
            </a:lvl2pPr>
            <a:lvl3pPr>
              <a:buClr>
                <a:schemeClr val="tx1"/>
              </a:buClr>
              <a:defRPr sz="2000"/>
            </a:lvl3pPr>
            <a:lvl4pPr>
              <a:buClr>
                <a:schemeClr val="tx1"/>
              </a:buClr>
              <a:defRPr sz="1800"/>
            </a:lvl4pPr>
            <a:lvl5pPr>
              <a:buClr>
                <a:schemeClr val="tx1"/>
              </a:buClr>
              <a:defRPr sz="18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a:extLst>
              <a:ext uri="{FF2B5EF4-FFF2-40B4-BE49-F238E27FC236}">
                <a16:creationId xmlns:a16="http://schemas.microsoft.com/office/drawing/2014/main" id="{01B9765C-A673-5D65-37F0-0CF511D7F0F6}"/>
              </a:ext>
            </a:extLst>
          </p:cNvPr>
          <p:cNvSpPr>
            <a:spLocks noGrp="1"/>
          </p:cNvSpPr>
          <p:nvPr>
            <p:ph type="title"/>
          </p:nvPr>
        </p:nvSpPr>
        <p:spPr/>
        <p:txBody>
          <a:bodyPr/>
          <a:lstStyle/>
          <a:p>
            <a:r>
              <a:rPr lang="en-US" dirty="0"/>
              <a:t>Click to edit Master title style</a:t>
            </a:r>
          </a:p>
        </p:txBody>
      </p:sp>
      <p:sp>
        <p:nvSpPr>
          <p:cNvPr id="6" name="Slide Number Placeholder 5">
            <a:extLst>
              <a:ext uri="{FF2B5EF4-FFF2-40B4-BE49-F238E27FC236}">
                <a16:creationId xmlns:a16="http://schemas.microsoft.com/office/drawing/2014/main" id="{B05D65B4-2A76-A7F4-A337-75DF3E856B5A}"/>
              </a:ext>
            </a:extLst>
          </p:cNvPr>
          <p:cNvSpPr>
            <a:spLocks noGrp="1"/>
          </p:cNvSpPr>
          <p:nvPr>
            <p:ph type="sldNum" sz="quarter" idx="12"/>
          </p:nvPr>
        </p:nvSpPr>
        <p:spPr/>
        <p:txBody>
          <a:bodyPr/>
          <a:lstStyle/>
          <a:p>
            <a:fld id="{926C5CFF-FC03-5F4C-B716-CBEBB43E48DE}" type="slidenum">
              <a:rPr lang="en-US" smtClean="0"/>
              <a:t>‹#›</a:t>
            </a:fld>
            <a:endParaRPr lang="en-US" dirty="0"/>
          </a:p>
        </p:txBody>
      </p:sp>
    </p:spTree>
    <p:extLst>
      <p:ext uri="{BB962C8B-B14F-4D97-AF65-F5344CB8AC3E}">
        <p14:creationId xmlns:p14="http://schemas.microsoft.com/office/powerpoint/2010/main" val="129245790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F8846C-7E92-B5F8-1DF8-6E7634BC3656}"/>
              </a:ext>
            </a:extLst>
          </p:cNvPr>
          <p:cNvSpPr>
            <a:spLocks noGrp="1"/>
          </p:cNvSpPr>
          <p:nvPr>
            <p:ph type="title" hasCustomPrompt="1"/>
          </p:nvPr>
        </p:nvSpPr>
        <p:spPr>
          <a:xfrm>
            <a:off x="230626" y="1709738"/>
            <a:ext cx="11730749" cy="2852737"/>
          </a:xfrm>
          <a:prstGeom prst="rect">
            <a:avLst/>
          </a:prstGeom>
        </p:spPr>
        <p:txBody>
          <a:bodyPr anchor="ctr" anchorCtr="0">
            <a:normAutofit/>
          </a:bodyPr>
          <a:lstStyle>
            <a:lvl1pPr algn="ctr">
              <a:defRPr sz="5400">
                <a:latin typeface="Calibri" panose="020F0502020204030204" pitchFamily="34" charset="0"/>
                <a:cs typeface="Calibri" panose="020F0502020204030204" pitchFamily="34" charset="0"/>
              </a:defRPr>
            </a:lvl1pPr>
          </a:lstStyle>
          <a:p>
            <a:r>
              <a:rPr lang="en-US" dirty="0"/>
              <a:t>Centered Message</a:t>
            </a:r>
          </a:p>
        </p:txBody>
      </p:sp>
      <p:sp>
        <p:nvSpPr>
          <p:cNvPr id="6" name="Slide Number Placeholder 5">
            <a:extLst>
              <a:ext uri="{FF2B5EF4-FFF2-40B4-BE49-F238E27FC236}">
                <a16:creationId xmlns:a16="http://schemas.microsoft.com/office/drawing/2014/main" id="{2588780E-0D8E-5E62-999B-AE54CA3F1A8F}"/>
              </a:ext>
            </a:extLst>
          </p:cNvPr>
          <p:cNvSpPr>
            <a:spLocks noGrp="1"/>
          </p:cNvSpPr>
          <p:nvPr>
            <p:ph type="sldNum" sz="quarter" idx="12"/>
          </p:nvPr>
        </p:nvSpPr>
        <p:spPr/>
        <p:txBody>
          <a:bodyPr/>
          <a:lstStyle/>
          <a:p>
            <a:fld id="{926C5CFF-FC03-5F4C-B716-CBEBB43E48DE}" type="slidenum">
              <a:rPr lang="en-US" smtClean="0"/>
              <a:t>‹#›</a:t>
            </a:fld>
            <a:endParaRPr lang="en-US"/>
          </a:p>
        </p:txBody>
      </p:sp>
    </p:spTree>
    <p:extLst>
      <p:ext uri="{BB962C8B-B14F-4D97-AF65-F5344CB8AC3E}">
        <p14:creationId xmlns:p14="http://schemas.microsoft.com/office/powerpoint/2010/main" val="218949249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F8846C-7E92-B5F8-1DF8-6E7634BC3656}"/>
              </a:ext>
            </a:extLst>
          </p:cNvPr>
          <p:cNvSpPr>
            <a:spLocks noGrp="1"/>
          </p:cNvSpPr>
          <p:nvPr>
            <p:ph type="title"/>
          </p:nvPr>
        </p:nvSpPr>
        <p:spPr>
          <a:xfrm>
            <a:off x="252742" y="1709738"/>
            <a:ext cx="11730749" cy="2852737"/>
          </a:xfrm>
          <a:prstGeom prst="rect">
            <a:avLst/>
          </a:prstGeom>
        </p:spPr>
        <p:txBody>
          <a:bodyPr anchor="b"/>
          <a:lstStyle>
            <a:lvl1pPr>
              <a:defRPr sz="6000">
                <a:latin typeface="Garamond" panose="02020404030301010803" pitchFamily="18" charset="0"/>
              </a:defRPr>
            </a:lvl1pPr>
          </a:lstStyle>
          <a:p>
            <a:r>
              <a:rPr lang="en-US" dirty="0"/>
              <a:t>Click to edit Master title style</a:t>
            </a:r>
          </a:p>
        </p:txBody>
      </p:sp>
      <p:sp>
        <p:nvSpPr>
          <p:cNvPr id="3" name="Text Placeholder 2">
            <a:extLst>
              <a:ext uri="{FF2B5EF4-FFF2-40B4-BE49-F238E27FC236}">
                <a16:creationId xmlns:a16="http://schemas.microsoft.com/office/drawing/2014/main" id="{52E568B9-E03A-1D57-0642-96D69BFC3A8E}"/>
              </a:ext>
            </a:extLst>
          </p:cNvPr>
          <p:cNvSpPr>
            <a:spLocks noGrp="1"/>
          </p:cNvSpPr>
          <p:nvPr>
            <p:ph type="body" idx="1"/>
          </p:nvPr>
        </p:nvSpPr>
        <p:spPr>
          <a:xfrm>
            <a:off x="252742" y="4589464"/>
            <a:ext cx="11730749"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dirty="0"/>
              <a:t>Click to edit Master text styles</a:t>
            </a:r>
          </a:p>
        </p:txBody>
      </p:sp>
      <p:sp>
        <p:nvSpPr>
          <p:cNvPr id="6" name="Slide Number Placeholder 5">
            <a:extLst>
              <a:ext uri="{FF2B5EF4-FFF2-40B4-BE49-F238E27FC236}">
                <a16:creationId xmlns:a16="http://schemas.microsoft.com/office/drawing/2014/main" id="{2588780E-0D8E-5E62-999B-AE54CA3F1A8F}"/>
              </a:ext>
            </a:extLst>
          </p:cNvPr>
          <p:cNvSpPr>
            <a:spLocks noGrp="1"/>
          </p:cNvSpPr>
          <p:nvPr>
            <p:ph type="sldNum" sz="quarter" idx="12"/>
          </p:nvPr>
        </p:nvSpPr>
        <p:spPr/>
        <p:txBody>
          <a:bodyPr/>
          <a:lstStyle/>
          <a:p>
            <a:fld id="{926C5CFF-FC03-5F4C-B716-CBEBB43E48DE}" type="slidenum">
              <a:rPr lang="en-US" smtClean="0"/>
              <a:t>‹#›</a:t>
            </a:fld>
            <a:endParaRPr lang="en-US"/>
          </a:p>
        </p:txBody>
      </p:sp>
    </p:spTree>
    <p:extLst>
      <p:ext uri="{BB962C8B-B14F-4D97-AF65-F5344CB8AC3E}">
        <p14:creationId xmlns:p14="http://schemas.microsoft.com/office/powerpoint/2010/main" val="306253862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E6B6AD7-E621-CA31-32E5-675436ED6645}"/>
              </a:ext>
            </a:extLst>
          </p:cNvPr>
          <p:cNvSpPr>
            <a:spLocks noGrp="1"/>
          </p:cNvSpPr>
          <p:nvPr>
            <p:ph sz="half" idx="1"/>
          </p:nvPr>
        </p:nvSpPr>
        <p:spPr>
          <a:xfrm>
            <a:off x="316675" y="866165"/>
            <a:ext cx="5677725" cy="5644561"/>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E55A24CF-0D94-C916-7412-85EB6B152F12}"/>
              </a:ext>
            </a:extLst>
          </p:cNvPr>
          <p:cNvSpPr>
            <a:spLocks noGrp="1"/>
          </p:cNvSpPr>
          <p:nvPr>
            <p:ph sz="half" idx="2"/>
          </p:nvPr>
        </p:nvSpPr>
        <p:spPr>
          <a:xfrm>
            <a:off x="6197600" y="866164"/>
            <a:ext cx="5785891" cy="5644561"/>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a:extLst>
              <a:ext uri="{FF2B5EF4-FFF2-40B4-BE49-F238E27FC236}">
                <a16:creationId xmlns:a16="http://schemas.microsoft.com/office/drawing/2014/main" id="{0D67CACB-54AF-664A-5243-FE7D5A17C8C5}"/>
              </a:ext>
            </a:extLst>
          </p:cNvPr>
          <p:cNvSpPr>
            <a:spLocks noGrp="1"/>
          </p:cNvSpPr>
          <p:nvPr>
            <p:ph type="title"/>
          </p:nvPr>
        </p:nvSpPr>
        <p:spPr/>
        <p:txBody>
          <a:bodyPr/>
          <a:lstStyle/>
          <a:p>
            <a:r>
              <a:rPr lang="en-US" dirty="0"/>
              <a:t>Click to edit Master title style</a:t>
            </a:r>
          </a:p>
        </p:txBody>
      </p:sp>
      <p:sp>
        <p:nvSpPr>
          <p:cNvPr id="7" name="Slide Number Placeholder 6">
            <a:extLst>
              <a:ext uri="{FF2B5EF4-FFF2-40B4-BE49-F238E27FC236}">
                <a16:creationId xmlns:a16="http://schemas.microsoft.com/office/drawing/2014/main" id="{E16F39BB-8C49-BD06-1DCC-AD45E91F69D1}"/>
              </a:ext>
            </a:extLst>
          </p:cNvPr>
          <p:cNvSpPr>
            <a:spLocks noGrp="1"/>
          </p:cNvSpPr>
          <p:nvPr>
            <p:ph type="sldNum" sz="quarter" idx="12"/>
          </p:nvPr>
        </p:nvSpPr>
        <p:spPr/>
        <p:txBody>
          <a:bodyPr/>
          <a:lstStyle/>
          <a:p>
            <a:fld id="{926C5CFF-FC03-5F4C-B716-CBEBB43E48DE}" type="slidenum">
              <a:rPr lang="en-US" smtClean="0"/>
              <a:t>‹#›</a:t>
            </a:fld>
            <a:endParaRPr lang="en-US"/>
          </a:p>
        </p:txBody>
      </p:sp>
    </p:spTree>
    <p:extLst>
      <p:ext uri="{BB962C8B-B14F-4D97-AF65-F5344CB8AC3E}">
        <p14:creationId xmlns:p14="http://schemas.microsoft.com/office/powerpoint/2010/main" val="200876399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6" name="Content Placeholder 5">
            <a:extLst>
              <a:ext uri="{FF2B5EF4-FFF2-40B4-BE49-F238E27FC236}">
                <a16:creationId xmlns:a16="http://schemas.microsoft.com/office/drawing/2014/main" id="{ECF80D13-5F5E-42AB-2BA6-5738D99EF502}"/>
              </a:ext>
            </a:extLst>
          </p:cNvPr>
          <p:cNvSpPr>
            <a:spLocks noGrp="1"/>
          </p:cNvSpPr>
          <p:nvPr>
            <p:ph sz="quarter" idx="4"/>
          </p:nvPr>
        </p:nvSpPr>
        <p:spPr>
          <a:xfrm>
            <a:off x="6172200" y="1690077"/>
            <a:ext cx="5811291" cy="482064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Text Placeholder 2">
            <a:extLst>
              <a:ext uri="{FF2B5EF4-FFF2-40B4-BE49-F238E27FC236}">
                <a16:creationId xmlns:a16="http://schemas.microsoft.com/office/drawing/2014/main" id="{02817066-2C8D-B4CF-B250-9D4C4C054665}"/>
              </a:ext>
            </a:extLst>
          </p:cNvPr>
          <p:cNvSpPr>
            <a:spLocks noGrp="1"/>
          </p:cNvSpPr>
          <p:nvPr>
            <p:ph type="body" idx="1"/>
          </p:nvPr>
        </p:nvSpPr>
        <p:spPr>
          <a:xfrm>
            <a:off x="252744" y="866164"/>
            <a:ext cx="57458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a:extLst>
              <a:ext uri="{FF2B5EF4-FFF2-40B4-BE49-F238E27FC236}">
                <a16:creationId xmlns:a16="http://schemas.microsoft.com/office/drawing/2014/main" id="{2422D3FB-D255-43DA-1099-E90CC161BC25}"/>
              </a:ext>
            </a:extLst>
          </p:cNvPr>
          <p:cNvSpPr>
            <a:spLocks noGrp="1"/>
          </p:cNvSpPr>
          <p:nvPr>
            <p:ph sz="half" idx="2"/>
          </p:nvPr>
        </p:nvSpPr>
        <p:spPr>
          <a:xfrm>
            <a:off x="252744" y="1690077"/>
            <a:ext cx="5745891" cy="4820649"/>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id="{1A96DB53-80EA-EC53-6D87-AB2EA80CDE68}"/>
              </a:ext>
            </a:extLst>
          </p:cNvPr>
          <p:cNvSpPr>
            <a:spLocks noGrp="1"/>
          </p:cNvSpPr>
          <p:nvPr>
            <p:ph type="body" sz="quarter" idx="3"/>
          </p:nvPr>
        </p:nvSpPr>
        <p:spPr>
          <a:xfrm>
            <a:off x="6172200" y="866163"/>
            <a:ext cx="5811291" cy="82391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 name="Title 1">
            <a:extLst>
              <a:ext uri="{FF2B5EF4-FFF2-40B4-BE49-F238E27FC236}">
                <a16:creationId xmlns:a16="http://schemas.microsoft.com/office/drawing/2014/main" id="{47362093-6FB4-CACB-D18A-837A20406519}"/>
              </a:ext>
            </a:extLst>
          </p:cNvPr>
          <p:cNvSpPr>
            <a:spLocks noGrp="1"/>
          </p:cNvSpPr>
          <p:nvPr>
            <p:ph type="title"/>
          </p:nvPr>
        </p:nvSpPr>
        <p:spPr/>
        <p:txBody>
          <a:bodyPr/>
          <a:lstStyle/>
          <a:p>
            <a:r>
              <a:rPr lang="en-US"/>
              <a:t>Click to edit Master title style</a:t>
            </a:r>
          </a:p>
        </p:txBody>
      </p:sp>
      <p:sp>
        <p:nvSpPr>
          <p:cNvPr id="9" name="Slide Number Placeholder 8">
            <a:extLst>
              <a:ext uri="{FF2B5EF4-FFF2-40B4-BE49-F238E27FC236}">
                <a16:creationId xmlns:a16="http://schemas.microsoft.com/office/drawing/2014/main" id="{B0A20845-3FCD-0D5B-07F1-0AF43A5AD2E1}"/>
              </a:ext>
            </a:extLst>
          </p:cNvPr>
          <p:cNvSpPr>
            <a:spLocks noGrp="1"/>
          </p:cNvSpPr>
          <p:nvPr>
            <p:ph type="sldNum" sz="quarter" idx="12"/>
          </p:nvPr>
        </p:nvSpPr>
        <p:spPr/>
        <p:txBody>
          <a:bodyPr/>
          <a:lstStyle/>
          <a:p>
            <a:fld id="{926C5CFF-FC03-5F4C-B716-CBEBB43E48DE}" type="slidenum">
              <a:rPr lang="en-US" smtClean="0"/>
              <a:t>‹#›</a:t>
            </a:fld>
            <a:endParaRPr lang="en-US"/>
          </a:p>
        </p:txBody>
      </p:sp>
    </p:spTree>
    <p:extLst>
      <p:ext uri="{BB962C8B-B14F-4D97-AF65-F5344CB8AC3E}">
        <p14:creationId xmlns:p14="http://schemas.microsoft.com/office/powerpoint/2010/main" val="2582489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0AE119-D530-736B-1867-6FFA797C3A87}"/>
              </a:ext>
            </a:extLst>
          </p:cNvPr>
          <p:cNvSpPr>
            <a:spLocks noGrp="1"/>
          </p:cNvSpPr>
          <p:nvPr>
            <p:ph type="title"/>
          </p:nvPr>
        </p:nvSpPr>
        <p:spPr/>
        <p:txBody>
          <a:bodyPr/>
          <a:lstStyle/>
          <a:p>
            <a:r>
              <a:rPr lang="en-US"/>
              <a:t>Click to edit Master title style</a:t>
            </a:r>
          </a:p>
        </p:txBody>
      </p:sp>
      <p:sp>
        <p:nvSpPr>
          <p:cNvPr id="5" name="Slide Number Placeholder 4">
            <a:extLst>
              <a:ext uri="{FF2B5EF4-FFF2-40B4-BE49-F238E27FC236}">
                <a16:creationId xmlns:a16="http://schemas.microsoft.com/office/drawing/2014/main" id="{E21B3AB8-58B5-5935-08B3-938A5D8D8EC3}"/>
              </a:ext>
            </a:extLst>
          </p:cNvPr>
          <p:cNvSpPr>
            <a:spLocks noGrp="1"/>
          </p:cNvSpPr>
          <p:nvPr>
            <p:ph type="sldNum" sz="quarter" idx="12"/>
          </p:nvPr>
        </p:nvSpPr>
        <p:spPr/>
        <p:txBody>
          <a:bodyPr/>
          <a:lstStyle/>
          <a:p>
            <a:fld id="{926C5CFF-FC03-5F4C-B716-CBEBB43E48DE}" type="slidenum">
              <a:rPr lang="en-US" smtClean="0"/>
              <a:t>‹#›</a:t>
            </a:fld>
            <a:endParaRPr lang="en-US"/>
          </a:p>
        </p:txBody>
      </p:sp>
    </p:spTree>
    <p:extLst>
      <p:ext uri="{BB962C8B-B14F-4D97-AF65-F5344CB8AC3E}">
        <p14:creationId xmlns:p14="http://schemas.microsoft.com/office/powerpoint/2010/main" val="200831979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5FDA6683-8C53-89CC-04B1-AA1A41FF52BB}"/>
              </a:ext>
            </a:extLst>
          </p:cNvPr>
          <p:cNvSpPr>
            <a:spLocks noGrp="1"/>
          </p:cNvSpPr>
          <p:nvPr>
            <p:ph type="sldNum" sz="quarter" idx="12"/>
          </p:nvPr>
        </p:nvSpPr>
        <p:spPr/>
        <p:txBody>
          <a:bodyPr/>
          <a:lstStyle/>
          <a:p>
            <a:fld id="{926C5CFF-FC03-5F4C-B716-CBEBB43E48DE}" type="slidenum">
              <a:rPr lang="en-US" smtClean="0"/>
              <a:t>‹#›</a:t>
            </a:fld>
            <a:endParaRPr lang="en-US"/>
          </a:p>
        </p:txBody>
      </p:sp>
    </p:spTree>
    <p:extLst>
      <p:ext uri="{BB962C8B-B14F-4D97-AF65-F5344CB8AC3E}">
        <p14:creationId xmlns:p14="http://schemas.microsoft.com/office/powerpoint/2010/main" val="8823163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7778598B-9904-A5F9-B9EA-0BE710963766}"/>
              </a:ext>
            </a:extLst>
          </p:cNvPr>
          <p:cNvSpPr>
            <a:spLocks noGrp="1"/>
          </p:cNvSpPr>
          <p:nvPr>
            <p:ph type="pic" idx="1"/>
          </p:nvPr>
        </p:nvSpPr>
        <p:spPr>
          <a:xfrm>
            <a:off x="5183718" y="987426"/>
            <a:ext cx="6799773" cy="5523301"/>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628F43AE-B513-DCCC-5551-7A4CCAF0FC05}"/>
              </a:ext>
            </a:extLst>
          </p:cNvPr>
          <p:cNvSpPr>
            <a:spLocks noGrp="1"/>
          </p:cNvSpPr>
          <p:nvPr>
            <p:ph type="body" sz="half" idx="2"/>
          </p:nvPr>
        </p:nvSpPr>
        <p:spPr>
          <a:xfrm>
            <a:off x="208510" y="987426"/>
            <a:ext cx="4564575" cy="5523301"/>
          </a:xfrm>
        </p:spPr>
        <p:txBody>
          <a:bodyPr>
            <a:normAutofit/>
          </a:bodyPr>
          <a:lstStyle>
            <a:lvl1pPr marL="0" indent="0">
              <a:buNone/>
              <a:defRPr sz="2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Title 4">
            <a:extLst>
              <a:ext uri="{FF2B5EF4-FFF2-40B4-BE49-F238E27FC236}">
                <a16:creationId xmlns:a16="http://schemas.microsoft.com/office/drawing/2014/main" id="{C7B7A932-4C27-39E7-4F87-E9948661967B}"/>
              </a:ext>
            </a:extLst>
          </p:cNvPr>
          <p:cNvSpPr>
            <a:spLocks noGrp="1"/>
          </p:cNvSpPr>
          <p:nvPr>
            <p:ph type="title"/>
          </p:nvPr>
        </p:nvSpPr>
        <p:spPr/>
        <p:txBody>
          <a:bodyPr/>
          <a:lstStyle/>
          <a:p>
            <a:r>
              <a:rPr lang="en-US"/>
              <a:t>Click to edit Master title style</a:t>
            </a:r>
          </a:p>
        </p:txBody>
      </p:sp>
      <p:sp>
        <p:nvSpPr>
          <p:cNvPr id="7" name="Slide Number Placeholder 6">
            <a:extLst>
              <a:ext uri="{FF2B5EF4-FFF2-40B4-BE49-F238E27FC236}">
                <a16:creationId xmlns:a16="http://schemas.microsoft.com/office/drawing/2014/main" id="{517263F6-2D80-E0E9-B872-6233B8FD1E05}"/>
              </a:ext>
            </a:extLst>
          </p:cNvPr>
          <p:cNvSpPr>
            <a:spLocks noGrp="1"/>
          </p:cNvSpPr>
          <p:nvPr>
            <p:ph type="sldNum" sz="quarter" idx="12"/>
          </p:nvPr>
        </p:nvSpPr>
        <p:spPr/>
        <p:txBody>
          <a:bodyPr/>
          <a:lstStyle/>
          <a:p>
            <a:fld id="{926C5CFF-FC03-5F4C-B716-CBEBB43E48DE}" type="slidenum">
              <a:rPr lang="en-US" smtClean="0"/>
              <a:t>‹#›</a:t>
            </a:fld>
            <a:endParaRPr lang="en-US"/>
          </a:p>
        </p:txBody>
      </p:sp>
    </p:spTree>
    <p:extLst>
      <p:ext uri="{BB962C8B-B14F-4D97-AF65-F5344CB8AC3E}">
        <p14:creationId xmlns:p14="http://schemas.microsoft.com/office/powerpoint/2010/main" val="175257084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3" name="Vertical Text Placeholder 2">
            <a:extLst>
              <a:ext uri="{FF2B5EF4-FFF2-40B4-BE49-F238E27FC236}">
                <a16:creationId xmlns:a16="http://schemas.microsoft.com/office/drawing/2014/main" id="{84B8AD60-1E7A-A253-C1DE-73C8387222A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a:extLst>
              <a:ext uri="{FF2B5EF4-FFF2-40B4-BE49-F238E27FC236}">
                <a16:creationId xmlns:a16="http://schemas.microsoft.com/office/drawing/2014/main" id="{86107068-BEC9-B7B8-9067-79BA3D87D5C1}"/>
              </a:ext>
            </a:extLst>
          </p:cNvPr>
          <p:cNvSpPr>
            <a:spLocks noGrp="1"/>
          </p:cNvSpPr>
          <p:nvPr>
            <p:ph type="title"/>
          </p:nvPr>
        </p:nvSpPr>
        <p:spPr/>
        <p:txBody>
          <a:bodyPr/>
          <a:lstStyle/>
          <a:p>
            <a:r>
              <a:rPr lang="en-US"/>
              <a:t>Click to edit Master title style</a:t>
            </a:r>
          </a:p>
        </p:txBody>
      </p:sp>
      <p:sp>
        <p:nvSpPr>
          <p:cNvPr id="6" name="Slide Number Placeholder 5">
            <a:extLst>
              <a:ext uri="{FF2B5EF4-FFF2-40B4-BE49-F238E27FC236}">
                <a16:creationId xmlns:a16="http://schemas.microsoft.com/office/drawing/2014/main" id="{DAAC6EBB-F71A-725D-04B8-05A437BD1642}"/>
              </a:ext>
            </a:extLst>
          </p:cNvPr>
          <p:cNvSpPr>
            <a:spLocks noGrp="1"/>
          </p:cNvSpPr>
          <p:nvPr>
            <p:ph type="sldNum" sz="quarter" idx="12"/>
          </p:nvPr>
        </p:nvSpPr>
        <p:spPr/>
        <p:txBody>
          <a:bodyPr/>
          <a:lstStyle/>
          <a:p>
            <a:fld id="{926C5CFF-FC03-5F4C-B716-CBEBB43E48DE}" type="slidenum">
              <a:rPr lang="en-US" smtClean="0"/>
              <a:t>‹#›</a:t>
            </a:fld>
            <a:endParaRPr lang="en-US"/>
          </a:p>
        </p:txBody>
      </p:sp>
    </p:spTree>
    <p:extLst>
      <p:ext uri="{BB962C8B-B14F-4D97-AF65-F5344CB8AC3E}">
        <p14:creationId xmlns:p14="http://schemas.microsoft.com/office/powerpoint/2010/main" val="198387362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emf"/><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1A877EE9-680E-1E74-77EE-4925DE78B885}"/>
              </a:ext>
            </a:extLst>
          </p:cNvPr>
          <p:cNvSpPr/>
          <p:nvPr userDrawn="1"/>
        </p:nvSpPr>
        <p:spPr>
          <a:xfrm rot="16200000">
            <a:off x="5926837" y="592835"/>
            <a:ext cx="338328" cy="1219199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a:extLst>
              <a:ext uri="{FF2B5EF4-FFF2-40B4-BE49-F238E27FC236}">
                <a16:creationId xmlns:a16="http://schemas.microsoft.com/office/drawing/2014/main" id="{59DBD56F-6254-F79B-61F9-1F7D13767B6A}"/>
              </a:ext>
            </a:extLst>
          </p:cNvPr>
          <p:cNvSpPr>
            <a:spLocks noGrp="1"/>
          </p:cNvSpPr>
          <p:nvPr>
            <p:ph type="body" idx="1"/>
          </p:nvPr>
        </p:nvSpPr>
        <p:spPr>
          <a:xfrm>
            <a:off x="252743" y="866164"/>
            <a:ext cx="11730748" cy="5644562"/>
          </a:xfrm>
          <a:prstGeom prst="rect">
            <a:avLst/>
          </a:prstGeom>
        </p:spPr>
        <p:txBody>
          <a:bodyPr vert="horz" lIns="91440" tIns="45720" rIns="91440" bIns="45720" rtlCol="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ikdörtgen 22">
            <a:extLst>
              <a:ext uri="{FF2B5EF4-FFF2-40B4-BE49-F238E27FC236}">
                <a16:creationId xmlns:a16="http://schemas.microsoft.com/office/drawing/2014/main" id="{A658ED74-B003-831E-4241-F82450FDD8A5}"/>
              </a:ext>
            </a:extLst>
          </p:cNvPr>
          <p:cNvSpPr/>
          <p:nvPr userDrawn="1"/>
        </p:nvSpPr>
        <p:spPr>
          <a:xfrm>
            <a:off x="12652542" y="4991190"/>
            <a:ext cx="1132113" cy="466531"/>
          </a:xfrm>
          <a:prstGeom prst="rect">
            <a:avLst/>
          </a:prstGeom>
          <a:solidFill>
            <a:srgbClr val="0160A0"/>
          </a:solidFill>
          <a:ln>
            <a:solidFill>
              <a:srgbClr val="016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sz="1800">
              <a:solidFill>
                <a:srgbClr val="6292F7"/>
              </a:solidFill>
            </a:endParaRPr>
          </a:p>
        </p:txBody>
      </p:sp>
      <p:sp>
        <p:nvSpPr>
          <p:cNvPr id="8" name="Dikdörtgen 23">
            <a:extLst>
              <a:ext uri="{FF2B5EF4-FFF2-40B4-BE49-F238E27FC236}">
                <a16:creationId xmlns:a16="http://schemas.microsoft.com/office/drawing/2014/main" id="{551ECDA5-8292-6BA7-36F9-33E1B936E281}"/>
              </a:ext>
            </a:extLst>
          </p:cNvPr>
          <p:cNvSpPr/>
          <p:nvPr userDrawn="1"/>
        </p:nvSpPr>
        <p:spPr>
          <a:xfrm>
            <a:off x="12652542" y="5700256"/>
            <a:ext cx="1132113" cy="466531"/>
          </a:xfrm>
          <a:prstGeom prst="rect">
            <a:avLst/>
          </a:prstGeom>
          <a:solidFill>
            <a:srgbClr val="7A62E7"/>
          </a:solidFill>
          <a:ln>
            <a:solidFill>
              <a:srgbClr val="7A62E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sz="1800"/>
          </a:p>
        </p:txBody>
      </p:sp>
      <p:sp>
        <p:nvSpPr>
          <p:cNvPr id="9" name="Dikdörtgen 24">
            <a:extLst>
              <a:ext uri="{FF2B5EF4-FFF2-40B4-BE49-F238E27FC236}">
                <a16:creationId xmlns:a16="http://schemas.microsoft.com/office/drawing/2014/main" id="{BA4AC28B-C945-CAA8-00AA-D89910C811B5}"/>
              </a:ext>
            </a:extLst>
          </p:cNvPr>
          <p:cNvSpPr/>
          <p:nvPr userDrawn="1"/>
        </p:nvSpPr>
        <p:spPr>
          <a:xfrm>
            <a:off x="12652542" y="4282124"/>
            <a:ext cx="1132113" cy="466531"/>
          </a:xfrm>
          <a:prstGeom prst="rect">
            <a:avLst/>
          </a:prstGeom>
          <a:solidFill>
            <a:srgbClr val="E1257C"/>
          </a:solidFill>
          <a:ln>
            <a:solidFill>
              <a:srgbClr val="E1257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sz="1800" dirty="0"/>
          </a:p>
        </p:txBody>
      </p:sp>
      <p:sp>
        <p:nvSpPr>
          <p:cNvPr id="10" name="Dikdörtgen 25">
            <a:extLst>
              <a:ext uri="{FF2B5EF4-FFF2-40B4-BE49-F238E27FC236}">
                <a16:creationId xmlns:a16="http://schemas.microsoft.com/office/drawing/2014/main" id="{E82CD2C0-3CA1-3E05-5864-8CAF735A6F94}"/>
              </a:ext>
            </a:extLst>
          </p:cNvPr>
          <p:cNvSpPr/>
          <p:nvPr userDrawn="1"/>
        </p:nvSpPr>
        <p:spPr>
          <a:xfrm>
            <a:off x="12652542" y="6409321"/>
            <a:ext cx="1132113" cy="466531"/>
          </a:xfrm>
          <a:prstGeom prst="rect">
            <a:avLst/>
          </a:prstGeom>
          <a:solidFill>
            <a:srgbClr val="104862"/>
          </a:solidFill>
          <a:ln>
            <a:solidFill>
              <a:srgbClr val="10486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sz="1800" dirty="0"/>
          </a:p>
        </p:txBody>
      </p:sp>
      <p:sp>
        <p:nvSpPr>
          <p:cNvPr id="12" name="Dikdörtgen 6">
            <a:extLst>
              <a:ext uri="{FF2B5EF4-FFF2-40B4-BE49-F238E27FC236}">
                <a16:creationId xmlns:a16="http://schemas.microsoft.com/office/drawing/2014/main" id="{1074742B-7730-0DA9-3260-3124FBAA64E4}"/>
              </a:ext>
            </a:extLst>
          </p:cNvPr>
          <p:cNvSpPr/>
          <p:nvPr userDrawn="1"/>
        </p:nvSpPr>
        <p:spPr>
          <a:xfrm>
            <a:off x="3686629" y="-1441319"/>
            <a:ext cx="1132113" cy="466531"/>
          </a:xfrm>
          <a:prstGeom prst="rect">
            <a:avLst/>
          </a:prstGeom>
          <a:solidFill>
            <a:srgbClr val="C4D7FC"/>
          </a:solidFill>
          <a:ln w="57150">
            <a:solidFill>
              <a:srgbClr val="6292F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sz="1800">
              <a:solidFill>
                <a:srgbClr val="6292F7"/>
              </a:solidFill>
            </a:endParaRPr>
          </a:p>
        </p:txBody>
      </p:sp>
      <p:sp>
        <p:nvSpPr>
          <p:cNvPr id="13" name="Dikdörtgen 7">
            <a:extLst>
              <a:ext uri="{FF2B5EF4-FFF2-40B4-BE49-F238E27FC236}">
                <a16:creationId xmlns:a16="http://schemas.microsoft.com/office/drawing/2014/main" id="{5D3748BC-30C8-C383-5F67-A16567C462F8}"/>
              </a:ext>
            </a:extLst>
          </p:cNvPr>
          <p:cNvSpPr/>
          <p:nvPr userDrawn="1"/>
        </p:nvSpPr>
        <p:spPr>
          <a:xfrm>
            <a:off x="6144381" y="-1441319"/>
            <a:ext cx="1132113" cy="466531"/>
          </a:xfrm>
          <a:prstGeom prst="rect">
            <a:avLst/>
          </a:prstGeom>
          <a:solidFill>
            <a:srgbClr val="DAD3F9"/>
          </a:solidFill>
          <a:ln w="57150">
            <a:solidFill>
              <a:srgbClr val="7A62E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sz="1800"/>
          </a:p>
        </p:txBody>
      </p:sp>
      <p:sp>
        <p:nvSpPr>
          <p:cNvPr id="14" name="Dikdörtgen 8">
            <a:extLst>
              <a:ext uri="{FF2B5EF4-FFF2-40B4-BE49-F238E27FC236}">
                <a16:creationId xmlns:a16="http://schemas.microsoft.com/office/drawing/2014/main" id="{A00DC69F-AAB0-FB69-A1FF-388A426EC8E4}"/>
              </a:ext>
            </a:extLst>
          </p:cNvPr>
          <p:cNvSpPr/>
          <p:nvPr userDrawn="1"/>
        </p:nvSpPr>
        <p:spPr>
          <a:xfrm>
            <a:off x="4915505" y="-1441319"/>
            <a:ext cx="1132113" cy="466531"/>
          </a:xfrm>
          <a:prstGeom prst="rect">
            <a:avLst/>
          </a:prstGeom>
          <a:solidFill>
            <a:srgbClr val="F9D3E4"/>
          </a:solidFill>
          <a:ln w="57150">
            <a:solidFill>
              <a:srgbClr val="E1257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sz="1800" dirty="0"/>
          </a:p>
        </p:txBody>
      </p:sp>
      <p:sp>
        <p:nvSpPr>
          <p:cNvPr id="15" name="Dikdörtgen 9">
            <a:extLst>
              <a:ext uri="{FF2B5EF4-FFF2-40B4-BE49-F238E27FC236}">
                <a16:creationId xmlns:a16="http://schemas.microsoft.com/office/drawing/2014/main" id="{966DBE3E-2BA5-E9DD-A0B0-9D96AB4534C3}"/>
              </a:ext>
            </a:extLst>
          </p:cNvPr>
          <p:cNvSpPr/>
          <p:nvPr userDrawn="1"/>
        </p:nvSpPr>
        <p:spPr>
          <a:xfrm>
            <a:off x="1228876" y="-1441319"/>
            <a:ext cx="1132113" cy="466531"/>
          </a:xfrm>
          <a:prstGeom prst="rect">
            <a:avLst/>
          </a:prstGeom>
          <a:solidFill>
            <a:srgbClr val="FFE0D5"/>
          </a:solidFill>
          <a:ln w="57150">
            <a:solidFill>
              <a:srgbClr val="FF5F2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sz="1800" dirty="0"/>
          </a:p>
        </p:txBody>
      </p:sp>
      <p:sp>
        <p:nvSpPr>
          <p:cNvPr id="16" name="Dikdörtgen 10">
            <a:extLst>
              <a:ext uri="{FF2B5EF4-FFF2-40B4-BE49-F238E27FC236}">
                <a16:creationId xmlns:a16="http://schemas.microsoft.com/office/drawing/2014/main" id="{88BC7503-89AD-8CEE-FA08-DD113AC38BB6}"/>
              </a:ext>
            </a:extLst>
          </p:cNvPr>
          <p:cNvSpPr/>
          <p:nvPr userDrawn="1"/>
        </p:nvSpPr>
        <p:spPr>
          <a:xfrm>
            <a:off x="1" y="-1441319"/>
            <a:ext cx="1132113" cy="466531"/>
          </a:xfrm>
          <a:prstGeom prst="rect">
            <a:avLst/>
          </a:prstGeom>
          <a:solidFill>
            <a:srgbClr val="FFEBCD"/>
          </a:solidFill>
          <a:ln w="57150">
            <a:solidFill>
              <a:srgbClr val="F4931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sz="1800" dirty="0"/>
          </a:p>
        </p:txBody>
      </p:sp>
      <p:sp>
        <p:nvSpPr>
          <p:cNvPr id="25" name="Dikdörtgen 22">
            <a:extLst>
              <a:ext uri="{FF2B5EF4-FFF2-40B4-BE49-F238E27FC236}">
                <a16:creationId xmlns:a16="http://schemas.microsoft.com/office/drawing/2014/main" id="{7674523A-BED3-9BA6-2601-606BC49AF452}"/>
              </a:ext>
            </a:extLst>
          </p:cNvPr>
          <p:cNvSpPr/>
          <p:nvPr userDrawn="1"/>
        </p:nvSpPr>
        <p:spPr>
          <a:xfrm>
            <a:off x="1" y="-773468"/>
            <a:ext cx="1132113" cy="466531"/>
          </a:xfrm>
          <a:prstGeom prst="rect">
            <a:avLst/>
          </a:prstGeom>
          <a:solidFill>
            <a:srgbClr val="FFF3CE"/>
          </a:solidFill>
          <a:ln w="57150">
            <a:solidFill>
              <a:srgbClr val="FFC31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sz="1800">
              <a:solidFill>
                <a:srgbClr val="6292F7"/>
              </a:solidFill>
            </a:endParaRPr>
          </a:p>
        </p:txBody>
      </p:sp>
      <p:sp>
        <p:nvSpPr>
          <p:cNvPr id="30" name="Dikdörtgen 6">
            <a:extLst>
              <a:ext uri="{FF2B5EF4-FFF2-40B4-BE49-F238E27FC236}">
                <a16:creationId xmlns:a16="http://schemas.microsoft.com/office/drawing/2014/main" id="{E78E2873-ED8C-F2C9-B8B6-381BAE6A0FA4}"/>
              </a:ext>
            </a:extLst>
          </p:cNvPr>
          <p:cNvSpPr/>
          <p:nvPr userDrawn="1"/>
        </p:nvSpPr>
        <p:spPr>
          <a:xfrm>
            <a:off x="12652542" y="27728"/>
            <a:ext cx="1132113" cy="466531"/>
          </a:xfrm>
          <a:prstGeom prst="rect">
            <a:avLst/>
          </a:prstGeom>
          <a:solidFill>
            <a:srgbClr val="4473C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sz="1800">
              <a:solidFill>
                <a:srgbClr val="6292F7"/>
              </a:solidFill>
            </a:endParaRPr>
          </a:p>
        </p:txBody>
      </p:sp>
      <p:sp>
        <p:nvSpPr>
          <p:cNvPr id="40" name="Dikdörtgen 23">
            <a:extLst>
              <a:ext uri="{FF2B5EF4-FFF2-40B4-BE49-F238E27FC236}">
                <a16:creationId xmlns:a16="http://schemas.microsoft.com/office/drawing/2014/main" id="{E9DBBE0E-B98B-AC18-762B-511EC0B19EEA}"/>
              </a:ext>
            </a:extLst>
          </p:cNvPr>
          <p:cNvSpPr/>
          <p:nvPr userDrawn="1"/>
        </p:nvSpPr>
        <p:spPr>
          <a:xfrm>
            <a:off x="1228877" y="-773468"/>
            <a:ext cx="1132113" cy="466531"/>
          </a:xfrm>
          <a:prstGeom prst="rect">
            <a:avLst/>
          </a:prstGeom>
          <a:solidFill>
            <a:srgbClr val="FFEADB"/>
          </a:solidFill>
          <a:ln w="57150">
            <a:solidFill>
              <a:srgbClr val="E56D0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sz="1800"/>
          </a:p>
        </p:txBody>
      </p:sp>
      <p:sp>
        <p:nvSpPr>
          <p:cNvPr id="41" name="Dikdörtgen 23">
            <a:extLst>
              <a:ext uri="{FF2B5EF4-FFF2-40B4-BE49-F238E27FC236}">
                <a16:creationId xmlns:a16="http://schemas.microsoft.com/office/drawing/2014/main" id="{EFCCA561-57E5-8BE5-9C65-030A63556582}"/>
              </a:ext>
            </a:extLst>
          </p:cNvPr>
          <p:cNvSpPr/>
          <p:nvPr userDrawn="1"/>
        </p:nvSpPr>
        <p:spPr>
          <a:xfrm>
            <a:off x="2457753" y="-773468"/>
            <a:ext cx="1132113" cy="466531"/>
          </a:xfrm>
          <a:prstGeom prst="rect">
            <a:avLst/>
          </a:prstGeom>
          <a:solidFill>
            <a:srgbClr val="E3F3DB"/>
          </a:solidFill>
          <a:ln w="57150">
            <a:solidFill>
              <a:srgbClr val="6EAD4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sz="1800"/>
          </a:p>
        </p:txBody>
      </p:sp>
      <p:sp>
        <p:nvSpPr>
          <p:cNvPr id="42" name="Dikdörtgen 23">
            <a:extLst>
              <a:ext uri="{FF2B5EF4-FFF2-40B4-BE49-F238E27FC236}">
                <a16:creationId xmlns:a16="http://schemas.microsoft.com/office/drawing/2014/main" id="{CFE0375A-207D-6CC6-C319-ED0CD98B39AD}"/>
              </a:ext>
            </a:extLst>
          </p:cNvPr>
          <p:cNvSpPr/>
          <p:nvPr userDrawn="1"/>
        </p:nvSpPr>
        <p:spPr>
          <a:xfrm>
            <a:off x="3686629" y="-773468"/>
            <a:ext cx="1132113" cy="466531"/>
          </a:xfrm>
          <a:prstGeom prst="rect">
            <a:avLst/>
          </a:prstGeom>
          <a:solidFill>
            <a:srgbClr val="E5EFFF"/>
          </a:solidFill>
          <a:ln w="57150">
            <a:solidFill>
              <a:srgbClr val="4473C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sz="1800"/>
          </a:p>
        </p:txBody>
      </p:sp>
      <p:sp>
        <p:nvSpPr>
          <p:cNvPr id="43" name="Dikdörtgen 23">
            <a:extLst>
              <a:ext uri="{FF2B5EF4-FFF2-40B4-BE49-F238E27FC236}">
                <a16:creationId xmlns:a16="http://schemas.microsoft.com/office/drawing/2014/main" id="{075AD28E-4D59-73A1-B6EB-729C796C1CD3}"/>
              </a:ext>
            </a:extLst>
          </p:cNvPr>
          <p:cNvSpPr/>
          <p:nvPr userDrawn="1"/>
        </p:nvSpPr>
        <p:spPr>
          <a:xfrm>
            <a:off x="4915505" y="-773468"/>
            <a:ext cx="1132113" cy="466531"/>
          </a:xfrm>
          <a:prstGeom prst="rect">
            <a:avLst/>
          </a:prstGeom>
          <a:solidFill>
            <a:srgbClr val="FFE0D6"/>
          </a:solidFill>
          <a:ln w="57150">
            <a:solidFill>
              <a:srgbClr val="C006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sz="1800"/>
          </a:p>
        </p:txBody>
      </p:sp>
      <p:sp>
        <p:nvSpPr>
          <p:cNvPr id="44" name="Dikdörtgen 23">
            <a:extLst>
              <a:ext uri="{FF2B5EF4-FFF2-40B4-BE49-F238E27FC236}">
                <a16:creationId xmlns:a16="http://schemas.microsoft.com/office/drawing/2014/main" id="{B687AB50-5ED8-BAED-B6B0-9DF91C4C30F7}"/>
              </a:ext>
            </a:extLst>
          </p:cNvPr>
          <p:cNvSpPr/>
          <p:nvPr userDrawn="1"/>
        </p:nvSpPr>
        <p:spPr>
          <a:xfrm>
            <a:off x="6144381" y="-773468"/>
            <a:ext cx="1132113" cy="466531"/>
          </a:xfrm>
          <a:prstGeom prst="rect">
            <a:avLst/>
          </a:prstGeom>
          <a:solidFill>
            <a:srgbClr val="F1EEFC"/>
          </a:solidFill>
          <a:ln w="57150">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sz="1800"/>
          </a:p>
        </p:txBody>
      </p:sp>
      <p:sp>
        <p:nvSpPr>
          <p:cNvPr id="45" name="Dikdörtgen 23">
            <a:extLst>
              <a:ext uri="{FF2B5EF4-FFF2-40B4-BE49-F238E27FC236}">
                <a16:creationId xmlns:a16="http://schemas.microsoft.com/office/drawing/2014/main" id="{79201D5B-7995-640E-A371-E197C412ACF9}"/>
              </a:ext>
            </a:extLst>
          </p:cNvPr>
          <p:cNvSpPr/>
          <p:nvPr userDrawn="1"/>
        </p:nvSpPr>
        <p:spPr>
          <a:xfrm>
            <a:off x="7373257" y="-773468"/>
            <a:ext cx="1132113" cy="466531"/>
          </a:xfrm>
          <a:prstGeom prst="rect">
            <a:avLst/>
          </a:prstGeom>
          <a:solidFill>
            <a:srgbClr val="F2F2F2"/>
          </a:solidFill>
          <a:ln w="571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sz="1800"/>
          </a:p>
        </p:txBody>
      </p:sp>
      <p:sp>
        <p:nvSpPr>
          <p:cNvPr id="46" name="Dikdörtgen 23">
            <a:extLst>
              <a:ext uri="{FF2B5EF4-FFF2-40B4-BE49-F238E27FC236}">
                <a16:creationId xmlns:a16="http://schemas.microsoft.com/office/drawing/2014/main" id="{362D2E98-CFA1-F849-A25F-0FECEA91CFC8}"/>
              </a:ext>
            </a:extLst>
          </p:cNvPr>
          <p:cNvSpPr/>
          <p:nvPr userDrawn="1"/>
        </p:nvSpPr>
        <p:spPr>
          <a:xfrm>
            <a:off x="8602133" y="-773468"/>
            <a:ext cx="1132113" cy="466531"/>
          </a:xfrm>
          <a:prstGeom prst="rect">
            <a:avLst/>
          </a:prstGeom>
          <a:solidFill>
            <a:srgbClr val="F8F5E3"/>
          </a:solidFill>
          <a:ln w="57150">
            <a:solidFill>
              <a:srgbClr val="BF8F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sz="1800"/>
          </a:p>
        </p:txBody>
      </p:sp>
      <p:sp>
        <p:nvSpPr>
          <p:cNvPr id="47" name="Dikdörtgen 23">
            <a:extLst>
              <a:ext uri="{FF2B5EF4-FFF2-40B4-BE49-F238E27FC236}">
                <a16:creationId xmlns:a16="http://schemas.microsoft.com/office/drawing/2014/main" id="{C57F412D-34D4-62A7-9662-1BFFE52140EF}"/>
              </a:ext>
            </a:extLst>
          </p:cNvPr>
          <p:cNvSpPr/>
          <p:nvPr userDrawn="1"/>
        </p:nvSpPr>
        <p:spPr>
          <a:xfrm>
            <a:off x="2457750" y="-1441320"/>
            <a:ext cx="1132113" cy="466531"/>
          </a:xfrm>
          <a:prstGeom prst="rect">
            <a:avLst/>
          </a:prstGeom>
          <a:solidFill>
            <a:srgbClr val="E4F2DE"/>
          </a:solidFill>
          <a:ln w="57150">
            <a:solidFill>
              <a:srgbClr val="10813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sz="1800"/>
          </a:p>
        </p:txBody>
      </p:sp>
      <p:sp>
        <p:nvSpPr>
          <p:cNvPr id="49" name="Dikdörtgen 6">
            <a:extLst>
              <a:ext uri="{FF2B5EF4-FFF2-40B4-BE49-F238E27FC236}">
                <a16:creationId xmlns:a16="http://schemas.microsoft.com/office/drawing/2014/main" id="{680940DE-4EC1-1880-E739-31C690C7F656}"/>
              </a:ext>
            </a:extLst>
          </p:cNvPr>
          <p:cNvSpPr/>
          <p:nvPr userDrawn="1"/>
        </p:nvSpPr>
        <p:spPr>
          <a:xfrm>
            <a:off x="12652542" y="736794"/>
            <a:ext cx="1132113" cy="466531"/>
          </a:xfrm>
          <a:prstGeom prst="rect">
            <a:avLst/>
          </a:prstGeom>
          <a:solidFill>
            <a:srgbClr val="F4931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sz="1800">
              <a:solidFill>
                <a:srgbClr val="6292F7"/>
              </a:solidFill>
            </a:endParaRPr>
          </a:p>
        </p:txBody>
      </p:sp>
      <p:sp>
        <p:nvSpPr>
          <p:cNvPr id="51" name="Dikdörtgen 6">
            <a:extLst>
              <a:ext uri="{FF2B5EF4-FFF2-40B4-BE49-F238E27FC236}">
                <a16:creationId xmlns:a16="http://schemas.microsoft.com/office/drawing/2014/main" id="{3D2C23B7-FC3D-228E-230C-7394A7E72F08}"/>
              </a:ext>
            </a:extLst>
          </p:cNvPr>
          <p:cNvSpPr/>
          <p:nvPr userDrawn="1"/>
        </p:nvSpPr>
        <p:spPr>
          <a:xfrm>
            <a:off x="12652542" y="1445860"/>
            <a:ext cx="1132113" cy="466531"/>
          </a:xfrm>
          <a:prstGeom prst="rect">
            <a:avLst/>
          </a:prstGeom>
          <a:solidFill>
            <a:srgbClr val="C006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sz="1800">
              <a:solidFill>
                <a:srgbClr val="6292F7"/>
              </a:solidFill>
            </a:endParaRPr>
          </a:p>
        </p:txBody>
      </p:sp>
      <p:sp>
        <p:nvSpPr>
          <p:cNvPr id="52" name="Dikdörtgen 6">
            <a:extLst>
              <a:ext uri="{FF2B5EF4-FFF2-40B4-BE49-F238E27FC236}">
                <a16:creationId xmlns:a16="http://schemas.microsoft.com/office/drawing/2014/main" id="{86E5C1D5-4A65-BA3C-5EA0-002940C87243}"/>
              </a:ext>
            </a:extLst>
          </p:cNvPr>
          <p:cNvSpPr/>
          <p:nvPr userDrawn="1"/>
        </p:nvSpPr>
        <p:spPr>
          <a:xfrm>
            <a:off x="12652542" y="2154926"/>
            <a:ext cx="1132113" cy="466531"/>
          </a:xfrm>
          <a:prstGeom prst="rect">
            <a:avLst/>
          </a:prstGeom>
          <a:solidFill>
            <a:srgbClr val="10813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sz="1800">
              <a:solidFill>
                <a:srgbClr val="6292F7"/>
              </a:solidFill>
            </a:endParaRPr>
          </a:p>
        </p:txBody>
      </p:sp>
      <p:sp>
        <p:nvSpPr>
          <p:cNvPr id="53" name="Dikdörtgen 6">
            <a:extLst>
              <a:ext uri="{FF2B5EF4-FFF2-40B4-BE49-F238E27FC236}">
                <a16:creationId xmlns:a16="http://schemas.microsoft.com/office/drawing/2014/main" id="{0147DBEB-EE61-C4DC-C190-5CECB856C6D9}"/>
              </a:ext>
            </a:extLst>
          </p:cNvPr>
          <p:cNvSpPr/>
          <p:nvPr userDrawn="1"/>
        </p:nvSpPr>
        <p:spPr>
          <a:xfrm>
            <a:off x="12652542" y="2863992"/>
            <a:ext cx="1132113" cy="466531"/>
          </a:xfrm>
          <a:prstGeom prst="rect">
            <a:avLst/>
          </a:prstGeom>
          <a:solidFill>
            <a:srgbClr val="7030A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sz="1800">
              <a:solidFill>
                <a:srgbClr val="6292F7"/>
              </a:solidFill>
            </a:endParaRPr>
          </a:p>
        </p:txBody>
      </p:sp>
      <p:sp>
        <p:nvSpPr>
          <p:cNvPr id="54" name="Dikdörtgen 6">
            <a:extLst>
              <a:ext uri="{FF2B5EF4-FFF2-40B4-BE49-F238E27FC236}">
                <a16:creationId xmlns:a16="http://schemas.microsoft.com/office/drawing/2014/main" id="{D1339B6E-627E-1152-DCC2-A24972107E0F}"/>
              </a:ext>
            </a:extLst>
          </p:cNvPr>
          <p:cNvSpPr/>
          <p:nvPr userDrawn="1"/>
        </p:nvSpPr>
        <p:spPr>
          <a:xfrm>
            <a:off x="12652542" y="3573058"/>
            <a:ext cx="1132113" cy="466531"/>
          </a:xfrm>
          <a:prstGeom prst="rect">
            <a:avLst/>
          </a:prstGeom>
          <a:solidFill>
            <a:srgbClr val="FBE5D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sz="1800">
              <a:solidFill>
                <a:srgbClr val="6292F7"/>
              </a:solidFill>
            </a:endParaRPr>
          </a:p>
        </p:txBody>
      </p:sp>
      <p:sp>
        <p:nvSpPr>
          <p:cNvPr id="4" name="Title Placeholder 3">
            <a:extLst>
              <a:ext uri="{FF2B5EF4-FFF2-40B4-BE49-F238E27FC236}">
                <a16:creationId xmlns:a16="http://schemas.microsoft.com/office/drawing/2014/main" id="{E98D67D3-EEF3-73AD-79E3-09F886069A82}"/>
              </a:ext>
            </a:extLst>
          </p:cNvPr>
          <p:cNvSpPr>
            <a:spLocks noGrp="1"/>
          </p:cNvSpPr>
          <p:nvPr>
            <p:ph type="title"/>
          </p:nvPr>
        </p:nvSpPr>
        <p:spPr>
          <a:xfrm>
            <a:off x="252743" y="95698"/>
            <a:ext cx="11730748" cy="770467"/>
          </a:xfrm>
          <a:prstGeom prst="rect">
            <a:avLst/>
          </a:prstGeom>
        </p:spPr>
        <p:txBody>
          <a:bodyPr vert="horz" lIns="91440" tIns="45720" rIns="91440" bIns="45720" rtlCol="0" anchor="ctr">
            <a:normAutofit/>
          </a:bodyPr>
          <a:lstStyle/>
          <a:p>
            <a:r>
              <a:rPr lang="en-US" dirty="0"/>
              <a:t>Click to edit Master title style</a:t>
            </a:r>
          </a:p>
        </p:txBody>
      </p:sp>
      <p:sp>
        <p:nvSpPr>
          <p:cNvPr id="2" name="Dikdörtgen 22">
            <a:extLst>
              <a:ext uri="{FF2B5EF4-FFF2-40B4-BE49-F238E27FC236}">
                <a16:creationId xmlns:a16="http://schemas.microsoft.com/office/drawing/2014/main" id="{EF7ABB1D-348F-4BDB-ED1E-240CBAC8FA05}"/>
              </a:ext>
            </a:extLst>
          </p:cNvPr>
          <p:cNvSpPr/>
          <p:nvPr userDrawn="1"/>
        </p:nvSpPr>
        <p:spPr>
          <a:xfrm>
            <a:off x="12652542" y="7118385"/>
            <a:ext cx="1132113" cy="466531"/>
          </a:xfrm>
          <a:prstGeom prst="rect">
            <a:avLst/>
          </a:prstGeom>
          <a:solidFill>
            <a:srgbClr val="FFE69A"/>
          </a:solidFill>
          <a:ln>
            <a:solidFill>
              <a:srgbClr val="FFE69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sz="1800">
              <a:solidFill>
                <a:srgbClr val="6292F7"/>
              </a:solidFill>
            </a:endParaRPr>
          </a:p>
        </p:txBody>
      </p:sp>
      <p:sp>
        <p:nvSpPr>
          <p:cNvPr id="11" name="Dikdörtgen 22">
            <a:extLst>
              <a:ext uri="{FF2B5EF4-FFF2-40B4-BE49-F238E27FC236}">
                <a16:creationId xmlns:a16="http://schemas.microsoft.com/office/drawing/2014/main" id="{CBE93740-B338-D1EA-6B58-CE0DDC72027F}"/>
              </a:ext>
            </a:extLst>
          </p:cNvPr>
          <p:cNvSpPr/>
          <p:nvPr userDrawn="1"/>
        </p:nvSpPr>
        <p:spPr>
          <a:xfrm>
            <a:off x="12652542" y="7827451"/>
            <a:ext cx="1132113" cy="466531"/>
          </a:xfrm>
          <a:prstGeom prst="rect">
            <a:avLst/>
          </a:prstGeom>
          <a:solidFill>
            <a:schemeClr val="bg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sz="1800">
              <a:solidFill>
                <a:srgbClr val="F2F2F2"/>
              </a:solidFill>
            </a:endParaRPr>
          </a:p>
        </p:txBody>
      </p:sp>
      <p:sp>
        <p:nvSpPr>
          <p:cNvPr id="6" name="Slide Number Placeholder 5">
            <a:extLst>
              <a:ext uri="{FF2B5EF4-FFF2-40B4-BE49-F238E27FC236}">
                <a16:creationId xmlns:a16="http://schemas.microsoft.com/office/drawing/2014/main" id="{B4CD48E2-B4B9-DE97-6561-E7739C1E4F9A}"/>
              </a:ext>
            </a:extLst>
          </p:cNvPr>
          <p:cNvSpPr>
            <a:spLocks noGrp="1"/>
          </p:cNvSpPr>
          <p:nvPr>
            <p:ph type="sldNum" sz="quarter" idx="4"/>
          </p:nvPr>
        </p:nvSpPr>
        <p:spPr>
          <a:xfrm>
            <a:off x="11136133" y="6510727"/>
            <a:ext cx="847359" cy="365125"/>
          </a:xfrm>
          <a:prstGeom prst="rect">
            <a:avLst/>
          </a:prstGeom>
        </p:spPr>
        <p:txBody>
          <a:bodyPr vert="horz" lIns="0" tIns="0" rIns="0" bIns="0" rtlCol="0" anchor="ctr"/>
          <a:lstStyle>
            <a:lvl1pPr algn="r">
              <a:defRPr sz="2400" b="1">
                <a:solidFill>
                  <a:schemeClr val="tx1"/>
                </a:solidFill>
                <a:latin typeface="Garamond" panose="02020404030301010803" pitchFamily="18" charset="0"/>
              </a:defRPr>
            </a:lvl1pPr>
          </a:lstStyle>
          <a:p>
            <a:fld id="{926C5CFF-FC03-5F4C-B716-CBEBB43E48DE}" type="slidenum">
              <a:rPr lang="en-US" smtClean="0"/>
              <a:pPr/>
              <a:t>‹#›</a:t>
            </a:fld>
            <a:endParaRPr lang="en-US" dirty="0"/>
          </a:p>
        </p:txBody>
      </p:sp>
      <p:sp>
        <p:nvSpPr>
          <p:cNvPr id="21" name="Dikdörtgen 22">
            <a:extLst>
              <a:ext uri="{FF2B5EF4-FFF2-40B4-BE49-F238E27FC236}">
                <a16:creationId xmlns:a16="http://schemas.microsoft.com/office/drawing/2014/main" id="{2F6270D0-6DFD-6A84-CDF4-A83D296D9AB4}"/>
              </a:ext>
            </a:extLst>
          </p:cNvPr>
          <p:cNvSpPr/>
          <p:nvPr userDrawn="1"/>
        </p:nvSpPr>
        <p:spPr>
          <a:xfrm>
            <a:off x="12652542" y="8536517"/>
            <a:ext cx="1132113" cy="466531"/>
          </a:xfrm>
          <a:prstGeom prst="rect">
            <a:avLst/>
          </a:prstGeom>
          <a:solidFill>
            <a:srgbClr val="E30A1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sz="1800">
              <a:solidFill>
                <a:srgbClr val="F2F2F2"/>
              </a:solidFill>
            </a:endParaRPr>
          </a:p>
        </p:txBody>
      </p:sp>
      <p:pic>
        <p:nvPicPr>
          <p:cNvPr id="17" name="Picture 16">
            <a:extLst>
              <a:ext uri="{FF2B5EF4-FFF2-40B4-BE49-F238E27FC236}">
                <a16:creationId xmlns:a16="http://schemas.microsoft.com/office/drawing/2014/main" id="{9DBFD4E3-89D8-8E85-FB35-5FD1B1C328C5}"/>
              </a:ext>
            </a:extLst>
          </p:cNvPr>
          <p:cNvPicPr>
            <a:picLocks noChangeAspect="1"/>
          </p:cNvPicPr>
          <p:nvPr userDrawn="1"/>
        </p:nvPicPr>
        <p:blipFill>
          <a:blip r:embed="rId12"/>
          <a:stretch>
            <a:fillRect/>
          </a:stretch>
        </p:blipFill>
        <p:spPr>
          <a:xfrm>
            <a:off x="0" y="6519670"/>
            <a:ext cx="1228876" cy="384024"/>
          </a:xfrm>
          <a:prstGeom prst="rect">
            <a:avLst/>
          </a:prstGeom>
        </p:spPr>
      </p:pic>
    </p:spTree>
    <p:extLst>
      <p:ext uri="{BB962C8B-B14F-4D97-AF65-F5344CB8AC3E}">
        <p14:creationId xmlns:p14="http://schemas.microsoft.com/office/powerpoint/2010/main" val="1982929257"/>
      </p:ext>
    </p:extLst>
  </p:cSld>
  <p:clrMap bg1="lt1" tx1="dk1" bg2="lt2" tx2="dk2" accent1="accent1" accent2="accent2" accent3="accent3" accent4="accent4" accent5="accent5" accent6="accent6" hlink="hlink" folHlink="folHlink"/>
  <p:sldLayoutIdLst>
    <p:sldLayoutId id="2147483677" r:id="rId1"/>
    <p:sldLayoutId id="2147483678" r:id="rId2"/>
    <p:sldLayoutId id="2147483687" r:id="rId3"/>
    <p:sldLayoutId id="2147483679" r:id="rId4"/>
    <p:sldLayoutId id="2147483680" r:id="rId5"/>
    <p:sldLayoutId id="2147483681" r:id="rId6"/>
    <p:sldLayoutId id="2147483682" r:id="rId7"/>
    <p:sldLayoutId id="2147483683" r:id="rId8"/>
    <p:sldLayoutId id="2147483685" r:id="rId9"/>
    <p:sldLayoutId id="2147483686" r:id="rId10"/>
  </p:sldLayoutIdLst>
  <p:hf hdr="0" dt="0"/>
  <p:txStyles>
    <p:titleStyle>
      <a:lvl1pPr algn="l" defTabSz="914400" rtl="0" eaLnBrk="1" latinLnBrk="0" hangingPunct="1">
        <a:lnSpc>
          <a:spcPct val="90000"/>
        </a:lnSpc>
        <a:spcBef>
          <a:spcPct val="0"/>
        </a:spcBef>
        <a:buNone/>
        <a:defRPr sz="4000" b="1" kern="1200">
          <a:solidFill>
            <a:schemeClr val="tx1"/>
          </a:solidFill>
          <a:latin typeface="Garamond" panose="02020404030301010803" pitchFamily="18"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Calibri" panose="020F0502020204030204" pitchFamily="34" charset="0"/>
          <a:ea typeface="Tahoma" panose="020B0604030504040204" pitchFamily="34" charset="0"/>
          <a:cs typeface="Calibri" panose="020F050202020403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Calibri" panose="020F0502020204030204" pitchFamily="34" charset="0"/>
          <a:ea typeface="Tahoma" panose="020B0604030504040204" pitchFamily="34" charset="0"/>
          <a:cs typeface="Calibri" panose="020F050202020403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Calibri" panose="020F0502020204030204" pitchFamily="34" charset="0"/>
          <a:ea typeface="Tahoma" panose="020B0604030504040204" pitchFamily="34" charset="0"/>
          <a:cs typeface="Calibri" panose="020F050202020403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Calibri" panose="020F0502020204030204" pitchFamily="34" charset="0"/>
          <a:ea typeface="Tahoma" panose="020B0604030504040204" pitchFamily="34" charset="0"/>
          <a:cs typeface="Calibri" panose="020F050202020403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Calibri" panose="020F0502020204030204" pitchFamily="34" charset="0"/>
          <a:ea typeface="Tahoma" panose="020B0604030504040204" pitchFamily="34" charset="0"/>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canfirtina@gmail.com"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hyperlink" Target="https://cs.umd.edu/~firtina" TargetMode="Externa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_rels/slide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png"/></Relationships>
</file>

<file path=ppt/slides/_rels/slide9.xml.rels><?xml version="1.0" encoding="UTF-8" standalone="yes"?>
<Relationships xmlns="http://schemas.openxmlformats.org/package/2006/relationships"><Relationship Id="rId3" Type="http://schemas.openxmlformats.org/officeDocument/2006/relationships/hyperlink" Target="http://bioinformatics.oxfordjournals.org/" TargetMode="External"/><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25.png"/><Relationship Id="rId5" Type="http://schemas.openxmlformats.org/officeDocument/2006/relationships/hyperlink" Target="https://academic.oup.com/bioinformatics/article/32/15/2243/1743552" TargetMode="External"/><Relationship Id="rId4" Type="http://schemas.openxmlformats.org/officeDocument/2006/relationships/hyperlink" Target="https://zenodo.org/record/32611"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26.emf"/><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29.png"/><Relationship Id="rId4" Type="http://schemas.openxmlformats.org/officeDocument/2006/relationships/image" Target="../media/image28.png"/></Relationships>
</file>

<file path=ppt/slides/_rels/slide12.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33.png"/><Relationship Id="rId5" Type="http://schemas.openxmlformats.org/officeDocument/2006/relationships/image" Target="../media/image32.png"/><Relationship Id="rId4" Type="http://schemas.openxmlformats.org/officeDocument/2006/relationships/image" Target="../media/image31.png"/></Relationships>
</file>

<file path=ppt/slides/_rels/slide13.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image" Target="../media/image36.png"/><Relationship Id="rId4" Type="http://schemas.openxmlformats.org/officeDocument/2006/relationships/image" Target="../media/image35.png"/></Relationships>
</file>

<file path=ppt/slides/_rels/slide14.xml.rels><?xml version="1.0" encoding="UTF-8" standalone="yes"?>
<Relationships xmlns="http://schemas.openxmlformats.org/package/2006/relationships"><Relationship Id="rId3" Type="http://schemas.openxmlformats.org/officeDocument/2006/relationships/hyperlink" Target="http://bioinformatics.oxfordjournals.org/" TargetMode="External"/><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25.png"/><Relationship Id="rId5" Type="http://schemas.openxmlformats.org/officeDocument/2006/relationships/hyperlink" Target="https://academic.oup.com/bioinformatics/article/32/15/2243/1743552" TargetMode="External"/><Relationship Id="rId4" Type="http://schemas.openxmlformats.org/officeDocument/2006/relationships/hyperlink" Target="https://zenodo.org/record/32611" TargetMode="External"/></Relationships>
</file>

<file path=ppt/slides/_rels/slide15.xml.rels><?xml version="1.0" encoding="UTF-8" standalone="yes"?>
<Relationships xmlns="http://schemas.openxmlformats.org/package/2006/relationships"><Relationship Id="rId3" Type="http://schemas.openxmlformats.org/officeDocument/2006/relationships/image" Target="../media/image37.png"/><Relationship Id="rId7" Type="http://schemas.openxmlformats.org/officeDocument/2006/relationships/image" Target="../media/image41.pn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8.png"/></Relationships>
</file>

<file path=ppt/slides/_rels/slide16.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45.png"/><Relationship Id="rId5" Type="http://schemas.openxmlformats.org/officeDocument/2006/relationships/image" Target="../media/image44.png"/><Relationship Id="rId4" Type="http://schemas.openxmlformats.org/officeDocument/2006/relationships/image" Target="../media/image43.png"/></Relationships>
</file>

<file path=ppt/slides/_rels/slide17.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49.png"/><Relationship Id="rId5" Type="http://schemas.openxmlformats.org/officeDocument/2006/relationships/image" Target="../media/image48.png"/><Relationship Id="rId4" Type="http://schemas.openxmlformats.org/officeDocument/2006/relationships/image" Target="../media/image47.png"/></Relationships>
</file>

<file path=ppt/slides/_rels/slide18.xml.rels><?xml version="1.0" encoding="UTF-8" standalone="yes"?>
<Relationships xmlns="http://schemas.openxmlformats.org/package/2006/relationships"><Relationship Id="rId3" Type="http://schemas.openxmlformats.org/officeDocument/2006/relationships/image" Target="../media/image50.png"/><Relationship Id="rId7" Type="http://schemas.openxmlformats.org/officeDocument/2006/relationships/image" Target="../media/image54.png"/><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image" Target="../media/image53.png"/><Relationship Id="rId5" Type="http://schemas.openxmlformats.org/officeDocument/2006/relationships/image" Target="../media/image52.png"/><Relationship Id="rId4" Type="http://schemas.openxmlformats.org/officeDocument/2006/relationships/image" Target="../media/image51.png"/></Relationships>
</file>

<file path=ppt/slides/_rels/slide19.xml.rels><?xml version="1.0" encoding="UTF-8" standalone="yes"?>
<Relationships xmlns="http://schemas.openxmlformats.org/package/2006/relationships"><Relationship Id="rId3" Type="http://schemas.openxmlformats.org/officeDocument/2006/relationships/image" Target="../media/image55.png"/><Relationship Id="rId7" Type="http://schemas.openxmlformats.org/officeDocument/2006/relationships/image" Target="../media/image59.png"/><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image" Target="../media/image58.png"/><Relationship Id="rId5" Type="http://schemas.openxmlformats.org/officeDocument/2006/relationships/image" Target="../media/image57.png"/><Relationship Id="rId4" Type="http://schemas.openxmlformats.org/officeDocument/2006/relationships/image" Target="../media/image56.png"/></Relationships>
</file>

<file path=ppt/slides/_rels/slide20.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image" Target="../media/image63.png"/><Relationship Id="rId5" Type="http://schemas.openxmlformats.org/officeDocument/2006/relationships/image" Target="../media/image62.png"/><Relationship Id="rId4" Type="http://schemas.openxmlformats.org/officeDocument/2006/relationships/image" Target="../media/image61.png"/></Relationships>
</file>

<file path=ppt/slides/_rels/slide21.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image" Target="../media/image67.png"/><Relationship Id="rId5" Type="http://schemas.openxmlformats.org/officeDocument/2006/relationships/image" Target="../media/image66.png"/><Relationship Id="rId4" Type="http://schemas.openxmlformats.org/officeDocument/2006/relationships/image" Target="../media/image65.png"/></Relationships>
</file>

<file path=ppt/slides/_rels/slide22.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22.xml"/><Relationship Id="rId1" Type="http://schemas.openxmlformats.org/officeDocument/2006/relationships/slideLayout" Target="../slideLayouts/slideLayout2.xml"/><Relationship Id="rId5" Type="http://schemas.openxmlformats.org/officeDocument/2006/relationships/image" Target="../media/image70.png"/><Relationship Id="rId4" Type="http://schemas.openxmlformats.org/officeDocument/2006/relationships/image" Target="../media/image69.png"/></Relationships>
</file>

<file path=ppt/slides/_rels/slide23.xml.rels><?xml version="1.0" encoding="UTF-8" standalone="yes"?>
<Relationships xmlns="http://schemas.openxmlformats.org/package/2006/relationships"><Relationship Id="rId3" Type="http://schemas.openxmlformats.org/officeDocument/2006/relationships/image" Target="../media/image71.png"/><Relationship Id="rId7" Type="http://schemas.openxmlformats.org/officeDocument/2006/relationships/image" Target="../media/image75.png"/><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openxmlformats.org/officeDocument/2006/relationships/image" Target="../media/image74.png"/><Relationship Id="rId5" Type="http://schemas.openxmlformats.org/officeDocument/2006/relationships/image" Target="../media/image73.png"/><Relationship Id="rId4" Type="http://schemas.openxmlformats.org/officeDocument/2006/relationships/image" Target="../media/image72.png"/></Relationships>
</file>

<file path=ppt/slides/_rels/slide24.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notesSlide" Target="../notesSlides/notesSlide25.xml"/><Relationship Id="rId1" Type="http://schemas.openxmlformats.org/officeDocument/2006/relationships/slideLayout" Target="../slideLayouts/slideLayout2.xml"/><Relationship Id="rId6" Type="http://schemas.openxmlformats.org/officeDocument/2006/relationships/image" Target="../media/image80.png"/><Relationship Id="rId5" Type="http://schemas.openxmlformats.org/officeDocument/2006/relationships/image" Target="../media/image79.png"/><Relationship Id="rId4" Type="http://schemas.openxmlformats.org/officeDocument/2006/relationships/image" Target="../media/image78.png"/></Relationships>
</file>

<file path=ppt/slides/_rels/slide26.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notesSlide" Target="../notesSlides/notesSlide26.xml"/><Relationship Id="rId1" Type="http://schemas.openxmlformats.org/officeDocument/2006/relationships/slideLayout" Target="../slideLayouts/slideLayout2.xml"/><Relationship Id="rId6" Type="http://schemas.openxmlformats.org/officeDocument/2006/relationships/image" Target="../media/image84.png"/><Relationship Id="rId5" Type="http://schemas.openxmlformats.org/officeDocument/2006/relationships/image" Target="../media/image83.png"/><Relationship Id="rId4" Type="http://schemas.openxmlformats.org/officeDocument/2006/relationships/image" Target="../media/image82.png"/></Relationships>
</file>

<file path=ppt/slides/_rels/slide27.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notesSlide" Target="../notesSlides/notesSlide27.xml"/><Relationship Id="rId1" Type="http://schemas.openxmlformats.org/officeDocument/2006/relationships/slideLayout" Target="../slideLayouts/slideLayout2.xml"/><Relationship Id="rId6" Type="http://schemas.openxmlformats.org/officeDocument/2006/relationships/image" Target="../media/image88.png"/><Relationship Id="rId5" Type="http://schemas.openxmlformats.org/officeDocument/2006/relationships/image" Target="../media/image87.png"/><Relationship Id="rId4" Type="http://schemas.openxmlformats.org/officeDocument/2006/relationships/image" Target="../media/image86.png"/></Relationships>
</file>

<file path=ppt/slides/_rels/slide28.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notesSlide" Target="../notesSlides/notesSlide28.xml"/><Relationship Id="rId1" Type="http://schemas.openxmlformats.org/officeDocument/2006/relationships/slideLayout" Target="../slideLayouts/slideLayout2.xml"/><Relationship Id="rId6" Type="http://schemas.openxmlformats.org/officeDocument/2006/relationships/image" Target="../media/image92.png"/><Relationship Id="rId5" Type="http://schemas.openxmlformats.org/officeDocument/2006/relationships/image" Target="../media/image91.png"/><Relationship Id="rId4" Type="http://schemas.openxmlformats.org/officeDocument/2006/relationships/image" Target="../media/image90.png"/></Relationships>
</file>

<file path=ppt/slides/_rels/slide29.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notesSlide" Target="../notesSlides/notesSlide29.xml"/><Relationship Id="rId1" Type="http://schemas.openxmlformats.org/officeDocument/2006/relationships/slideLayout" Target="../slideLayouts/slideLayout2.xml"/><Relationship Id="rId6" Type="http://schemas.openxmlformats.org/officeDocument/2006/relationships/image" Target="../media/image96.png"/><Relationship Id="rId5" Type="http://schemas.openxmlformats.org/officeDocument/2006/relationships/image" Target="../media/image95.png"/><Relationship Id="rId4" Type="http://schemas.openxmlformats.org/officeDocument/2006/relationships/image" Target="../media/image94.png"/></Relationships>
</file>

<file path=ppt/slides/_rels/slide30.xml.rels><?xml version="1.0" encoding="UTF-8" standalone="yes"?>
<Relationships xmlns="http://schemas.openxmlformats.org/package/2006/relationships"><Relationship Id="rId3" Type="http://schemas.openxmlformats.org/officeDocument/2006/relationships/image" Target="../media/image97.png"/><Relationship Id="rId2" Type="http://schemas.openxmlformats.org/officeDocument/2006/relationships/notesSlide" Target="../notesSlides/notesSlide30.xml"/><Relationship Id="rId1" Type="http://schemas.openxmlformats.org/officeDocument/2006/relationships/slideLayout" Target="../slideLayouts/slideLayout2.xml"/><Relationship Id="rId6" Type="http://schemas.openxmlformats.org/officeDocument/2006/relationships/image" Target="../media/image100.png"/><Relationship Id="rId5" Type="http://schemas.openxmlformats.org/officeDocument/2006/relationships/image" Target="../media/image99.png"/><Relationship Id="rId4" Type="http://schemas.openxmlformats.org/officeDocument/2006/relationships/image" Target="../media/image98.png"/></Relationships>
</file>

<file path=ppt/slides/_rels/slide31.xml.rels><?xml version="1.0" encoding="UTF-8" standalone="yes"?>
<Relationships xmlns="http://schemas.openxmlformats.org/package/2006/relationships"><Relationship Id="rId3" Type="http://schemas.openxmlformats.org/officeDocument/2006/relationships/image" Target="../media/image101.png"/><Relationship Id="rId2" Type="http://schemas.openxmlformats.org/officeDocument/2006/relationships/notesSlide" Target="../notesSlides/notesSlide31.xml"/><Relationship Id="rId1" Type="http://schemas.openxmlformats.org/officeDocument/2006/relationships/slideLayout" Target="../slideLayouts/slideLayout2.xml"/><Relationship Id="rId6" Type="http://schemas.openxmlformats.org/officeDocument/2006/relationships/image" Target="../media/image104.png"/><Relationship Id="rId5" Type="http://schemas.openxmlformats.org/officeDocument/2006/relationships/image" Target="../media/image103.png"/><Relationship Id="rId4" Type="http://schemas.openxmlformats.org/officeDocument/2006/relationships/image" Target="../media/image102.png"/></Relationships>
</file>

<file path=ppt/slides/_rels/slide32.xml.rels><?xml version="1.0" encoding="UTF-8" standalone="yes"?>
<Relationships xmlns="http://schemas.openxmlformats.org/package/2006/relationships"><Relationship Id="rId3" Type="http://schemas.openxmlformats.org/officeDocument/2006/relationships/image" Target="../media/image105.png"/><Relationship Id="rId2" Type="http://schemas.openxmlformats.org/officeDocument/2006/relationships/notesSlide" Target="../notesSlides/notesSlide32.xml"/><Relationship Id="rId1" Type="http://schemas.openxmlformats.org/officeDocument/2006/relationships/slideLayout" Target="../slideLayouts/slideLayout2.xml"/><Relationship Id="rId6" Type="http://schemas.openxmlformats.org/officeDocument/2006/relationships/image" Target="../media/image108.png"/><Relationship Id="rId5" Type="http://schemas.openxmlformats.org/officeDocument/2006/relationships/image" Target="../media/image107.png"/><Relationship Id="rId4" Type="http://schemas.openxmlformats.org/officeDocument/2006/relationships/image" Target="../media/image106.png"/></Relationships>
</file>

<file path=ppt/slides/_rels/slide33.xml.rels><?xml version="1.0" encoding="UTF-8" standalone="yes"?>
<Relationships xmlns="http://schemas.openxmlformats.org/package/2006/relationships"><Relationship Id="rId3" Type="http://schemas.openxmlformats.org/officeDocument/2006/relationships/image" Target="../media/image109.png"/><Relationship Id="rId2" Type="http://schemas.openxmlformats.org/officeDocument/2006/relationships/notesSlide" Target="../notesSlides/notesSlide33.xml"/><Relationship Id="rId1" Type="http://schemas.openxmlformats.org/officeDocument/2006/relationships/slideLayout" Target="../slideLayouts/slideLayout2.xml"/><Relationship Id="rId6" Type="http://schemas.openxmlformats.org/officeDocument/2006/relationships/image" Target="../media/image112.png"/><Relationship Id="rId5" Type="http://schemas.openxmlformats.org/officeDocument/2006/relationships/image" Target="../media/image111.png"/><Relationship Id="rId4" Type="http://schemas.openxmlformats.org/officeDocument/2006/relationships/image" Target="../media/image110.png"/></Relationships>
</file>

<file path=ppt/slides/_rels/slide34.xml.rels><?xml version="1.0" encoding="UTF-8" standalone="yes"?>
<Relationships xmlns="http://schemas.openxmlformats.org/package/2006/relationships"><Relationship Id="rId3" Type="http://schemas.openxmlformats.org/officeDocument/2006/relationships/image" Target="../media/image113.png"/><Relationship Id="rId2" Type="http://schemas.openxmlformats.org/officeDocument/2006/relationships/notesSlide" Target="../notesSlides/notesSlide34.xml"/><Relationship Id="rId1" Type="http://schemas.openxmlformats.org/officeDocument/2006/relationships/slideLayout" Target="../slideLayouts/slideLayout2.xml"/><Relationship Id="rId6" Type="http://schemas.openxmlformats.org/officeDocument/2006/relationships/image" Target="../media/image116.png"/><Relationship Id="rId5" Type="http://schemas.openxmlformats.org/officeDocument/2006/relationships/image" Target="../media/image115.png"/><Relationship Id="rId4" Type="http://schemas.openxmlformats.org/officeDocument/2006/relationships/image" Target="../media/image114.png"/></Relationships>
</file>

<file path=ppt/slides/_rels/slide35.xml.rels><?xml version="1.0" encoding="UTF-8" standalone="yes"?>
<Relationships xmlns="http://schemas.openxmlformats.org/package/2006/relationships"><Relationship Id="rId3" Type="http://schemas.openxmlformats.org/officeDocument/2006/relationships/image" Target="../media/image117.png"/><Relationship Id="rId2" Type="http://schemas.openxmlformats.org/officeDocument/2006/relationships/notesSlide" Target="../notesSlides/notesSlide35.xml"/><Relationship Id="rId1" Type="http://schemas.openxmlformats.org/officeDocument/2006/relationships/slideLayout" Target="../slideLayouts/slideLayout2.xml"/><Relationship Id="rId6" Type="http://schemas.openxmlformats.org/officeDocument/2006/relationships/image" Target="../media/image120.png"/><Relationship Id="rId5" Type="http://schemas.openxmlformats.org/officeDocument/2006/relationships/image" Target="../media/image119.png"/><Relationship Id="rId4" Type="http://schemas.openxmlformats.org/officeDocument/2006/relationships/image" Target="../media/image118.png"/></Relationships>
</file>

<file path=ppt/slides/_rels/slide36.xml.rels><?xml version="1.0" encoding="UTF-8" standalone="yes"?>
<Relationships xmlns="http://schemas.openxmlformats.org/package/2006/relationships"><Relationship Id="rId3" Type="http://schemas.openxmlformats.org/officeDocument/2006/relationships/image" Target="../media/image121.pn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122.png"/><Relationship Id="rId2" Type="http://schemas.openxmlformats.org/officeDocument/2006/relationships/notesSlide" Target="../notesSlides/notesSlide37.xml"/><Relationship Id="rId1" Type="http://schemas.openxmlformats.org/officeDocument/2006/relationships/slideLayout" Target="../slideLayouts/slideLayout2.xml"/><Relationship Id="rId5" Type="http://schemas.openxmlformats.org/officeDocument/2006/relationships/image" Target="../media/image124.png"/><Relationship Id="rId4" Type="http://schemas.openxmlformats.org/officeDocument/2006/relationships/image" Target="../media/image123.png"/></Relationships>
</file>

<file path=ppt/slides/_rels/slide38.xml.rels><?xml version="1.0" encoding="UTF-8" standalone="yes"?>
<Relationships xmlns="http://schemas.openxmlformats.org/package/2006/relationships"><Relationship Id="rId3" Type="http://schemas.openxmlformats.org/officeDocument/2006/relationships/image" Target="../media/image125.png"/><Relationship Id="rId2" Type="http://schemas.openxmlformats.org/officeDocument/2006/relationships/notesSlide" Target="../notesSlides/notesSlide38.xml"/><Relationship Id="rId1" Type="http://schemas.openxmlformats.org/officeDocument/2006/relationships/slideLayout" Target="../slideLayouts/slideLayout2.xml"/><Relationship Id="rId4" Type="http://schemas.openxmlformats.org/officeDocument/2006/relationships/hyperlink" Target="https://www.nature.com/articles/s41586-025-10014-0" TargetMode="External"/></Relationships>
</file>

<file path=ppt/slides/_rels/slide39.xml.rels><?xml version="1.0" encoding="UTF-8" standalone="yes"?>
<Relationships xmlns="http://schemas.openxmlformats.org/package/2006/relationships"><Relationship Id="rId3" Type="http://schemas.openxmlformats.org/officeDocument/2006/relationships/image" Target="../media/image126.png"/><Relationship Id="rId2" Type="http://schemas.openxmlformats.org/officeDocument/2006/relationships/notesSlide" Target="../notesSlides/notesSlide39.xml"/><Relationship Id="rId1" Type="http://schemas.openxmlformats.org/officeDocument/2006/relationships/slideLayout" Target="../slideLayouts/slideLayout2.xml"/><Relationship Id="rId5" Type="http://schemas.openxmlformats.org/officeDocument/2006/relationships/image" Target="../media/image128.png"/><Relationship Id="rId4" Type="http://schemas.openxmlformats.org/officeDocument/2006/relationships/image" Target="../media/image127.png"/></Relationships>
</file>

<file path=ppt/slides/_rels/slide40.xml.rels><?xml version="1.0" encoding="UTF-8" standalone="yes"?>
<Relationships xmlns="http://schemas.openxmlformats.org/package/2006/relationships"><Relationship Id="rId3" Type="http://schemas.openxmlformats.org/officeDocument/2006/relationships/image" Target="../media/image129.png"/><Relationship Id="rId2" Type="http://schemas.openxmlformats.org/officeDocument/2006/relationships/notesSlide" Target="../notesSlides/notesSlide40.xml"/><Relationship Id="rId1" Type="http://schemas.openxmlformats.org/officeDocument/2006/relationships/slideLayout" Target="../slideLayouts/slideLayout2.xml"/><Relationship Id="rId5" Type="http://schemas.openxmlformats.org/officeDocument/2006/relationships/image" Target="../media/image131.png"/><Relationship Id="rId4" Type="http://schemas.openxmlformats.org/officeDocument/2006/relationships/image" Target="../media/image130.png"/></Relationships>
</file>

<file path=ppt/slides/_rels/slide41.xml.rels><?xml version="1.0" encoding="UTF-8" standalone="yes"?>
<Relationships xmlns="http://schemas.openxmlformats.org/package/2006/relationships"><Relationship Id="rId3" Type="http://schemas.openxmlformats.org/officeDocument/2006/relationships/image" Target="../media/image132.png"/><Relationship Id="rId2" Type="http://schemas.openxmlformats.org/officeDocument/2006/relationships/notesSlide" Target="../notesSlides/notesSlide41.xml"/><Relationship Id="rId1" Type="http://schemas.openxmlformats.org/officeDocument/2006/relationships/slideLayout" Target="../slideLayouts/slideLayout2.xml"/><Relationship Id="rId6" Type="http://schemas.openxmlformats.org/officeDocument/2006/relationships/image" Target="../media/image135.png"/><Relationship Id="rId5" Type="http://schemas.openxmlformats.org/officeDocument/2006/relationships/image" Target="../media/image134.png"/><Relationship Id="rId4" Type="http://schemas.openxmlformats.org/officeDocument/2006/relationships/image" Target="../media/image133.png"/></Relationships>
</file>

<file path=ppt/slides/_rels/slide42.xml.rels><?xml version="1.0" encoding="UTF-8" standalone="yes"?>
<Relationships xmlns="http://schemas.openxmlformats.org/package/2006/relationships"><Relationship Id="rId3" Type="http://schemas.openxmlformats.org/officeDocument/2006/relationships/image" Target="../media/image136.png"/><Relationship Id="rId2" Type="http://schemas.openxmlformats.org/officeDocument/2006/relationships/notesSlide" Target="../notesSlides/notesSlide42.xml"/><Relationship Id="rId1" Type="http://schemas.openxmlformats.org/officeDocument/2006/relationships/slideLayout" Target="../slideLayouts/slideLayout2.xml"/><Relationship Id="rId5" Type="http://schemas.openxmlformats.org/officeDocument/2006/relationships/image" Target="../media/image138.png"/><Relationship Id="rId4" Type="http://schemas.openxmlformats.org/officeDocument/2006/relationships/image" Target="../media/image137.png"/></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hyperlink" Target="mailto:canfirtina@gmail.com" TargetMode="External"/><Relationship Id="rId2" Type="http://schemas.openxmlformats.org/officeDocument/2006/relationships/notesSlide" Target="../notesSlides/notesSlide45.xml"/><Relationship Id="rId1" Type="http://schemas.openxmlformats.org/officeDocument/2006/relationships/slideLayout" Target="../slideLayouts/slideLayout1.xml"/><Relationship Id="rId4" Type="http://schemas.openxmlformats.org/officeDocument/2006/relationships/hyperlink" Target="https://cs.umd.edu/~firtina" TargetMode="External"/></Relationships>
</file>

<file path=ppt/slides/_rels/slide46.xml.rels><?xml version="1.0" encoding="UTF-8" standalone="yes"?>
<Relationships xmlns="http://schemas.openxmlformats.org/package/2006/relationships"><Relationship Id="rId3" Type="http://schemas.openxmlformats.org/officeDocument/2006/relationships/image" Target="../media/image139.png"/><Relationship Id="rId2" Type="http://schemas.openxmlformats.org/officeDocument/2006/relationships/notesSlide" Target="../notesSlides/notesSlide46.xml"/><Relationship Id="rId1" Type="http://schemas.openxmlformats.org/officeDocument/2006/relationships/slideLayout" Target="../slideLayouts/slideLayout2.xml"/><Relationship Id="rId6" Type="http://schemas.openxmlformats.org/officeDocument/2006/relationships/image" Target="../media/image142.png"/><Relationship Id="rId5" Type="http://schemas.openxmlformats.org/officeDocument/2006/relationships/image" Target="../media/image141.png"/><Relationship Id="rId4" Type="http://schemas.openxmlformats.org/officeDocument/2006/relationships/image" Target="../media/image140.png"/></Relationships>
</file>

<file path=ppt/slides/_rels/slide47.xml.rels><?xml version="1.0" encoding="UTF-8" standalone="yes"?>
<Relationships xmlns="http://schemas.openxmlformats.org/package/2006/relationships"><Relationship Id="rId3" Type="http://schemas.openxmlformats.org/officeDocument/2006/relationships/image" Target="../media/image143.png"/><Relationship Id="rId2" Type="http://schemas.openxmlformats.org/officeDocument/2006/relationships/notesSlide" Target="../notesSlides/notesSlide47.xml"/><Relationship Id="rId1" Type="http://schemas.openxmlformats.org/officeDocument/2006/relationships/slideLayout" Target="../slideLayouts/slideLayout2.xml"/><Relationship Id="rId6" Type="http://schemas.openxmlformats.org/officeDocument/2006/relationships/image" Target="../media/image146.png"/><Relationship Id="rId5" Type="http://schemas.openxmlformats.org/officeDocument/2006/relationships/image" Target="../media/image145.png"/><Relationship Id="rId4" Type="http://schemas.openxmlformats.org/officeDocument/2006/relationships/image" Target="../media/image144.png"/></Relationships>
</file>

<file path=ppt/slides/_rels/slide48.xml.rels><?xml version="1.0" encoding="UTF-8" standalone="yes"?>
<Relationships xmlns="http://schemas.openxmlformats.org/package/2006/relationships"><Relationship Id="rId3" Type="http://schemas.openxmlformats.org/officeDocument/2006/relationships/image" Target="../media/image147.png"/><Relationship Id="rId2" Type="http://schemas.openxmlformats.org/officeDocument/2006/relationships/notesSlide" Target="../notesSlides/notesSlide48.xml"/><Relationship Id="rId1" Type="http://schemas.openxmlformats.org/officeDocument/2006/relationships/slideLayout" Target="../slideLayouts/slideLayout2.xml"/><Relationship Id="rId6" Type="http://schemas.openxmlformats.org/officeDocument/2006/relationships/image" Target="../media/image150.png"/><Relationship Id="rId5" Type="http://schemas.openxmlformats.org/officeDocument/2006/relationships/image" Target="../media/image149.png"/><Relationship Id="rId4" Type="http://schemas.openxmlformats.org/officeDocument/2006/relationships/image" Target="../media/image148.png"/></Relationships>
</file>

<file path=ppt/slides/_rels/slide49.xml.rels><?xml version="1.0" encoding="UTF-8" standalone="yes"?>
<Relationships xmlns="http://schemas.openxmlformats.org/package/2006/relationships"><Relationship Id="rId3" Type="http://schemas.openxmlformats.org/officeDocument/2006/relationships/image" Target="../media/image151.png"/><Relationship Id="rId2" Type="http://schemas.openxmlformats.org/officeDocument/2006/relationships/notesSlide" Target="../notesSlides/notesSlide49.xml"/><Relationship Id="rId1" Type="http://schemas.openxmlformats.org/officeDocument/2006/relationships/slideLayout" Target="../slideLayouts/slideLayout2.xml"/><Relationship Id="rId6" Type="http://schemas.openxmlformats.org/officeDocument/2006/relationships/image" Target="../media/image154.png"/><Relationship Id="rId5" Type="http://schemas.openxmlformats.org/officeDocument/2006/relationships/image" Target="../media/image153.png"/><Relationship Id="rId4" Type="http://schemas.openxmlformats.org/officeDocument/2006/relationships/image" Target="../media/image152.png"/></Relationships>
</file>

<file path=ppt/slides/_rels/slide50.xml.rels><?xml version="1.0" encoding="UTF-8" standalone="yes"?>
<Relationships xmlns="http://schemas.openxmlformats.org/package/2006/relationships"><Relationship Id="rId3" Type="http://schemas.openxmlformats.org/officeDocument/2006/relationships/image" Target="../media/image155.png"/><Relationship Id="rId2" Type="http://schemas.openxmlformats.org/officeDocument/2006/relationships/notesSlide" Target="../notesSlides/notesSlide50.xml"/><Relationship Id="rId1" Type="http://schemas.openxmlformats.org/officeDocument/2006/relationships/slideLayout" Target="../slideLayouts/slideLayout2.xml"/><Relationship Id="rId6" Type="http://schemas.openxmlformats.org/officeDocument/2006/relationships/image" Target="../media/image158.png"/><Relationship Id="rId5" Type="http://schemas.openxmlformats.org/officeDocument/2006/relationships/image" Target="../media/image157.png"/><Relationship Id="rId4" Type="http://schemas.openxmlformats.org/officeDocument/2006/relationships/image" Target="../media/image156.png"/></Relationships>
</file>

<file path=ppt/slides/_rels/slide51.xml.rels><?xml version="1.0" encoding="UTF-8" standalone="yes"?>
<Relationships xmlns="http://schemas.openxmlformats.org/package/2006/relationships"><Relationship Id="rId3" Type="http://schemas.openxmlformats.org/officeDocument/2006/relationships/image" Target="../media/image159.png"/><Relationship Id="rId2" Type="http://schemas.openxmlformats.org/officeDocument/2006/relationships/notesSlide" Target="../notesSlides/notesSlide51.xml"/><Relationship Id="rId1" Type="http://schemas.openxmlformats.org/officeDocument/2006/relationships/slideLayout" Target="../slideLayouts/slideLayout2.xml"/><Relationship Id="rId6" Type="http://schemas.openxmlformats.org/officeDocument/2006/relationships/image" Target="../media/image162.png"/><Relationship Id="rId5" Type="http://schemas.openxmlformats.org/officeDocument/2006/relationships/image" Target="../media/image161.png"/><Relationship Id="rId4" Type="http://schemas.openxmlformats.org/officeDocument/2006/relationships/image" Target="../media/image160.png"/></Relationships>
</file>

<file path=ppt/slides/_rels/slide52.xml.rels><?xml version="1.0" encoding="UTF-8" standalone="yes"?>
<Relationships xmlns="http://schemas.openxmlformats.org/package/2006/relationships"><Relationship Id="rId3" Type="http://schemas.openxmlformats.org/officeDocument/2006/relationships/image" Target="../media/image163.png"/><Relationship Id="rId2" Type="http://schemas.openxmlformats.org/officeDocument/2006/relationships/notesSlide" Target="../notesSlides/notesSlide52.xml"/><Relationship Id="rId1" Type="http://schemas.openxmlformats.org/officeDocument/2006/relationships/slideLayout" Target="../slideLayouts/slideLayout2.xml"/><Relationship Id="rId6" Type="http://schemas.openxmlformats.org/officeDocument/2006/relationships/image" Target="../media/image166.png"/><Relationship Id="rId5" Type="http://schemas.openxmlformats.org/officeDocument/2006/relationships/image" Target="../media/image165.png"/><Relationship Id="rId4" Type="http://schemas.openxmlformats.org/officeDocument/2006/relationships/image" Target="../media/image164.png"/></Relationships>
</file>

<file path=ppt/slides/_rels/slide53.xml.rels><?xml version="1.0" encoding="UTF-8" standalone="yes"?>
<Relationships xmlns="http://schemas.openxmlformats.org/package/2006/relationships"><Relationship Id="rId3" Type="http://schemas.openxmlformats.org/officeDocument/2006/relationships/image" Target="../media/image167.png"/><Relationship Id="rId2" Type="http://schemas.openxmlformats.org/officeDocument/2006/relationships/notesSlide" Target="../notesSlides/notesSlide53.xml"/><Relationship Id="rId1" Type="http://schemas.openxmlformats.org/officeDocument/2006/relationships/slideLayout" Target="../slideLayouts/slideLayout2.xml"/><Relationship Id="rId6" Type="http://schemas.openxmlformats.org/officeDocument/2006/relationships/image" Target="../media/image170.png"/><Relationship Id="rId5" Type="http://schemas.openxmlformats.org/officeDocument/2006/relationships/image" Target="../media/image169.png"/><Relationship Id="rId4" Type="http://schemas.openxmlformats.org/officeDocument/2006/relationships/image" Target="../media/image168.png"/></Relationships>
</file>

<file path=ppt/slides/_rels/slide54.xml.rels><?xml version="1.0" encoding="UTF-8" standalone="yes"?>
<Relationships xmlns="http://schemas.openxmlformats.org/package/2006/relationships"><Relationship Id="rId3" Type="http://schemas.openxmlformats.org/officeDocument/2006/relationships/image" Target="../media/image171.png"/><Relationship Id="rId2" Type="http://schemas.openxmlformats.org/officeDocument/2006/relationships/notesSlide" Target="../notesSlides/notesSlide54.xml"/><Relationship Id="rId1" Type="http://schemas.openxmlformats.org/officeDocument/2006/relationships/slideLayout" Target="../slideLayouts/slideLayout2.xml"/><Relationship Id="rId6" Type="http://schemas.openxmlformats.org/officeDocument/2006/relationships/image" Target="../media/image174.png"/><Relationship Id="rId5" Type="http://schemas.openxmlformats.org/officeDocument/2006/relationships/image" Target="../media/image173.png"/><Relationship Id="rId4" Type="http://schemas.openxmlformats.org/officeDocument/2006/relationships/image" Target="../media/image172.png"/></Relationships>
</file>

<file path=ppt/slides/_rels/slide55.xml.rels><?xml version="1.0" encoding="UTF-8" standalone="yes"?>
<Relationships xmlns="http://schemas.openxmlformats.org/package/2006/relationships"><Relationship Id="rId3" Type="http://schemas.openxmlformats.org/officeDocument/2006/relationships/image" Target="../media/image175.png"/><Relationship Id="rId2" Type="http://schemas.openxmlformats.org/officeDocument/2006/relationships/notesSlide" Target="../notesSlides/notesSlide55.xml"/><Relationship Id="rId1" Type="http://schemas.openxmlformats.org/officeDocument/2006/relationships/slideLayout" Target="../slideLayouts/slideLayout2.xml"/><Relationship Id="rId6" Type="http://schemas.openxmlformats.org/officeDocument/2006/relationships/image" Target="../media/image178.png"/><Relationship Id="rId5" Type="http://schemas.openxmlformats.org/officeDocument/2006/relationships/image" Target="../media/image177.png"/><Relationship Id="rId4" Type="http://schemas.openxmlformats.org/officeDocument/2006/relationships/image" Target="../media/image17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A9A3DA3D-14C1-F5D4-E670-D71EDC4822AC}"/>
              </a:ext>
            </a:extLst>
          </p:cNvPr>
          <p:cNvSpPr>
            <a:spLocks noGrp="1"/>
          </p:cNvSpPr>
          <p:nvPr>
            <p:ph type="body" sz="quarter" idx="13"/>
          </p:nvPr>
        </p:nvSpPr>
        <p:spPr>
          <a:xfrm>
            <a:off x="731520" y="2393958"/>
            <a:ext cx="10972800" cy="503536"/>
          </a:xfrm>
        </p:spPr>
        <p:txBody>
          <a:bodyPr/>
          <a:lstStyle/>
          <a:p>
            <a:r>
              <a:rPr lang="en-US" dirty="0"/>
              <a:t>Lecture 6: AI in Genomics</a:t>
            </a:r>
          </a:p>
        </p:txBody>
      </p:sp>
      <p:sp>
        <p:nvSpPr>
          <p:cNvPr id="3" name="Text Placeholder 2">
            <a:extLst>
              <a:ext uri="{FF2B5EF4-FFF2-40B4-BE49-F238E27FC236}">
                <a16:creationId xmlns:a16="http://schemas.microsoft.com/office/drawing/2014/main" id="{8794E9EE-F3B8-C4F4-B5FD-6A5FFD5DBB01}"/>
              </a:ext>
            </a:extLst>
          </p:cNvPr>
          <p:cNvSpPr>
            <a:spLocks noGrp="1"/>
          </p:cNvSpPr>
          <p:nvPr>
            <p:ph type="body" sz="quarter" idx="15"/>
          </p:nvPr>
        </p:nvSpPr>
        <p:spPr>
          <a:xfrm>
            <a:off x="731520" y="1155648"/>
            <a:ext cx="10972800" cy="1224822"/>
          </a:xfrm>
        </p:spPr>
        <p:txBody>
          <a:bodyPr/>
          <a:lstStyle/>
          <a:p>
            <a:r>
              <a:rPr lang="en-US" dirty="0"/>
              <a:t>CMSC 829C: Algorithms, AI, and Hardware</a:t>
            </a:r>
            <a:br>
              <a:rPr lang="en-US" dirty="0"/>
            </a:br>
            <a:r>
              <a:rPr lang="en-US" dirty="0"/>
              <a:t>for Biological Data</a:t>
            </a:r>
          </a:p>
        </p:txBody>
      </p:sp>
      <p:sp>
        <p:nvSpPr>
          <p:cNvPr id="4" name="Text Placeholder 3">
            <a:extLst>
              <a:ext uri="{FF2B5EF4-FFF2-40B4-BE49-F238E27FC236}">
                <a16:creationId xmlns:a16="http://schemas.microsoft.com/office/drawing/2014/main" id="{FC463001-6091-3EDA-0FB4-DA93FB1F0020}"/>
              </a:ext>
            </a:extLst>
          </p:cNvPr>
          <p:cNvSpPr>
            <a:spLocks noGrp="1"/>
          </p:cNvSpPr>
          <p:nvPr>
            <p:ph type="body" sz="quarter" idx="16"/>
          </p:nvPr>
        </p:nvSpPr>
        <p:spPr>
          <a:xfrm>
            <a:off x="731520" y="5138028"/>
            <a:ext cx="10972800" cy="332399"/>
          </a:xfrm>
        </p:spPr>
        <p:txBody>
          <a:bodyPr/>
          <a:lstStyle/>
          <a:p>
            <a:r>
              <a:rPr lang="en-US" dirty="0">
                <a:latin typeface="Calibri"/>
                <a:ea typeface="Helvetica Neue" panose="02000503000000020004" pitchFamily="2" charset="0"/>
                <a:cs typeface="Calibri"/>
              </a:rPr>
              <a:t>Can Firtina | </a:t>
            </a:r>
            <a:r>
              <a:rPr lang="en-US" dirty="0">
                <a:latin typeface="Calibri"/>
                <a:ea typeface="Helvetica Neue" panose="02000503000000020004" pitchFamily="2" charset="0"/>
                <a:cs typeface="Calibri"/>
                <a:hlinkClick r:id="rId3"/>
              </a:rPr>
              <a:t>canfirtina@gmail.com</a:t>
            </a:r>
            <a:r>
              <a:rPr lang="en-US" dirty="0">
                <a:latin typeface="Calibri"/>
                <a:ea typeface="Helvetica Neue" panose="02000503000000020004" pitchFamily="2" charset="0"/>
                <a:cs typeface="Calibri"/>
              </a:rPr>
              <a:t> | </a:t>
            </a:r>
            <a:r>
              <a:rPr lang="en-US" dirty="0">
                <a:latin typeface="Calibri"/>
                <a:ea typeface="Helvetica Neue" panose="02000503000000020004" pitchFamily="2" charset="0"/>
                <a:cs typeface="Calibri"/>
                <a:hlinkClick r:id="rId4"/>
              </a:rPr>
              <a:t>cs.umd.edu/~firtina</a:t>
            </a:r>
            <a:endParaRPr lang="en-US" dirty="0">
              <a:latin typeface="Calibri"/>
              <a:ea typeface="Helvetica Neue" panose="02000503000000020004" pitchFamily="2" charset="0"/>
              <a:cs typeface="Calibri"/>
            </a:endParaRPr>
          </a:p>
        </p:txBody>
      </p:sp>
      <p:sp>
        <p:nvSpPr>
          <p:cNvPr id="5" name="Text Placeholder 4">
            <a:extLst>
              <a:ext uri="{FF2B5EF4-FFF2-40B4-BE49-F238E27FC236}">
                <a16:creationId xmlns:a16="http://schemas.microsoft.com/office/drawing/2014/main" id="{158E705C-BA26-2183-1F9B-3C0ADAF05FE6}"/>
              </a:ext>
            </a:extLst>
          </p:cNvPr>
          <p:cNvSpPr>
            <a:spLocks noGrp="1"/>
          </p:cNvSpPr>
          <p:nvPr>
            <p:ph type="body" sz="quarter" idx="18"/>
          </p:nvPr>
        </p:nvSpPr>
        <p:spPr>
          <a:xfrm>
            <a:off x="731520" y="5519721"/>
            <a:ext cx="10972800" cy="332399"/>
          </a:xfrm>
        </p:spPr>
        <p:txBody>
          <a:bodyPr/>
          <a:lstStyle/>
          <a:p>
            <a:r>
              <a:rPr lang="en-US" dirty="0">
                <a:latin typeface="Calibri"/>
                <a:ea typeface="Helvetica Neue" panose="02000503000000020004" pitchFamily="2" charset="0"/>
                <a:cs typeface="Calibri"/>
              </a:rPr>
              <a:t>Assistant Professor of Computer Science at University of Maryland (UMD)</a:t>
            </a:r>
          </a:p>
        </p:txBody>
      </p:sp>
      <p:sp>
        <p:nvSpPr>
          <p:cNvPr id="6" name="Text Placeholder 5">
            <a:extLst>
              <a:ext uri="{FF2B5EF4-FFF2-40B4-BE49-F238E27FC236}">
                <a16:creationId xmlns:a16="http://schemas.microsoft.com/office/drawing/2014/main" id="{D3627CA8-FD1B-2399-499F-362309C678CB}"/>
              </a:ext>
            </a:extLst>
          </p:cNvPr>
          <p:cNvSpPr>
            <a:spLocks noGrp="1"/>
          </p:cNvSpPr>
          <p:nvPr>
            <p:ph type="body" sz="quarter" idx="19"/>
          </p:nvPr>
        </p:nvSpPr>
        <p:spPr>
          <a:xfrm>
            <a:off x="731520" y="3649308"/>
            <a:ext cx="10972800" cy="332399"/>
          </a:xfrm>
        </p:spPr>
        <p:txBody>
          <a:bodyPr/>
          <a:lstStyle/>
          <a:p>
            <a:r>
              <a:rPr lang="en-US" dirty="0"/>
              <a:t>Fall 2026</a:t>
            </a:r>
          </a:p>
        </p:txBody>
      </p:sp>
      <p:sp>
        <p:nvSpPr>
          <p:cNvPr id="7" name="Text Placeholder 6">
            <a:extLst>
              <a:ext uri="{FF2B5EF4-FFF2-40B4-BE49-F238E27FC236}">
                <a16:creationId xmlns:a16="http://schemas.microsoft.com/office/drawing/2014/main" id="{58F16DD4-6721-D889-687A-4C7F211CCF88}"/>
              </a:ext>
            </a:extLst>
          </p:cNvPr>
          <p:cNvSpPr>
            <a:spLocks noGrp="1"/>
          </p:cNvSpPr>
          <p:nvPr>
            <p:ph type="body" sz="quarter" idx="20"/>
          </p:nvPr>
        </p:nvSpPr>
        <p:spPr>
          <a:xfrm>
            <a:off x="731520" y="4039992"/>
            <a:ext cx="10972800" cy="332399"/>
          </a:xfrm>
        </p:spPr>
        <p:txBody>
          <a:bodyPr/>
          <a:lstStyle/>
          <a:p>
            <a:r>
              <a:rPr lang="en-US" dirty="0"/>
              <a:t>September 17, 2026</a:t>
            </a:r>
          </a:p>
        </p:txBody>
      </p:sp>
    </p:spTree>
    <p:extLst>
      <p:ext uri="{BB962C8B-B14F-4D97-AF65-F5344CB8AC3E}">
        <p14:creationId xmlns:p14="http://schemas.microsoft.com/office/powerpoint/2010/main" val="2107472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8E9E81C4-E717-4292-9D3F-30AECDAF4972}"/>
              </a:ext>
            </a:extLst>
          </p:cNvPr>
          <p:cNvSpPr>
            <a:spLocks noGrp="1"/>
          </p:cNvSpPr>
          <p:nvPr>
            <p:ph idx="1"/>
          </p:nvPr>
        </p:nvSpPr>
        <p:spPr/>
        <p:txBody>
          <a:bodyPr/>
          <a:lstStyle/>
          <a:p>
            <a:r>
              <a:rPr lang="en-US" dirty="0"/>
              <a:t>DeepVariant: Identify variants from read evidence</a:t>
            </a:r>
          </a:p>
          <a:p>
            <a:r>
              <a:rPr lang="en-US" dirty="0"/>
              <a:t>DNA language models: Learn representations</a:t>
            </a:r>
          </a:p>
          <a:p>
            <a:r>
              <a:rPr lang="en-US" dirty="0"/>
              <a:t>AlphaGenome: Predict molecular activity and variant effects</a:t>
            </a:r>
          </a:p>
        </p:txBody>
      </p:sp>
      <p:sp>
        <p:nvSpPr>
          <p:cNvPr id="3" name="Title 2">
            <a:extLst>
              <a:ext uri="{FF2B5EF4-FFF2-40B4-BE49-F238E27FC236}">
                <a16:creationId xmlns:a16="http://schemas.microsoft.com/office/drawing/2014/main" id="{1E0E84DF-9EB9-4391-B52A-E4E2A588CBEC}"/>
              </a:ext>
            </a:extLst>
          </p:cNvPr>
          <p:cNvSpPr>
            <a:spLocks noGrp="1"/>
          </p:cNvSpPr>
          <p:nvPr>
            <p:ph type="title"/>
          </p:nvPr>
        </p:nvSpPr>
        <p:spPr/>
        <p:txBody>
          <a:bodyPr/>
          <a:lstStyle/>
          <a:p>
            <a:r>
              <a:rPr lang="en-US" dirty="0"/>
              <a:t>Agenda</a:t>
            </a:r>
          </a:p>
        </p:txBody>
      </p:sp>
      <p:sp>
        <p:nvSpPr>
          <p:cNvPr id="4" name="Slide Number Placeholder 3">
            <a:extLst>
              <a:ext uri="{FF2B5EF4-FFF2-40B4-BE49-F238E27FC236}">
                <a16:creationId xmlns:a16="http://schemas.microsoft.com/office/drawing/2014/main" id="{AC9DCC49-7079-4DE4-A4F5-9367CB5E76F2}"/>
              </a:ext>
            </a:extLst>
          </p:cNvPr>
          <p:cNvSpPr>
            <a:spLocks noGrp="1"/>
          </p:cNvSpPr>
          <p:nvPr>
            <p:ph type="sldNum" sz="quarter" idx="12"/>
          </p:nvPr>
        </p:nvSpPr>
        <p:spPr/>
        <p:txBody>
          <a:bodyPr/>
          <a:lstStyle/>
          <a:p>
            <a:fld id="{926C5CFF-FC03-5F4C-B716-CBEBB43E48DE}" type="slidenum">
              <a:rPr lang="en-US" smtClean="0"/>
              <a:t>2</a:t>
            </a:fld>
            <a:endParaRPr lang="en-US" dirty="0"/>
          </a:p>
        </p:txBody>
      </p:sp>
      <p:pic>
        <p:nvPicPr>
          <p:cNvPr id="10" name="Three lecture topics" descr="DeepVariant: read evidence to genotype; DNA language models: sequence to reusable token representations; AlphaGenome: sequence to molecular tracks"/>
          <p:cNvPicPr>
            <a:picLocks noChangeAspect="1"/>
          </p:cNvPicPr>
          <p:nvPr/>
        </p:nvPicPr>
        <p:blipFill>
          <a:blip r:embed="rId3"/>
          <a:stretch>
            <a:fillRect/>
          </a:stretch>
        </p:blipFill>
        <p:spPr>
          <a:xfrm>
            <a:off x="252743" y="2445000"/>
            <a:ext cx="11730748" cy="3910249"/>
          </a:xfrm>
          <a:prstGeom prst="rect">
            <a:avLst/>
          </a:prstGeom>
        </p:spPr>
      </p:pic>
    </p:spTree>
    <p:extLst>
      <p:ext uri="{BB962C8B-B14F-4D97-AF65-F5344CB8AC3E}">
        <p14:creationId xmlns:p14="http://schemas.microsoft.com/office/powerpoint/2010/main" val="125822165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8F0322BE-C481-40F2-A690-21D7703EE229}"/>
              </a:ext>
            </a:extLst>
          </p:cNvPr>
          <p:cNvSpPr>
            <a:spLocks noGrp="1"/>
          </p:cNvSpPr>
          <p:nvPr>
            <p:ph idx="1"/>
          </p:nvPr>
        </p:nvSpPr>
        <p:spPr/>
        <p:txBody>
          <a:bodyPr/>
          <a:lstStyle/>
          <a:p>
            <a:r>
              <a:rPr lang="en-US" b="1" dirty="0">
                <a:solidFill>
                  <a:srgbClr val="4472C4"/>
                </a:solidFill>
              </a:rPr>
              <a:t>DeepVariant: Identify variants from read evidence</a:t>
            </a:r>
            <a:endParaRPr lang="en-US" dirty="0"/>
          </a:p>
          <a:p>
            <a:r>
              <a:rPr lang="en-US" dirty="0">
                <a:solidFill>
                  <a:srgbClr val="969696"/>
                </a:solidFill>
              </a:rPr>
              <a:t>DNA language models: Learn reusable sequence representations</a:t>
            </a:r>
            <a:endParaRPr lang="en-US" dirty="0"/>
          </a:p>
          <a:p>
            <a:r>
              <a:rPr lang="en-US" dirty="0">
                <a:solidFill>
                  <a:srgbClr val="969696"/>
                </a:solidFill>
              </a:rPr>
              <a:t>AlphaGenome: Predict molecular activity and variant effects</a:t>
            </a:r>
            <a:endParaRPr lang="en-US" dirty="0"/>
          </a:p>
        </p:txBody>
      </p:sp>
      <p:sp>
        <p:nvSpPr>
          <p:cNvPr id="3" name="Title 2">
            <a:extLst>
              <a:ext uri="{FF2B5EF4-FFF2-40B4-BE49-F238E27FC236}">
                <a16:creationId xmlns:a16="http://schemas.microsoft.com/office/drawing/2014/main" id="{AD92F826-E4F9-49A3-8153-377E07D778EF}"/>
              </a:ext>
            </a:extLst>
          </p:cNvPr>
          <p:cNvSpPr>
            <a:spLocks noGrp="1"/>
          </p:cNvSpPr>
          <p:nvPr>
            <p:ph type="title"/>
          </p:nvPr>
        </p:nvSpPr>
        <p:spPr/>
        <p:txBody>
          <a:bodyPr/>
          <a:lstStyle/>
          <a:p>
            <a:r>
              <a:rPr lang="en-US" dirty="0"/>
              <a:t>AI in Genomics</a:t>
            </a:r>
          </a:p>
        </p:txBody>
      </p:sp>
      <p:sp>
        <p:nvSpPr>
          <p:cNvPr id="4" name="Slide Number Placeholder 3">
            <a:extLst>
              <a:ext uri="{FF2B5EF4-FFF2-40B4-BE49-F238E27FC236}">
                <a16:creationId xmlns:a16="http://schemas.microsoft.com/office/drawing/2014/main" id="{80BC1B87-7FAB-4A33-A681-EF84B17B22E7}"/>
              </a:ext>
            </a:extLst>
          </p:cNvPr>
          <p:cNvSpPr>
            <a:spLocks noGrp="1"/>
          </p:cNvSpPr>
          <p:nvPr>
            <p:ph type="sldNum" sz="quarter" idx="12"/>
          </p:nvPr>
        </p:nvSpPr>
        <p:spPr/>
        <p:txBody>
          <a:bodyPr/>
          <a:lstStyle/>
          <a:p>
            <a:fld id="{926C5CFF-FC03-5F4C-B716-CBEBB43E48DE}" type="slidenum">
              <a:rPr lang="en-US" smtClean="0"/>
              <a:t>3</a:t>
            </a:fld>
            <a:endParaRPr lang="en-US" dirty="0"/>
          </a:p>
        </p:txBody>
      </p:sp>
      <p:pic>
        <p:nvPicPr>
          <p:cNvPr id="10" name="Three lecture topics" descr="DeepVariant: read evidence to genotype; DNA language models: sequence to reusable token representations; AlphaGenome: sequence to molecular tracks"/>
          <p:cNvPicPr>
            <a:picLocks noChangeAspect="1"/>
          </p:cNvPicPr>
          <p:nvPr/>
        </p:nvPicPr>
        <p:blipFill>
          <a:blip r:embed="rId3"/>
          <a:stretch>
            <a:fillRect/>
          </a:stretch>
        </p:blipFill>
        <p:spPr>
          <a:xfrm>
            <a:off x="252743" y="2445000"/>
            <a:ext cx="11730748" cy="3910249"/>
          </a:xfrm>
          <a:prstGeom prst="rect">
            <a:avLst/>
          </a:prstGeom>
        </p:spPr>
      </p:pic>
    </p:spTree>
    <p:extLst>
      <p:ext uri="{BB962C8B-B14F-4D97-AF65-F5344CB8AC3E}">
        <p14:creationId xmlns:p14="http://schemas.microsoft.com/office/powerpoint/2010/main" val="65423542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8A2FB02B-32D9-4ABD-B6A4-65351BF99480}"/>
              </a:ext>
            </a:extLst>
          </p:cNvPr>
          <p:cNvSpPr>
            <a:spLocks noGrp="1"/>
          </p:cNvSpPr>
          <p:nvPr>
            <p:ph idx="1"/>
          </p:nvPr>
        </p:nvSpPr>
        <p:spPr/>
        <p:txBody>
          <a:bodyPr/>
          <a:lstStyle/>
          <a:p>
            <a:r>
              <a:rPr lang="en-US" dirty="0"/>
              <a:t>Diploid region: two chromosome copies</a:t>
            </a:r>
          </a:p>
          <a:p>
            <a:r>
              <a:rPr lang="en-US" dirty="0"/>
              <a:t>Mapped reads provide noisy observations of both copies</a:t>
            </a:r>
          </a:p>
          <a:p>
            <a:r>
              <a:rPr lang="en-US" dirty="0"/>
              <a:t>Genotype: the two sequence alternatives (alleles) at a site</a:t>
            </a:r>
          </a:p>
        </p:txBody>
      </p:sp>
      <p:sp>
        <p:nvSpPr>
          <p:cNvPr id="3" name="Title 2">
            <a:extLst>
              <a:ext uri="{FF2B5EF4-FFF2-40B4-BE49-F238E27FC236}">
                <a16:creationId xmlns:a16="http://schemas.microsoft.com/office/drawing/2014/main" id="{A06CFD16-31BE-48D2-B4BF-E3D22B1A316F}"/>
              </a:ext>
            </a:extLst>
          </p:cNvPr>
          <p:cNvSpPr>
            <a:spLocks noGrp="1"/>
          </p:cNvSpPr>
          <p:nvPr>
            <p:ph type="title"/>
          </p:nvPr>
        </p:nvSpPr>
        <p:spPr/>
        <p:txBody>
          <a:bodyPr/>
          <a:lstStyle/>
          <a:p>
            <a:r>
              <a:rPr lang="en-US" dirty="0"/>
              <a:t>Which Differences Are Real?</a:t>
            </a:r>
          </a:p>
        </p:txBody>
      </p:sp>
      <p:sp>
        <p:nvSpPr>
          <p:cNvPr id="4" name="Slide Number Placeholder 3">
            <a:extLst>
              <a:ext uri="{FF2B5EF4-FFF2-40B4-BE49-F238E27FC236}">
                <a16:creationId xmlns:a16="http://schemas.microsoft.com/office/drawing/2014/main" id="{785AFD8D-8A52-4623-B656-74771B63F995}"/>
              </a:ext>
            </a:extLst>
          </p:cNvPr>
          <p:cNvSpPr>
            <a:spLocks noGrp="1"/>
          </p:cNvSpPr>
          <p:nvPr>
            <p:ph type="sldNum" sz="quarter" idx="12"/>
          </p:nvPr>
        </p:nvSpPr>
        <p:spPr/>
        <p:txBody>
          <a:bodyPr/>
          <a:lstStyle/>
          <a:p>
            <a:fld id="{926C5CFF-FC03-5F4C-B716-CBEBB43E48DE}" type="slidenum">
              <a:rPr lang="en-US" smtClean="0"/>
              <a:t>4</a:t>
            </a:fld>
            <a:endParaRPr lang="en-US" dirty="0"/>
          </a:p>
        </p:txBody>
      </p:sp>
      <p:pic>
        <p:nvPicPr>
          <p:cNvPr id="10" name="01-variant-question — build 1" descr="A diploid individual carries two copies of this region"/>
          <p:cNvPicPr>
            <a:picLocks noChangeAspect="1"/>
          </p:cNvPicPr>
          <p:nvPr/>
        </p:nvPicPr>
        <p:blipFill>
          <a:blip r:embed="rId3"/>
          <a:stretch>
            <a:fillRect/>
          </a:stretch>
        </p:blipFill>
        <p:spPr>
          <a:xfrm>
            <a:off x="252743" y="2445000"/>
            <a:ext cx="11730748" cy="3910249"/>
          </a:xfrm>
          <a:prstGeom prst="rect">
            <a:avLst/>
          </a:prstGeom>
        </p:spPr>
      </p:pic>
      <p:pic>
        <p:nvPicPr>
          <p:cNvPr id="11" name="01-variant-question — build 2" descr="Sequencing supplies noisy observations that mapping places against the reference"/>
          <p:cNvPicPr>
            <a:picLocks noChangeAspect="1"/>
          </p:cNvPicPr>
          <p:nvPr/>
        </p:nvPicPr>
        <p:blipFill>
          <a:blip r:embed="rId4"/>
          <a:stretch>
            <a:fillRect/>
          </a:stretch>
        </p:blipFill>
        <p:spPr>
          <a:xfrm>
            <a:off x="252743" y="2445000"/>
            <a:ext cx="11730748" cy="3910249"/>
          </a:xfrm>
          <a:prstGeom prst="rect">
            <a:avLst/>
          </a:prstGeom>
        </p:spPr>
      </p:pic>
      <p:pic>
        <p:nvPicPr>
          <p:cNvPr id="12" name="01-variant-question — build 3" descr="A difference in a read is evidence to evaluate, not automatically a variant"/>
          <p:cNvPicPr>
            <a:picLocks noChangeAspect="1"/>
          </p:cNvPicPr>
          <p:nvPr/>
        </p:nvPicPr>
        <p:blipFill>
          <a:blip r:embed="rId5"/>
          <a:stretch>
            <a:fillRect/>
          </a:stretch>
        </p:blipFill>
        <p:spPr>
          <a:xfrm>
            <a:off x="252743" y="2445000"/>
            <a:ext cx="11730748" cy="3910249"/>
          </a:xfrm>
          <a:prstGeom prst="rect">
            <a:avLst/>
          </a:prstGeom>
        </p:spPr>
      </p:pic>
      <p:pic>
        <p:nvPicPr>
          <p:cNvPr id="13" name="01-variant-question — build 4" descr="The calling task is to choose which pair of alleles best explains the evidence"/>
          <p:cNvPicPr>
            <a:picLocks noChangeAspect="1"/>
          </p:cNvPicPr>
          <p:nvPr/>
        </p:nvPicPr>
        <p:blipFill>
          <a:blip r:embed="rId6"/>
          <a:stretch>
            <a:fillRect/>
          </a:stretch>
        </p:blipFill>
        <p:spPr>
          <a:xfrm>
            <a:off x="252743" y="2445000"/>
            <a:ext cx="11730748" cy="3910249"/>
          </a:xfrm>
          <a:prstGeom prst="rect">
            <a:avLst/>
          </a:prstGeom>
        </p:spPr>
      </p:pic>
    </p:spTree>
    <p:extLst>
      <p:ext uri="{BB962C8B-B14F-4D97-AF65-F5344CB8AC3E}">
        <p14:creationId xmlns:p14="http://schemas.microsoft.com/office/powerpoint/2010/main" val="13256843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
                                            <p:txEl>
                                              <p:pRg st="2" end="2"/>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06F8F888-E5FC-4D27-BD2D-12C3460DAE12}"/>
              </a:ext>
            </a:extLst>
          </p:cNvPr>
          <p:cNvSpPr>
            <a:spLocks noGrp="1"/>
          </p:cNvSpPr>
          <p:nvPr>
            <p:ph idx="1"/>
          </p:nvPr>
        </p:nvSpPr>
        <p:spPr/>
        <p:txBody>
          <a:bodyPr/>
          <a:lstStyle/>
          <a:p>
            <a:r>
              <a:rPr lang="en-US" dirty="0"/>
              <a:t>Sort alignments so nearby reads can be processed together</a:t>
            </a:r>
          </a:p>
          <a:p>
            <a:r>
              <a:rPr lang="en-US" dirty="0"/>
              <a:t>Flag likely copies of one fragment to limit repeated evidence</a:t>
            </a:r>
          </a:p>
          <a:p>
            <a:r>
              <a:rPr lang="en-US" dirty="0"/>
              <a:t>Base quality score recalibration (BQSR) adjusts error estimates</a:t>
            </a:r>
          </a:p>
        </p:txBody>
      </p:sp>
      <p:sp>
        <p:nvSpPr>
          <p:cNvPr id="3" name="Title 2">
            <a:extLst>
              <a:ext uri="{FF2B5EF4-FFF2-40B4-BE49-F238E27FC236}">
                <a16:creationId xmlns:a16="http://schemas.microsoft.com/office/drawing/2014/main" id="{614ED6D5-E14D-463E-8835-C835DC95F0A7}"/>
              </a:ext>
            </a:extLst>
          </p:cNvPr>
          <p:cNvSpPr>
            <a:spLocks noGrp="1"/>
          </p:cNvSpPr>
          <p:nvPr>
            <p:ph type="title"/>
          </p:nvPr>
        </p:nvSpPr>
        <p:spPr/>
        <p:txBody>
          <a:bodyPr/>
          <a:lstStyle/>
          <a:p>
            <a:r>
              <a:rPr lang="en-US" dirty="0"/>
              <a:t>Prepare the Read Evidence</a:t>
            </a:r>
          </a:p>
        </p:txBody>
      </p:sp>
      <p:sp>
        <p:nvSpPr>
          <p:cNvPr id="4" name="Slide Number Placeholder 3">
            <a:extLst>
              <a:ext uri="{FF2B5EF4-FFF2-40B4-BE49-F238E27FC236}">
                <a16:creationId xmlns:a16="http://schemas.microsoft.com/office/drawing/2014/main" id="{8F18D9B4-B3A6-4300-A7FA-7A69D5DA7E4B}"/>
              </a:ext>
            </a:extLst>
          </p:cNvPr>
          <p:cNvSpPr>
            <a:spLocks noGrp="1"/>
          </p:cNvSpPr>
          <p:nvPr>
            <p:ph type="sldNum" sz="quarter" idx="12"/>
          </p:nvPr>
        </p:nvSpPr>
        <p:spPr/>
        <p:txBody>
          <a:bodyPr/>
          <a:lstStyle/>
          <a:p>
            <a:fld id="{926C5CFF-FC03-5F4C-B716-CBEBB43E48DE}" type="slidenum">
              <a:rPr lang="en-US" smtClean="0"/>
              <a:t>5</a:t>
            </a:fld>
            <a:endParaRPr lang="en-US" dirty="0"/>
          </a:p>
        </p:txBody>
      </p:sp>
      <p:pic>
        <p:nvPicPr>
          <p:cNvPr id="10" name="02-prepare-evidence — build 1" descr="The mapped records already contain sequence, position and quality information"/>
          <p:cNvPicPr>
            <a:picLocks noChangeAspect="1"/>
          </p:cNvPicPr>
          <p:nvPr/>
        </p:nvPicPr>
        <p:blipFill>
          <a:blip r:embed="rId3"/>
          <a:stretch>
            <a:fillRect/>
          </a:stretch>
        </p:blipFill>
        <p:spPr>
          <a:xfrm>
            <a:off x="252743" y="2445000"/>
            <a:ext cx="11730748" cy="3910249"/>
          </a:xfrm>
          <a:prstGeom prst="rect">
            <a:avLst/>
          </a:prstGeom>
        </p:spPr>
      </p:pic>
      <p:pic>
        <p:nvPicPr>
          <p:cNvPr id="11" name="02-prepare-evidence — build 2" descr="Sorting arranges records by genomic position for interval-based processing"/>
          <p:cNvPicPr>
            <a:picLocks noChangeAspect="1"/>
          </p:cNvPicPr>
          <p:nvPr/>
        </p:nvPicPr>
        <p:blipFill>
          <a:blip r:embed="rId4"/>
          <a:stretch>
            <a:fillRect/>
          </a:stretch>
        </p:blipFill>
        <p:spPr>
          <a:xfrm>
            <a:off x="252743" y="2445000"/>
            <a:ext cx="11730748" cy="3910249"/>
          </a:xfrm>
          <a:prstGeom prst="rect">
            <a:avLst/>
          </a:prstGeom>
        </p:spPr>
      </p:pic>
      <p:pic>
        <p:nvPicPr>
          <p:cNvPr id="12" name="02-prepare-evidence — build 3" descr="Flag duplicate copies using fragment information so they do not add independent support"/>
          <p:cNvPicPr>
            <a:picLocks noChangeAspect="1"/>
          </p:cNvPicPr>
          <p:nvPr/>
        </p:nvPicPr>
        <p:blipFill>
          <a:blip r:embed="rId5"/>
          <a:stretch>
            <a:fillRect/>
          </a:stretch>
        </p:blipFill>
        <p:spPr>
          <a:xfrm>
            <a:off x="252743" y="2445000"/>
            <a:ext cx="11730748" cy="3910249"/>
          </a:xfrm>
          <a:prstGeom prst="rect">
            <a:avLst/>
          </a:prstGeom>
        </p:spPr>
      </p:pic>
      <p:pic>
        <p:nvPicPr>
          <p:cNvPr id="13" name="02-prepare-evidence — build 4" descr="In the GATK short-read workflow BQSR recalibrates error estimates; indexing supports interval lookup"/>
          <p:cNvPicPr>
            <a:picLocks noChangeAspect="1"/>
          </p:cNvPicPr>
          <p:nvPr/>
        </p:nvPicPr>
        <p:blipFill>
          <a:blip r:embed="rId6"/>
          <a:stretch>
            <a:fillRect/>
          </a:stretch>
        </p:blipFill>
        <p:spPr>
          <a:xfrm>
            <a:off x="252743" y="2445000"/>
            <a:ext cx="11730748" cy="3910249"/>
          </a:xfrm>
          <a:prstGeom prst="rect">
            <a:avLst/>
          </a:prstGeom>
        </p:spPr>
      </p:pic>
    </p:spTree>
    <p:extLst>
      <p:ext uri="{BB962C8B-B14F-4D97-AF65-F5344CB8AC3E}">
        <p14:creationId xmlns:p14="http://schemas.microsoft.com/office/powerpoint/2010/main" val="6674062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0" end="0"/>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2">
                                            <p:txEl>
                                              <p:pRg st="1" end="1"/>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
                                            <p:txEl>
                                              <p:pRg st="2" end="2"/>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0C1EC21C-75A0-47AD-83AC-F6F80117DB79}"/>
              </a:ext>
            </a:extLst>
          </p:cNvPr>
          <p:cNvSpPr>
            <a:spLocks noGrp="1"/>
          </p:cNvSpPr>
          <p:nvPr>
            <p:ph idx="1"/>
          </p:nvPr>
        </p:nvSpPr>
        <p:spPr/>
        <p:txBody>
          <a:bodyPr/>
          <a:lstStyle/>
          <a:p>
            <a:r>
              <a:rPr lang="en-US" dirty="0"/>
              <a:t>Genome Analysis Toolkit (GATK): focus on regions with variation</a:t>
            </a:r>
          </a:p>
          <a:p>
            <a:r>
              <a:rPr lang="en-US" dirty="0"/>
              <a:t>Assemble candidate haplotypes: possible local DNA sequences</a:t>
            </a:r>
          </a:p>
          <a:p>
            <a:r>
              <a:rPr lang="en-US" dirty="0"/>
              <a:t>Align candidates to the reference to locate possible variants</a:t>
            </a:r>
          </a:p>
        </p:txBody>
      </p:sp>
      <p:sp>
        <p:nvSpPr>
          <p:cNvPr id="3" name="Title 2">
            <a:extLst>
              <a:ext uri="{FF2B5EF4-FFF2-40B4-BE49-F238E27FC236}">
                <a16:creationId xmlns:a16="http://schemas.microsoft.com/office/drawing/2014/main" id="{59DD7401-5BB3-4FD6-BD8D-D8FD6D22308E}"/>
              </a:ext>
            </a:extLst>
          </p:cNvPr>
          <p:cNvSpPr>
            <a:spLocks noGrp="1"/>
          </p:cNvSpPr>
          <p:nvPr>
            <p:ph type="title"/>
          </p:nvPr>
        </p:nvSpPr>
        <p:spPr/>
        <p:txBody>
          <a:bodyPr/>
          <a:lstStyle/>
          <a:p>
            <a:r>
              <a:rPr lang="en-US" dirty="0"/>
              <a:t>HaplotypeCaller Proposes Local Sequences</a:t>
            </a:r>
          </a:p>
        </p:txBody>
      </p:sp>
      <p:sp>
        <p:nvSpPr>
          <p:cNvPr id="4" name="Slide Number Placeholder 3">
            <a:extLst>
              <a:ext uri="{FF2B5EF4-FFF2-40B4-BE49-F238E27FC236}">
                <a16:creationId xmlns:a16="http://schemas.microsoft.com/office/drawing/2014/main" id="{FD639E58-4A3B-4C07-91A1-C73D7A665721}"/>
              </a:ext>
            </a:extLst>
          </p:cNvPr>
          <p:cNvSpPr>
            <a:spLocks noGrp="1"/>
          </p:cNvSpPr>
          <p:nvPr>
            <p:ph type="sldNum" sz="quarter" idx="12"/>
          </p:nvPr>
        </p:nvSpPr>
        <p:spPr/>
        <p:txBody>
          <a:bodyPr/>
          <a:lstStyle/>
          <a:p>
            <a:fld id="{926C5CFF-FC03-5F4C-B716-CBEBB43E48DE}" type="slidenum">
              <a:rPr lang="en-US" smtClean="0"/>
              <a:t>6</a:t>
            </a:fld>
            <a:endParaRPr lang="en-US" dirty="0"/>
          </a:p>
        </p:txBody>
      </p:sp>
      <p:pic>
        <p:nvPicPr>
          <p:cNvPr id="10" name="03-local-assembly — build 1" descr="Focus on a local region with evidence of variation"/>
          <p:cNvPicPr>
            <a:picLocks noChangeAspect="1"/>
          </p:cNvPicPr>
          <p:nvPr/>
        </p:nvPicPr>
        <p:blipFill>
          <a:blip r:embed="rId3"/>
          <a:stretch>
            <a:fillRect/>
          </a:stretch>
        </p:blipFill>
        <p:spPr>
          <a:xfrm>
            <a:off x="252743" y="2445000"/>
            <a:ext cx="11730748" cy="3910249"/>
          </a:xfrm>
          <a:prstGeom prst="rect">
            <a:avLst/>
          </a:prstGeom>
        </p:spPr>
      </p:pic>
      <p:pic>
        <p:nvPicPr>
          <p:cNvPr id="11" name="03-local-assembly — build 2" descr="Build candidate sequence paths from the reference and reads"/>
          <p:cNvPicPr>
            <a:picLocks noChangeAspect="1"/>
          </p:cNvPicPr>
          <p:nvPr/>
        </p:nvPicPr>
        <p:blipFill>
          <a:blip r:embed="rId4"/>
          <a:stretch>
            <a:fillRect/>
          </a:stretch>
        </p:blipFill>
        <p:spPr>
          <a:xfrm>
            <a:off x="252743" y="2445000"/>
            <a:ext cx="11730748" cy="3910249"/>
          </a:xfrm>
          <a:prstGeom prst="rect">
            <a:avLst/>
          </a:prstGeom>
        </p:spPr>
      </p:pic>
      <p:pic>
        <p:nvPicPr>
          <p:cNvPr id="12" name="03-local-assembly — build 3" descr="Discard the weak error branch in this simplified example"/>
          <p:cNvPicPr>
            <a:picLocks noChangeAspect="1"/>
          </p:cNvPicPr>
          <p:nvPr/>
        </p:nvPicPr>
        <p:blipFill>
          <a:blip r:embed="rId5"/>
          <a:stretch>
            <a:fillRect/>
          </a:stretch>
        </p:blipFill>
        <p:spPr>
          <a:xfrm>
            <a:off x="252743" y="2445000"/>
            <a:ext cx="11730748" cy="3910249"/>
          </a:xfrm>
          <a:prstGeom prst="rect">
            <a:avLst/>
          </a:prstGeom>
        </p:spPr>
      </p:pic>
      <p:pic>
        <p:nvPicPr>
          <p:cNvPr id="13" name="03-local-assembly — build 4" descr="Compare each candidate with the reference to identify the C and A alleles"/>
          <p:cNvPicPr>
            <a:picLocks noChangeAspect="1"/>
          </p:cNvPicPr>
          <p:nvPr/>
        </p:nvPicPr>
        <p:blipFill>
          <a:blip r:embed="rId6"/>
          <a:stretch>
            <a:fillRect/>
          </a:stretch>
        </p:blipFill>
        <p:spPr>
          <a:xfrm>
            <a:off x="252743" y="2445000"/>
            <a:ext cx="11730748" cy="3910249"/>
          </a:xfrm>
          <a:prstGeom prst="rect">
            <a:avLst/>
          </a:prstGeom>
        </p:spPr>
      </p:pic>
    </p:spTree>
    <p:extLst>
      <p:ext uri="{BB962C8B-B14F-4D97-AF65-F5344CB8AC3E}">
        <p14:creationId xmlns:p14="http://schemas.microsoft.com/office/powerpoint/2010/main" val="1024098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
                                            <p:txEl>
                                              <p:pRg st="2" end="2"/>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14D1FE7B-9238-439B-AE80-45FC843D1C79}"/>
              </a:ext>
            </a:extLst>
          </p:cNvPr>
          <p:cNvSpPr>
            <a:spLocks noGrp="1"/>
          </p:cNvSpPr>
          <p:nvPr>
            <p:ph idx="1"/>
          </p:nvPr>
        </p:nvSpPr>
        <p:spPr/>
        <p:txBody>
          <a:bodyPr/>
          <a:lstStyle/>
          <a:p>
            <a:r>
              <a:rPr lang="en-US" dirty="0"/>
              <a:t>Likelihood: how likely a read is under a candidate haplotype</a:t>
            </a:r>
          </a:p>
          <a:p>
            <a:r>
              <a:rPr lang="en-US" dirty="0"/>
              <a:t>Pair hidden Markov model (PairHMM): sum over possible alignments</a:t>
            </a:r>
          </a:p>
          <a:p>
            <a:r>
              <a:rPr lang="en-US" dirty="0"/>
              <a:t>Repeat for every read and haplotype to form a likelihood matrix</a:t>
            </a:r>
          </a:p>
        </p:txBody>
      </p:sp>
      <p:sp>
        <p:nvSpPr>
          <p:cNvPr id="3" name="Title 2">
            <a:extLst>
              <a:ext uri="{FF2B5EF4-FFF2-40B4-BE49-F238E27FC236}">
                <a16:creationId xmlns:a16="http://schemas.microsoft.com/office/drawing/2014/main" id="{40AEB0FC-472B-4557-944E-0353C4D065B3}"/>
              </a:ext>
            </a:extLst>
          </p:cNvPr>
          <p:cNvSpPr>
            <a:spLocks noGrp="1"/>
          </p:cNvSpPr>
          <p:nvPr>
            <p:ph type="title"/>
          </p:nvPr>
        </p:nvSpPr>
        <p:spPr/>
        <p:txBody>
          <a:bodyPr/>
          <a:lstStyle/>
          <a:p>
            <a:r>
              <a:rPr lang="en-US" dirty="0"/>
              <a:t>Score Reads against Each Haplotype</a:t>
            </a:r>
          </a:p>
        </p:txBody>
      </p:sp>
      <p:sp>
        <p:nvSpPr>
          <p:cNvPr id="4" name="Slide Number Placeholder 3">
            <a:extLst>
              <a:ext uri="{FF2B5EF4-FFF2-40B4-BE49-F238E27FC236}">
                <a16:creationId xmlns:a16="http://schemas.microsoft.com/office/drawing/2014/main" id="{C84DA66C-6270-4915-A687-EAB079A8729C}"/>
              </a:ext>
            </a:extLst>
          </p:cNvPr>
          <p:cNvSpPr>
            <a:spLocks noGrp="1"/>
          </p:cNvSpPr>
          <p:nvPr>
            <p:ph type="sldNum" sz="quarter" idx="12"/>
          </p:nvPr>
        </p:nvSpPr>
        <p:spPr/>
        <p:txBody>
          <a:bodyPr/>
          <a:lstStyle/>
          <a:p>
            <a:fld id="{926C5CFF-FC03-5F4C-B716-CBEBB43E48DE}" type="slidenum">
              <a:rPr lang="en-US" smtClean="0"/>
              <a:t>7</a:t>
            </a:fld>
            <a:endParaRPr lang="en-US" dirty="0"/>
          </a:p>
        </p:txBody>
      </p:sp>
      <p:pic>
        <p:nvPicPr>
          <p:cNvPr id="10" name="04-pairhmm-likelihoods — build 1" descr="Evaluate one observed read under one candidate haplotype"/>
          <p:cNvPicPr>
            <a:picLocks noChangeAspect="1"/>
          </p:cNvPicPr>
          <p:nvPr/>
        </p:nvPicPr>
        <p:blipFill>
          <a:blip r:embed="rId3"/>
          <a:stretch>
            <a:fillRect/>
          </a:stretch>
        </p:blipFill>
        <p:spPr>
          <a:xfrm>
            <a:off x="252743" y="2445000"/>
            <a:ext cx="11730748" cy="3910249"/>
          </a:xfrm>
          <a:prstGeom prst="rect">
            <a:avLst/>
          </a:prstGeom>
        </p:spPr>
      </p:pic>
      <p:pic>
        <p:nvPicPr>
          <p:cNvPr id="11" name="04-pairhmm-likelihoods — build 2" descr="Match, insertion and deletion states represent alternative alignments"/>
          <p:cNvPicPr>
            <a:picLocks noChangeAspect="1"/>
          </p:cNvPicPr>
          <p:nvPr/>
        </p:nvPicPr>
        <p:blipFill>
          <a:blip r:embed="rId4"/>
          <a:stretch>
            <a:fillRect/>
          </a:stretch>
        </p:blipFill>
        <p:spPr>
          <a:xfrm>
            <a:off x="252743" y="2445000"/>
            <a:ext cx="11730748" cy="3910249"/>
          </a:xfrm>
          <a:prstGeom prst="rect">
            <a:avLst/>
          </a:prstGeom>
        </p:spPr>
      </p:pic>
      <p:pic>
        <p:nvPicPr>
          <p:cNvPr id="12" name="04-pairhmm-likelihoods — build 3" descr="Add the probabilities of all alignment paths to obtain the read likelihood"/>
          <p:cNvPicPr>
            <a:picLocks noChangeAspect="1"/>
          </p:cNvPicPr>
          <p:nvPr/>
        </p:nvPicPr>
        <p:blipFill>
          <a:blip r:embed="rId5"/>
          <a:stretch>
            <a:fillRect/>
          </a:stretch>
        </p:blipFill>
        <p:spPr>
          <a:xfrm>
            <a:off x="252743" y="2445000"/>
            <a:ext cx="11730748" cy="3910249"/>
          </a:xfrm>
          <a:prstGeom prst="rect">
            <a:avLst/>
          </a:prstGeom>
        </p:spPr>
      </p:pic>
      <p:pic>
        <p:nvPicPr>
          <p:cNvPr id="13" name="04-pairhmm-likelihoods — build 4" descr="Repeat for every read and candidate to build the read by haplotype matrix"/>
          <p:cNvPicPr>
            <a:picLocks noChangeAspect="1"/>
          </p:cNvPicPr>
          <p:nvPr/>
        </p:nvPicPr>
        <p:blipFill>
          <a:blip r:embed="rId6"/>
          <a:stretch>
            <a:fillRect/>
          </a:stretch>
        </p:blipFill>
        <p:spPr>
          <a:xfrm>
            <a:off x="252743" y="2445000"/>
            <a:ext cx="11730748" cy="3910249"/>
          </a:xfrm>
          <a:prstGeom prst="rect">
            <a:avLst/>
          </a:prstGeom>
        </p:spPr>
      </p:pic>
    </p:spTree>
    <p:extLst>
      <p:ext uri="{BB962C8B-B14F-4D97-AF65-F5344CB8AC3E}">
        <p14:creationId xmlns:p14="http://schemas.microsoft.com/office/powerpoint/2010/main" val="37021087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2">
                                            <p:txEl>
                                              <p:pRg st="1" end="1"/>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
                                            <p:txEl>
                                              <p:pRg st="2" end="2"/>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00CE78F7-43BA-47C8-8467-CA1E33B81640}"/>
              </a:ext>
            </a:extLst>
          </p:cNvPr>
          <p:cNvSpPr>
            <a:spLocks noGrp="1"/>
          </p:cNvSpPr>
          <p:nvPr>
            <p:ph idx="1"/>
          </p:nvPr>
        </p:nvSpPr>
        <p:spPr/>
        <p:txBody>
          <a:bodyPr/>
          <a:lstStyle/>
          <a:p>
            <a:r>
              <a:rPr lang="en-US" dirty="0"/>
              <a:t>Keep each read's best haplotype likelihood for each allele</a:t>
            </a:r>
          </a:p>
          <a:p>
            <a:r>
              <a:rPr lang="en-US" dirty="0"/>
              <a:t>Combine read likelihoods for C/C, C/A, and A/A</a:t>
            </a:r>
          </a:p>
          <a:p>
            <a:r>
              <a:rPr lang="en-US" dirty="0"/>
              <a:t>Phred-scaled genotype likelihoods (PL): the best genotype has PL 0</a:t>
            </a:r>
          </a:p>
        </p:txBody>
      </p:sp>
      <p:sp>
        <p:nvSpPr>
          <p:cNvPr id="3" name="Title 2">
            <a:extLst>
              <a:ext uri="{FF2B5EF4-FFF2-40B4-BE49-F238E27FC236}">
                <a16:creationId xmlns:a16="http://schemas.microsoft.com/office/drawing/2014/main" id="{AF15FFD9-38FE-4D50-8BFE-178C5EEB7C36}"/>
              </a:ext>
            </a:extLst>
          </p:cNvPr>
          <p:cNvSpPr>
            <a:spLocks noGrp="1"/>
          </p:cNvSpPr>
          <p:nvPr>
            <p:ph type="title"/>
          </p:nvPr>
        </p:nvSpPr>
        <p:spPr/>
        <p:txBody>
          <a:bodyPr/>
          <a:lstStyle/>
          <a:p>
            <a:r>
              <a:rPr lang="en-US" dirty="0"/>
              <a:t>From Read Evidence to a Genotype</a:t>
            </a:r>
          </a:p>
        </p:txBody>
      </p:sp>
      <p:sp>
        <p:nvSpPr>
          <p:cNvPr id="4" name="Slide Number Placeholder 3">
            <a:extLst>
              <a:ext uri="{FF2B5EF4-FFF2-40B4-BE49-F238E27FC236}">
                <a16:creationId xmlns:a16="http://schemas.microsoft.com/office/drawing/2014/main" id="{D6C92FFA-13E5-4EBA-B69C-6BBB7A64F5EC}"/>
              </a:ext>
            </a:extLst>
          </p:cNvPr>
          <p:cNvSpPr>
            <a:spLocks noGrp="1"/>
          </p:cNvSpPr>
          <p:nvPr>
            <p:ph type="sldNum" sz="quarter" idx="12"/>
          </p:nvPr>
        </p:nvSpPr>
        <p:spPr/>
        <p:txBody>
          <a:bodyPr/>
          <a:lstStyle/>
          <a:p>
            <a:fld id="{926C5CFF-FC03-5F4C-B716-CBEBB43E48DE}" type="slidenum">
              <a:rPr lang="en-US" smtClean="0"/>
              <a:t>8</a:t>
            </a:fld>
            <a:endParaRPr lang="en-US" dirty="0"/>
          </a:p>
        </p:txBody>
      </p:sp>
      <p:pic>
        <p:nvPicPr>
          <p:cNvPr id="10" name="05-genotype-scoring — build 1" descr="Group haplotypes by allele and retain each read's strongest likelihood within a group"/>
          <p:cNvPicPr>
            <a:picLocks noChangeAspect="1"/>
          </p:cNvPicPr>
          <p:nvPr/>
        </p:nvPicPr>
        <p:blipFill>
          <a:blip r:embed="rId3"/>
          <a:stretch>
            <a:fillRect/>
          </a:stretch>
        </p:blipFill>
        <p:spPr>
          <a:xfrm>
            <a:off x="252743" y="2445000"/>
            <a:ext cx="11730748" cy="3910249"/>
          </a:xfrm>
          <a:prstGeom prst="rect">
            <a:avLst/>
          </a:prstGeom>
        </p:spPr>
      </p:pic>
      <p:pic>
        <p:nvPicPr>
          <p:cNvPr id="11" name="05-genotype-scoring — build 2" descr="A diploid genotype lets a read come from either allele copy; mix probabilities, not log values"/>
          <p:cNvPicPr>
            <a:picLocks noChangeAspect="1"/>
          </p:cNvPicPr>
          <p:nvPr/>
        </p:nvPicPr>
        <p:blipFill>
          <a:blip r:embed="rId4"/>
          <a:stretch>
            <a:fillRect/>
          </a:stretch>
        </p:blipFill>
        <p:spPr>
          <a:xfrm>
            <a:off x="252743" y="2445000"/>
            <a:ext cx="11730748" cy="3910249"/>
          </a:xfrm>
          <a:prstGeom prst="rect">
            <a:avLst/>
          </a:prstGeom>
        </p:spPr>
      </p:pic>
      <p:pic>
        <p:nvPicPr>
          <p:cNvPr id="12" name="05-genotype-scoring — build 3" descr="Aggregate all read likelihoods and express their differences on the Phred scale"/>
          <p:cNvPicPr>
            <a:picLocks noChangeAspect="1"/>
          </p:cNvPicPr>
          <p:nvPr/>
        </p:nvPicPr>
        <p:blipFill>
          <a:blip r:embed="rId5"/>
          <a:stretch>
            <a:fillRect/>
          </a:stretch>
        </p:blipFill>
        <p:spPr>
          <a:xfrm>
            <a:off x="252743" y="2445000"/>
            <a:ext cx="11730748" cy="3910249"/>
          </a:xfrm>
          <a:prstGeom prst="rect">
            <a:avLst/>
          </a:prstGeom>
        </p:spPr>
      </p:pic>
      <p:pic>
        <p:nvPicPr>
          <p:cNvPr id="13" name="05-genotype-scoring — build 4" descr="Select C/A in the toy likelihood model; the full caller also handles priors and confidence"/>
          <p:cNvPicPr>
            <a:picLocks noChangeAspect="1"/>
          </p:cNvPicPr>
          <p:nvPr/>
        </p:nvPicPr>
        <p:blipFill>
          <a:blip r:embed="rId6"/>
          <a:stretch>
            <a:fillRect/>
          </a:stretch>
        </p:blipFill>
        <p:spPr>
          <a:xfrm>
            <a:off x="252743" y="2445000"/>
            <a:ext cx="11730748" cy="3910249"/>
          </a:xfrm>
          <a:prstGeom prst="rect">
            <a:avLst/>
          </a:prstGeom>
        </p:spPr>
      </p:pic>
    </p:spTree>
    <p:extLst>
      <p:ext uri="{BB962C8B-B14F-4D97-AF65-F5344CB8AC3E}">
        <p14:creationId xmlns:p14="http://schemas.microsoft.com/office/powerpoint/2010/main" val="38286061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2"/>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069A2787-0888-307D-DAD6-16D28D21D017}"/>
              </a:ext>
            </a:extLst>
          </p:cNvPr>
          <p:cNvSpPr>
            <a:spLocks noGrp="1"/>
          </p:cNvSpPr>
          <p:nvPr>
            <p:ph idx="1"/>
          </p:nvPr>
        </p:nvSpPr>
        <p:spPr/>
        <p:txBody>
          <a:bodyPr/>
          <a:lstStyle/>
          <a:p>
            <a:r>
              <a:rPr lang="en-US" sz="2000" b="1" dirty="0"/>
              <a:t>On genomic repeats and reproducibility</a:t>
            </a:r>
            <a:br>
              <a:rPr lang="en-US" sz="2000" b="1" dirty="0"/>
            </a:br>
            <a:r>
              <a:rPr lang="en-US" sz="2000" u="sng" dirty="0"/>
              <a:t>Can Firtina</a:t>
            </a:r>
            <a:r>
              <a:rPr lang="en-US" sz="2000" dirty="0"/>
              <a:t>, Can Alkan</a:t>
            </a:r>
            <a:br>
              <a:rPr lang="en-US" sz="2000" dirty="0"/>
            </a:br>
            <a:r>
              <a:rPr lang="en-US" sz="2000" dirty="0">
                <a:hlinkClick r:id="rId3"/>
              </a:rPr>
              <a:t>Bioinformatics</a:t>
            </a:r>
            <a:r>
              <a:rPr lang="en-US" sz="2000" dirty="0"/>
              <a:t>, August 2016.</a:t>
            </a:r>
            <a:br>
              <a:rPr lang="en-US" sz="2000" dirty="0"/>
            </a:br>
            <a:r>
              <a:rPr lang="en-US" sz="2000" dirty="0">
                <a:hlinkClick r:id="rId4"/>
              </a:rPr>
              <a:t>[Code]</a:t>
            </a:r>
            <a:r>
              <a:rPr lang="en-US" sz="2000" dirty="0"/>
              <a:t> </a:t>
            </a:r>
            <a:r>
              <a:rPr lang="en-US" sz="2000" dirty="0">
                <a:hlinkClick r:id="rId5"/>
              </a:rPr>
              <a:t>[Link]</a:t>
            </a:r>
            <a:endParaRPr lang="en-US" sz="2000" dirty="0"/>
          </a:p>
        </p:txBody>
      </p:sp>
      <p:sp>
        <p:nvSpPr>
          <p:cNvPr id="4" name="Title 3">
            <a:extLst>
              <a:ext uri="{FF2B5EF4-FFF2-40B4-BE49-F238E27FC236}">
                <a16:creationId xmlns:a16="http://schemas.microsoft.com/office/drawing/2014/main" id="{A3946279-BE0E-577D-1EAB-C3CC43B2DEDF}"/>
              </a:ext>
            </a:extLst>
          </p:cNvPr>
          <p:cNvSpPr>
            <a:spLocks noGrp="1"/>
          </p:cNvSpPr>
          <p:nvPr>
            <p:ph type="title"/>
          </p:nvPr>
        </p:nvSpPr>
        <p:spPr/>
        <p:txBody>
          <a:bodyPr>
            <a:normAutofit/>
          </a:bodyPr>
          <a:lstStyle/>
          <a:p>
            <a:r>
              <a:rPr lang="en-US" dirty="0"/>
              <a:t>Reproducibility Issues </a:t>
            </a:r>
            <a:r>
              <a:rPr lang="en-US" sz="2400" dirty="0"/>
              <a:t>[Bioinformatics '16]</a:t>
            </a:r>
          </a:p>
        </p:txBody>
      </p:sp>
      <p:sp>
        <p:nvSpPr>
          <p:cNvPr id="3" name="Slide Number Placeholder 2">
            <a:extLst>
              <a:ext uri="{FF2B5EF4-FFF2-40B4-BE49-F238E27FC236}">
                <a16:creationId xmlns:a16="http://schemas.microsoft.com/office/drawing/2014/main" id="{6DAD7224-FC3E-0E8A-AC3E-D1AB08835E28}"/>
              </a:ext>
            </a:extLst>
          </p:cNvPr>
          <p:cNvSpPr>
            <a:spLocks noGrp="1"/>
          </p:cNvSpPr>
          <p:nvPr>
            <p:ph type="sldNum" sz="quarter" idx="12"/>
          </p:nvPr>
        </p:nvSpPr>
        <p:spPr/>
        <p:txBody>
          <a:bodyPr/>
          <a:lstStyle/>
          <a:p>
            <a:fld id="{926C5CFF-FC03-5F4C-B716-CBEBB43E48DE}" type="slidenum">
              <a:rPr lang="en-US" smtClean="0">
                <a:latin typeface="Garamond"/>
                <a:cs typeface="Calibri"/>
              </a:rPr>
              <a:t>9</a:t>
            </a:fld>
            <a:endParaRPr lang="en-US" dirty="0">
              <a:latin typeface="Garamond"/>
              <a:cs typeface="Calibri"/>
            </a:endParaRPr>
          </a:p>
        </p:txBody>
      </p:sp>
      <p:pic>
        <p:nvPicPr>
          <p:cNvPr id="7" name="Picture 6">
            <a:extLst>
              <a:ext uri="{FF2B5EF4-FFF2-40B4-BE49-F238E27FC236}">
                <a16:creationId xmlns:a16="http://schemas.microsoft.com/office/drawing/2014/main" id="{615DD478-9405-71F7-5EBF-8EBFB728338F}"/>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649417" y="2134650"/>
            <a:ext cx="8893166" cy="3988710"/>
          </a:xfrm>
          <a:prstGeom prst="rect">
            <a:avLst/>
          </a:prstGeom>
        </p:spPr>
      </p:pic>
    </p:spTree>
    <p:extLst>
      <p:ext uri="{BB962C8B-B14F-4D97-AF65-F5344CB8AC3E}">
        <p14:creationId xmlns:p14="http://schemas.microsoft.com/office/powerpoint/2010/main" val="106616729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942F7A62-C8C2-4583-A8AA-FA62420FCF81}"/>
              </a:ext>
            </a:extLst>
          </p:cNvPr>
          <p:cNvSpPr>
            <a:spLocks noGrp="1"/>
          </p:cNvSpPr>
          <p:nvPr>
            <p:ph idx="1"/>
          </p:nvPr>
        </p:nvSpPr>
        <p:spPr/>
        <p:txBody>
          <a:bodyPr/>
          <a:lstStyle/>
          <a:p>
            <a:r>
              <a:rPr lang="en-US" dirty="0"/>
              <a:t>Reads are matched to positions in a reference genome</a:t>
            </a:r>
          </a:p>
          <a:p>
            <a:r>
              <a:rPr lang="en-US" dirty="0"/>
              <a:t>What if several locations are equally good?</a:t>
            </a:r>
          </a:p>
        </p:txBody>
      </p:sp>
      <p:sp>
        <p:nvSpPr>
          <p:cNvPr id="3" name="Title 2">
            <a:extLst>
              <a:ext uri="{FF2B5EF4-FFF2-40B4-BE49-F238E27FC236}">
                <a16:creationId xmlns:a16="http://schemas.microsoft.com/office/drawing/2014/main" id="{E96584E3-72B4-4FD3-ADED-65C38E6DC48F}"/>
              </a:ext>
            </a:extLst>
          </p:cNvPr>
          <p:cNvSpPr>
            <a:spLocks noGrp="1"/>
          </p:cNvSpPr>
          <p:nvPr>
            <p:ph type="title"/>
          </p:nvPr>
        </p:nvSpPr>
        <p:spPr/>
        <p:txBody>
          <a:bodyPr/>
          <a:lstStyle/>
          <a:p>
            <a:r>
              <a:rPr lang="en-US" dirty="0"/>
              <a:t>Recall: Read Mapping</a:t>
            </a:r>
          </a:p>
        </p:txBody>
      </p:sp>
      <p:sp>
        <p:nvSpPr>
          <p:cNvPr id="4" name="Slide Number Placeholder 3">
            <a:extLst>
              <a:ext uri="{FF2B5EF4-FFF2-40B4-BE49-F238E27FC236}">
                <a16:creationId xmlns:a16="http://schemas.microsoft.com/office/drawing/2014/main" id="{D2A1ABEE-332E-4130-852A-9ACFB348EDFB}"/>
              </a:ext>
            </a:extLst>
          </p:cNvPr>
          <p:cNvSpPr>
            <a:spLocks noGrp="1"/>
          </p:cNvSpPr>
          <p:nvPr>
            <p:ph type="sldNum" sz="quarter" idx="12"/>
          </p:nvPr>
        </p:nvSpPr>
        <p:spPr/>
        <p:txBody>
          <a:bodyPr/>
          <a:lstStyle/>
          <a:p>
            <a:fld id="{926C5CFF-FC03-5F4C-B716-CBEBB43E48DE}" type="slidenum">
              <a:rPr lang="en-US" smtClean="0"/>
              <a:t>10</a:t>
            </a:fld>
            <a:endParaRPr lang="en-US" dirty="0"/>
          </a:p>
        </p:txBody>
      </p:sp>
      <p:pic>
        <p:nvPicPr>
          <p:cNvPr id="10" name="Lecture 4 read-mapping figure">
            <a:extLst>
              <a:ext uri="{FF2B5EF4-FFF2-40B4-BE49-F238E27FC236}">
                <a16:creationId xmlns:a16="http://schemas.microsoft.com/office/drawing/2014/main" id="{2180D7CA-B9C6-1BF5-A2D3-5DFDC06CC32E}"/>
              </a:ext>
            </a:extLst>
          </p:cNvPr>
          <p:cNvPicPr>
            <a:picLocks noChangeAspect="1"/>
          </p:cNvPicPr>
          <p:nvPr/>
        </p:nvPicPr>
        <p:blipFill>
          <a:blip r:embed="rId3"/>
          <a:stretch>
            <a:fillRect/>
          </a:stretch>
        </p:blipFill>
        <p:spPr>
          <a:xfrm>
            <a:off x="1578824" y="2670000"/>
            <a:ext cx="9034355" cy="3096344"/>
          </a:xfrm>
          <a:prstGeom prst="rect">
            <a:avLst/>
          </a:prstGeom>
        </p:spPr>
      </p:pic>
    </p:spTree>
    <p:extLst>
      <p:ext uri="{BB962C8B-B14F-4D97-AF65-F5344CB8AC3E}">
        <p14:creationId xmlns:p14="http://schemas.microsoft.com/office/powerpoint/2010/main" val="18781797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A03A8FF-385B-442F-9E44-386E1EF98BEA}"/>
              </a:ext>
            </a:extLst>
          </p:cNvPr>
          <p:cNvSpPr>
            <a:spLocks noGrp="1"/>
          </p:cNvSpPr>
          <p:nvPr>
            <p:ph idx="1"/>
          </p:nvPr>
        </p:nvSpPr>
        <p:spPr/>
        <p:txBody>
          <a:bodyPr/>
          <a:lstStyle/>
          <a:p>
            <a:r>
              <a:rPr lang="en-US" dirty="0"/>
              <a:t>Which location should be reported for this read?</a:t>
            </a:r>
          </a:p>
          <a:p>
            <a:r>
              <a:rPr lang="en-US" dirty="0"/>
              <a:t>Burrows–Wheeler Aligner with maximal exact matches (BWA-MEM)</a:t>
            </a:r>
          </a:p>
          <a:p>
            <a:r>
              <a:rPr lang="en-US" dirty="0"/>
              <a:t>Pseudorandom tie-breaking depends on the read's input position</a:t>
            </a:r>
          </a:p>
        </p:txBody>
      </p:sp>
      <p:sp>
        <p:nvSpPr>
          <p:cNvPr id="3" name="Title 2">
            <a:extLst>
              <a:ext uri="{FF2B5EF4-FFF2-40B4-BE49-F238E27FC236}">
                <a16:creationId xmlns:a16="http://schemas.microsoft.com/office/drawing/2014/main" id="{D4E2DCBD-ABC7-4E8D-9077-07C233A3CA1A}"/>
              </a:ext>
            </a:extLst>
          </p:cNvPr>
          <p:cNvSpPr>
            <a:spLocks noGrp="1"/>
          </p:cNvSpPr>
          <p:nvPr>
            <p:ph type="title"/>
          </p:nvPr>
        </p:nvSpPr>
        <p:spPr/>
        <p:txBody>
          <a:bodyPr/>
          <a:lstStyle/>
          <a:p>
            <a:r>
              <a:rPr lang="en-US" dirty="0"/>
              <a:t>Ambiguous Mapping</a:t>
            </a:r>
          </a:p>
        </p:txBody>
      </p:sp>
      <p:sp>
        <p:nvSpPr>
          <p:cNvPr id="4" name="Slide Number Placeholder 3">
            <a:extLst>
              <a:ext uri="{FF2B5EF4-FFF2-40B4-BE49-F238E27FC236}">
                <a16:creationId xmlns:a16="http://schemas.microsoft.com/office/drawing/2014/main" id="{AF167A41-080C-4588-92DA-64076CD00907}"/>
              </a:ext>
            </a:extLst>
          </p:cNvPr>
          <p:cNvSpPr>
            <a:spLocks noGrp="1"/>
          </p:cNvSpPr>
          <p:nvPr>
            <p:ph type="sldNum" sz="quarter" idx="12"/>
          </p:nvPr>
        </p:nvSpPr>
        <p:spPr/>
        <p:txBody>
          <a:bodyPr/>
          <a:lstStyle/>
          <a:p>
            <a:fld id="{926C5CFF-FC03-5F4C-B716-CBEBB43E48DE}" type="slidenum">
              <a:rPr lang="en-US" smtClean="0"/>
              <a:t>11</a:t>
            </a:fld>
            <a:endParaRPr lang="en-US" dirty="0"/>
          </a:p>
        </p:txBody>
      </p:sp>
      <p:pic>
        <p:nvPicPr>
          <p:cNvPr id="10" name="02-equal-mappings build 1" descr="The same read can align to two copies of a repeated sequence"/>
          <p:cNvPicPr>
            <a:picLocks noChangeAspect="1"/>
          </p:cNvPicPr>
          <p:nvPr/>
        </p:nvPicPr>
        <p:blipFill>
          <a:blip r:embed="rId3"/>
          <a:stretch>
            <a:fillRect/>
          </a:stretch>
        </p:blipFill>
        <p:spPr>
          <a:xfrm>
            <a:off x="252743" y="2445000"/>
            <a:ext cx="11730748" cy="3910249"/>
          </a:xfrm>
          <a:prstGeom prst="rect">
            <a:avLst/>
          </a:prstGeom>
        </p:spPr>
      </p:pic>
      <p:pic>
        <p:nvPicPr>
          <p:cNvPr id="11" name="02-equal-mappings build 2" descr="Both illustrated alignments have exactly the same single mismatch and alignment score"/>
          <p:cNvPicPr>
            <a:picLocks noChangeAspect="1"/>
          </p:cNvPicPr>
          <p:nvPr/>
        </p:nvPicPr>
        <p:blipFill>
          <a:blip r:embed="rId4"/>
          <a:stretch>
            <a:fillRect/>
          </a:stretch>
        </p:blipFill>
        <p:spPr>
          <a:xfrm>
            <a:off x="252743" y="2445000"/>
            <a:ext cx="11730748" cy="3910249"/>
          </a:xfrm>
          <a:prstGeom prst="rect">
            <a:avLst/>
          </a:prstGeom>
        </p:spPr>
      </p:pic>
      <p:pic>
        <p:nvPicPr>
          <p:cNvPr id="12" name="02-equal-mappings build 3" descr="BWA-MEM's tie-break depends on the read's input position, so a changed read order can change the selected locus"/>
          <p:cNvPicPr>
            <a:picLocks noChangeAspect="1"/>
          </p:cNvPicPr>
          <p:nvPr/>
        </p:nvPicPr>
        <p:blipFill>
          <a:blip r:embed="rId5"/>
          <a:stretch>
            <a:fillRect/>
          </a:stretch>
        </p:blipFill>
        <p:spPr>
          <a:xfrm>
            <a:off x="252743" y="2445000"/>
            <a:ext cx="11730748" cy="3910249"/>
          </a:xfrm>
          <a:prstGeom prst="rect">
            <a:avLst/>
          </a:prstGeom>
        </p:spPr>
      </p:pic>
    </p:spTree>
    <p:extLst>
      <p:ext uri="{BB962C8B-B14F-4D97-AF65-F5344CB8AC3E}">
        <p14:creationId xmlns:p14="http://schemas.microsoft.com/office/powerpoint/2010/main" val="19265635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69960AEB-F48F-4520-B471-76FFDE564D79}"/>
              </a:ext>
            </a:extLst>
          </p:cNvPr>
          <p:cNvSpPr>
            <a:spLocks noGrp="1"/>
          </p:cNvSpPr>
          <p:nvPr>
            <p:ph idx="1"/>
          </p:nvPr>
        </p:nvSpPr>
        <p:spPr/>
        <p:txBody>
          <a:bodyPr/>
          <a:lstStyle/>
          <a:p>
            <a:r>
              <a:rPr lang="en-US" dirty="0"/>
              <a:t>Would the same reads always produce the same variant calls?</a:t>
            </a:r>
          </a:p>
          <a:p>
            <a:r>
              <a:rPr lang="en-US" dirty="0"/>
              <a:t>Changed placements can change the information a caller uses</a:t>
            </a:r>
          </a:p>
          <a:p>
            <a:r>
              <a:rPr lang="en-US" b="1" dirty="0"/>
              <a:t>Observation:</a:t>
            </a:r>
            <a:r>
              <a:rPr lang="en-US" dirty="0"/>
              <a:t> Different variant calling results after shuffling the same reads</a:t>
            </a:r>
          </a:p>
        </p:txBody>
      </p:sp>
      <p:sp>
        <p:nvSpPr>
          <p:cNvPr id="3" name="Title 2">
            <a:extLst>
              <a:ext uri="{FF2B5EF4-FFF2-40B4-BE49-F238E27FC236}">
                <a16:creationId xmlns:a16="http://schemas.microsoft.com/office/drawing/2014/main" id="{ED8C8FA8-76BD-4CE0-BF86-E31BCBF42704}"/>
              </a:ext>
            </a:extLst>
          </p:cNvPr>
          <p:cNvSpPr>
            <a:spLocks noGrp="1"/>
          </p:cNvSpPr>
          <p:nvPr>
            <p:ph type="title"/>
          </p:nvPr>
        </p:nvSpPr>
        <p:spPr/>
        <p:txBody>
          <a:bodyPr/>
          <a:lstStyle/>
          <a:p>
            <a:r>
              <a:rPr lang="en-US" dirty="0"/>
              <a:t>Could the Variant Calls Change?</a:t>
            </a:r>
          </a:p>
        </p:txBody>
      </p:sp>
      <p:sp>
        <p:nvSpPr>
          <p:cNvPr id="4" name="Slide Number Placeholder 3">
            <a:extLst>
              <a:ext uri="{FF2B5EF4-FFF2-40B4-BE49-F238E27FC236}">
                <a16:creationId xmlns:a16="http://schemas.microsoft.com/office/drawing/2014/main" id="{CD99214C-E4D3-45FA-8BF2-0B8B0106264E}"/>
              </a:ext>
            </a:extLst>
          </p:cNvPr>
          <p:cNvSpPr>
            <a:spLocks noGrp="1"/>
          </p:cNvSpPr>
          <p:nvPr>
            <p:ph type="sldNum" sz="quarter" idx="12"/>
          </p:nvPr>
        </p:nvSpPr>
        <p:spPr/>
        <p:txBody>
          <a:bodyPr/>
          <a:lstStyle/>
          <a:p>
            <a:fld id="{926C5CFF-FC03-5F4C-B716-CBEBB43E48DE}" type="slidenum">
              <a:rPr lang="en-US" smtClean="0"/>
              <a:t>12</a:t>
            </a:fld>
            <a:endParaRPr lang="en-US" dirty="0"/>
          </a:p>
        </p:txBody>
      </p:sp>
      <p:pic>
        <p:nvPicPr>
          <p:cNvPr id="10" name="03-mapping-to-calls build 1" descr="Both rows start with the same read sequences in the two different input orders"/>
          <p:cNvPicPr>
            <a:picLocks noChangeAspect="1"/>
          </p:cNvPicPr>
          <p:nvPr/>
        </p:nvPicPr>
        <p:blipFill>
          <a:blip r:embed="rId3"/>
          <a:stretch>
            <a:fillRect/>
          </a:stretch>
        </p:blipFill>
        <p:spPr>
          <a:xfrm>
            <a:off x="252743" y="2445000"/>
            <a:ext cx="11730748" cy="3910249"/>
          </a:xfrm>
          <a:prstGeom prst="rect">
            <a:avLst/>
          </a:prstGeom>
        </p:spPr>
      </p:pic>
      <p:pic>
        <p:nvPicPr>
          <p:cNvPr id="11" name="03-mapping-to-calls build 2" descr="A different tie-break moves the highlighted read rA between the two loci"/>
          <p:cNvPicPr>
            <a:picLocks noChangeAspect="1"/>
          </p:cNvPicPr>
          <p:nvPr/>
        </p:nvPicPr>
        <p:blipFill>
          <a:blip r:embed="rId4"/>
          <a:stretch>
            <a:fillRect/>
          </a:stretch>
        </p:blipFill>
        <p:spPr>
          <a:xfrm>
            <a:off x="252743" y="2445000"/>
            <a:ext cx="11730748" cy="3910249"/>
          </a:xfrm>
          <a:prstGeom prst="rect">
            <a:avLst/>
          </a:prstGeom>
        </p:spPr>
      </p:pic>
      <p:pic>
        <p:nvPicPr>
          <p:cNvPr id="12" name="03-mapping-to-calls build 3" descr="The placement change alters the local A/C read evidence at Locus 1"/>
          <p:cNvPicPr>
            <a:picLocks noChangeAspect="1"/>
          </p:cNvPicPr>
          <p:nvPr/>
        </p:nvPicPr>
        <p:blipFill>
          <a:blip r:embed="rId5"/>
          <a:stretch>
            <a:fillRect/>
          </a:stretch>
        </p:blipFill>
        <p:spPr>
          <a:xfrm>
            <a:off x="252743" y="2445000"/>
            <a:ext cx="11730748" cy="3910249"/>
          </a:xfrm>
          <a:prstGeom prst="rect">
            <a:avLst/>
          </a:prstGeom>
        </p:spPr>
      </p:pic>
      <p:pic>
        <p:nvPicPr>
          <p:cNvPr id="13" name="03-mapping-to-calls build 4" descr="Changed evidence can change the called variant set; the illustrated lists are possible schematic outcomes"/>
          <p:cNvPicPr>
            <a:picLocks noChangeAspect="1"/>
          </p:cNvPicPr>
          <p:nvPr/>
        </p:nvPicPr>
        <p:blipFill>
          <a:blip r:embed="rId6"/>
          <a:stretch>
            <a:fillRect/>
          </a:stretch>
        </p:blipFill>
        <p:spPr>
          <a:xfrm>
            <a:off x="252743" y="2445000"/>
            <a:ext cx="11730748" cy="3910249"/>
          </a:xfrm>
          <a:prstGeom prst="rect">
            <a:avLst/>
          </a:prstGeom>
        </p:spPr>
      </p:pic>
    </p:spTree>
    <p:extLst>
      <p:ext uri="{BB962C8B-B14F-4D97-AF65-F5344CB8AC3E}">
        <p14:creationId xmlns:p14="http://schemas.microsoft.com/office/powerpoint/2010/main" val="497939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2"/>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01CCE1F8-5F8F-4CAA-B01D-E3CA3C314354}"/>
              </a:ext>
            </a:extLst>
          </p:cNvPr>
          <p:cNvSpPr>
            <a:spLocks noGrp="1"/>
          </p:cNvSpPr>
          <p:nvPr>
            <p:ph idx="1"/>
          </p:nvPr>
        </p:nvSpPr>
        <p:spPr/>
        <p:txBody>
          <a:bodyPr/>
          <a:lstStyle/>
          <a:p>
            <a:r>
              <a:rPr lang="en-US" dirty="0"/>
              <a:t>How about the </a:t>
            </a:r>
            <a:r>
              <a:rPr lang="en-US" b="1" dirty="0"/>
              <a:t>exact same Binary Alignment/Map (BAM) file</a:t>
            </a:r>
            <a:r>
              <a:rPr lang="en-US" dirty="0"/>
              <a:t>?</a:t>
            </a:r>
          </a:p>
          <a:p>
            <a:r>
              <a:rPr lang="en-US" dirty="0"/>
              <a:t>2016: variant quality score recalibration (VQSR) changed filtering</a:t>
            </a:r>
          </a:p>
          <a:p>
            <a:pPr lvl="1"/>
            <a:r>
              <a:rPr lang="en-US" dirty="0"/>
              <a:t>Different variant calling even when using the same BAM input</a:t>
            </a:r>
          </a:p>
        </p:txBody>
      </p:sp>
      <p:sp>
        <p:nvSpPr>
          <p:cNvPr id="3" name="Title 2">
            <a:extLst>
              <a:ext uri="{FF2B5EF4-FFF2-40B4-BE49-F238E27FC236}">
                <a16:creationId xmlns:a16="http://schemas.microsoft.com/office/drawing/2014/main" id="{215BB124-52D3-4265-88B6-8CF82D7E4E4A}"/>
              </a:ext>
            </a:extLst>
          </p:cNvPr>
          <p:cNvSpPr>
            <a:spLocks noGrp="1"/>
          </p:cNvSpPr>
          <p:nvPr>
            <p:ph type="title"/>
          </p:nvPr>
        </p:nvSpPr>
        <p:spPr/>
        <p:txBody>
          <a:bodyPr/>
          <a:lstStyle/>
          <a:p>
            <a:r>
              <a:rPr lang="en-US" dirty="0"/>
              <a:t>Same Alignments, Same Final Calls?</a:t>
            </a:r>
          </a:p>
        </p:txBody>
      </p:sp>
      <p:sp>
        <p:nvSpPr>
          <p:cNvPr id="4" name="Slide Number Placeholder 3">
            <a:extLst>
              <a:ext uri="{FF2B5EF4-FFF2-40B4-BE49-F238E27FC236}">
                <a16:creationId xmlns:a16="http://schemas.microsoft.com/office/drawing/2014/main" id="{F57D42E6-1833-4F5C-8438-947707971807}"/>
              </a:ext>
            </a:extLst>
          </p:cNvPr>
          <p:cNvSpPr>
            <a:spLocks noGrp="1"/>
          </p:cNvSpPr>
          <p:nvPr>
            <p:ph type="sldNum" sz="quarter" idx="12"/>
          </p:nvPr>
        </p:nvSpPr>
        <p:spPr/>
        <p:txBody>
          <a:bodyPr/>
          <a:lstStyle/>
          <a:p>
            <a:fld id="{926C5CFF-FC03-5F4C-B716-CBEBB43E48DE}" type="slidenum">
              <a:rPr lang="en-US" smtClean="0"/>
              <a:t>13</a:t>
            </a:fld>
            <a:endParaRPr lang="en-US" dirty="0"/>
          </a:p>
        </p:txBody>
      </p:sp>
      <p:pic>
        <p:nvPicPr>
          <p:cNvPr id="10" name="04-same-bam-filtering build 1" descr="Hold the aligned reads fixed by starting both runs from the identical BAM"/>
          <p:cNvPicPr>
            <a:picLocks noChangeAspect="1"/>
          </p:cNvPicPr>
          <p:nvPr/>
        </p:nvPicPr>
        <p:blipFill>
          <a:blip r:embed="rId3"/>
          <a:stretch>
            <a:fillRect/>
          </a:stretch>
        </p:blipFill>
        <p:spPr>
          <a:xfrm>
            <a:off x="252743" y="2445000"/>
            <a:ext cx="11730748" cy="3910249"/>
          </a:xfrm>
          <a:prstGeom prst="rect">
            <a:avLst/>
          </a:prstGeom>
        </p:spPr>
      </p:pic>
      <p:pic>
        <p:nvPicPr>
          <p:cNvPr id="11" name="04-same-bam-filtering build 2" descr="The two reruns reach the same raw variant calls before filtering"/>
          <p:cNvPicPr>
            <a:picLocks noChangeAspect="1"/>
          </p:cNvPicPr>
          <p:nvPr/>
        </p:nvPicPr>
        <p:blipFill>
          <a:blip r:embed="rId4"/>
          <a:stretch>
            <a:fillRect/>
          </a:stretch>
        </p:blipFill>
        <p:spPr>
          <a:xfrm>
            <a:off x="252743" y="2445000"/>
            <a:ext cx="11730748" cy="3910249"/>
          </a:xfrm>
          <a:prstGeom prst="rect">
            <a:avLst/>
          </a:prstGeom>
        </p:spPr>
      </p:pic>
      <p:pic>
        <p:nvPicPr>
          <p:cNvPr id="12" name="04-same-bam-filtering build 3" descr="In the reported same-BAM experiment, differences arose at VQSR and changed which calls were retained"/>
          <p:cNvPicPr>
            <a:picLocks noChangeAspect="1"/>
          </p:cNvPicPr>
          <p:nvPr/>
        </p:nvPicPr>
        <p:blipFill>
          <a:blip r:embed="rId5"/>
          <a:stretch>
            <a:fillRect/>
          </a:stretch>
        </p:blipFill>
        <p:spPr>
          <a:xfrm>
            <a:off x="252743" y="2445000"/>
            <a:ext cx="11730748" cy="3910249"/>
          </a:xfrm>
          <a:prstGeom prst="rect">
            <a:avLst/>
          </a:prstGeom>
        </p:spPr>
      </p:pic>
    </p:spTree>
    <p:extLst>
      <p:ext uri="{BB962C8B-B14F-4D97-AF65-F5344CB8AC3E}">
        <p14:creationId xmlns:p14="http://schemas.microsoft.com/office/powerpoint/2010/main" val="31101989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2F8E14-81C1-FAAA-8222-FD64FF25910E}"/>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D675D8F7-9553-F1B3-0EEF-E540D17F7FEA}"/>
              </a:ext>
            </a:extLst>
          </p:cNvPr>
          <p:cNvSpPr>
            <a:spLocks noGrp="1"/>
          </p:cNvSpPr>
          <p:nvPr>
            <p:ph idx="1"/>
          </p:nvPr>
        </p:nvSpPr>
        <p:spPr/>
        <p:txBody>
          <a:bodyPr/>
          <a:lstStyle/>
          <a:p>
            <a:r>
              <a:rPr lang="en-US" sz="2000" b="1" dirty="0"/>
              <a:t>On genomic repeats and reproducibility</a:t>
            </a:r>
            <a:br>
              <a:rPr lang="en-US" sz="2000" b="1" dirty="0"/>
            </a:br>
            <a:r>
              <a:rPr lang="en-US" sz="2000" u="sng" dirty="0"/>
              <a:t>Can Firtina</a:t>
            </a:r>
            <a:r>
              <a:rPr lang="en-US" sz="2000" dirty="0"/>
              <a:t>, Can Alkan</a:t>
            </a:r>
            <a:br>
              <a:rPr lang="en-US" sz="2000" dirty="0"/>
            </a:br>
            <a:r>
              <a:rPr lang="en-US" sz="2000" dirty="0">
                <a:hlinkClick r:id="rId3"/>
              </a:rPr>
              <a:t>Bioinformatics</a:t>
            </a:r>
            <a:r>
              <a:rPr lang="en-US" sz="2000" dirty="0"/>
              <a:t>, August 2016.</a:t>
            </a:r>
            <a:br>
              <a:rPr lang="en-US" sz="2000" dirty="0"/>
            </a:br>
            <a:r>
              <a:rPr lang="en-US" sz="2000" dirty="0">
                <a:hlinkClick r:id="rId4"/>
              </a:rPr>
              <a:t>[Code]</a:t>
            </a:r>
            <a:r>
              <a:rPr lang="en-US" sz="2000" dirty="0"/>
              <a:t> </a:t>
            </a:r>
            <a:r>
              <a:rPr lang="en-US" sz="2000" dirty="0">
                <a:hlinkClick r:id="rId5"/>
              </a:rPr>
              <a:t>[Link]</a:t>
            </a:r>
            <a:endParaRPr lang="en-US" sz="2000" dirty="0"/>
          </a:p>
        </p:txBody>
      </p:sp>
      <p:sp>
        <p:nvSpPr>
          <p:cNvPr id="4" name="Title 3">
            <a:extLst>
              <a:ext uri="{FF2B5EF4-FFF2-40B4-BE49-F238E27FC236}">
                <a16:creationId xmlns:a16="http://schemas.microsoft.com/office/drawing/2014/main" id="{9DE22AD2-8BEF-5018-6286-BAF49AD2100D}"/>
              </a:ext>
            </a:extLst>
          </p:cNvPr>
          <p:cNvSpPr>
            <a:spLocks noGrp="1"/>
          </p:cNvSpPr>
          <p:nvPr>
            <p:ph type="title"/>
          </p:nvPr>
        </p:nvSpPr>
        <p:spPr/>
        <p:txBody>
          <a:bodyPr>
            <a:normAutofit/>
          </a:bodyPr>
          <a:lstStyle/>
          <a:p>
            <a:r>
              <a:rPr lang="en-US" dirty="0"/>
              <a:t>Reproducibility Issues </a:t>
            </a:r>
            <a:r>
              <a:rPr lang="en-US" sz="2400" dirty="0"/>
              <a:t>[Bioinformatics '16]</a:t>
            </a:r>
          </a:p>
        </p:txBody>
      </p:sp>
      <p:sp>
        <p:nvSpPr>
          <p:cNvPr id="3" name="Slide Number Placeholder 2">
            <a:extLst>
              <a:ext uri="{FF2B5EF4-FFF2-40B4-BE49-F238E27FC236}">
                <a16:creationId xmlns:a16="http://schemas.microsoft.com/office/drawing/2014/main" id="{AA3559F4-3169-CDF6-DCA0-2325E1837322}"/>
              </a:ext>
            </a:extLst>
          </p:cNvPr>
          <p:cNvSpPr>
            <a:spLocks noGrp="1"/>
          </p:cNvSpPr>
          <p:nvPr>
            <p:ph type="sldNum" sz="quarter" idx="12"/>
          </p:nvPr>
        </p:nvSpPr>
        <p:spPr/>
        <p:txBody>
          <a:bodyPr/>
          <a:lstStyle/>
          <a:p>
            <a:fld id="{926C5CFF-FC03-5F4C-B716-CBEBB43E48DE}" type="slidenum">
              <a:rPr lang="en-US" smtClean="0">
                <a:latin typeface="Garamond"/>
                <a:cs typeface="Calibri"/>
              </a:rPr>
              <a:t>14</a:t>
            </a:fld>
            <a:endParaRPr lang="en-US" dirty="0">
              <a:latin typeface="Garamond"/>
              <a:cs typeface="Calibri"/>
            </a:endParaRPr>
          </a:p>
        </p:txBody>
      </p:sp>
      <p:pic>
        <p:nvPicPr>
          <p:cNvPr id="7" name="Picture 6">
            <a:extLst>
              <a:ext uri="{FF2B5EF4-FFF2-40B4-BE49-F238E27FC236}">
                <a16:creationId xmlns:a16="http://schemas.microsoft.com/office/drawing/2014/main" id="{C370E773-F426-03DD-21A5-0B75282869EA}"/>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649417" y="2134650"/>
            <a:ext cx="8893166" cy="3988710"/>
          </a:xfrm>
          <a:prstGeom prst="rect">
            <a:avLst/>
          </a:prstGeom>
        </p:spPr>
      </p:pic>
    </p:spTree>
    <p:extLst>
      <p:ext uri="{BB962C8B-B14F-4D97-AF65-F5344CB8AC3E}">
        <p14:creationId xmlns:p14="http://schemas.microsoft.com/office/powerpoint/2010/main" val="248294015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4E983FE3-F95C-4D57-A87E-6706920523BB}"/>
              </a:ext>
            </a:extLst>
          </p:cNvPr>
          <p:cNvSpPr>
            <a:spLocks noGrp="1"/>
          </p:cNvSpPr>
          <p:nvPr>
            <p:ph idx="1"/>
          </p:nvPr>
        </p:nvSpPr>
        <p:spPr/>
        <p:txBody>
          <a:bodyPr/>
          <a:lstStyle/>
          <a:p>
            <a:r>
              <a:rPr lang="en-US" dirty="0"/>
              <a:t>DeepVariant (Poplin et al., 2018): learn from read evidence</a:t>
            </a:r>
          </a:p>
          <a:p>
            <a:r>
              <a:rPr lang="en-US" dirty="0"/>
              <a:t>DeepVariant 1.10 uses a convolutional neural network (CNN)</a:t>
            </a:r>
          </a:p>
          <a:p>
            <a:r>
              <a:rPr lang="en-US" dirty="0"/>
              <a:t>Genotype probabilities processed into variant records</a:t>
            </a:r>
          </a:p>
        </p:txBody>
      </p:sp>
      <p:sp>
        <p:nvSpPr>
          <p:cNvPr id="3" name="Title 2">
            <a:extLst>
              <a:ext uri="{FF2B5EF4-FFF2-40B4-BE49-F238E27FC236}">
                <a16:creationId xmlns:a16="http://schemas.microsoft.com/office/drawing/2014/main" id="{42797D93-21C0-4EB2-8B9C-734F826C96FF}"/>
              </a:ext>
            </a:extLst>
          </p:cNvPr>
          <p:cNvSpPr>
            <a:spLocks noGrp="1"/>
          </p:cNvSpPr>
          <p:nvPr>
            <p:ph type="title"/>
          </p:nvPr>
        </p:nvSpPr>
        <p:spPr/>
        <p:txBody>
          <a:bodyPr/>
          <a:lstStyle/>
          <a:p>
            <a:r>
              <a:rPr lang="en-US" dirty="0"/>
              <a:t>DeepVariant Learns to Interpret Read Evidence</a:t>
            </a:r>
          </a:p>
        </p:txBody>
      </p:sp>
      <p:sp>
        <p:nvSpPr>
          <p:cNvPr id="4" name="Slide Number Placeholder 3">
            <a:extLst>
              <a:ext uri="{FF2B5EF4-FFF2-40B4-BE49-F238E27FC236}">
                <a16:creationId xmlns:a16="http://schemas.microsoft.com/office/drawing/2014/main" id="{75B0027C-F4FA-485D-97C2-A18352AE28BE}"/>
              </a:ext>
            </a:extLst>
          </p:cNvPr>
          <p:cNvSpPr>
            <a:spLocks noGrp="1"/>
          </p:cNvSpPr>
          <p:nvPr>
            <p:ph type="sldNum" sz="quarter" idx="12"/>
          </p:nvPr>
        </p:nvSpPr>
        <p:spPr/>
        <p:txBody>
          <a:bodyPr/>
          <a:lstStyle/>
          <a:p>
            <a:fld id="{926C5CFF-FC03-5F4C-B716-CBEBB43E48DE}" type="slidenum">
              <a:rPr lang="en-US" smtClean="0"/>
              <a:t>15</a:t>
            </a:fld>
            <a:endParaRPr lang="en-US" dirty="0"/>
          </a:p>
        </p:txBody>
      </p:sp>
      <p:pic>
        <p:nvPicPr>
          <p:cNvPr id="10" name="06-deepvariant-pipeline — build 1" descr="Input: Prepared aligned reads and the reference genome"/>
          <p:cNvPicPr>
            <a:picLocks noChangeAspect="1"/>
          </p:cNvPicPr>
          <p:nvPr/>
        </p:nvPicPr>
        <p:blipFill>
          <a:blip r:embed="rId3"/>
          <a:stretch>
            <a:fillRect/>
          </a:stretch>
        </p:blipFill>
        <p:spPr>
          <a:xfrm>
            <a:off x="252743" y="2445000"/>
            <a:ext cx="11730748" cy="3910249"/>
          </a:xfrm>
          <a:prstGeom prst="rect">
            <a:avLst/>
          </a:prstGeom>
        </p:spPr>
      </p:pic>
      <p:pic>
        <p:nvPicPr>
          <p:cNvPr id="11" name="06-deepvariant-pipeline — build 2" descr="Propose: Keep candidate alternate alleles for closer inspection"/>
          <p:cNvPicPr>
            <a:picLocks noChangeAspect="1"/>
          </p:cNvPicPr>
          <p:nvPr/>
        </p:nvPicPr>
        <p:blipFill>
          <a:blip r:embed="rId4"/>
          <a:stretch>
            <a:fillRect/>
          </a:stretch>
        </p:blipFill>
        <p:spPr>
          <a:xfrm>
            <a:off x="252743" y="2445000"/>
            <a:ext cx="11730748" cy="3910249"/>
          </a:xfrm>
          <a:prstGeom prst="rect">
            <a:avLst/>
          </a:prstGeom>
        </p:spPr>
      </p:pic>
      <p:pic>
        <p:nvPicPr>
          <p:cNvPr id="12" name="06-deepvariant-pipeline — build 3" descr="Encode: Turn the candidate-centered pileup into a multichannel tensor"/>
          <p:cNvPicPr>
            <a:picLocks noChangeAspect="1"/>
          </p:cNvPicPr>
          <p:nvPr/>
        </p:nvPicPr>
        <p:blipFill>
          <a:blip r:embed="rId5"/>
          <a:stretch>
            <a:fillRect/>
          </a:stretch>
        </p:blipFill>
        <p:spPr>
          <a:xfrm>
            <a:off x="252743" y="2445000"/>
            <a:ext cx="11730748" cy="3910249"/>
          </a:xfrm>
          <a:prstGeom prst="rect">
            <a:avLst/>
          </a:prstGeom>
        </p:spPr>
      </p:pic>
      <p:pic>
        <p:nvPicPr>
          <p:cNvPr id="13" name="06-deepvariant-pipeline — build 4" descr="Classify: Apply the trained CNN to this candidate's encoded evidence"/>
          <p:cNvPicPr>
            <a:picLocks noChangeAspect="1"/>
          </p:cNvPicPr>
          <p:nvPr/>
        </p:nvPicPr>
        <p:blipFill>
          <a:blip r:embed="rId6"/>
          <a:stretch>
            <a:fillRect/>
          </a:stretch>
        </p:blipFill>
        <p:spPr>
          <a:xfrm>
            <a:off x="252743" y="2445000"/>
            <a:ext cx="11730748" cy="3910249"/>
          </a:xfrm>
          <a:prstGeom prst="rect">
            <a:avLst/>
          </a:prstGeom>
        </p:spPr>
      </p:pic>
      <p:pic>
        <p:nvPicPr>
          <p:cNvPr id="14" name="06-deepvariant-pipeline — build 5" descr="Report: Postprocess predictions into variant records"/>
          <p:cNvPicPr>
            <a:picLocks noChangeAspect="1"/>
          </p:cNvPicPr>
          <p:nvPr/>
        </p:nvPicPr>
        <p:blipFill>
          <a:blip r:embed="rId7"/>
          <a:stretch>
            <a:fillRect/>
          </a:stretch>
        </p:blipFill>
        <p:spPr>
          <a:xfrm>
            <a:off x="252743" y="2445000"/>
            <a:ext cx="11730748" cy="3910249"/>
          </a:xfrm>
          <a:prstGeom prst="rect">
            <a:avLst/>
          </a:prstGeom>
        </p:spPr>
      </p:pic>
    </p:spTree>
    <p:extLst>
      <p:ext uri="{BB962C8B-B14F-4D97-AF65-F5344CB8AC3E}">
        <p14:creationId xmlns:p14="http://schemas.microsoft.com/office/powerpoint/2010/main" val="3176952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2">
                                            <p:txEl>
                                              <p:pRg st="1" end="1"/>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3"/>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
                                            <p:txEl>
                                              <p:pRg st="2" end="2"/>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FB63D271-AB30-4B82-99BA-4736B6E79E72}"/>
              </a:ext>
            </a:extLst>
          </p:cNvPr>
          <p:cNvSpPr>
            <a:spLocks noGrp="1"/>
          </p:cNvSpPr>
          <p:nvPr>
            <p:ph idx="1"/>
          </p:nvPr>
        </p:nvSpPr>
        <p:spPr/>
        <p:txBody>
          <a:bodyPr/>
          <a:lstStyle/>
          <a:p>
            <a:r>
              <a:rPr lang="en-US" dirty="0"/>
              <a:t>Count usable read observations at each reference position</a:t>
            </a:r>
          </a:p>
          <a:p>
            <a:r>
              <a:rPr lang="en-US" dirty="0"/>
              <a:t>Single-nucleotide polymorphism (SNP) cutoffs: ≥2 reads and ≥12% support</a:t>
            </a:r>
          </a:p>
          <a:p>
            <a:r>
              <a:rPr lang="en-US" dirty="0"/>
              <a:t>Passing alleles become candidates for genotype evaluation</a:t>
            </a:r>
          </a:p>
        </p:txBody>
      </p:sp>
      <p:sp>
        <p:nvSpPr>
          <p:cNvPr id="3" name="Title 2">
            <a:extLst>
              <a:ext uri="{FF2B5EF4-FFF2-40B4-BE49-F238E27FC236}">
                <a16:creationId xmlns:a16="http://schemas.microsoft.com/office/drawing/2014/main" id="{E9038E3D-1465-40AD-ABB8-C7782D499D84}"/>
              </a:ext>
            </a:extLst>
          </p:cNvPr>
          <p:cNvSpPr>
            <a:spLocks noGrp="1"/>
          </p:cNvSpPr>
          <p:nvPr>
            <p:ph type="title"/>
          </p:nvPr>
        </p:nvSpPr>
        <p:spPr/>
        <p:txBody>
          <a:bodyPr/>
          <a:lstStyle/>
          <a:p>
            <a:r>
              <a:rPr lang="en-US" dirty="0"/>
              <a:t>Propose Candidate Variants</a:t>
            </a:r>
          </a:p>
        </p:txBody>
      </p:sp>
      <p:sp>
        <p:nvSpPr>
          <p:cNvPr id="4" name="Slide Number Placeholder 3">
            <a:extLst>
              <a:ext uri="{FF2B5EF4-FFF2-40B4-BE49-F238E27FC236}">
                <a16:creationId xmlns:a16="http://schemas.microsoft.com/office/drawing/2014/main" id="{B29D0B10-7757-4C26-A4FC-4358100E40A4}"/>
              </a:ext>
            </a:extLst>
          </p:cNvPr>
          <p:cNvSpPr>
            <a:spLocks noGrp="1"/>
          </p:cNvSpPr>
          <p:nvPr>
            <p:ph type="sldNum" sz="quarter" idx="12"/>
          </p:nvPr>
        </p:nvSpPr>
        <p:spPr/>
        <p:txBody>
          <a:bodyPr/>
          <a:lstStyle/>
          <a:p>
            <a:fld id="{926C5CFF-FC03-5F4C-B716-CBEBB43E48DE}" type="slidenum">
              <a:rPr lang="en-US" smtClean="0"/>
              <a:t>16</a:t>
            </a:fld>
            <a:endParaRPr lang="en-US" dirty="0"/>
          </a:p>
        </p:txBody>
      </p:sp>
      <p:pic>
        <p:nvPicPr>
          <p:cNvPr id="10" name="07-candidates — build 1" descr="Count usable read observations at each position"/>
          <p:cNvPicPr>
            <a:picLocks noChangeAspect="1"/>
          </p:cNvPicPr>
          <p:nvPr/>
        </p:nvPicPr>
        <p:blipFill>
          <a:blip r:embed="rId3"/>
          <a:stretch>
            <a:fillRect/>
          </a:stretch>
        </p:blipFill>
        <p:spPr>
          <a:xfrm>
            <a:off x="252743" y="2445000"/>
            <a:ext cx="11730748" cy="3910249"/>
          </a:xfrm>
          <a:prstGeom prst="rect">
            <a:avLst/>
          </a:prstGeom>
        </p:spPr>
      </p:pic>
      <p:pic>
        <p:nvPicPr>
          <p:cNvPr id="11" name="07-candidates — build 2" descr="The candidate column contains 6 C, 5 A and 1 G"/>
          <p:cNvPicPr>
            <a:picLocks noChangeAspect="1"/>
          </p:cNvPicPr>
          <p:nvPr/>
        </p:nvPicPr>
        <p:blipFill>
          <a:blip r:embed="rId4"/>
          <a:stretch>
            <a:fillRect/>
          </a:stretch>
        </p:blipFill>
        <p:spPr>
          <a:xfrm>
            <a:off x="252743" y="2445000"/>
            <a:ext cx="11730748" cy="3910249"/>
          </a:xfrm>
          <a:prstGeom prst="rect">
            <a:avLst/>
          </a:prstGeom>
        </p:spPr>
      </p:pic>
      <p:pic>
        <p:nvPicPr>
          <p:cNvPr id="12" name="07-candidates — build 3" descr="Retain nonreference alleles with at least 2 reads and 12% support"/>
          <p:cNvPicPr>
            <a:picLocks noChangeAspect="1"/>
          </p:cNvPicPr>
          <p:nvPr/>
        </p:nvPicPr>
        <p:blipFill>
          <a:blip r:embed="rId5"/>
          <a:stretch>
            <a:fillRect/>
          </a:stretch>
        </p:blipFill>
        <p:spPr>
          <a:xfrm>
            <a:off x="252743" y="2445000"/>
            <a:ext cx="11730748" cy="3910249"/>
          </a:xfrm>
          <a:prstGeom prst="rect">
            <a:avLst/>
          </a:prstGeom>
        </p:spPr>
      </p:pic>
      <p:pic>
        <p:nvPicPr>
          <p:cNvPr id="13" name="07-candidates — build 4" descr="Keep the C to A candidate for model evaluation"/>
          <p:cNvPicPr>
            <a:picLocks noChangeAspect="1"/>
          </p:cNvPicPr>
          <p:nvPr/>
        </p:nvPicPr>
        <p:blipFill>
          <a:blip r:embed="rId6"/>
          <a:stretch>
            <a:fillRect/>
          </a:stretch>
        </p:blipFill>
        <p:spPr>
          <a:xfrm>
            <a:off x="252743" y="2445000"/>
            <a:ext cx="11730748" cy="3910249"/>
          </a:xfrm>
          <a:prstGeom prst="rect">
            <a:avLst/>
          </a:prstGeom>
        </p:spPr>
      </p:pic>
    </p:spTree>
    <p:extLst>
      <p:ext uri="{BB962C8B-B14F-4D97-AF65-F5344CB8AC3E}">
        <p14:creationId xmlns:p14="http://schemas.microsoft.com/office/powerpoint/2010/main" val="14361286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2">
                                            <p:txEl>
                                              <p:pRg st="1" end="1"/>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
                                            <p:txEl>
                                              <p:pRg st="2" end="2"/>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70E8D6EA-A865-4A1C-B4AF-B24FD00DFC85}"/>
              </a:ext>
            </a:extLst>
          </p:cNvPr>
          <p:cNvSpPr>
            <a:spLocks noGrp="1"/>
          </p:cNvSpPr>
          <p:nvPr>
            <p:ph idx="1"/>
          </p:nvPr>
        </p:nvSpPr>
        <p:spPr/>
        <p:txBody>
          <a:bodyPr/>
          <a:lstStyle/>
          <a:p>
            <a:r>
              <a:rPr lang="en-US" dirty="0"/>
              <a:t>Each read position encoded by seven numerical features</a:t>
            </a:r>
          </a:p>
          <a:p>
            <a:r>
              <a:rPr lang="en-US" dirty="0"/>
              <a:t>Rows aligned by genomic position, with five reference rows</a:t>
            </a:r>
          </a:p>
          <a:p>
            <a:r>
              <a:rPr lang="en-US" dirty="0"/>
              <a:t>Illumina CNN input: 100 rows × 221 positions × 7 channels</a:t>
            </a:r>
          </a:p>
        </p:txBody>
      </p:sp>
      <p:sp>
        <p:nvSpPr>
          <p:cNvPr id="3" name="Title 2">
            <a:extLst>
              <a:ext uri="{FF2B5EF4-FFF2-40B4-BE49-F238E27FC236}">
                <a16:creationId xmlns:a16="http://schemas.microsoft.com/office/drawing/2014/main" id="{3E8910ED-965A-468B-BAA2-3856A8361B16}"/>
              </a:ext>
            </a:extLst>
          </p:cNvPr>
          <p:cNvSpPr>
            <a:spLocks noGrp="1"/>
          </p:cNvSpPr>
          <p:nvPr>
            <p:ph type="title"/>
          </p:nvPr>
        </p:nvSpPr>
        <p:spPr/>
        <p:txBody>
          <a:bodyPr/>
          <a:lstStyle/>
          <a:p>
            <a:r>
              <a:rPr lang="en-US" dirty="0"/>
              <a:t>Encode the Evidence as Seven Features</a:t>
            </a:r>
          </a:p>
        </p:txBody>
      </p:sp>
      <p:sp>
        <p:nvSpPr>
          <p:cNvPr id="4" name="Slide Number Placeholder 3">
            <a:extLst>
              <a:ext uri="{FF2B5EF4-FFF2-40B4-BE49-F238E27FC236}">
                <a16:creationId xmlns:a16="http://schemas.microsoft.com/office/drawing/2014/main" id="{D481E629-7F64-4B16-9A16-FC1858C0D57F}"/>
              </a:ext>
            </a:extLst>
          </p:cNvPr>
          <p:cNvSpPr>
            <a:spLocks noGrp="1"/>
          </p:cNvSpPr>
          <p:nvPr>
            <p:ph type="sldNum" sz="quarter" idx="12"/>
          </p:nvPr>
        </p:nvSpPr>
        <p:spPr/>
        <p:txBody>
          <a:bodyPr/>
          <a:lstStyle/>
          <a:p>
            <a:fld id="{926C5CFF-FC03-5F4C-B716-CBEBB43E48DE}" type="slidenum">
              <a:rPr lang="en-US" smtClean="0"/>
              <a:t>17</a:t>
            </a:fld>
            <a:endParaRPr lang="en-US" dirty="0"/>
          </a:p>
        </p:txBody>
      </p:sp>
      <p:pic>
        <p:nvPicPr>
          <p:cNvPr id="10" name="08-feature-encoding — build 1" descr="Encode the selected read base and its quality and alignment features"/>
          <p:cNvPicPr>
            <a:picLocks noChangeAspect="1"/>
          </p:cNvPicPr>
          <p:nvPr/>
        </p:nvPicPr>
        <p:blipFill>
          <a:blip r:embed="rId3"/>
          <a:stretch>
            <a:fillRect/>
          </a:stretch>
        </p:blipFill>
        <p:spPr>
          <a:xfrm>
            <a:off x="252743" y="2445000"/>
            <a:ext cx="11730748" cy="3910249"/>
          </a:xfrm>
          <a:prstGeom prst="rect">
            <a:avLst/>
          </a:prstGeom>
        </p:spPr>
      </p:pic>
      <p:pic>
        <p:nvPicPr>
          <p:cNvPr id="11" name="08-feature-encoding — build 2" descr="The selected A base becomes seven numerical feature values"/>
          <p:cNvPicPr>
            <a:picLocks noChangeAspect="1"/>
          </p:cNvPicPr>
          <p:nvPr/>
        </p:nvPicPr>
        <p:blipFill>
          <a:blip r:embed="rId4"/>
          <a:stretch>
            <a:fillRect/>
          </a:stretch>
        </p:blipFill>
        <p:spPr>
          <a:xfrm>
            <a:off x="252743" y="2445000"/>
            <a:ext cx="11730748" cy="3910249"/>
          </a:xfrm>
          <a:prstGeom prst="rect">
            <a:avLst/>
          </a:prstGeom>
        </p:spPr>
      </p:pic>
      <p:pic>
        <p:nvPicPr>
          <p:cNvPr id="12" name="08-feature-encoding — build 3" descr="Encode five reference rows and twelve displayed read rows across seven channels"/>
          <p:cNvPicPr>
            <a:picLocks noChangeAspect="1"/>
          </p:cNvPicPr>
          <p:nvPr/>
        </p:nvPicPr>
        <p:blipFill>
          <a:blip r:embed="rId5"/>
          <a:stretch>
            <a:fillRect/>
          </a:stretch>
        </p:blipFill>
        <p:spPr>
          <a:xfrm>
            <a:off x="252743" y="2445000"/>
            <a:ext cx="11730748" cy="3910249"/>
          </a:xfrm>
          <a:prstGeom prst="rect">
            <a:avLst/>
          </a:prstGeom>
        </p:spPr>
      </p:pic>
      <p:pic>
        <p:nvPicPr>
          <p:cNvPr id="13" name="08-feature-encoding — build 4" descr="The full Illumina input has 100 rows, 221 positions and 7 channels"/>
          <p:cNvPicPr>
            <a:picLocks noChangeAspect="1"/>
          </p:cNvPicPr>
          <p:nvPr/>
        </p:nvPicPr>
        <p:blipFill>
          <a:blip r:embed="rId6"/>
          <a:stretch>
            <a:fillRect/>
          </a:stretch>
        </p:blipFill>
        <p:spPr>
          <a:xfrm>
            <a:off x="252743" y="2445000"/>
            <a:ext cx="11730748" cy="3910249"/>
          </a:xfrm>
          <a:prstGeom prst="rect">
            <a:avLst/>
          </a:prstGeom>
        </p:spPr>
      </p:pic>
    </p:spTree>
    <p:extLst>
      <p:ext uri="{BB962C8B-B14F-4D97-AF65-F5344CB8AC3E}">
        <p14:creationId xmlns:p14="http://schemas.microsoft.com/office/powerpoint/2010/main" val="28459630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2">
                                            <p:txEl>
                                              <p:pRg st="1" end="1"/>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
                                            <p:txEl>
                                              <p:pRg st="2" end="2"/>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5E377364-54C8-4977-A81A-1C1AE6D70C8B}"/>
              </a:ext>
            </a:extLst>
          </p:cNvPr>
          <p:cNvSpPr>
            <a:spLocks noGrp="1"/>
          </p:cNvSpPr>
          <p:nvPr>
            <p:ph idx="1"/>
          </p:nvPr>
        </p:nvSpPr>
        <p:spPr/>
        <p:txBody>
          <a:bodyPr/>
          <a:lstStyle/>
          <a:p>
            <a:r>
              <a:rPr lang="en-US" dirty="0"/>
              <a:t>Inception-v3 filters combine nearby values across channels</a:t>
            </a:r>
          </a:p>
          <a:p>
            <a:r>
              <a:rPr lang="en-US" dirty="0"/>
              <a:t>Parallel branches merged, then summarized by average pooling</a:t>
            </a:r>
          </a:p>
          <a:p>
            <a:r>
              <a:rPr lang="en-US" dirty="0"/>
              <a:t>Three probabilities for zero, one or two alternate copies</a:t>
            </a:r>
          </a:p>
        </p:txBody>
      </p:sp>
      <p:sp>
        <p:nvSpPr>
          <p:cNvPr id="3" name="Title 2">
            <a:extLst>
              <a:ext uri="{FF2B5EF4-FFF2-40B4-BE49-F238E27FC236}">
                <a16:creationId xmlns:a16="http://schemas.microsoft.com/office/drawing/2014/main" id="{D3F9150E-79BF-4F61-AD1F-1A6913EA9079}"/>
              </a:ext>
            </a:extLst>
          </p:cNvPr>
          <p:cNvSpPr>
            <a:spLocks noGrp="1"/>
          </p:cNvSpPr>
          <p:nvPr>
            <p:ph type="title"/>
          </p:nvPr>
        </p:nvSpPr>
        <p:spPr/>
        <p:txBody>
          <a:bodyPr/>
          <a:lstStyle/>
          <a:p>
            <a:r>
              <a:rPr lang="en-US" dirty="0"/>
              <a:t>From Encoded Evidence to Genotype Probabilities</a:t>
            </a:r>
          </a:p>
        </p:txBody>
      </p:sp>
      <p:sp>
        <p:nvSpPr>
          <p:cNvPr id="4" name="Slide Number Placeholder 3">
            <a:extLst>
              <a:ext uri="{FF2B5EF4-FFF2-40B4-BE49-F238E27FC236}">
                <a16:creationId xmlns:a16="http://schemas.microsoft.com/office/drawing/2014/main" id="{66F2F164-303F-4AA8-8BF2-2FCDD23EAA3C}"/>
              </a:ext>
            </a:extLst>
          </p:cNvPr>
          <p:cNvSpPr>
            <a:spLocks noGrp="1"/>
          </p:cNvSpPr>
          <p:nvPr>
            <p:ph type="sldNum" sz="quarter" idx="12"/>
          </p:nvPr>
        </p:nvSpPr>
        <p:spPr/>
        <p:txBody>
          <a:bodyPr/>
          <a:lstStyle/>
          <a:p>
            <a:fld id="{926C5CFF-FC03-5F4C-B716-CBEBB43E48DE}" type="slidenum">
              <a:rPr lang="en-US" smtClean="0"/>
              <a:t>18</a:t>
            </a:fld>
            <a:endParaRPr lang="en-US" dirty="0"/>
          </a:p>
        </p:txBody>
      </p:sp>
      <p:pic>
        <p:nvPicPr>
          <p:cNvPr id="10" name="09-cnn-genotype-probabilities — build 1" descr="Input: The CNN receives the encoded tensor for one candidate"/>
          <p:cNvPicPr>
            <a:picLocks noChangeAspect="1"/>
          </p:cNvPicPr>
          <p:nvPr/>
        </p:nvPicPr>
        <p:blipFill>
          <a:blip r:embed="rId3"/>
          <a:stretch>
            <a:fillRect/>
          </a:stretch>
        </p:blipFill>
        <p:spPr>
          <a:xfrm>
            <a:off x="252743" y="2445000"/>
            <a:ext cx="11730748" cy="3910249"/>
          </a:xfrm>
          <a:prstGeom prst="rect">
            <a:avLst/>
          </a:prstGeom>
        </p:spPr>
      </p:pic>
      <p:pic>
        <p:nvPicPr>
          <p:cNvPr id="11" name="09-cnn-genotype-probabilities — build 2" descr="Local patterns: Learned convolution filters combine nearby values across channels"/>
          <p:cNvPicPr>
            <a:picLocks noChangeAspect="1"/>
          </p:cNvPicPr>
          <p:nvPr/>
        </p:nvPicPr>
        <p:blipFill>
          <a:blip r:embed="rId4"/>
          <a:stretch>
            <a:fillRect/>
          </a:stretch>
        </p:blipFill>
        <p:spPr>
          <a:xfrm>
            <a:off x="252743" y="2445000"/>
            <a:ext cx="11730748" cy="3910249"/>
          </a:xfrm>
          <a:prstGeom prst="rect">
            <a:avLst/>
          </a:prstGeom>
        </p:spPr>
      </p:pic>
      <p:pic>
        <p:nvPicPr>
          <p:cNvPr id="12" name="09-cnn-genotype-probabilities — build 3" descr="Combine: Inception blocks process parallel branches and join their output channels"/>
          <p:cNvPicPr>
            <a:picLocks noChangeAspect="1"/>
          </p:cNvPicPr>
          <p:nvPr/>
        </p:nvPicPr>
        <p:blipFill>
          <a:blip r:embed="rId5"/>
          <a:stretch>
            <a:fillRect/>
          </a:stretch>
        </p:blipFill>
        <p:spPr>
          <a:xfrm>
            <a:off x="252743" y="2445000"/>
            <a:ext cx="11730748" cy="3910249"/>
          </a:xfrm>
          <a:prstGeom prst="rect">
            <a:avLst/>
          </a:prstGeom>
        </p:spPr>
      </p:pic>
      <p:pic>
        <p:nvPicPr>
          <p:cNvPr id="13" name="09-cnn-genotype-probabilities — build 4" descr="Summarize: Average each feature map and map the resulting vector to three classes"/>
          <p:cNvPicPr>
            <a:picLocks noChangeAspect="1"/>
          </p:cNvPicPr>
          <p:nvPr/>
        </p:nvPicPr>
        <p:blipFill>
          <a:blip r:embed="rId6"/>
          <a:stretch>
            <a:fillRect/>
          </a:stretch>
        </p:blipFill>
        <p:spPr>
          <a:xfrm>
            <a:off x="252743" y="2445000"/>
            <a:ext cx="11730748" cy="3910249"/>
          </a:xfrm>
          <a:prstGeom prst="rect">
            <a:avLst/>
          </a:prstGeom>
        </p:spPr>
      </p:pic>
      <p:pic>
        <p:nvPicPr>
          <p:cNvPr id="14" name="09-cnn-genotype-probabilities — build 5" descr="Output: Three illustrative probabilities for zero, one, or two alternate copies"/>
          <p:cNvPicPr>
            <a:picLocks noChangeAspect="1"/>
          </p:cNvPicPr>
          <p:nvPr/>
        </p:nvPicPr>
        <p:blipFill>
          <a:blip r:embed="rId7"/>
          <a:stretch>
            <a:fillRect/>
          </a:stretch>
        </p:blipFill>
        <p:spPr>
          <a:xfrm>
            <a:off x="252743" y="2445000"/>
            <a:ext cx="11730748" cy="3910249"/>
          </a:xfrm>
          <a:prstGeom prst="rect">
            <a:avLst/>
          </a:prstGeom>
        </p:spPr>
      </p:pic>
    </p:spTree>
    <p:extLst>
      <p:ext uri="{BB962C8B-B14F-4D97-AF65-F5344CB8AC3E}">
        <p14:creationId xmlns:p14="http://schemas.microsoft.com/office/powerpoint/2010/main" val="12143908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0" end="0"/>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2">
                                            <p:txEl>
                                              <p:pRg st="1" end="1"/>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3"/>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
                                            <p:txEl>
                                              <p:pRg st="2" end="2"/>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A7DF6642-0F9D-42E4-A1F3-CA3DF2BE2C0F}"/>
              </a:ext>
            </a:extLst>
          </p:cNvPr>
          <p:cNvSpPr>
            <a:spLocks noGrp="1"/>
          </p:cNvSpPr>
          <p:nvPr>
            <p:ph idx="1"/>
          </p:nvPr>
        </p:nvSpPr>
        <p:spPr/>
        <p:txBody>
          <a:bodyPr/>
          <a:lstStyle/>
          <a:p>
            <a:r>
              <a:rPr lang="en-US" dirty="0"/>
              <a:t>Training examples paired with benchmark genotype labels</a:t>
            </a:r>
          </a:p>
          <a:p>
            <a:r>
              <a:rPr lang="en-US" dirty="0"/>
              <a:t>Prediction errors guide repeated updates to network weights</a:t>
            </a:r>
          </a:p>
          <a:p>
            <a:r>
              <a:rPr lang="en-US" dirty="0"/>
              <a:t>Inference applies fixed weights to new samples</a:t>
            </a:r>
          </a:p>
        </p:txBody>
      </p:sp>
      <p:sp>
        <p:nvSpPr>
          <p:cNvPr id="3" name="Title 2">
            <a:extLst>
              <a:ext uri="{FF2B5EF4-FFF2-40B4-BE49-F238E27FC236}">
                <a16:creationId xmlns:a16="http://schemas.microsoft.com/office/drawing/2014/main" id="{B981486C-82C2-4C5E-ADD6-B18AE8DF10DF}"/>
              </a:ext>
            </a:extLst>
          </p:cNvPr>
          <p:cNvSpPr>
            <a:spLocks noGrp="1"/>
          </p:cNvSpPr>
          <p:nvPr>
            <p:ph type="title"/>
          </p:nvPr>
        </p:nvSpPr>
        <p:spPr/>
        <p:txBody>
          <a:bodyPr/>
          <a:lstStyle/>
          <a:p>
            <a:r>
              <a:rPr lang="en-US" dirty="0"/>
              <a:t>Learn from Benchmark Genotypes</a:t>
            </a:r>
          </a:p>
        </p:txBody>
      </p:sp>
      <p:sp>
        <p:nvSpPr>
          <p:cNvPr id="4" name="Slide Number Placeholder 3">
            <a:extLst>
              <a:ext uri="{FF2B5EF4-FFF2-40B4-BE49-F238E27FC236}">
                <a16:creationId xmlns:a16="http://schemas.microsoft.com/office/drawing/2014/main" id="{54B99090-2034-42B7-A96A-CFC207152C89}"/>
              </a:ext>
            </a:extLst>
          </p:cNvPr>
          <p:cNvSpPr>
            <a:spLocks noGrp="1"/>
          </p:cNvSpPr>
          <p:nvPr>
            <p:ph type="sldNum" sz="quarter" idx="12"/>
          </p:nvPr>
        </p:nvSpPr>
        <p:spPr/>
        <p:txBody>
          <a:bodyPr/>
          <a:lstStyle/>
          <a:p>
            <a:fld id="{926C5CFF-FC03-5F4C-B716-CBEBB43E48DE}" type="slidenum">
              <a:rPr lang="en-US" smtClean="0"/>
              <a:t>19</a:t>
            </a:fld>
            <a:endParaRPr lang="en-US" dirty="0"/>
          </a:p>
        </p:txBody>
      </p:sp>
      <p:pic>
        <p:nvPicPr>
          <p:cNvPr id="10" name="10-learning-from-labels — build 1" descr="Training data: Pair candidate tensors with benchmark genotype labels"/>
          <p:cNvPicPr>
            <a:picLocks noChangeAspect="1"/>
          </p:cNvPicPr>
          <p:nvPr/>
        </p:nvPicPr>
        <p:blipFill>
          <a:blip r:embed="rId3"/>
          <a:stretch>
            <a:fillRect/>
          </a:stretch>
        </p:blipFill>
        <p:spPr>
          <a:xfrm>
            <a:off x="252743" y="2445000"/>
            <a:ext cx="11730748" cy="3910249"/>
          </a:xfrm>
          <a:prstGeom prst="rect">
            <a:avLst/>
          </a:prstGeom>
        </p:spPr>
      </p:pic>
      <p:pic>
        <p:nvPicPr>
          <p:cNvPr id="11" name="10-learning-from-labels — build 2" descr="Predict: Run the training examples through the current network weights"/>
          <p:cNvPicPr>
            <a:picLocks noChangeAspect="1"/>
          </p:cNvPicPr>
          <p:nvPr/>
        </p:nvPicPr>
        <p:blipFill>
          <a:blip r:embed="rId4"/>
          <a:stretch>
            <a:fillRect/>
          </a:stretch>
        </p:blipFill>
        <p:spPr>
          <a:xfrm>
            <a:off x="252743" y="2445000"/>
            <a:ext cx="11730748" cy="3910249"/>
          </a:xfrm>
          <a:prstGeom prst="rect">
            <a:avLst/>
          </a:prstGeom>
        </p:spPr>
      </p:pic>
      <p:pic>
        <p:nvPicPr>
          <p:cNvPr id="12" name="10-learning-from-labels — build 3" descr="Compare: Measure prediction error against the trusted genotype label"/>
          <p:cNvPicPr>
            <a:picLocks noChangeAspect="1"/>
          </p:cNvPicPr>
          <p:nvPr/>
        </p:nvPicPr>
        <p:blipFill>
          <a:blip r:embed="rId5"/>
          <a:stretch>
            <a:fillRect/>
          </a:stretch>
        </p:blipFill>
        <p:spPr>
          <a:xfrm>
            <a:off x="252743" y="2445000"/>
            <a:ext cx="11730748" cy="3910249"/>
          </a:xfrm>
          <a:prstGeom prst="rect">
            <a:avLst/>
          </a:prstGeom>
        </p:spPr>
      </p:pic>
      <p:pic>
        <p:nvPicPr>
          <p:cNvPr id="13" name="10-learning-from-labels — build 4" descr="Learn: Use the loss gradient to update weights across many labeled examples"/>
          <p:cNvPicPr>
            <a:picLocks noChangeAspect="1"/>
          </p:cNvPicPr>
          <p:nvPr/>
        </p:nvPicPr>
        <p:blipFill>
          <a:blip r:embed="rId6"/>
          <a:stretch>
            <a:fillRect/>
          </a:stretch>
        </p:blipFill>
        <p:spPr>
          <a:xfrm>
            <a:off x="252743" y="2445000"/>
            <a:ext cx="11730748" cy="3910249"/>
          </a:xfrm>
          <a:prstGeom prst="rect">
            <a:avLst/>
          </a:prstGeom>
        </p:spPr>
      </p:pic>
      <p:pic>
        <p:nvPicPr>
          <p:cNvPr id="14" name="10-learning-from-labels — build 5" descr="Inference: Use fixed trained weights on a separate unseen sample"/>
          <p:cNvPicPr>
            <a:picLocks noChangeAspect="1"/>
          </p:cNvPicPr>
          <p:nvPr/>
        </p:nvPicPr>
        <p:blipFill>
          <a:blip r:embed="rId7"/>
          <a:stretch>
            <a:fillRect/>
          </a:stretch>
        </p:blipFill>
        <p:spPr>
          <a:xfrm>
            <a:off x="252743" y="2445000"/>
            <a:ext cx="11730748" cy="3910249"/>
          </a:xfrm>
          <a:prstGeom prst="rect">
            <a:avLst/>
          </a:prstGeom>
        </p:spPr>
      </p:pic>
    </p:spTree>
    <p:extLst>
      <p:ext uri="{BB962C8B-B14F-4D97-AF65-F5344CB8AC3E}">
        <p14:creationId xmlns:p14="http://schemas.microsoft.com/office/powerpoint/2010/main" val="23396603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2">
                                            <p:txEl>
                                              <p:pRg st="1" end="1"/>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3"/>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
                                            <p:txEl>
                                              <p:pRg st="2" end="2"/>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B472DCE2-340B-4E93-8AE0-470A9EF7DBFA}"/>
              </a:ext>
            </a:extLst>
          </p:cNvPr>
          <p:cNvSpPr>
            <a:spLocks noGrp="1"/>
          </p:cNvSpPr>
          <p:nvPr>
            <p:ph idx="1"/>
          </p:nvPr>
        </p:nvSpPr>
        <p:spPr/>
        <p:txBody>
          <a:bodyPr/>
          <a:lstStyle/>
          <a:p>
            <a:r>
              <a:rPr lang="en-US" dirty="0"/>
              <a:t>For this candidate, the largest probability selects C/A</a:t>
            </a:r>
          </a:p>
          <a:p>
            <a:r>
              <a:rPr lang="en-US" dirty="0"/>
              <a:t>Postprocessing combines predictions and assigns confidence</a:t>
            </a:r>
          </a:p>
          <a:p>
            <a:r>
              <a:rPr lang="en-US" dirty="0"/>
              <a:t>Variant Call Format (VCF) records: position, alleles, genotype, confidence</a:t>
            </a:r>
          </a:p>
        </p:txBody>
      </p:sp>
      <p:sp>
        <p:nvSpPr>
          <p:cNvPr id="3" name="Title 2">
            <a:extLst>
              <a:ext uri="{FF2B5EF4-FFF2-40B4-BE49-F238E27FC236}">
                <a16:creationId xmlns:a16="http://schemas.microsoft.com/office/drawing/2014/main" id="{E637206D-D7D3-413A-B9D5-0BED0DD49639}"/>
              </a:ext>
            </a:extLst>
          </p:cNvPr>
          <p:cNvSpPr>
            <a:spLocks noGrp="1"/>
          </p:cNvSpPr>
          <p:nvPr>
            <p:ph type="title"/>
          </p:nvPr>
        </p:nvSpPr>
        <p:spPr/>
        <p:txBody>
          <a:bodyPr/>
          <a:lstStyle/>
          <a:p>
            <a:r>
              <a:rPr lang="en-US" dirty="0"/>
              <a:t>Turn Predictions into a Variant Record</a:t>
            </a:r>
          </a:p>
        </p:txBody>
      </p:sp>
      <p:sp>
        <p:nvSpPr>
          <p:cNvPr id="4" name="Slide Number Placeholder 3">
            <a:extLst>
              <a:ext uri="{FF2B5EF4-FFF2-40B4-BE49-F238E27FC236}">
                <a16:creationId xmlns:a16="http://schemas.microsoft.com/office/drawing/2014/main" id="{2CBCD280-1055-421C-BC42-A390D034B405}"/>
              </a:ext>
            </a:extLst>
          </p:cNvPr>
          <p:cNvSpPr>
            <a:spLocks noGrp="1"/>
          </p:cNvSpPr>
          <p:nvPr>
            <p:ph type="sldNum" sz="quarter" idx="12"/>
          </p:nvPr>
        </p:nvSpPr>
        <p:spPr/>
        <p:txBody>
          <a:bodyPr/>
          <a:lstStyle/>
          <a:p>
            <a:fld id="{926C5CFF-FC03-5F4C-B716-CBEBB43E48DE}" type="slidenum">
              <a:rPr lang="en-US" smtClean="0"/>
              <a:t>20</a:t>
            </a:fld>
            <a:endParaRPr lang="en-US" dirty="0"/>
          </a:p>
        </p:txBody>
      </p:sp>
      <p:pic>
        <p:nvPicPr>
          <p:cNvPr id="10" name="11-predictions-to-vcf — build 1" descr="Input: Three probabilities summarize the candidate's possible diploid genotypes"/>
          <p:cNvPicPr>
            <a:picLocks noChangeAspect="1"/>
          </p:cNvPicPr>
          <p:nvPr/>
        </p:nvPicPr>
        <p:blipFill>
          <a:blip r:embed="rId3"/>
          <a:stretch>
            <a:fillRect/>
          </a:stretch>
        </p:blipFill>
        <p:spPr>
          <a:xfrm>
            <a:off x="252743" y="2445000"/>
            <a:ext cx="11730748" cy="3910249"/>
          </a:xfrm>
          <a:prstGeom prst="rect">
            <a:avLst/>
          </a:prstGeom>
        </p:spPr>
      </p:pic>
      <p:pic>
        <p:nvPicPr>
          <p:cNvPr id="11" name="11-predictions-to-vcf — build 2" descr="Interpret: The largest class probability selects C/A, encoded as GT 0/1"/>
          <p:cNvPicPr>
            <a:picLocks noChangeAspect="1"/>
          </p:cNvPicPr>
          <p:nvPr/>
        </p:nvPicPr>
        <p:blipFill>
          <a:blip r:embed="rId4"/>
          <a:stretch>
            <a:fillRect/>
          </a:stretch>
        </p:blipFill>
        <p:spPr>
          <a:xfrm>
            <a:off x="252743" y="2445000"/>
            <a:ext cx="11730748" cy="3910249"/>
          </a:xfrm>
          <a:prstGeom prst="rect">
            <a:avLst/>
          </a:prstGeom>
        </p:spPr>
      </p:pic>
      <p:pic>
        <p:nvPicPr>
          <p:cNvPr id="12" name="11-predictions-to-vcf — build 3" descr="Postprocess: Combine candidate predictions, assign confidence, and sort records"/>
          <p:cNvPicPr>
            <a:picLocks noChangeAspect="1"/>
          </p:cNvPicPr>
          <p:nvPr/>
        </p:nvPicPr>
        <p:blipFill>
          <a:blip r:embed="rId5"/>
          <a:stretch>
            <a:fillRect/>
          </a:stretch>
        </p:blipFill>
        <p:spPr>
          <a:xfrm>
            <a:off x="252743" y="2445000"/>
            <a:ext cx="11730748" cy="3910249"/>
          </a:xfrm>
          <a:prstGeom prst="rect">
            <a:avLst/>
          </a:prstGeom>
        </p:spPr>
      </p:pic>
      <p:pic>
        <p:nvPicPr>
          <p:cNvPr id="13" name="11-predictions-to-vcf — build 4" descr="Report: Write the position, alleles, genotype, and confidence fields to VCF"/>
          <p:cNvPicPr>
            <a:picLocks noChangeAspect="1"/>
          </p:cNvPicPr>
          <p:nvPr/>
        </p:nvPicPr>
        <p:blipFill>
          <a:blip r:embed="rId6"/>
          <a:stretch>
            <a:fillRect/>
          </a:stretch>
        </p:blipFill>
        <p:spPr>
          <a:xfrm>
            <a:off x="252743" y="2445000"/>
            <a:ext cx="11730748" cy="3910249"/>
          </a:xfrm>
          <a:prstGeom prst="rect">
            <a:avLst/>
          </a:prstGeom>
        </p:spPr>
      </p:pic>
    </p:spTree>
    <p:extLst>
      <p:ext uri="{BB962C8B-B14F-4D97-AF65-F5344CB8AC3E}">
        <p14:creationId xmlns:p14="http://schemas.microsoft.com/office/powerpoint/2010/main" val="18394478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0" end="0"/>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2">
                                            <p:txEl>
                                              <p:pRg st="1" end="1"/>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
                                            <p:txEl>
                                              <p:pRg st="2" end="2"/>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0515C16B-D12C-4145-8E43-E53340FC1A3A}"/>
              </a:ext>
            </a:extLst>
          </p:cNvPr>
          <p:cNvSpPr>
            <a:spLocks noGrp="1"/>
          </p:cNvSpPr>
          <p:nvPr>
            <p:ph idx="1"/>
          </p:nvPr>
        </p:nvSpPr>
        <p:spPr/>
        <p:txBody>
          <a:bodyPr/>
          <a:lstStyle/>
          <a:p>
            <a:r>
              <a:rPr lang="en-US" dirty="0"/>
              <a:t>Compare calls with benchmark variants in confident regions</a:t>
            </a:r>
          </a:p>
          <a:p>
            <a:r>
              <a:rPr lang="en-US" dirty="0"/>
              <a:t>Separate correct calls, missed variants and false calls</a:t>
            </a:r>
          </a:p>
          <a:p>
            <a:r>
              <a:rPr lang="en-US" dirty="0"/>
              <a:t>Recall measures recovery, precision measures correctness</a:t>
            </a:r>
          </a:p>
        </p:txBody>
      </p:sp>
      <p:sp>
        <p:nvSpPr>
          <p:cNvPr id="3" name="Title 2">
            <a:extLst>
              <a:ext uri="{FF2B5EF4-FFF2-40B4-BE49-F238E27FC236}">
                <a16:creationId xmlns:a16="http://schemas.microsoft.com/office/drawing/2014/main" id="{A2F52E82-8F32-40CA-808F-8601389AE820}"/>
              </a:ext>
            </a:extLst>
          </p:cNvPr>
          <p:cNvSpPr>
            <a:spLocks noGrp="1"/>
          </p:cNvSpPr>
          <p:nvPr>
            <p:ph type="title"/>
          </p:nvPr>
        </p:nvSpPr>
        <p:spPr/>
        <p:txBody>
          <a:bodyPr/>
          <a:lstStyle/>
          <a:p>
            <a:r>
              <a:rPr lang="en-US" dirty="0"/>
              <a:t>Measure Correct Calls and Missed Variants</a:t>
            </a:r>
          </a:p>
        </p:txBody>
      </p:sp>
      <p:sp>
        <p:nvSpPr>
          <p:cNvPr id="4" name="Slide Number Placeholder 3">
            <a:extLst>
              <a:ext uri="{FF2B5EF4-FFF2-40B4-BE49-F238E27FC236}">
                <a16:creationId xmlns:a16="http://schemas.microsoft.com/office/drawing/2014/main" id="{6A9C48CF-F506-4DC2-A539-1333322E0230}"/>
              </a:ext>
            </a:extLst>
          </p:cNvPr>
          <p:cNvSpPr>
            <a:spLocks noGrp="1"/>
          </p:cNvSpPr>
          <p:nvPr>
            <p:ph type="sldNum" sz="quarter" idx="12"/>
          </p:nvPr>
        </p:nvSpPr>
        <p:spPr/>
        <p:txBody>
          <a:bodyPr/>
          <a:lstStyle/>
          <a:p>
            <a:fld id="{926C5CFF-FC03-5F4C-B716-CBEBB43E48DE}" type="slidenum">
              <a:rPr lang="en-US" smtClean="0"/>
              <a:t>21</a:t>
            </a:fld>
            <a:endParaRPr lang="en-US" dirty="0"/>
          </a:p>
        </p:txBody>
      </p:sp>
      <p:pic>
        <p:nvPicPr>
          <p:cNvPr id="10" name="12-evaluate-calls — build 1" descr="Evaluate only where a benchmark gives sufficiently reliable truth"/>
          <p:cNvPicPr>
            <a:picLocks noChangeAspect="1"/>
          </p:cNvPicPr>
          <p:nvPr/>
        </p:nvPicPr>
        <p:blipFill>
          <a:blip r:embed="rId3"/>
          <a:stretch>
            <a:fillRect/>
          </a:stretch>
        </p:blipFill>
        <p:spPr>
          <a:xfrm>
            <a:off x="252743" y="2445000"/>
            <a:ext cx="11730748" cy="3910249"/>
          </a:xfrm>
          <a:prstGeom prst="rect">
            <a:avLst/>
          </a:prstGeom>
        </p:spPr>
      </p:pic>
      <p:pic>
        <p:nvPicPr>
          <p:cNvPr id="11" name="12-evaluate-calls — build 2" descr="Compare the predicted variants with the benchmark variants"/>
          <p:cNvPicPr>
            <a:picLocks noChangeAspect="1"/>
          </p:cNvPicPr>
          <p:nvPr/>
        </p:nvPicPr>
        <p:blipFill>
          <a:blip r:embed="rId4"/>
          <a:stretch>
            <a:fillRect/>
          </a:stretch>
        </p:blipFill>
        <p:spPr>
          <a:xfrm>
            <a:off x="252743" y="2445000"/>
            <a:ext cx="11730748" cy="3910249"/>
          </a:xfrm>
          <a:prstGeom prst="rect">
            <a:avLst/>
          </a:prstGeom>
        </p:spPr>
      </p:pic>
      <p:pic>
        <p:nvPicPr>
          <p:cNvPr id="12" name="12-evaluate-calls — build 3" descr="Separate correct calls, missed variants and false calls"/>
          <p:cNvPicPr>
            <a:picLocks noChangeAspect="1"/>
          </p:cNvPicPr>
          <p:nvPr/>
        </p:nvPicPr>
        <p:blipFill>
          <a:blip r:embed="rId5"/>
          <a:stretch>
            <a:fillRect/>
          </a:stretch>
        </p:blipFill>
        <p:spPr>
          <a:xfrm>
            <a:off x="252743" y="2445000"/>
            <a:ext cx="11730748" cy="3910249"/>
          </a:xfrm>
          <a:prstGeom prst="rect">
            <a:avLst/>
          </a:prstGeom>
        </p:spPr>
      </p:pic>
      <p:pic>
        <p:nvPicPr>
          <p:cNvPr id="13" name="12-evaluate-calls — build 4" descr="Recall asks how many true variants were found; precision asks how many reported calls were correct"/>
          <p:cNvPicPr>
            <a:picLocks noChangeAspect="1"/>
          </p:cNvPicPr>
          <p:nvPr/>
        </p:nvPicPr>
        <p:blipFill>
          <a:blip r:embed="rId6"/>
          <a:stretch>
            <a:fillRect/>
          </a:stretch>
        </p:blipFill>
        <p:spPr>
          <a:xfrm>
            <a:off x="252743" y="2445000"/>
            <a:ext cx="11730748" cy="3910249"/>
          </a:xfrm>
          <a:prstGeom prst="rect">
            <a:avLst/>
          </a:prstGeom>
        </p:spPr>
      </p:pic>
    </p:spTree>
    <p:extLst>
      <p:ext uri="{BB962C8B-B14F-4D97-AF65-F5344CB8AC3E}">
        <p14:creationId xmlns:p14="http://schemas.microsoft.com/office/powerpoint/2010/main" val="35355118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2">
                                            <p:txEl>
                                              <p:pRg st="1" end="1"/>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
                                            <p:txEl>
                                              <p:pRg st="2" end="2"/>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5DCAF96F-21E8-4600-BBE9-6C822229676C}"/>
              </a:ext>
            </a:extLst>
          </p:cNvPr>
          <p:cNvSpPr>
            <a:spLocks noGrp="1"/>
          </p:cNvSpPr>
          <p:nvPr>
            <p:ph idx="1"/>
          </p:nvPr>
        </p:nvSpPr>
        <p:spPr/>
        <p:txBody>
          <a:bodyPr/>
          <a:lstStyle/>
          <a:p>
            <a:r>
              <a:rPr lang="en-US" dirty="0"/>
              <a:t>Genome in a Bottle (GIAB) v3.2.2 benchmark, sample HG002</a:t>
            </a:r>
          </a:p>
          <a:p>
            <a:r>
              <a:rPr lang="en-US" dirty="0"/>
              <a:t>SNP false calls + misses: 5,281 for GATK raw, 1,104 for DeepVariant</a:t>
            </a:r>
          </a:p>
          <a:p>
            <a:r>
              <a:rPr lang="en-US" dirty="0"/>
              <a:t>Insertion/deletion (indel) errors: 4,562 for GATK raw, 3,548 for DeepVariant</a:t>
            </a:r>
          </a:p>
        </p:txBody>
      </p:sp>
      <p:sp>
        <p:nvSpPr>
          <p:cNvPr id="3" name="Title 2">
            <a:extLst>
              <a:ext uri="{FF2B5EF4-FFF2-40B4-BE49-F238E27FC236}">
                <a16:creationId xmlns:a16="http://schemas.microsoft.com/office/drawing/2014/main" id="{6B6E020E-3723-4C71-ACA6-C6E7B43D575E}"/>
              </a:ext>
            </a:extLst>
          </p:cNvPr>
          <p:cNvSpPr>
            <a:spLocks noGrp="1"/>
          </p:cNvSpPr>
          <p:nvPr>
            <p:ph type="title"/>
          </p:nvPr>
        </p:nvSpPr>
        <p:spPr/>
        <p:txBody>
          <a:bodyPr/>
          <a:lstStyle/>
          <a:p>
            <a:r>
              <a:rPr lang="en-US" dirty="0"/>
              <a:t>A Historical Result from the 2018 Paper</a:t>
            </a:r>
          </a:p>
        </p:txBody>
      </p:sp>
      <p:sp>
        <p:nvSpPr>
          <p:cNvPr id="4" name="Slide Number Placeholder 3">
            <a:extLst>
              <a:ext uri="{FF2B5EF4-FFF2-40B4-BE49-F238E27FC236}">
                <a16:creationId xmlns:a16="http://schemas.microsoft.com/office/drawing/2014/main" id="{65EE198D-5009-4C3E-B279-43DE4AFE248E}"/>
              </a:ext>
            </a:extLst>
          </p:cNvPr>
          <p:cNvSpPr>
            <a:spLocks noGrp="1"/>
          </p:cNvSpPr>
          <p:nvPr>
            <p:ph type="sldNum" sz="quarter" idx="12"/>
          </p:nvPr>
        </p:nvSpPr>
        <p:spPr/>
        <p:txBody>
          <a:bodyPr/>
          <a:lstStyle/>
          <a:p>
            <a:fld id="{926C5CFF-FC03-5F4C-B716-CBEBB43E48DE}" type="slidenum">
              <a:rPr lang="en-US" smtClean="0"/>
              <a:t>22</a:t>
            </a:fld>
            <a:endParaRPr lang="en-US" dirty="0"/>
          </a:p>
        </p:txBody>
      </p:sp>
      <p:pic>
        <p:nvPicPr>
          <p:cNvPr id="10" name="12b-paper-benchmark — build 1" descr="This historical comparison uses the paper's HG002 benchmark and method versions"/>
          <p:cNvPicPr>
            <a:picLocks noChangeAspect="1"/>
          </p:cNvPicPr>
          <p:nvPr/>
        </p:nvPicPr>
        <p:blipFill>
          <a:blip r:embed="rId3"/>
          <a:stretch>
            <a:fillRect/>
          </a:stretch>
        </p:blipFill>
        <p:spPr>
          <a:xfrm>
            <a:off x="252743" y="2445000"/>
            <a:ext cx="11730748" cy="3910249"/>
          </a:xfrm>
          <a:prstGeom prst="rect">
            <a:avLst/>
          </a:prstGeom>
        </p:spPr>
      </p:pic>
      <p:pic>
        <p:nvPicPr>
          <p:cNvPr id="11" name="12b-paper-benchmark — build 2" descr="Compare false calls and missed variants separately for SNPs"/>
          <p:cNvPicPr>
            <a:picLocks noChangeAspect="1"/>
          </p:cNvPicPr>
          <p:nvPr/>
        </p:nvPicPr>
        <p:blipFill>
          <a:blip r:embed="rId4"/>
          <a:stretch>
            <a:fillRect/>
          </a:stretch>
        </p:blipFill>
        <p:spPr>
          <a:xfrm>
            <a:off x="252743" y="2445000"/>
            <a:ext cx="11730748" cy="3910249"/>
          </a:xfrm>
          <a:prstGeom prst="rect">
            <a:avLst/>
          </a:prstGeom>
        </p:spPr>
      </p:pic>
      <p:pic>
        <p:nvPicPr>
          <p:cNvPr id="12" name="12b-paper-benchmark — build 3" descr="Compare false calls and missed variants separately for indels"/>
          <p:cNvPicPr>
            <a:picLocks noChangeAspect="1"/>
          </p:cNvPicPr>
          <p:nvPr/>
        </p:nvPicPr>
        <p:blipFill>
          <a:blip r:embed="rId5"/>
          <a:stretch>
            <a:fillRect/>
          </a:stretch>
        </p:blipFill>
        <p:spPr>
          <a:xfrm>
            <a:off x="252743" y="2445000"/>
            <a:ext cx="11730748" cy="3910249"/>
          </a:xfrm>
          <a:prstGeom prst="rect">
            <a:avLst/>
          </a:prstGeom>
        </p:spPr>
      </p:pic>
    </p:spTree>
    <p:extLst>
      <p:ext uri="{BB962C8B-B14F-4D97-AF65-F5344CB8AC3E}">
        <p14:creationId xmlns:p14="http://schemas.microsoft.com/office/powerpoint/2010/main" val="40447212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DAB00570-22DE-40CB-8E29-C77D183886DC}"/>
              </a:ext>
            </a:extLst>
          </p:cNvPr>
          <p:cNvSpPr>
            <a:spLocks noGrp="1"/>
          </p:cNvSpPr>
          <p:nvPr>
            <p:ph idx="1"/>
          </p:nvPr>
        </p:nvSpPr>
        <p:spPr/>
        <p:txBody>
          <a:bodyPr/>
          <a:lstStyle/>
          <a:p>
            <a:r>
              <a:rPr lang="en-US" dirty="0"/>
              <a:t>HaplotypeCaller uses likelihoods, DeepVariant learns a classifier</a:t>
            </a:r>
          </a:p>
          <a:p>
            <a:r>
              <a:rPr lang="en-US" dirty="0"/>
              <a:t>DeepVariant 1.10: confident early calls for whole-genome sequencing (WGS)</a:t>
            </a:r>
          </a:p>
          <a:p>
            <a:r>
              <a:rPr lang="en-US" dirty="0"/>
              <a:t>Variant calling finds DNA changes, functional models assess effects</a:t>
            </a:r>
          </a:p>
        </p:txBody>
      </p:sp>
      <p:sp>
        <p:nvSpPr>
          <p:cNvPr id="3" name="Title 2">
            <a:extLst>
              <a:ext uri="{FF2B5EF4-FFF2-40B4-BE49-F238E27FC236}">
                <a16:creationId xmlns:a16="http://schemas.microsoft.com/office/drawing/2014/main" id="{F0AA5CEE-3D42-4D0F-ABE3-C7E0EC19369D}"/>
              </a:ext>
            </a:extLst>
          </p:cNvPr>
          <p:cNvSpPr>
            <a:spLocks noGrp="1"/>
          </p:cNvSpPr>
          <p:nvPr>
            <p:ph type="title"/>
          </p:nvPr>
        </p:nvSpPr>
        <p:spPr/>
        <p:txBody>
          <a:bodyPr/>
          <a:lstStyle/>
          <a:p>
            <a:r>
              <a:rPr lang="en-US" dirty="0"/>
              <a:t>What Changes with a Learned Classifier?</a:t>
            </a:r>
          </a:p>
        </p:txBody>
      </p:sp>
      <p:sp>
        <p:nvSpPr>
          <p:cNvPr id="4" name="Slide Number Placeholder 3">
            <a:extLst>
              <a:ext uri="{FF2B5EF4-FFF2-40B4-BE49-F238E27FC236}">
                <a16:creationId xmlns:a16="http://schemas.microsoft.com/office/drawing/2014/main" id="{FD13A70E-A616-4D66-90F4-AF8A595B09FE}"/>
              </a:ext>
            </a:extLst>
          </p:cNvPr>
          <p:cNvSpPr>
            <a:spLocks noGrp="1"/>
          </p:cNvSpPr>
          <p:nvPr>
            <p:ph type="sldNum" sz="quarter" idx="12"/>
          </p:nvPr>
        </p:nvSpPr>
        <p:spPr/>
        <p:txBody>
          <a:bodyPr/>
          <a:lstStyle/>
          <a:p>
            <a:fld id="{926C5CFF-FC03-5F4C-B716-CBEBB43E48DE}" type="slidenum">
              <a:rPr lang="en-US" smtClean="0"/>
              <a:t>23</a:t>
            </a:fld>
            <a:endParaRPr lang="en-US" dirty="0"/>
          </a:p>
        </p:txBody>
      </p:sp>
      <p:pic>
        <p:nvPicPr>
          <p:cNvPr id="10" name="13-comparison-and-bridge — build 1" descr="HaplotypeCaller: Assemble local sequences and evaluate read evidence with an explicit probabilistic model"/>
          <p:cNvPicPr>
            <a:picLocks noChangeAspect="1"/>
          </p:cNvPicPr>
          <p:nvPr/>
        </p:nvPicPr>
        <p:blipFill>
          <a:blip r:embed="rId3"/>
          <a:stretch>
            <a:fillRect/>
          </a:stretch>
        </p:blipFill>
        <p:spPr>
          <a:xfrm>
            <a:off x="252743" y="2445000"/>
            <a:ext cx="11730748" cy="3910249"/>
          </a:xfrm>
          <a:prstGeom prst="rect">
            <a:avLst/>
          </a:prstGeom>
        </p:spPr>
      </p:pic>
      <p:pic>
        <p:nvPicPr>
          <p:cNvPr id="11" name="13-comparison-and-bridge — build 2" descr="DeepVariant: Learn to classify the encoded evidence for a proposed candidate"/>
          <p:cNvPicPr>
            <a:picLocks noChangeAspect="1"/>
          </p:cNvPicPr>
          <p:nvPr/>
        </p:nvPicPr>
        <p:blipFill>
          <a:blip r:embed="rId4"/>
          <a:stretch>
            <a:fillRect/>
          </a:stretch>
        </p:blipFill>
        <p:spPr>
          <a:xfrm>
            <a:off x="252743" y="2445000"/>
            <a:ext cx="11730748" cy="3910249"/>
          </a:xfrm>
          <a:prstGeom prst="rect">
            <a:avLst/>
          </a:prstGeom>
        </p:spPr>
      </p:pic>
      <p:pic>
        <p:nvPicPr>
          <p:cNvPr id="12" name="13-comparison-and-bridge — build 3" descr="Shared output: Both pipelines prepare evidence, construct candidates, and emit processed variant calls"/>
          <p:cNvPicPr>
            <a:picLocks noChangeAspect="1"/>
          </p:cNvPicPr>
          <p:nvPr/>
        </p:nvPicPr>
        <p:blipFill>
          <a:blip r:embed="rId5"/>
          <a:stretch>
            <a:fillRect/>
          </a:stretch>
        </p:blipFill>
        <p:spPr>
          <a:xfrm>
            <a:off x="252743" y="2445000"/>
            <a:ext cx="11730748" cy="3910249"/>
          </a:xfrm>
          <a:prstGeom prst="rect">
            <a:avLst/>
          </a:prstGeom>
        </p:spPr>
      </p:pic>
      <p:pic>
        <p:nvPicPr>
          <p:cNvPr id="13" name="13-comparison-and-bridge — build 4" descr="Current WGS: Accept confident small-model calls and send remaining candidates through the large CNN"/>
          <p:cNvPicPr>
            <a:picLocks noChangeAspect="1"/>
          </p:cNvPicPr>
          <p:nvPr/>
        </p:nvPicPr>
        <p:blipFill>
          <a:blip r:embed="rId6"/>
          <a:stretch>
            <a:fillRect/>
          </a:stretch>
        </p:blipFill>
        <p:spPr>
          <a:xfrm>
            <a:off x="252743" y="2445000"/>
            <a:ext cx="11730748" cy="3910249"/>
          </a:xfrm>
          <a:prstGeom prst="rect">
            <a:avLst/>
          </a:prstGeom>
        </p:spPr>
      </p:pic>
      <p:pic>
        <p:nvPicPr>
          <p:cNvPr id="14" name="13-comparison-and-bridge — build 5" descr="Next: A variant call identifies a DNA change; functional models ask what that change does"/>
          <p:cNvPicPr>
            <a:picLocks noChangeAspect="1"/>
          </p:cNvPicPr>
          <p:nvPr/>
        </p:nvPicPr>
        <p:blipFill>
          <a:blip r:embed="rId7"/>
          <a:stretch>
            <a:fillRect/>
          </a:stretch>
        </p:blipFill>
        <p:spPr>
          <a:xfrm>
            <a:off x="252743" y="2445000"/>
            <a:ext cx="11730748" cy="3910249"/>
          </a:xfrm>
          <a:prstGeom prst="rect">
            <a:avLst/>
          </a:prstGeom>
        </p:spPr>
      </p:pic>
    </p:spTree>
    <p:extLst>
      <p:ext uri="{BB962C8B-B14F-4D97-AF65-F5344CB8AC3E}">
        <p14:creationId xmlns:p14="http://schemas.microsoft.com/office/powerpoint/2010/main" val="25677186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2"/>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2">
                                            <p:txEl>
                                              <p:pRg st="1" end="1"/>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3"/>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
                                            <p:txEl>
                                              <p:pRg st="2" end="2"/>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9C623E8A-0E44-4F74-92C6-6E3FA8EABE00}"/>
              </a:ext>
            </a:extLst>
          </p:cNvPr>
          <p:cNvSpPr>
            <a:spLocks noGrp="1"/>
          </p:cNvSpPr>
          <p:nvPr>
            <p:ph idx="1"/>
          </p:nvPr>
        </p:nvSpPr>
        <p:spPr/>
        <p:txBody>
          <a:bodyPr/>
          <a:lstStyle/>
          <a:p>
            <a:r>
              <a:rPr lang="en-US" dirty="0">
                <a:solidFill>
                  <a:srgbClr val="969696"/>
                </a:solidFill>
              </a:rPr>
              <a:t>DeepVariant: Identify variants from read evidence</a:t>
            </a:r>
            <a:endParaRPr lang="en-US" dirty="0"/>
          </a:p>
          <a:p>
            <a:r>
              <a:rPr lang="en-US" b="1" dirty="0">
                <a:solidFill>
                  <a:srgbClr val="4472C4"/>
                </a:solidFill>
              </a:rPr>
              <a:t>DNA language models: Learn reusable sequence representations</a:t>
            </a:r>
            <a:endParaRPr lang="en-US" dirty="0"/>
          </a:p>
          <a:p>
            <a:r>
              <a:rPr lang="en-US" dirty="0">
                <a:solidFill>
                  <a:srgbClr val="969696"/>
                </a:solidFill>
              </a:rPr>
              <a:t>AlphaGenome: Predict molecular activity and variant effects</a:t>
            </a:r>
            <a:endParaRPr lang="en-US" dirty="0"/>
          </a:p>
        </p:txBody>
      </p:sp>
      <p:sp>
        <p:nvSpPr>
          <p:cNvPr id="3" name="Title 2">
            <a:extLst>
              <a:ext uri="{FF2B5EF4-FFF2-40B4-BE49-F238E27FC236}">
                <a16:creationId xmlns:a16="http://schemas.microsoft.com/office/drawing/2014/main" id="{6F0FD6D1-F97D-47CB-A195-97B232BF0633}"/>
              </a:ext>
            </a:extLst>
          </p:cNvPr>
          <p:cNvSpPr>
            <a:spLocks noGrp="1"/>
          </p:cNvSpPr>
          <p:nvPr>
            <p:ph type="title"/>
          </p:nvPr>
        </p:nvSpPr>
        <p:spPr/>
        <p:txBody>
          <a:bodyPr/>
          <a:lstStyle/>
          <a:p>
            <a:r>
              <a:rPr lang="en-US" dirty="0"/>
              <a:t>AI in Genomics</a:t>
            </a:r>
          </a:p>
        </p:txBody>
      </p:sp>
      <p:sp>
        <p:nvSpPr>
          <p:cNvPr id="4" name="Slide Number Placeholder 3">
            <a:extLst>
              <a:ext uri="{FF2B5EF4-FFF2-40B4-BE49-F238E27FC236}">
                <a16:creationId xmlns:a16="http://schemas.microsoft.com/office/drawing/2014/main" id="{13CE31AE-B222-4B81-9A59-F325C0115CF9}"/>
              </a:ext>
            </a:extLst>
          </p:cNvPr>
          <p:cNvSpPr>
            <a:spLocks noGrp="1"/>
          </p:cNvSpPr>
          <p:nvPr>
            <p:ph type="sldNum" sz="quarter" idx="12"/>
          </p:nvPr>
        </p:nvSpPr>
        <p:spPr/>
        <p:txBody>
          <a:bodyPr/>
          <a:lstStyle/>
          <a:p>
            <a:fld id="{926C5CFF-FC03-5F4C-B716-CBEBB43E48DE}" type="slidenum">
              <a:rPr lang="en-US" smtClean="0"/>
              <a:t>24</a:t>
            </a:fld>
            <a:endParaRPr lang="en-US" dirty="0"/>
          </a:p>
        </p:txBody>
      </p:sp>
      <p:pic>
        <p:nvPicPr>
          <p:cNvPr id="10" name="Three lecture topics" descr="DeepVariant: read evidence to genotype; DNA language models: sequence to reusable token representations; AlphaGenome: sequence to molecular tracks"/>
          <p:cNvPicPr>
            <a:picLocks noChangeAspect="1"/>
          </p:cNvPicPr>
          <p:nvPr/>
        </p:nvPicPr>
        <p:blipFill>
          <a:blip r:embed="rId3"/>
          <a:stretch>
            <a:fillRect/>
          </a:stretch>
        </p:blipFill>
        <p:spPr>
          <a:xfrm>
            <a:off x="252743" y="2445000"/>
            <a:ext cx="11730748" cy="3910249"/>
          </a:xfrm>
          <a:prstGeom prst="rect">
            <a:avLst/>
          </a:prstGeom>
        </p:spPr>
      </p:pic>
    </p:spTree>
    <p:extLst>
      <p:ext uri="{BB962C8B-B14F-4D97-AF65-F5344CB8AC3E}">
        <p14:creationId xmlns:p14="http://schemas.microsoft.com/office/powerpoint/2010/main" val="11840571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EDB40024-7824-44C1-A18E-659D5443869C}"/>
              </a:ext>
            </a:extLst>
          </p:cNvPr>
          <p:cNvSpPr>
            <a:spLocks noGrp="1"/>
          </p:cNvSpPr>
          <p:nvPr>
            <p:ph idx="1"/>
          </p:nvPr>
        </p:nvSpPr>
        <p:spPr/>
        <p:txBody>
          <a:bodyPr/>
          <a:lstStyle/>
          <a:p>
            <a:r>
              <a:rPr lang="en-US" dirty="0"/>
              <a:t>DNA language models learn reusable representations of sequence</a:t>
            </a:r>
          </a:p>
          <a:p>
            <a:r>
              <a:rPr lang="en-US" dirty="0"/>
              <a:t>These numerical features can support many prediction tasks</a:t>
            </a:r>
          </a:p>
        </p:txBody>
      </p:sp>
      <p:sp>
        <p:nvSpPr>
          <p:cNvPr id="3" name="Title 2">
            <a:extLst>
              <a:ext uri="{FF2B5EF4-FFF2-40B4-BE49-F238E27FC236}">
                <a16:creationId xmlns:a16="http://schemas.microsoft.com/office/drawing/2014/main" id="{8F1BD4D5-DBE3-4FD5-A57D-97C2E349F26C}"/>
              </a:ext>
            </a:extLst>
          </p:cNvPr>
          <p:cNvSpPr>
            <a:spLocks noGrp="1"/>
          </p:cNvSpPr>
          <p:nvPr>
            <p:ph type="title"/>
          </p:nvPr>
        </p:nvSpPr>
        <p:spPr/>
        <p:txBody>
          <a:bodyPr/>
          <a:lstStyle/>
          <a:p>
            <a:r>
              <a:rPr lang="en-US" dirty="0"/>
              <a:t>Learning DNA Representations</a:t>
            </a:r>
          </a:p>
        </p:txBody>
      </p:sp>
      <p:sp>
        <p:nvSpPr>
          <p:cNvPr id="4" name="Slide Number Placeholder 3">
            <a:extLst>
              <a:ext uri="{FF2B5EF4-FFF2-40B4-BE49-F238E27FC236}">
                <a16:creationId xmlns:a16="http://schemas.microsoft.com/office/drawing/2014/main" id="{17901AB5-71A6-4004-9EA2-C92DAB9AA2FA}"/>
              </a:ext>
            </a:extLst>
          </p:cNvPr>
          <p:cNvSpPr>
            <a:spLocks noGrp="1"/>
          </p:cNvSpPr>
          <p:nvPr>
            <p:ph type="sldNum" sz="quarter" idx="12"/>
          </p:nvPr>
        </p:nvSpPr>
        <p:spPr/>
        <p:txBody>
          <a:bodyPr/>
          <a:lstStyle/>
          <a:p>
            <a:fld id="{926C5CFF-FC03-5F4C-B716-CBEBB43E48DE}" type="slidenum">
              <a:rPr lang="en-US" smtClean="0"/>
              <a:t>25</a:t>
            </a:fld>
            <a:endParaRPr lang="en-US" dirty="0"/>
          </a:p>
        </p:txBody>
      </p:sp>
      <p:pic>
        <p:nvPicPr>
          <p:cNvPr id="10" name="01-dna-representations build 1" descr="DNA language models learn reusable representations of sequence"/>
          <p:cNvPicPr>
            <a:picLocks noChangeAspect="1"/>
          </p:cNvPicPr>
          <p:nvPr/>
        </p:nvPicPr>
        <p:blipFill>
          <a:blip r:embed="rId3"/>
          <a:stretch>
            <a:fillRect/>
          </a:stretch>
        </p:blipFill>
        <p:spPr>
          <a:xfrm>
            <a:off x="252743" y="2445000"/>
            <a:ext cx="11730748" cy="3910249"/>
          </a:xfrm>
          <a:prstGeom prst="rect">
            <a:avLst/>
          </a:prstGeom>
        </p:spPr>
      </p:pic>
      <p:pic>
        <p:nvPicPr>
          <p:cNvPr id="11" name="01-dna-representations build 2" descr="Reveal reusable numerical features"/>
          <p:cNvPicPr>
            <a:picLocks noChangeAspect="1"/>
          </p:cNvPicPr>
          <p:nvPr/>
        </p:nvPicPr>
        <p:blipFill>
          <a:blip r:embed="rId4"/>
          <a:stretch>
            <a:fillRect/>
          </a:stretch>
        </p:blipFill>
        <p:spPr>
          <a:xfrm>
            <a:off x="252743" y="2445000"/>
            <a:ext cx="11730748" cy="3910249"/>
          </a:xfrm>
          <a:prstGeom prst="rect">
            <a:avLst/>
          </a:prstGeom>
        </p:spPr>
      </p:pic>
      <p:pic>
        <p:nvPicPr>
          <p:cNvPr id="12" name="01-dna-representations build 3" descr="These numerical features can support many prediction tasks"/>
          <p:cNvPicPr>
            <a:picLocks noChangeAspect="1"/>
          </p:cNvPicPr>
          <p:nvPr/>
        </p:nvPicPr>
        <p:blipFill>
          <a:blip r:embed="rId5"/>
          <a:stretch>
            <a:fillRect/>
          </a:stretch>
        </p:blipFill>
        <p:spPr>
          <a:xfrm>
            <a:off x="252743" y="2445000"/>
            <a:ext cx="11730748" cy="3910249"/>
          </a:xfrm>
          <a:prstGeom prst="rect">
            <a:avLst/>
          </a:prstGeom>
        </p:spPr>
      </p:pic>
      <p:pic>
        <p:nvPicPr>
          <p:cNvPr id="13" name="01-dna-representations build 4" descr="Reveal another example downstream task"/>
          <p:cNvPicPr>
            <a:picLocks noChangeAspect="1"/>
          </p:cNvPicPr>
          <p:nvPr/>
        </p:nvPicPr>
        <p:blipFill>
          <a:blip r:embed="rId6"/>
          <a:stretch>
            <a:fillRect/>
          </a:stretch>
        </p:blipFill>
        <p:spPr>
          <a:xfrm>
            <a:off x="252743" y="2445000"/>
            <a:ext cx="11730748" cy="3910249"/>
          </a:xfrm>
          <a:prstGeom prst="rect">
            <a:avLst/>
          </a:prstGeom>
        </p:spPr>
      </p:pic>
    </p:spTree>
    <p:extLst>
      <p:ext uri="{BB962C8B-B14F-4D97-AF65-F5344CB8AC3E}">
        <p14:creationId xmlns:p14="http://schemas.microsoft.com/office/powerpoint/2010/main" val="36837628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xEl>
                                              <p:pRg st="1" end="1"/>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D74C2A6D-57E9-41CC-B0FE-9A25CB0E1BD6}"/>
              </a:ext>
            </a:extLst>
          </p:cNvPr>
          <p:cNvSpPr>
            <a:spLocks noGrp="1"/>
          </p:cNvSpPr>
          <p:nvPr>
            <p:ph idx="1"/>
          </p:nvPr>
        </p:nvSpPr>
        <p:spPr/>
        <p:txBody>
          <a:bodyPr/>
          <a:lstStyle/>
          <a:p>
            <a:r>
              <a:rPr lang="en-US" dirty="0"/>
              <a:t>Tokenization divides DNA into pieces and assigns integer identifiers (IDs)</a:t>
            </a:r>
          </a:p>
          <a:p>
            <a:r>
              <a:rPr lang="en-US" dirty="0"/>
              <a:t>Bases, k-mers, or byte-pair encoding (BPE) provide the tokens</a:t>
            </a:r>
          </a:p>
          <a:p>
            <a:r>
              <a:rPr lang="en-US" dirty="0"/>
              <a:t>DNABERT-2 uses variable-length BPE tokens</a:t>
            </a:r>
          </a:p>
        </p:txBody>
      </p:sp>
      <p:sp>
        <p:nvSpPr>
          <p:cNvPr id="3" name="Title 2">
            <a:extLst>
              <a:ext uri="{FF2B5EF4-FFF2-40B4-BE49-F238E27FC236}">
                <a16:creationId xmlns:a16="http://schemas.microsoft.com/office/drawing/2014/main" id="{5B22EB8C-F592-4E46-8BD5-C8680343C265}"/>
              </a:ext>
            </a:extLst>
          </p:cNvPr>
          <p:cNvSpPr>
            <a:spLocks noGrp="1"/>
          </p:cNvSpPr>
          <p:nvPr>
            <p:ph type="title"/>
          </p:nvPr>
        </p:nvSpPr>
        <p:spPr/>
        <p:txBody>
          <a:bodyPr/>
          <a:lstStyle/>
          <a:p>
            <a:r>
              <a:rPr lang="en-US" dirty="0"/>
              <a:t>How DNA Becomes Tokens</a:t>
            </a:r>
          </a:p>
        </p:txBody>
      </p:sp>
      <p:sp>
        <p:nvSpPr>
          <p:cNvPr id="4" name="Slide Number Placeholder 3">
            <a:extLst>
              <a:ext uri="{FF2B5EF4-FFF2-40B4-BE49-F238E27FC236}">
                <a16:creationId xmlns:a16="http://schemas.microsoft.com/office/drawing/2014/main" id="{AAAACC78-E7A2-4F70-AB95-01A53CA8C941}"/>
              </a:ext>
            </a:extLst>
          </p:cNvPr>
          <p:cNvSpPr>
            <a:spLocks noGrp="1"/>
          </p:cNvSpPr>
          <p:nvPr>
            <p:ph type="sldNum" sz="quarter" idx="12"/>
          </p:nvPr>
        </p:nvSpPr>
        <p:spPr/>
        <p:txBody>
          <a:bodyPr/>
          <a:lstStyle/>
          <a:p>
            <a:fld id="{926C5CFF-FC03-5F4C-B716-CBEBB43E48DE}" type="slidenum">
              <a:rPr lang="en-US" smtClean="0"/>
              <a:t>26</a:t>
            </a:fld>
            <a:endParaRPr lang="en-US" dirty="0"/>
          </a:p>
        </p:txBody>
      </p:sp>
      <p:pic>
        <p:nvPicPr>
          <p:cNvPr id="10" name="02-tokenization build 1" descr="Tokenization divides DNA into pieces and assigns each piece an ID"/>
          <p:cNvPicPr>
            <a:picLocks noChangeAspect="1"/>
          </p:cNvPicPr>
          <p:nvPr/>
        </p:nvPicPr>
        <p:blipFill>
          <a:blip r:embed="rId3"/>
          <a:stretch>
            <a:fillRect/>
          </a:stretch>
        </p:blipFill>
        <p:spPr>
          <a:xfrm>
            <a:off x="252743" y="2445000"/>
            <a:ext cx="11730748" cy="3910249"/>
          </a:xfrm>
          <a:prstGeom prst="rect">
            <a:avLst/>
          </a:prstGeom>
        </p:spPr>
      </p:pic>
      <p:pic>
        <p:nvPicPr>
          <p:cNvPr id="11" name="02-tokenization build 2" descr="Common choices include individual bases, overlapping k-mers, and BPE"/>
          <p:cNvPicPr>
            <a:picLocks noChangeAspect="1"/>
          </p:cNvPicPr>
          <p:nvPr/>
        </p:nvPicPr>
        <p:blipFill>
          <a:blip r:embed="rId4"/>
          <a:stretch>
            <a:fillRect/>
          </a:stretch>
        </p:blipFill>
        <p:spPr>
          <a:xfrm>
            <a:off x="252743" y="2445000"/>
            <a:ext cx="11730748" cy="3910249"/>
          </a:xfrm>
          <a:prstGeom prst="rect">
            <a:avLst/>
          </a:prstGeom>
        </p:spPr>
      </p:pic>
      <p:pic>
        <p:nvPicPr>
          <p:cNvPr id="12" name="02-tokenization build 3" descr="DNABERT-2 uses variable-length BPE tokens"/>
          <p:cNvPicPr>
            <a:picLocks noChangeAspect="1"/>
          </p:cNvPicPr>
          <p:nvPr/>
        </p:nvPicPr>
        <p:blipFill>
          <a:blip r:embed="rId5"/>
          <a:stretch>
            <a:fillRect/>
          </a:stretch>
        </p:blipFill>
        <p:spPr>
          <a:xfrm>
            <a:off x="252743" y="2445000"/>
            <a:ext cx="11730748" cy="3910249"/>
          </a:xfrm>
          <a:prstGeom prst="rect">
            <a:avLst/>
          </a:prstGeom>
        </p:spPr>
      </p:pic>
      <p:pic>
        <p:nvPicPr>
          <p:cNvPr id="13" name="02-tokenization build 4" descr="Reveal the actual tokenizer IDs for this sequence"/>
          <p:cNvPicPr>
            <a:picLocks noChangeAspect="1"/>
          </p:cNvPicPr>
          <p:nvPr/>
        </p:nvPicPr>
        <p:blipFill>
          <a:blip r:embed="rId6"/>
          <a:stretch>
            <a:fillRect/>
          </a:stretch>
        </p:blipFill>
        <p:spPr>
          <a:xfrm>
            <a:off x="252743" y="2445000"/>
            <a:ext cx="11730748" cy="3910249"/>
          </a:xfrm>
          <a:prstGeom prst="rect">
            <a:avLst/>
          </a:prstGeom>
        </p:spPr>
      </p:pic>
    </p:spTree>
    <p:extLst>
      <p:ext uri="{BB962C8B-B14F-4D97-AF65-F5344CB8AC3E}">
        <p14:creationId xmlns:p14="http://schemas.microsoft.com/office/powerpoint/2010/main" val="37144472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9F4DB1D4-12B1-4808-8EC3-FBF614B902FD}"/>
              </a:ext>
            </a:extLst>
          </p:cNvPr>
          <p:cNvSpPr>
            <a:spLocks noGrp="1"/>
          </p:cNvSpPr>
          <p:nvPr>
            <p:ph idx="1"/>
          </p:nvPr>
        </p:nvSpPr>
        <p:spPr/>
        <p:txBody>
          <a:bodyPr/>
          <a:lstStyle/>
          <a:p>
            <a:r>
              <a:rPr lang="en-US" dirty="0"/>
              <a:t>A learned embedding table maps each token ID to a vector</a:t>
            </a:r>
          </a:p>
          <a:p>
            <a:r>
              <a:rPr lang="en-US" dirty="0"/>
              <a:t>DNABERT-2 uses 768 numbers per token, including special tokens</a:t>
            </a:r>
          </a:p>
          <a:p>
            <a:r>
              <a:rPr lang="en-US" dirty="0"/>
              <a:t>These input vectors do not yet incorporate the surrounding sequence</a:t>
            </a:r>
          </a:p>
        </p:txBody>
      </p:sp>
      <p:sp>
        <p:nvSpPr>
          <p:cNvPr id="3" name="Title 2">
            <a:extLst>
              <a:ext uri="{FF2B5EF4-FFF2-40B4-BE49-F238E27FC236}">
                <a16:creationId xmlns:a16="http://schemas.microsoft.com/office/drawing/2014/main" id="{5F98794A-C137-4139-B597-A5EFD4486863}"/>
              </a:ext>
            </a:extLst>
          </p:cNvPr>
          <p:cNvSpPr>
            <a:spLocks noGrp="1"/>
          </p:cNvSpPr>
          <p:nvPr>
            <p:ph type="title"/>
          </p:nvPr>
        </p:nvSpPr>
        <p:spPr/>
        <p:txBody>
          <a:bodyPr/>
          <a:lstStyle/>
          <a:p>
            <a:r>
              <a:rPr lang="en-US" dirty="0"/>
              <a:t>From Tokens to Vectors</a:t>
            </a:r>
          </a:p>
        </p:txBody>
      </p:sp>
      <p:sp>
        <p:nvSpPr>
          <p:cNvPr id="4" name="Slide Number Placeholder 3">
            <a:extLst>
              <a:ext uri="{FF2B5EF4-FFF2-40B4-BE49-F238E27FC236}">
                <a16:creationId xmlns:a16="http://schemas.microsoft.com/office/drawing/2014/main" id="{EF066128-F818-492E-B9A3-ED2D115C20BA}"/>
              </a:ext>
            </a:extLst>
          </p:cNvPr>
          <p:cNvSpPr>
            <a:spLocks noGrp="1"/>
          </p:cNvSpPr>
          <p:nvPr>
            <p:ph type="sldNum" sz="quarter" idx="12"/>
          </p:nvPr>
        </p:nvSpPr>
        <p:spPr/>
        <p:txBody>
          <a:bodyPr/>
          <a:lstStyle/>
          <a:p>
            <a:fld id="{926C5CFF-FC03-5F4C-B716-CBEBB43E48DE}" type="slidenum">
              <a:rPr lang="en-US" smtClean="0"/>
              <a:t>27</a:t>
            </a:fld>
            <a:endParaRPr lang="en-US" dirty="0"/>
          </a:p>
        </p:txBody>
      </p:sp>
      <p:pic>
        <p:nvPicPr>
          <p:cNvPr id="10" name="03-token-vectors build 1" descr="A learned embedding table maps each token ID to a vector"/>
          <p:cNvPicPr>
            <a:picLocks noChangeAspect="1"/>
          </p:cNvPicPr>
          <p:nvPr/>
        </p:nvPicPr>
        <p:blipFill>
          <a:blip r:embed="rId3"/>
          <a:stretch>
            <a:fillRect/>
          </a:stretch>
        </p:blipFill>
        <p:spPr>
          <a:xfrm>
            <a:off x="252743" y="2445000"/>
            <a:ext cx="11730748" cy="3910249"/>
          </a:xfrm>
          <a:prstGeom prst="rect">
            <a:avLst/>
          </a:prstGeom>
        </p:spPr>
      </p:pic>
      <p:pic>
        <p:nvPicPr>
          <p:cNvPr id="11" name="03-token-vectors build 2" descr="DNABERT-2 uses 768 numbers per token, including special tokens"/>
          <p:cNvPicPr>
            <a:picLocks noChangeAspect="1"/>
          </p:cNvPicPr>
          <p:nvPr/>
        </p:nvPicPr>
        <p:blipFill>
          <a:blip r:embed="rId4"/>
          <a:stretch>
            <a:fillRect/>
          </a:stretch>
        </p:blipFill>
        <p:spPr>
          <a:xfrm>
            <a:off x="252743" y="2445000"/>
            <a:ext cx="11730748" cy="3910249"/>
          </a:xfrm>
          <a:prstGeom prst="rect">
            <a:avLst/>
          </a:prstGeom>
        </p:spPr>
      </p:pic>
      <p:pic>
        <p:nvPicPr>
          <p:cNvPr id="12" name="03-token-vectors build 3" descr="These input vectors do not yet incorporate the surrounding sequence"/>
          <p:cNvPicPr>
            <a:picLocks noChangeAspect="1"/>
          </p:cNvPicPr>
          <p:nvPr/>
        </p:nvPicPr>
        <p:blipFill>
          <a:blip r:embed="rId5"/>
          <a:stretch>
            <a:fillRect/>
          </a:stretch>
        </p:blipFill>
        <p:spPr>
          <a:xfrm>
            <a:off x="252743" y="2445000"/>
            <a:ext cx="11730748" cy="3910249"/>
          </a:xfrm>
          <a:prstGeom prst="rect">
            <a:avLst/>
          </a:prstGeom>
        </p:spPr>
      </p:pic>
      <p:pic>
        <p:nvPicPr>
          <p:cNvPr id="13" name="03-token-vectors build 4" descr="A second token selects its own table row by ID"/>
          <p:cNvPicPr>
            <a:picLocks noChangeAspect="1"/>
          </p:cNvPicPr>
          <p:nvPr/>
        </p:nvPicPr>
        <p:blipFill>
          <a:blip r:embed="rId6"/>
          <a:stretch>
            <a:fillRect/>
          </a:stretch>
        </p:blipFill>
        <p:spPr>
          <a:xfrm>
            <a:off x="252743" y="2445000"/>
            <a:ext cx="11730748" cy="3910249"/>
          </a:xfrm>
          <a:prstGeom prst="rect">
            <a:avLst/>
          </a:prstGeom>
        </p:spPr>
      </p:pic>
    </p:spTree>
    <p:extLst>
      <p:ext uri="{BB962C8B-B14F-4D97-AF65-F5344CB8AC3E}">
        <p14:creationId xmlns:p14="http://schemas.microsoft.com/office/powerpoint/2010/main" val="36336225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404E0A4E-1CDE-4111-9092-B7CFDDC3B5A1}"/>
              </a:ext>
            </a:extLst>
          </p:cNvPr>
          <p:cNvSpPr>
            <a:spLocks noGrp="1"/>
          </p:cNvSpPr>
          <p:nvPr>
            <p:ph idx="1"/>
          </p:nvPr>
        </p:nvSpPr>
        <p:spPr/>
        <p:txBody>
          <a:bodyPr/>
          <a:lstStyle/>
          <a:p>
            <a:r>
              <a:rPr lang="en-US" dirty="0"/>
              <a:t>Self-attention combines information from different token positions</a:t>
            </a:r>
          </a:p>
          <a:p>
            <a:r>
              <a:rPr lang="en-US" dirty="0"/>
              <a:t>Each layer also transforms the features at every position</a:t>
            </a:r>
          </a:p>
          <a:p>
            <a:r>
              <a:rPr lang="en-US" dirty="0"/>
              <a:t>The encoder returns one contextual vector per token</a:t>
            </a:r>
          </a:p>
        </p:txBody>
      </p:sp>
      <p:sp>
        <p:nvSpPr>
          <p:cNvPr id="3" name="Title 2">
            <a:extLst>
              <a:ext uri="{FF2B5EF4-FFF2-40B4-BE49-F238E27FC236}">
                <a16:creationId xmlns:a16="http://schemas.microsoft.com/office/drawing/2014/main" id="{38253C17-5B3F-48BF-9916-488706B1A62C}"/>
              </a:ext>
            </a:extLst>
          </p:cNvPr>
          <p:cNvSpPr>
            <a:spLocks noGrp="1"/>
          </p:cNvSpPr>
          <p:nvPr>
            <p:ph type="title"/>
          </p:nvPr>
        </p:nvSpPr>
        <p:spPr/>
        <p:txBody>
          <a:bodyPr/>
          <a:lstStyle/>
          <a:p>
            <a:r>
              <a:rPr lang="en-US" dirty="0"/>
              <a:t>The Transformer Encoder</a:t>
            </a:r>
          </a:p>
        </p:txBody>
      </p:sp>
      <p:sp>
        <p:nvSpPr>
          <p:cNvPr id="4" name="Slide Number Placeholder 3">
            <a:extLst>
              <a:ext uri="{FF2B5EF4-FFF2-40B4-BE49-F238E27FC236}">
                <a16:creationId xmlns:a16="http://schemas.microsoft.com/office/drawing/2014/main" id="{07CC2D71-BD1B-4877-8038-AA42A9AC71B9}"/>
              </a:ext>
            </a:extLst>
          </p:cNvPr>
          <p:cNvSpPr>
            <a:spLocks noGrp="1"/>
          </p:cNvSpPr>
          <p:nvPr>
            <p:ph type="sldNum" sz="quarter" idx="12"/>
          </p:nvPr>
        </p:nvSpPr>
        <p:spPr/>
        <p:txBody>
          <a:bodyPr/>
          <a:lstStyle/>
          <a:p>
            <a:fld id="{926C5CFF-FC03-5F4C-B716-CBEBB43E48DE}" type="slidenum">
              <a:rPr lang="en-US" smtClean="0"/>
              <a:t>28</a:t>
            </a:fld>
            <a:endParaRPr lang="en-US" dirty="0"/>
          </a:p>
        </p:txBody>
      </p:sp>
      <p:pic>
        <p:nvPicPr>
          <p:cNvPr id="10" name="04-transformer build 1" descr="Self-attention combines information from different token positions"/>
          <p:cNvPicPr>
            <a:picLocks noChangeAspect="1"/>
          </p:cNvPicPr>
          <p:nvPr/>
        </p:nvPicPr>
        <p:blipFill>
          <a:blip r:embed="rId3"/>
          <a:stretch>
            <a:fillRect/>
          </a:stretch>
        </p:blipFill>
        <p:spPr>
          <a:xfrm>
            <a:off x="252743" y="2445000"/>
            <a:ext cx="11730748" cy="3910249"/>
          </a:xfrm>
          <a:prstGeom prst="rect">
            <a:avLst/>
          </a:prstGeom>
        </p:spPr>
      </p:pic>
      <p:pic>
        <p:nvPicPr>
          <p:cNvPr id="11" name="04-transformer build 2" descr="Each layer also transforms the features at every position"/>
          <p:cNvPicPr>
            <a:picLocks noChangeAspect="1"/>
          </p:cNvPicPr>
          <p:nvPr/>
        </p:nvPicPr>
        <p:blipFill>
          <a:blip r:embed="rId4"/>
          <a:stretch>
            <a:fillRect/>
          </a:stretch>
        </p:blipFill>
        <p:spPr>
          <a:xfrm>
            <a:off x="252743" y="2445000"/>
            <a:ext cx="11730748" cy="3910249"/>
          </a:xfrm>
          <a:prstGeom prst="rect">
            <a:avLst/>
          </a:prstGeom>
        </p:spPr>
      </p:pic>
      <p:pic>
        <p:nvPicPr>
          <p:cNvPr id="12" name="04-transformer build 3" descr="The encoder returns one contextual vector per token"/>
          <p:cNvPicPr>
            <a:picLocks noChangeAspect="1"/>
          </p:cNvPicPr>
          <p:nvPr/>
        </p:nvPicPr>
        <p:blipFill>
          <a:blip r:embed="rId5"/>
          <a:stretch>
            <a:fillRect/>
          </a:stretch>
        </p:blipFill>
        <p:spPr>
          <a:xfrm>
            <a:off x="252743" y="2445000"/>
            <a:ext cx="11730748" cy="3910249"/>
          </a:xfrm>
          <a:prstGeom prst="rect">
            <a:avLst/>
          </a:prstGeom>
        </p:spPr>
      </p:pic>
      <p:pic>
        <p:nvPicPr>
          <p:cNvPr id="13" name="04-transformer build 4" descr="The special CLS position also has a contextual output vector"/>
          <p:cNvPicPr>
            <a:picLocks noChangeAspect="1"/>
          </p:cNvPicPr>
          <p:nvPr/>
        </p:nvPicPr>
        <p:blipFill>
          <a:blip r:embed="rId6"/>
          <a:stretch>
            <a:fillRect/>
          </a:stretch>
        </p:blipFill>
        <p:spPr>
          <a:xfrm>
            <a:off x="252743" y="2445000"/>
            <a:ext cx="11730748" cy="3910249"/>
          </a:xfrm>
          <a:prstGeom prst="rect">
            <a:avLst/>
          </a:prstGeom>
        </p:spPr>
      </p:pic>
    </p:spTree>
    <p:extLst>
      <p:ext uri="{BB962C8B-B14F-4D97-AF65-F5344CB8AC3E}">
        <p14:creationId xmlns:p14="http://schemas.microsoft.com/office/powerpoint/2010/main" val="5642891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C4B72F4A-AF66-4E34-A412-E95F47BD31FE}"/>
              </a:ext>
            </a:extLst>
          </p:cNvPr>
          <p:cNvSpPr>
            <a:spLocks noGrp="1"/>
          </p:cNvSpPr>
          <p:nvPr>
            <p:ph idx="1"/>
          </p:nvPr>
        </p:nvSpPr>
        <p:spPr/>
        <p:txBody>
          <a:bodyPr/>
          <a:lstStyle/>
          <a:p>
            <a:r>
              <a:rPr lang="en-US" dirty="0"/>
              <a:t>Summarize token vectors to represent the whole sequence</a:t>
            </a:r>
          </a:p>
          <a:p>
            <a:r>
              <a:rPr lang="en-US" dirty="0"/>
              <a:t>Mean pooling averages each feature across the token positions</a:t>
            </a:r>
          </a:p>
          <a:p>
            <a:r>
              <a:rPr lang="en-US" dirty="0"/>
              <a:t>DNABERT-2 uses the classification token ([CLS]) for its readout</a:t>
            </a:r>
          </a:p>
        </p:txBody>
      </p:sp>
      <p:sp>
        <p:nvSpPr>
          <p:cNvPr id="3" name="Title 2">
            <a:extLst>
              <a:ext uri="{FF2B5EF4-FFF2-40B4-BE49-F238E27FC236}">
                <a16:creationId xmlns:a16="http://schemas.microsoft.com/office/drawing/2014/main" id="{32D338CA-2B00-4C52-871B-DE293BE477C5}"/>
              </a:ext>
            </a:extLst>
          </p:cNvPr>
          <p:cNvSpPr>
            <a:spLocks noGrp="1"/>
          </p:cNvSpPr>
          <p:nvPr>
            <p:ph type="title"/>
          </p:nvPr>
        </p:nvSpPr>
        <p:spPr/>
        <p:txBody>
          <a:bodyPr/>
          <a:lstStyle/>
          <a:p>
            <a:r>
              <a:rPr lang="en-US" dirty="0"/>
              <a:t>A Vector for a Sequence</a:t>
            </a:r>
          </a:p>
        </p:txBody>
      </p:sp>
      <p:sp>
        <p:nvSpPr>
          <p:cNvPr id="4" name="Slide Number Placeholder 3">
            <a:extLst>
              <a:ext uri="{FF2B5EF4-FFF2-40B4-BE49-F238E27FC236}">
                <a16:creationId xmlns:a16="http://schemas.microsoft.com/office/drawing/2014/main" id="{B1F9B7DF-58F9-4F3B-8FDA-EAD95720A17E}"/>
              </a:ext>
            </a:extLst>
          </p:cNvPr>
          <p:cNvSpPr>
            <a:spLocks noGrp="1"/>
          </p:cNvSpPr>
          <p:nvPr>
            <p:ph type="sldNum" sz="quarter" idx="12"/>
          </p:nvPr>
        </p:nvSpPr>
        <p:spPr/>
        <p:txBody>
          <a:bodyPr/>
          <a:lstStyle/>
          <a:p>
            <a:fld id="{926C5CFF-FC03-5F4C-B716-CBEBB43E48DE}" type="slidenum">
              <a:rPr lang="en-US" smtClean="0"/>
              <a:t>29</a:t>
            </a:fld>
            <a:endParaRPr lang="en-US" dirty="0"/>
          </a:p>
        </p:txBody>
      </p:sp>
      <p:pic>
        <p:nvPicPr>
          <p:cNvPr id="10" name="05-sequence-vector build 1" descr="Summarize token vectors to represent the whole sequence"/>
          <p:cNvPicPr>
            <a:picLocks noChangeAspect="1"/>
          </p:cNvPicPr>
          <p:nvPr/>
        </p:nvPicPr>
        <p:blipFill>
          <a:blip r:embed="rId3"/>
          <a:stretch>
            <a:fillRect/>
          </a:stretch>
        </p:blipFill>
        <p:spPr>
          <a:xfrm>
            <a:off x="252743" y="2445000"/>
            <a:ext cx="11730748" cy="3910249"/>
          </a:xfrm>
          <a:prstGeom prst="rect">
            <a:avLst/>
          </a:prstGeom>
        </p:spPr>
      </p:pic>
      <p:pic>
        <p:nvPicPr>
          <p:cNvPr id="11" name="05-sequence-vector build 2" descr="Mean pooling averages each feature across the token positions"/>
          <p:cNvPicPr>
            <a:picLocks noChangeAspect="1"/>
          </p:cNvPicPr>
          <p:nvPr/>
        </p:nvPicPr>
        <p:blipFill>
          <a:blip r:embed="rId4"/>
          <a:stretch>
            <a:fillRect/>
          </a:stretch>
        </p:blipFill>
        <p:spPr>
          <a:xfrm>
            <a:off x="252743" y="2445000"/>
            <a:ext cx="11730748" cy="3910249"/>
          </a:xfrm>
          <a:prstGeom prst="rect">
            <a:avLst/>
          </a:prstGeom>
        </p:spPr>
      </p:pic>
      <p:pic>
        <p:nvPicPr>
          <p:cNvPr id="12" name="05-sequence-vector build 3" descr="Select the contextual vector of the special CLS token"/>
          <p:cNvPicPr>
            <a:picLocks noChangeAspect="1"/>
          </p:cNvPicPr>
          <p:nvPr/>
        </p:nvPicPr>
        <p:blipFill>
          <a:blip r:embed="rId5"/>
          <a:stretch>
            <a:fillRect/>
          </a:stretch>
        </p:blipFill>
        <p:spPr>
          <a:xfrm>
            <a:off x="252743" y="2445000"/>
            <a:ext cx="11730748" cy="3910249"/>
          </a:xfrm>
          <a:prstGeom prst="rect">
            <a:avLst/>
          </a:prstGeom>
        </p:spPr>
      </p:pic>
      <p:pic>
        <p:nvPicPr>
          <p:cNvPr id="13" name="05-sequence-vector build 4" descr="DNABERT-2 learns a classification readout from CLS"/>
          <p:cNvPicPr>
            <a:picLocks noChangeAspect="1"/>
          </p:cNvPicPr>
          <p:nvPr/>
        </p:nvPicPr>
        <p:blipFill>
          <a:blip r:embed="rId6"/>
          <a:stretch>
            <a:fillRect/>
          </a:stretch>
        </p:blipFill>
        <p:spPr>
          <a:xfrm>
            <a:off x="252743" y="2445000"/>
            <a:ext cx="11730748" cy="3910249"/>
          </a:xfrm>
          <a:prstGeom prst="rect">
            <a:avLst/>
          </a:prstGeom>
        </p:spPr>
      </p:pic>
    </p:spTree>
    <p:extLst>
      <p:ext uri="{BB962C8B-B14F-4D97-AF65-F5344CB8AC3E}">
        <p14:creationId xmlns:p14="http://schemas.microsoft.com/office/powerpoint/2010/main" val="11181942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2"/>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798B443D-20BC-4822-A71E-93C13E1C6777}"/>
              </a:ext>
            </a:extLst>
          </p:cNvPr>
          <p:cNvSpPr>
            <a:spLocks noGrp="1"/>
          </p:cNvSpPr>
          <p:nvPr>
            <p:ph idx="1"/>
          </p:nvPr>
        </p:nvSpPr>
        <p:spPr/>
        <p:txBody>
          <a:bodyPr/>
          <a:lstStyle/>
          <a:p>
            <a:r>
              <a:rPr lang="en-US" dirty="0"/>
              <a:t>Pretraining predicts masked tokens using surrounding DNA</a:t>
            </a:r>
          </a:p>
          <a:p>
            <a:r>
              <a:rPr lang="en-US" dirty="0"/>
              <a:t>The target comes from the original sequence, without task labels</a:t>
            </a:r>
          </a:p>
          <a:p>
            <a:r>
              <a:rPr lang="en-US" dirty="0"/>
              <a:t>Prediction errors update the embedding table, encoder, and output head</a:t>
            </a:r>
          </a:p>
        </p:txBody>
      </p:sp>
      <p:sp>
        <p:nvSpPr>
          <p:cNvPr id="3" name="Title 2">
            <a:extLst>
              <a:ext uri="{FF2B5EF4-FFF2-40B4-BE49-F238E27FC236}">
                <a16:creationId xmlns:a16="http://schemas.microsoft.com/office/drawing/2014/main" id="{36613FD2-63D8-439A-BBDF-5C57B2605E96}"/>
              </a:ext>
            </a:extLst>
          </p:cNvPr>
          <p:cNvSpPr>
            <a:spLocks noGrp="1"/>
          </p:cNvSpPr>
          <p:nvPr>
            <p:ph type="title"/>
          </p:nvPr>
        </p:nvSpPr>
        <p:spPr/>
        <p:txBody>
          <a:bodyPr/>
          <a:lstStyle/>
          <a:p>
            <a:r>
              <a:rPr lang="en-US" dirty="0"/>
              <a:t>Pretraining on DNA</a:t>
            </a:r>
          </a:p>
        </p:txBody>
      </p:sp>
      <p:sp>
        <p:nvSpPr>
          <p:cNvPr id="4" name="Slide Number Placeholder 3">
            <a:extLst>
              <a:ext uri="{FF2B5EF4-FFF2-40B4-BE49-F238E27FC236}">
                <a16:creationId xmlns:a16="http://schemas.microsoft.com/office/drawing/2014/main" id="{4B0396F1-9133-4956-BDEE-E214CD431803}"/>
              </a:ext>
            </a:extLst>
          </p:cNvPr>
          <p:cNvSpPr>
            <a:spLocks noGrp="1"/>
          </p:cNvSpPr>
          <p:nvPr>
            <p:ph type="sldNum" sz="quarter" idx="12"/>
          </p:nvPr>
        </p:nvSpPr>
        <p:spPr/>
        <p:txBody>
          <a:bodyPr/>
          <a:lstStyle/>
          <a:p>
            <a:fld id="{926C5CFF-FC03-5F4C-B716-CBEBB43E48DE}" type="slidenum">
              <a:rPr lang="en-US" smtClean="0"/>
              <a:t>30</a:t>
            </a:fld>
            <a:endParaRPr lang="en-US" dirty="0"/>
          </a:p>
        </p:txBody>
      </p:sp>
      <p:pic>
        <p:nvPicPr>
          <p:cNvPr id="10" name="06-pretraining build 1" descr="Pretraining predicts masked tokens using surrounding DNA"/>
          <p:cNvPicPr>
            <a:picLocks noChangeAspect="1"/>
          </p:cNvPicPr>
          <p:nvPr/>
        </p:nvPicPr>
        <p:blipFill>
          <a:blip r:embed="rId3"/>
          <a:stretch>
            <a:fillRect/>
          </a:stretch>
        </p:blipFill>
        <p:spPr>
          <a:xfrm>
            <a:off x="252743" y="2445000"/>
            <a:ext cx="11730748" cy="3910249"/>
          </a:xfrm>
          <a:prstGeom prst="rect">
            <a:avLst/>
          </a:prstGeom>
        </p:spPr>
      </p:pic>
      <p:pic>
        <p:nvPicPr>
          <p:cNvPr id="11" name="06-pretraining build 2" descr="The masked-position vector scores the vocabulary"/>
          <p:cNvPicPr>
            <a:picLocks noChangeAspect="1"/>
          </p:cNvPicPr>
          <p:nvPr/>
        </p:nvPicPr>
        <p:blipFill>
          <a:blip r:embed="rId4"/>
          <a:stretch>
            <a:fillRect/>
          </a:stretch>
        </p:blipFill>
        <p:spPr>
          <a:xfrm>
            <a:off x="252743" y="2445000"/>
            <a:ext cx="11730748" cy="3910249"/>
          </a:xfrm>
          <a:prstGeom prst="rect">
            <a:avLst/>
          </a:prstGeom>
        </p:spPr>
      </p:pic>
      <p:pic>
        <p:nvPicPr>
          <p:cNvPr id="12" name="06-pretraining build 3" descr="The target comes from the original sequence, without task labels"/>
          <p:cNvPicPr>
            <a:picLocks noChangeAspect="1"/>
          </p:cNvPicPr>
          <p:nvPr/>
        </p:nvPicPr>
        <p:blipFill>
          <a:blip r:embed="rId5"/>
          <a:stretch>
            <a:fillRect/>
          </a:stretch>
        </p:blipFill>
        <p:spPr>
          <a:xfrm>
            <a:off x="252743" y="2445000"/>
            <a:ext cx="11730748" cy="3910249"/>
          </a:xfrm>
          <a:prstGeom prst="rect">
            <a:avLst/>
          </a:prstGeom>
        </p:spPr>
      </p:pic>
      <p:pic>
        <p:nvPicPr>
          <p:cNvPr id="13" name="06-pretraining build 4" descr="Prediction errors update the embedding table, encoder, and output head"/>
          <p:cNvPicPr>
            <a:picLocks noChangeAspect="1"/>
          </p:cNvPicPr>
          <p:nvPr/>
        </p:nvPicPr>
        <p:blipFill>
          <a:blip r:embed="rId6"/>
          <a:stretch>
            <a:fillRect/>
          </a:stretch>
        </p:blipFill>
        <p:spPr>
          <a:xfrm>
            <a:off x="252743" y="2445000"/>
            <a:ext cx="11730748" cy="3910249"/>
          </a:xfrm>
          <a:prstGeom prst="rect">
            <a:avLst/>
          </a:prstGeom>
        </p:spPr>
      </p:pic>
    </p:spTree>
    <p:extLst>
      <p:ext uri="{BB962C8B-B14F-4D97-AF65-F5344CB8AC3E}">
        <p14:creationId xmlns:p14="http://schemas.microsoft.com/office/powerpoint/2010/main" val="36213682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2"/>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1B67BD4D-57A3-4565-9F19-DF035DCC4068}"/>
              </a:ext>
            </a:extLst>
          </p:cNvPr>
          <p:cNvSpPr>
            <a:spLocks noGrp="1"/>
          </p:cNvSpPr>
          <p:nvPr>
            <p:ph idx="1"/>
          </p:nvPr>
        </p:nvSpPr>
        <p:spPr/>
        <p:txBody>
          <a:bodyPr/>
          <a:lstStyle/>
          <a:p>
            <a:r>
              <a:rPr lang="en-US" dirty="0"/>
              <a:t>Reuse learned features to explore sequences or train prediction models</a:t>
            </a:r>
          </a:p>
          <a:p>
            <a:r>
              <a:rPr lang="en-US" dirty="0"/>
              <a:t>Examples include enhancer, binding-site, and splice-site prediction</a:t>
            </a:r>
          </a:p>
          <a:p>
            <a:r>
              <a:rPr lang="en-US" dirty="0"/>
              <a:t>Each prediction task needs an appropriate head and labeled examples</a:t>
            </a:r>
          </a:p>
        </p:txBody>
      </p:sp>
      <p:sp>
        <p:nvSpPr>
          <p:cNvPr id="3" name="Title 2">
            <a:extLst>
              <a:ext uri="{FF2B5EF4-FFF2-40B4-BE49-F238E27FC236}">
                <a16:creationId xmlns:a16="http://schemas.microsoft.com/office/drawing/2014/main" id="{0544C4B7-4F4C-4E69-843C-FEEC5BDDDD90}"/>
              </a:ext>
            </a:extLst>
          </p:cNvPr>
          <p:cNvSpPr>
            <a:spLocks noGrp="1"/>
          </p:cNvSpPr>
          <p:nvPr>
            <p:ph type="title"/>
          </p:nvPr>
        </p:nvSpPr>
        <p:spPr/>
        <p:txBody>
          <a:bodyPr/>
          <a:lstStyle/>
          <a:p>
            <a:r>
              <a:rPr lang="en-US" dirty="0"/>
              <a:t>One Model, Many Tasks</a:t>
            </a:r>
          </a:p>
        </p:txBody>
      </p:sp>
      <p:sp>
        <p:nvSpPr>
          <p:cNvPr id="4" name="Slide Number Placeholder 3">
            <a:extLst>
              <a:ext uri="{FF2B5EF4-FFF2-40B4-BE49-F238E27FC236}">
                <a16:creationId xmlns:a16="http://schemas.microsoft.com/office/drawing/2014/main" id="{2199D9BF-CB04-49FA-A9F5-5E41FF0BE6FC}"/>
              </a:ext>
            </a:extLst>
          </p:cNvPr>
          <p:cNvSpPr>
            <a:spLocks noGrp="1"/>
          </p:cNvSpPr>
          <p:nvPr>
            <p:ph type="sldNum" sz="quarter" idx="12"/>
          </p:nvPr>
        </p:nvSpPr>
        <p:spPr/>
        <p:txBody>
          <a:bodyPr/>
          <a:lstStyle/>
          <a:p>
            <a:fld id="{926C5CFF-FC03-5F4C-B716-CBEBB43E48DE}" type="slidenum">
              <a:rPr lang="en-US" smtClean="0"/>
              <a:t>31</a:t>
            </a:fld>
            <a:endParaRPr lang="en-US" dirty="0"/>
          </a:p>
        </p:txBody>
      </p:sp>
      <p:pic>
        <p:nvPicPr>
          <p:cNvPr id="10" name="07-many-tasks build 1" descr="Reuse learned features to explore sequences or train prediction models"/>
          <p:cNvPicPr>
            <a:picLocks noChangeAspect="1"/>
          </p:cNvPicPr>
          <p:nvPr/>
        </p:nvPicPr>
        <p:blipFill>
          <a:blip r:embed="rId3"/>
          <a:stretch>
            <a:fillRect/>
          </a:stretch>
        </p:blipFill>
        <p:spPr>
          <a:xfrm>
            <a:off x="252743" y="2445000"/>
            <a:ext cx="11730748" cy="3910249"/>
          </a:xfrm>
          <a:prstGeom prst="rect">
            <a:avLst/>
          </a:prstGeom>
        </p:spPr>
      </p:pic>
      <p:pic>
        <p:nvPicPr>
          <p:cNvPr id="11" name="07-many-tasks build 2" descr="Examples include enhancer, binding-site, and splice-site prediction"/>
          <p:cNvPicPr>
            <a:picLocks noChangeAspect="1"/>
          </p:cNvPicPr>
          <p:nvPr/>
        </p:nvPicPr>
        <p:blipFill>
          <a:blip r:embed="rId4"/>
          <a:stretch>
            <a:fillRect/>
          </a:stretch>
        </p:blipFill>
        <p:spPr>
          <a:xfrm>
            <a:off x="252743" y="2445000"/>
            <a:ext cx="11730748" cy="3910249"/>
          </a:xfrm>
          <a:prstGeom prst="rect">
            <a:avLst/>
          </a:prstGeom>
        </p:spPr>
      </p:pic>
      <p:pic>
        <p:nvPicPr>
          <p:cNvPr id="12" name="07-many-tasks build 3" descr="Each prediction task needs an appropriate head and labeled examples"/>
          <p:cNvPicPr>
            <a:picLocks noChangeAspect="1"/>
          </p:cNvPicPr>
          <p:nvPr/>
        </p:nvPicPr>
        <p:blipFill>
          <a:blip r:embed="rId5"/>
          <a:stretch>
            <a:fillRect/>
          </a:stretch>
        </p:blipFill>
        <p:spPr>
          <a:xfrm>
            <a:off x="252743" y="2445000"/>
            <a:ext cx="11730748" cy="3910249"/>
          </a:xfrm>
          <a:prstGeom prst="rect">
            <a:avLst/>
          </a:prstGeom>
        </p:spPr>
      </p:pic>
      <p:pic>
        <p:nvPicPr>
          <p:cNvPr id="13" name="07-many-tasks build 4" descr="Extracted representations can also support exploratory sequence comparisons"/>
          <p:cNvPicPr>
            <a:picLocks noChangeAspect="1"/>
          </p:cNvPicPr>
          <p:nvPr/>
        </p:nvPicPr>
        <p:blipFill>
          <a:blip r:embed="rId6"/>
          <a:stretch>
            <a:fillRect/>
          </a:stretch>
        </p:blipFill>
        <p:spPr>
          <a:xfrm>
            <a:off x="252743" y="2445000"/>
            <a:ext cx="11730748" cy="3910249"/>
          </a:xfrm>
          <a:prstGeom prst="rect">
            <a:avLst/>
          </a:prstGeom>
        </p:spPr>
      </p:pic>
    </p:spTree>
    <p:extLst>
      <p:ext uri="{BB962C8B-B14F-4D97-AF65-F5344CB8AC3E}">
        <p14:creationId xmlns:p14="http://schemas.microsoft.com/office/powerpoint/2010/main" val="30637520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79875A92-C650-40F6-AF27-8796DAAF7520}"/>
              </a:ext>
            </a:extLst>
          </p:cNvPr>
          <p:cNvSpPr>
            <a:spLocks noGrp="1"/>
          </p:cNvSpPr>
          <p:nvPr>
            <p:ph idx="1"/>
          </p:nvPr>
        </p:nvSpPr>
        <p:spPr/>
        <p:txBody>
          <a:bodyPr/>
          <a:lstStyle/>
          <a:p>
            <a:r>
              <a:rPr lang="en-US" dirty="0"/>
              <a:t>Example: classify labeled DNA regions as enhancer or non-enhancer</a:t>
            </a:r>
          </a:p>
          <a:p>
            <a:r>
              <a:rPr lang="en-US" dirty="0"/>
              <a:t>Add a two-class head and compare predictions with the labels</a:t>
            </a:r>
          </a:p>
          <a:p>
            <a:r>
              <a:rPr lang="en-US" dirty="0"/>
              <a:t>Full fine-tuning updates the pretrained model and the new head</a:t>
            </a:r>
          </a:p>
        </p:txBody>
      </p:sp>
      <p:sp>
        <p:nvSpPr>
          <p:cNvPr id="3" name="Title 2">
            <a:extLst>
              <a:ext uri="{FF2B5EF4-FFF2-40B4-BE49-F238E27FC236}">
                <a16:creationId xmlns:a16="http://schemas.microsoft.com/office/drawing/2014/main" id="{9B571619-B21C-494E-B2F7-3481196F9DFF}"/>
              </a:ext>
            </a:extLst>
          </p:cNvPr>
          <p:cNvSpPr>
            <a:spLocks noGrp="1"/>
          </p:cNvSpPr>
          <p:nvPr>
            <p:ph type="title"/>
          </p:nvPr>
        </p:nvSpPr>
        <p:spPr/>
        <p:txBody>
          <a:bodyPr/>
          <a:lstStyle/>
          <a:p>
            <a:r>
              <a:rPr lang="en-US" dirty="0"/>
              <a:t>Full Fine-Tuning</a:t>
            </a:r>
          </a:p>
        </p:txBody>
      </p:sp>
      <p:sp>
        <p:nvSpPr>
          <p:cNvPr id="4" name="Slide Number Placeholder 3">
            <a:extLst>
              <a:ext uri="{FF2B5EF4-FFF2-40B4-BE49-F238E27FC236}">
                <a16:creationId xmlns:a16="http://schemas.microsoft.com/office/drawing/2014/main" id="{7A874D01-21C1-43E1-B735-8249CAC8BADE}"/>
              </a:ext>
            </a:extLst>
          </p:cNvPr>
          <p:cNvSpPr>
            <a:spLocks noGrp="1"/>
          </p:cNvSpPr>
          <p:nvPr>
            <p:ph type="sldNum" sz="quarter" idx="12"/>
          </p:nvPr>
        </p:nvSpPr>
        <p:spPr/>
        <p:txBody>
          <a:bodyPr/>
          <a:lstStyle/>
          <a:p>
            <a:fld id="{926C5CFF-FC03-5F4C-B716-CBEBB43E48DE}" type="slidenum">
              <a:rPr lang="en-US" smtClean="0"/>
              <a:t>32</a:t>
            </a:fld>
            <a:endParaRPr lang="en-US" dirty="0"/>
          </a:p>
        </p:txBody>
      </p:sp>
      <p:pic>
        <p:nvPicPr>
          <p:cNvPr id="10" name="08-full-fine-tuning build 1" descr="Example: classify labeled DNA regions as enhancer or non-enhancer"/>
          <p:cNvPicPr>
            <a:picLocks noChangeAspect="1"/>
          </p:cNvPicPr>
          <p:nvPr/>
        </p:nvPicPr>
        <p:blipFill>
          <a:blip r:embed="rId3"/>
          <a:stretch>
            <a:fillRect/>
          </a:stretch>
        </p:blipFill>
        <p:spPr>
          <a:xfrm>
            <a:off x="252743" y="2445000"/>
            <a:ext cx="11730748" cy="3910249"/>
          </a:xfrm>
          <a:prstGeom prst="rect">
            <a:avLst/>
          </a:prstGeom>
        </p:spPr>
      </p:pic>
      <p:pic>
        <p:nvPicPr>
          <p:cNvPr id="11" name="08-full-fine-tuning build 2" descr="Add a two-class head and compare predictions with the labels"/>
          <p:cNvPicPr>
            <a:picLocks noChangeAspect="1"/>
          </p:cNvPicPr>
          <p:nvPr/>
        </p:nvPicPr>
        <p:blipFill>
          <a:blip r:embed="rId4"/>
          <a:stretch>
            <a:fillRect/>
          </a:stretch>
        </p:blipFill>
        <p:spPr>
          <a:xfrm>
            <a:off x="252743" y="2445000"/>
            <a:ext cx="11730748" cy="3910249"/>
          </a:xfrm>
          <a:prstGeom prst="rect">
            <a:avLst/>
          </a:prstGeom>
        </p:spPr>
      </p:pic>
      <p:pic>
        <p:nvPicPr>
          <p:cNvPr id="12" name="08-full-fine-tuning build 3" descr="The training label supplies the classification target"/>
          <p:cNvPicPr>
            <a:picLocks noChangeAspect="1"/>
          </p:cNvPicPr>
          <p:nvPr/>
        </p:nvPicPr>
        <p:blipFill>
          <a:blip r:embed="rId5"/>
          <a:stretch>
            <a:fillRect/>
          </a:stretch>
        </p:blipFill>
        <p:spPr>
          <a:xfrm>
            <a:off x="252743" y="2445000"/>
            <a:ext cx="11730748" cy="3910249"/>
          </a:xfrm>
          <a:prstGeom prst="rect">
            <a:avLst/>
          </a:prstGeom>
        </p:spPr>
      </p:pic>
      <p:pic>
        <p:nvPicPr>
          <p:cNvPr id="13" name="08-full-fine-tuning build 4" descr="Full fine-tuning updates the pretrained model and the new head"/>
          <p:cNvPicPr>
            <a:picLocks noChangeAspect="1"/>
          </p:cNvPicPr>
          <p:nvPr/>
        </p:nvPicPr>
        <p:blipFill>
          <a:blip r:embed="rId6"/>
          <a:stretch>
            <a:fillRect/>
          </a:stretch>
        </p:blipFill>
        <p:spPr>
          <a:xfrm>
            <a:off x="252743" y="2445000"/>
            <a:ext cx="11730748" cy="3910249"/>
          </a:xfrm>
          <a:prstGeom prst="rect">
            <a:avLst/>
          </a:prstGeom>
        </p:spPr>
      </p:pic>
    </p:spTree>
    <p:extLst>
      <p:ext uri="{BB962C8B-B14F-4D97-AF65-F5344CB8AC3E}">
        <p14:creationId xmlns:p14="http://schemas.microsoft.com/office/powerpoint/2010/main" val="15288058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2"/>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9DF53B46-9978-4CE4-8822-99E689A22DC0}"/>
              </a:ext>
            </a:extLst>
          </p:cNvPr>
          <p:cNvSpPr>
            <a:spLocks noGrp="1"/>
          </p:cNvSpPr>
          <p:nvPr>
            <p:ph idx="1"/>
          </p:nvPr>
        </p:nvSpPr>
        <p:spPr/>
        <p:txBody>
          <a:bodyPr/>
          <a:lstStyle/>
          <a:p>
            <a:r>
              <a:rPr lang="en-US" dirty="0"/>
              <a:t>For a new sequence, run the fine-tuned model without updating it</a:t>
            </a:r>
          </a:p>
          <a:p>
            <a:r>
              <a:rPr lang="en-US" dirty="0"/>
              <a:t>Evaluate on held-out sequences with independent labels</a:t>
            </a:r>
          </a:p>
          <a:p>
            <a:r>
              <a:rPr lang="en-US" dirty="0"/>
              <a:t>Related or overlapping sequences can make evaluation too optimistic</a:t>
            </a:r>
          </a:p>
        </p:txBody>
      </p:sp>
      <p:sp>
        <p:nvSpPr>
          <p:cNvPr id="3" name="Title 2">
            <a:extLst>
              <a:ext uri="{FF2B5EF4-FFF2-40B4-BE49-F238E27FC236}">
                <a16:creationId xmlns:a16="http://schemas.microsoft.com/office/drawing/2014/main" id="{4AE41EB4-46CB-46DB-9427-84C9B8EB719E}"/>
              </a:ext>
            </a:extLst>
          </p:cNvPr>
          <p:cNvSpPr>
            <a:spLocks noGrp="1"/>
          </p:cNvSpPr>
          <p:nvPr>
            <p:ph type="title"/>
          </p:nvPr>
        </p:nvSpPr>
        <p:spPr/>
        <p:txBody>
          <a:bodyPr/>
          <a:lstStyle/>
          <a:p>
            <a:r>
              <a:rPr lang="en-US" dirty="0"/>
              <a:t>Prediction and Evaluation</a:t>
            </a:r>
          </a:p>
        </p:txBody>
      </p:sp>
      <p:sp>
        <p:nvSpPr>
          <p:cNvPr id="4" name="Slide Number Placeholder 3">
            <a:extLst>
              <a:ext uri="{FF2B5EF4-FFF2-40B4-BE49-F238E27FC236}">
                <a16:creationId xmlns:a16="http://schemas.microsoft.com/office/drawing/2014/main" id="{E9B7BD73-51B2-425B-851A-3933140C6BB6}"/>
              </a:ext>
            </a:extLst>
          </p:cNvPr>
          <p:cNvSpPr>
            <a:spLocks noGrp="1"/>
          </p:cNvSpPr>
          <p:nvPr>
            <p:ph type="sldNum" sz="quarter" idx="12"/>
          </p:nvPr>
        </p:nvSpPr>
        <p:spPr/>
        <p:txBody>
          <a:bodyPr/>
          <a:lstStyle/>
          <a:p>
            <a:fld id="{926C5CFF-FC03-5F4C-B716-CBEBB43E48DE}" type="slidenum">
              <a:rPr lang="en-US" smtClean="0"/>
              <a:t>33</a:t>
            </a:fld>
            <a:endParaRPr lang="en-US" dirty="0"/>
          </a:p>
        </p:txBody>
      </p:sp>
      <p:pic>
        <p:nvPicPr>
          <p:cNvPr id="10" name="09-inference build 1" descr="For a new sequence, run the fine-tuned model without updating it"/>
          <p:cNvPicPr>
            <a:picLocks noChangeAspect="1"/>
          </p:cNvPicPr>
          <p:nvPr/>
        </p:nvPicPr>
        <p:blipFill>
          <a:blip r:embed="rId3"/>
          <a:stretch>
            <a:fillRect/>
          </a:stretch>
        </p:blipFill>
        <p:spPr>
          <a:xfrm>
            <a:off x="252743" y="2445000"/>
            <a:ext cx="11730748" cy="3910249"/>
          </a:xfrm>
          <a:prstGeom prst="rect">
            <a:avLst/>
          </a:prstGeom>
        </p:spPr>
      </p:pic>
      <p:pic>
        <p:nvPicPr>
          <p:cNvPr id="11" name="09-inference build 2" descr="The fixed model predicts each sequence label"/>
          <p:cNvPicPr>
            <a:picLocks noChangeAspect="1"/>
          </p:cNvPicPr>
          <p:nvPr/>
        </p:nvPicPr>
        <p:blipFill>
          <a:blip r:embed="rId4"/>
          <a:stretch>
            <a:fillRect/>
          </a:stretch>
        </p:blipFill>
        <p:spPr>
          <a:xfrm>
            <a:off x="252743" y="2445000"/>
            <a:ext cx="11730748" cy="3910249"/>
          </a:xfrm>
          <a:prstGeom prst="rect">
            <a:avLst/>
          </a:prstGeom>
        </p:spPr>
      </p:pic>
      <p:pic>
        <p:nvPicPr>
          <p:cNvPr id="12" name="09-inference build 3" descr="Evaluate on held-out sequences with independent labels"/>
          <p:cNvPicPr>
            <a:picLocks noChangeAspect="1"/>
          </p:cNvPicPr>
          <p:nvPr/>
        </p:nvPicPr>
        <p:blipFill>
          <a:blip r:embed="rId5"/>
          <a:stretch>
            <a:fillRect/>
          </a:stretch>
        </p:blipFill>
        <p:spPr>
          <a:xfrm>
            <a:off x="252743" y="2445000"/>
            <a:ext cx="11730748" cy="3910249"/>
          </a:xfrm>
          <a:prstGeom prst="rect">
            <a:avLst/>
          </a:prstGeom>
        </p:spPr>
      </p:pic>
      <p:pic>
        <p:nvPicPr>
          <p:cNvPr id="13" name="09-inference build 4" descr="Related or overlapping sequences can make evaluation too optimistic"/>
          <p:cNvPicPr>
            <a:picLocks noChangeAspect="1"/>
          </p:cNvPicPr>
          <p:nvPr/>
        </p:nvPicPr>
        <p:blipFill>
          <a:blip r:embed="rId6"/>
          <a:stretch>
            <a:fillRect/>
          </a:stretch>
        </p:blipFill>
        <p:spPr>
          <a:xfrm>
            <a:off x="252743" y="2445000"/>
            <a:ext cx="11730748" cy="3910249"/>
          </a:xfrm>
          <a:prstGeom prst="rect">
            <a:avLst/>
          </a:prstGeom>
        </p:spPr>
      </p:pic>
    </p:spTree>
    <p:extLst>
      <p:ext uri="{BB962C8B-B14F-4D97-AF65-F5344CB8AC3E}">
        <p14:creationId xmlns:p14="http://schemas.microsoft.com/office/powerpoint/2010/main" val="17433121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2"/>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62902B76-1BEF-4FD1-B47E-6AB1994B0B15}"/>
              </a:ext>
            </a:extLst>
          </p:cNvPr>
          <p:cNvSpPr>
            <a:spLocks noGrp="1"/>
          </p:cNvSpPr>
          <p:nvPr>
            <p:ph idx="1"/>
          </p:nvPr>
        </p:nvSpPr>
        <p:spPr/>
        <p:txBody>
          <a:bodyPr/>
          <a:lstStyle/>
          <a:p>
            <a:r>
              <a:rPr lang="en-US" dirty="0"/>
              <a:t>The choice of DNA tokens changes what the model sees</a:t>
            </a:r>
          </a:p>
          <a:p>
            <a:r>
              <a:rPr lang="en-US" dirty="0"/>
              <a:t>DNAChunker learns boundaries during masked-sequence pretraining</a:t>
            </a:r>
          </a:p>
          <a:p>
            <a:r>
              <a:rPr lang="en-US" dirty="0"/>
              <a:t>dnaHNet learns hierarchical boundaries in an autoregressive model</a:t>
            </a:r>
          </a:p>
        </p:txBody>
      </p:sp>
      <p:sp>
        <p:nvSpPr>
          <p:cNvPr id="3" name="Title 2">
            <a:extLst>
              <a:ext uri="{FF2B5EF4-FFF2-40B4-BE49-F238E27FC236}">
                <a16:creationId xmlns:a16="http://schemas.microsoft.com/office/drawing/2014/main" id="{9E042896-61ED-4992-829C-1BD865D901B6}"/>
              </a:ext>
            </a:extLst>
          </p:cNvPr>
          <p:cNvSpPr>
            <a:spLocks noGrp="1"/>
          </p:cNvSpPr>
          <p:nvPr>
            <p:ph type="title"/>
          </p:nvPr>
        </p:nvSpPr>
        <p:spPr/>
        <p:txBody>
          <a:bodyPr/>
          <a:lstStyle/>
          <a:p>
            <a:r>
              <a:rPr lang="en-US" dirty="0"/>
              <a:t>Why Tokenization Matters</a:t>
            </a:r>
          </a:p>
        </p:txBody>
      </p:sp>
      <p:sp>
        <p:nvSpPr>
          <p:cNvPr id="4" name="Slide Number Placeholder 3">
            <a:extLst>
              <a:ext uri="{FF2B5EF4-FFF2-40B4-BE49-F238E27FC236}">
                <a16:creationId xmlns:a16="http://schemas.microsoft.com/office/drawing/2014/main" id="{C20FE873-0600-4E21-84C4-8C128FA0CA48}"/>
              </a:ext>
            </a:extLst>
          </p:cNvPr>
          <p:cNvSpPr>
            <a:spLocks noGrp="1"/>
          </p:cNvSpPr>
          <p:nvPr>
            <p:ph type="sldNum" sz="quarter" idx="12"/>
          </p:nvPr>
        </p:nvSpPr>
        <p:spPr/>
        <p:txBody>
          <a:bodyPr/>
          <a:lstStyle/>
          <a:p>
            <a:fld id="{926C5CFF-FC03-5F4C-B716-CBEBB43E48DE}" type="slidenum">
              <a:rPr lang="en-US" smtClean="0"/>
              <a:t>34</a:t>
            </a:fld>
            <a:endParaRPr lang="en-US" dirty="0"/>
          </a:p>
        </p:txBody>
      </p:sp>
      <p:pic>
        <p:nvPicPr>
          <p:cNvPr id="10" name="10-tokenization-limits build 1" descr="The choice of DNA tokens changes what the model sees"/>
          <p:cNvPicPr>
            <a:picLocks noChangeAspect="1"/>
          </p:cNvPicPr>
          <p:nvPr/>
        </p:nvPicPr>
        <p:blipFill>
          <a:blip r:embed="rId3"/>
          <a:stretch>
            <a:fillRect/>
          </a:stretch>
        </p:blipFill>
        <p:spPr>
          <a:xfrm>
            <a:off x="252743" y="2445000"/>
            <a:ext cx="11730748" cy="3910249"/>
          </a:xfrm>
          <a:prstGeom prst="rect">
            <a:avLst/>
          </a:prstGeom>
        </p:spPr>
      </p:pic>
      <p:pic>
        <p:nvPicPr>
          <p:cNvPr id="11" name="10-tokenization-limits build 2" descr="DNAChunker learns boundaries during masked-sequence pretraining"/>
          <p:cNvPicPr>
            <a:picLocks noChangeAspect="1"/>
          </p:cNvPicPr>
          <p:nvPr/>
        </p:nvPicPr>
        <p:blipFill>
          <a:blip r:embed="rId4"/>
          <a:stretch>
            <a:fillRect/>
          </a:stretch>
        </p:blipFill>
        <p:spPr>
          <a:xfrm>
            <a:off x="252743" y="2445000"/>
            <a:ext cx="11730748" cy="3910249"/>
          </a:xfrm>
          <a:prstGeom prst="rect">
            <a:avLst/>
          </a:prstGeom>
        </p:spPr>
      </p:pic>
      <p:pic>
        <p:nvPicPr>
          <p:cNvPr id="12" name="10-tokenization-limits build 3" descr="dnaHNet learns hierarchical boundaries in an autoregressive model"/>
          <p:cNvPicPr>
            <a:picLocks noChangeAspect="1"/>
          </p:cNvPicPr>
          <p:nvPr/>
        </p:nvPicPr>
        <p:blipFill>
          <a:blip r:embed="rId5"/>
          <a:stretch>
            <a:fillRect/>
          </a:stretch>
        </p:blipFill>
        <p:spPr>
          <a:xfrm>
            <a:off x="252743" y="2445000"/>
            <a:ext cx="11730748" cy="3910249"/>
          </a:xfrm>
          <a:prstGeom prst="rect">
            <a:avLst/>
          </a:prstGeom>
        </p:spPr>
      </p:pic>
      <p:pic>
        <p:nvPicPr>
          <p:cNvPr id="13" name="10-tokenization-limits build 4" descr="Both models learn compressed latent representations inside the model"/>
          <p:cNvPicPr>
            <a:picLocks noChangeAspect="1"/>
          </p:cNvPicPr>
          <p:nvPr/>
        </p:nvPicPr>
        <p:blipFill>
          <a:blip r:embed="rId6"/>
          <a:stretch>
            <a:fillRect/>
          </a:stretch>
        </p:blipFill>
        <p:spPr>
          <a:xfrm>
            <a:off x="252743" y="2445000"/>
            <a:ext cx="11730748" cy="3910249"/>
          </a:xfrm>
          <a:prstGeom prst="rect">
            <a:avLst/>
          </a:prstGeom>
        </p:spPr>
      </p:pic>
    </p:spTree>
    <p:extLst>
      <p:ext uri="{BB962C8B-B14F-4D97-AF65-F5344CB8AC3E}">
        <p14:creationId xmlns:p14="http://schemas.microsoft.com/office/powerpoint/2010/main" val="27461486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0920654-4A26-43E5-8EA5-B8CE17F08B79}"/>
              </a:ext>
            </a:extLst>
          </p:cNvPr>
          <p:cNvSpPr>
            <a:spLocks noGrp="1"/>
          </p:cNvSpPr>
          <p:nvPr>
            <p:ph idx="1"/>
          </p:nvPr>
        </p:nvSpPr>
        <p:spPr/>
        <p:txBody>
          <a:bodyPr/>
          <a:lstStyle/>
          <a:p>
            <a:r>
              <a:rPr lang="en-US" dirty="0"/>
              <a:t>Pretraining can provide useful starting features for several tasks</a:t>
            </a:r>
          </a:p>
          <a:p>
            <a:r>
              <a:rPr lang="en-US" dirty="0"/>
              <a:t>Performance depends on training data, task, and biological context</a:t>
            </a:r>
          </a:p>
          <a:p>
            <a:r>
              <a:rPr lang="en-US" dirty="0"/>
              <a:t>A useful embedding is not automatically a biological explanation</a:t>
            </a:r>
          </a:p>
        </p:txBody>
      </p:sp>
      <p:sp>
        <p:nvSpPr>
          <p:cNvPr id="3" name="Title 2">
            <a:extLst>
              <a:ext uri="{FF2B5EF4-FFF2-40B4-BE49-F238E27FC236}">
                <a16:creationId xmlns:a16="http://schemas.microsoft.com/office/drawing/2014/main" id="{0694DC4B-3849-48CF-BE81-375980FF61AB}"/>
              </a:ext>
            </a:extLst>
          </p:cNvPr>
          <p:cNvSpPr>
            <a:spLocks noGrp="1"/>
          </p:cNvSpPr>
          <p:nvPr>
            <p:ph type="title"/>
          </p:nvPr>
        </p:nvSpPr>
        <p:spPr/>
        <p:txBody>
          <a:bodyPr/>
          <a:lstStyle/>
          <a:p>
            <a:r>
              <a:rPr lang="en-US" dirty="0"/>
              <a:t>Benefits and Limitations</a:t>
            </a:r>
          </a:p>
        </p:txBody>
      </p:sp>
      <p:sp>
        <p:nvSpPr>
          <p:cNvPr id="4" name="Slide Number Placeholder 3">
            <a:extLst>
              <a:ext uri="{FF2B5EF4-FFF2-40B4-BE49-F238E27FC236}">
                <a16:creationId xmlns:a16="http://schemas.microsoft.com/office/drawing/2014/main" id="{2169CF62-24B8-4479-81E8-EB699CB264E8}"/>
              </a:ext>
            </a:extLst>
          </p:cNvPr>
          <p:cNvSpPr>
            <a:spLocks noGrp="1"/>
          </p:cNvSpPr>
          <p:nvPr>
            <p:ph type="sldNum" sz="quarter" idx="12"/>
          </p:nvPr>
        </p:nvSpPr>
        <p:spPr/>
        <p:txBody>
          <a:bodyPr/>
          <a:lstStyle/>
          <a:p>
            <a:fld id="{926C5CFF-FC03-5F4C-B716-CBEBB43E48DE}" type="slidenum">
              <a:rPr lang="en-US" smtClean="0"/>
              <a:t>35</a:t>
            </a:fld>
            <a:endParaRPr lang="en-US" dirty="0"/>
          </a:p>
        </p:txBody>
      </p:sp>
      <p:pic>
        <p:nvPicPr>
          <p:cNvPr id="10" name="11-benefits-limits build 1" descr="Pretraining can provide useful starting features for several tasks"/>
          <p:cNvPicPr>
            <a:picLocks noChangeAspect="1"/>
          </p:cNvPicPr>
          <p:nvPr/>
        </p:nvPicPr>
        <p:blipFill>
          <a:blip r:embed="rId3"/>
          <a:stretch>
            <a:fillRect/>
          </a:stretch>
        </p:blipFill>
        <p:spPr>
          <a:xfrm>
            <a:off x="252743" y="2445000"/>
            <a:ext cx="11730748" cy="3910249"/>
          </a:xfrm>
          <a:prstGeom prst="rect">
            <a:avLst/>
          </a:prstGeom>
        </p:spPr>
      </p:pic>
      <p:pic>
        <p:nvPicPr>
          <p:cNvPr id="11" name="11-benefits-limits build 2" descr="Performance depends on training data, task, and biological context"/>
          <p:cNvPicPr>
            <a:picLocks noChangeAspect="1"/>
          </p:cNvPicPr>
          <p:nvPr/>
        </p:nvPicPr>
        <p:blipFill>
          <a:blip r:embed="rId4"/>
          <a:stretch>
            <a:fillRect/>
          </a:stretch>
        </p:blipFill>
        <p:spPr>
          <a:xfrm>
            <a:off x="252743" y="2445000"/>
            <a:ext cx="11730748" cy="3910249"/>
          </a:xfrm>
          <a:prstGeom prst="rect">
            <a:avLst/>
          </a:prstGeom>
        </p:spPr>
      </p:pic>
      <p:pic>
        <p:nvPicPr>
          <p:cNvPr id="12" name="11-benefits-limits build 3" descr="A useful embedding is not automatically a biological explanation"/>
          <p:cNvPicPr>
            <a:picLocks noChangeAspect="1"/>
          </p:cNvPicPr>
          <p:nvPr/>
        </p:nvPicPr>
        <p:blipFill>
          <a:blip r:embed="rId5"/>
          <a:stretch>
            <a:fillRect/>
          </a:stretch>
        </p:blipFill>
        <p:spPr>
          <a:xfrm>
            <a:off x="252743" y="2445000"/>
            <a:ext cx="11730748" cy="3910249"/>
          </a:xfrm>
          <a:prstGeom prst="rect">
            <a:avLst/>
          </a:prstGeom>
        </p:spPr>
      </p:pic>
      <p:pic>
        <p:nvPicPr>
          <p:cNvPr id="13" name="11-benefits-limits build 4" descr="Evaluate predictions on independent data and test biological hypotheses experimentally"/>
          <p:cNvPicPr>
            <a:picLocks noChangeAspect="1"/>
          </p:cNvPicPr>
          <p:nvPr/>
        </p:nvPicPr>
        <p:blipFill>
          <a:blip r:embed="rId6"/>
          <a:stretch>
            <a:fillRect/>
          </a:stretch>
        </p:blipFill>
        <p:spPr>
          <a:xfrm>
            <a:off x="252743" y="2445000"/>
            <a:ext cx="11730748" cy="3910249"/>
          </a:xfrm>
          <a:prstGeom prst="rect">
            <a:avLst/>
          </a:prstGeom>
        </p:spPr>
      </p:pic>
    </p:spTree>
    <p:extLst>
      <p:ext uri="{BB962C8B-B14F-4D97-AF65-F5344CB8AC3E}">
        <p14:creationId xmlns:p14="http://schemas.microsoft.com/office/powerpoint/2010/main" val="2404224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ECA0C775-C45F-4243-8665-6666513E6A18}"/>
              </a:ext>
            </a:extLst>
          </p:cNvPr>
          <p:cNvSpPr>
            <a:spLocks noGrp="1"/>
          </p:cNvSpPr>
          <p:nvPr>
            <p:ph idx="1"/>
          </p:nvPr>
        </p:nvSpPr>
        <p:spPr/>
        <p:txBody>
          <a:bodyPr/>
          <a:lstStyle/>
          <a:p>
            <a:r>
              <a:rPr lang="en-US" dirty="0">
                <a:solidFill>
                  <a:srgbClr val="969696"/>
                </a:solidFill>
              </a:rPr>
              <a:t>DeepVariant: Identify variants from read evidence</a:t>
            </a:r>
            <a:endParaRPr lang="en-US" dirty="0"/>
          </a:p>
          <a:p>
            <a:r>
              <a:rPr lang="en-US" dirty="0">
                <a:solidFill>
                  <a:srgbClr val="969696"/>
                </a:solidFill>
              </a:rPr>
              <a:t>DNA language models: Learn reusable sequence representations</a:t>
            </a:r>
            <a:endParaRPr lang="en-US" dirty="0"/>
          </a:p>
          <a:p>
            <a:r>
              <a:rPr lang="en-US" b="1" dirty="0">
                <a:solidFill>
                  <a:srgbClr val="4472C4"/>
                </a:solidFill>
              </a:rPr>
              <a:t>AlphaGenome: Predict molecular activity and variant effects</a:t>
            </a:r>
            <a:endParaRPr lang="en-US" dirty="0"/>
          </a:p>
        </p:txBody>
      </p:sp>
      <p:sp>
        <p:nvSpPr>
          <p:cNvPr id="3" name="Title 2">
            <a:extLst>
              <a:ext uri="{FF2B5EF4-FFF2-40B4-BE49-F238E27FC236}">
                <a16:creationId xmlns:a16="http://schemas.microsoft.com/office/drawing/2014/main" id="{4F074959-AE01-4125-9E49-10533F6DB650}"/>
              </a:ext>
            </a:extLst>
          </p:cNvPr>
          <p:cNvSpPr>
            <a:spLocks noGrp="1"/>
          </p:cNvSpPr>
          <p:nvPr>
            <p:ph type="title"/>
          </p:nvPr>
        </p:nvSpPr>
        <p:spPr/>
        <p:txBody>
          <a:bodyPr/>
          <a:lstStyle/>
          <a:p>
            <a:r>
              <a:rPr lang="en-US" dirty="0"/>
              <a:t>AI in Genomics</a:t>
            </a:r>
          </a:p>
        </p:txBody>
      </p:sp>
      <p:sp>
        <p:nvSpPr>
          <p:cNvPr id="4" name="Slide Number Placeholder 3">
            <a:extLst>
              <a:ext uri="{FF2B5EF4-FFF2-40B4-BE49-F238E27FC236}">
                <a16:creationId xmlns:a16="http://schemas.microsoft.com/office/drawing/2014/main" id="{4B3CA6F3-C81D-4C26-80A1-01A85A64CDF1}"/>
              </a:ext>
            </a:extLst>
          </p:cNvPr>
          <p:cNvSpPr>
            <a:spLocks noGrp="1"/>
          </p:cNvSpPr>
          <p:nvPr>
            <p:ph type="sldNum" sz="quarter" idx="12"/>
          </p:nvPr>
        </p:nvSpPr>
        <p:spPr/>
        <p:txBody>
          <a:bodyPr/>
          <a:lstStyle/>
          <a:p>
            <a:fld id="{926C5CFF-FC03-5F4C-B716-CBEBB43E48DE}" type="slidenum">
              <a:rPr lang="en-US" smtClean="0"/>
              <a:t>36</a:t>
            </a:fld>
            <a:endParaRPr lang="en-US" dirty="0"/>
          </a:p>
        </p:txBody>
      </p:sp>
      <p:pic>
        <p:nvPicPr>
          <p:cNvPr id="10" name="Three lecture topics" descr="DeepVariant: read evidence to genotype; DNA language models: sequence to reusable token representations; AlphaGenome: sequence to molecular tracks"/>
          <p:cNvPicPr>
            <a:picLocks noChangeAspect="1"/>
          </p:cNvPicPr>
          <p:nvPr/>
        </p:nvPicPr>
        <p:blipFill>
          <a:blip r:embed="rId3"/>
          <a:stretch>
            <a:fillRect/>
          </a:stretch>
        </p:blipFill>
        <p:spPr>
          <a:xfrm>
            <a:off x="252743" y="2445000"/>
            <a:ext cx="11730748" cy="3910249"/>
          </a:xfrm>
          <a:prstGeom prst="rect">
            <a:avLst/>
          </a:prstGeom>
        </p:spPr>
      </p:pic>
    </p:spTree>
    <p:extLst>
      <p:ext uri="{BB962C8B-B14F-4D97-AF65-F5344CB8AC3E}">
        <p14:creationId xmlns:p14="http://schemas.microsoft.com/office/powerpoint/2010/main" val="139414967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768174ED-6985-4D4A-9D66-ADC1381DC2F5}"/>
              </a:ext>
            </a:extLst>
          </p:cNvPr>
          <p:cNvSpPr>
            <a:spLocks noGrp="1"/>
          </p:cNvSpPr>
          <p:nvPr>
            <p:ph idx="1"/>
          </p:nvPr>
        </p:nvSpPr>
        <p:spPr/>
        <p:txBody>
          <a:bodyPr/>
          <a:lstStyle/>
          <a:p>
            <a:r>
              <a:rPr lang="en-US" dirty="0"/>
              <a:t>Predict molecular measurements from about one million DNA bases</a:t>
            </a:r>
          </a:p>
          <a:p>
            <a:r>
              <a:rPr lang="en-US" dirty="0"/>
              <a:t>Genome tracks describe activity along DNA in a tissue or cell type</a:t>
            </a:r>
          </a:p>
          <a:p>
            <a:r>
              <a:rPr lang="en-US" dirty="0"/>
              <a:t>Outputs include expression, splicing, accessibility, and DNA contacts</a:t>
            </a:r>
          </a:p>
        </p:txBody>
      </p:sp>
      <p:sp>
        <p:nvSpPr>
          <p:cNvPr id="3" name="Title 2">
            <a:extLst>
              <a:ext uri="{FF2B5EF4-FFF2-40B4-BE49-F238E27FC236}">
                <a16:creationId xmlns:a16="http://schemas.microsoft.com/office/drawing/2014/main" id="{094C1965-D4D2-4E63-B166-B1E9C4BEF4F8}"/>
              </a:ext>
            </a:extLst>
          </p:cNvPr>
          <p:cNvSpPr>
            <a:spLocks noGrp="1"/>
          </p:cNvSpPr>
          <p:nvPr>
            <p:ph type="title"/>
          </p:nvPr>
        </p:nvSpPr>
        <p:spPr/>
        <p:txBody>
          <a:bodyPr/>
          <a:lstStyle/>
          <a:p>
            <a:r>
              <a:rPr lang="en-US" dirty="0"/>
              <a:t>AlphaGenome: Sequence to Function</a:t>
            </a:r>
          </a:p>
        </p:txBody>
      </p:sp>
      <p:sp>
        <p:nvSpPr>
          <p:cNvPr id="4" name="Slide Number Placeholder 3">
            <a:extLst>
              <a:ext uri="{FF2B5EF4-FFF2-40B4-BE49-F238E27FC236}">
                <a16:creationId xmlns:a16="http://schemas.microsoft.com/office/drawing/2014/main" id="{61C0B9A6-41F8-4F82-A5E6-08E3B36CD394}"/>
              </a:ext>
            </a:extLst>
          </p:cNvPr>
          <p:cNvSpPr>
            <a:spLocks noGrp="1"/>
          </p:cNvSpPr>
          <p:nvPr>
            <p:ph type="sldNum" sz="quarter" idx="12"/>
          </p:nvPr>
        </p:nvSpPr>
        <p:spPr/>
        <p:txBody>
          <a:bodyPr/>
          <a:lstStyle/>
          <a:p>
            <a:fld id="{926C5CFF-FC03-5F4C-B716-CBEBB43E48DE}" type="slidenum">
              <a:rPr lang="en-US" smtClean="0"/>
              <a:t>37</a:t>
            </a:fld>
            <a:endParaRPr lang="en-US" dirty="0"/>
          </a:p>
        </p:txBody>
      </p:sp>
      <p:pic>
        <p:nvPicPr>
          <p:cNvPr id="10" name="01-sequence-function state 1" descr="AlphaGenome predicts molecular measurements from about 1 Mb of DNA"/>
          <p:cNvPicPr>
            <a:picLocks noChangeAspect="1"/>
          </p:cNvPicPr>
          <p:nvPr/>
        </p:nvPicPr>
        <p:blipFill>
          <a:blip r:embed="rId3"/>
          <a:stretch>
            <a:fillRect/>
          </a:stretch>
        </p:blipFill>
        <p:spPr>
          <a:xfrm>
            <a:off x="252743" y="2445000"/>
            <a:ext cx="11730748" cy="3910249"/>
          </a:xfrm>
          <a:prstGeom prst="rect">
            <a:avLst/>
          </a:prstGeom>
        </p:spPr>
      </p:pic>
      <p:pic>
        <p:nvPicPr>
          <p:cNvPr id="11" name="01-sequence-function state 2" descr="Genome tracks describe activity along DNA in a tissue or cell type"/>
          <p:cNvPicPr>
            <a:picLocks noChangeAspect="1"/>
          </p:cNvPicPr>
          <p:nvPr/>
        </p:nvPicPr>
        <p:blipFill>
          <a:blip r:embed="rId4"/>
          <a:stretch>
            <a:fillRect/>
          </a:stretch>
        </p:blipFill>
        <p:spPr>
          <a:xfrm>
            <a:off x="252743" y="2445000"/>
            <a:ext cx="11730748" cy="3910249"/>
          </a:xfrm>
          <a:prstGeom prst="rect">
            <a:avLst/>
          </a:prstGeom>
        </p:spPr>
      </p:pic>
      <p:pic>
        <p:nvPicPr>
          <p:cNvPr id="12" name="01-sequence-function state 3" descr="Outputs include expression, splicing, accessibility, and DNA contacts"/>
          <p:cNvPicPr>
            <a:picLocks noChangeAspect="1"/>
          </p:cNvPicPr>
          <p:nvPr/>
        </p:nvPicPr>
        <p:blipFill>
          <a:blip r:embed="rId5"/>
          <a:stretch>
            <a:fillRect/>
          </a:stretch>
        </p:blipFill>
        <p:spPr>
          <a:xfrm>
            <a:off x="252743" y="2445000"/>
            <a:ext cx="11730748" cy="3910249"/>
          </a:xfrm>
          <a:prstGeom prst="rect">
            <a:avLst/>
          </a:prstGeom>
        </p:spPr>
      </p:pic>
    </p:spTree>
    <p:extLst>
      <p:ext uri="{BB962C8B-B14F-4D97-AF65-F5344CB8AC3E}">
        <p14:creationId xmlns:p14="http://schemas.microsoft.com/office/powerpoint/2010/main" val="8941669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E6188E-D480-3DF4-4983-E3D0171C9E2B}"/>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6DB3A677-34CE-2CD8-887E-5E87496E5367}"/>
              </a:ext>
            </a:extLst>
          </p:cNvPr>
          <p:cNvSpPr>
            <a:spLocks noGrp="1"/>
          </p:cNvSpPr>
          <p:nvPr>
            <p:ph idx="1"/>
          </p:nvPr>
        </p:nvSpPr>
        <p:spPr/>
        <p:txBody>
          <a:bodyPr/>
          <a:lstStyle/>
          <a:p>
            <a:r>
              <a:rPr lang="en-US" dirty="0"/>
              <a:t>Predict molecular measurements from about one million DNA bases</a:t>
            </a:r>
          </a:p>
          <a:p>
            <a:r>
              <a:rPr lang="en-US" dirty="0"/>
              <a:t>Genome tracks describe activity along DNA in a tissue or cell type</a:t>
            </a:r>
          </a:p>
          <a:p>
            <a:r>
              <a:rPr lang="en-US" dirty="0"/>
              <a:t>Outputs include expression, splicing, accessibility, and DNA contacts</a:t>
            </a:r>
          </a:p>
        </p:txBody>
      </p:sp>
      <p:sp>
        <p:nvSpPr>
          <p:cNvPr id="3" name="Title 2">
            <a:extLst>
              <a:ext uri="{FF2B5EF4-FFF2-40B4-BE49-F238E27FC236}">
                <a16:creationId xmlns:a16="http://schemas.microsoft.com/office/drawing/2014/main" id="{0BE81A8D-5703-76A1-A17B-BFE330A59AF1}"/>
              </a:ext>
            </a:extLst>
          </p:cNvPr>
          <p:cNvSpPr>
            <a:spLocks noGrp="1"/>
          </p:cNvSpPr>
          <p:nvPr>
            <p:ph type="title"/>
          </p:nvPr>
        </p:nvSpPr>
        <p:spPr/>
        <p:txBody>
          <a:bodyPr/>
          <a:lstStyle/>
          <a:p>
            <a:r>
              <a:rPr lang="en-US" dirty="0"/>
              <a:t>AlphaGenome: Sequence to Function</a:t>
            </a:r>
          </a:p>
        </p:txBody>
      </p:sp>
      <p:sp>
        <p:nvSpPr>
          <p:cNvPr id="4" name="Slide Number Placeholder 3">
            <a:extLst>
              <a:ext uri="{FF2B5EF4-FFF2-40B4-BE49-F238E27FC236}">
                <a16:creationId xmlns:a16="http://schemas.microsoft.com/office/drawing/2014/main" id="{B258E26D-B29D-B76E-64E7-EF18094EBA89}"/>
              </a:ext>
            </a:extLst>
          </p:cNvPr>
          <p:cNvSpPr>
            <a:spLocks noGrp="1"/>
          </p:cNvSpPr>
          <p:nvPr>
            <p:ph type="sldNum" sz="quarter" idx="12"/>
          </p:nvPr>
        </p:nvSpPr>
        <p:spPr/>
        <p:txBody>
          <a:bodyPr/>
          <a:lstStyle/>
          <a:p>
            <a:fld id="{926C5CFF-FC03-5F4C-B716-CBEBB43E48DE}" type="slidenum">
              <a:rPr lang="en-US" smtClean="0"/>
              <a:t>38</a:t>
            </a:fld>
            <a:endParaRPr lang="en-US" dirty="0"/>
          </a:p>
        </p:txBody>
      </p:sp>
      <p:pic>
        <p:nvPicPr>
          <p:cNvPr id="6" name="Picture 5">
            <a:extLst>
              <a:ext uri="{FF2B5EF4-FFF2-40B4-BE49-F238E27FC236}">
                <a16:creationId xmlns:a16="http://schemas.microsoft.com/office/drawing/2014/main" id="{24DF4542-03B5-91CB-D5DC-C3C7B8BE2D17}"/>
              </a:ext>
            </a:extLst>
          </p:cNvPr>
          <p:cNvPicPr>
            <a:picLocks noChangeAspect="1"/>
          </p:cNvPicPr>
          <p:nvPr/>
        </p:nvPicPr>
        <p:blipFill>
          <a:blip r:embed="rId3">
            <a:extLst>
              <a:ext uri="{28A0092B-C50C-407E-A947-70E740481C1C}">
                <a14:useLocalDpi xmlns:a14="http://schemas.microsoft.com/office/drawing/2010/main" val="0"/>
              </a:ext>
            </a:extLst>
          </a:blip>
          <a:srcRect l="2251" r="49204" b="51661"/>
          <a:stretch>
            <a:fillRect/>
          </a:stretch>
        </p:blipFill>
        <p:spPr>
          <a:xfrm>
            <a:off x="3575367" y="2439488"/>
            <a:ext cx="5041265" cy="3967619"/>
          </a:xfrm>
          <a:prstGeom prst="rect">
            <a:avLst/>
          </a:prstGeom>
        </p:spPr>
      </p:pic>
      <p:sp>
        <p:nvSpPr>
          <p:cNvPr id="8" name="TextBox 7">
            <a:extLst>
              <a:ext uri="{FF2B5EF4-FFF2-40B4-BE49-F238E27FC236}">
                <a16:creationId xmlns:a16="http://schemas.microsoft.com/office/drawing/2014/main" id="{9ADD6E5C-382C-97FB-26F4-5F71BC13B2F2}"/>
              </a:ext>
            </a:extLst>
          </p:cNvPr>
          <p:cNvSpPr txBox="1"/>
          <p:nvPr/>
        </p:nvSpPr>
        <p:spPr>
          <a:xfrm>
            <a:off x="8108983" y="6598853"/>
            <a:ext cx="3582725" cy="276999"/>
          </a:xfrm>
          <a:prstGeom prst="rect">
            <a:avLst/>
          </a:prstGeom>
          <a:noFill/>
        </p:spPr>
        <p:txBody>
          <a:bodyPr wrap="square">
            <a:spAutoFit/>
          </a:bodyPr>
          <a:lstStyle/>
          <a:p>
            <a:r>
              <a:rPr lang="en-US" sz="1200" dirty="0">
                <a:latin typeface="Calibri" panose="020F0502020204030204" pitchFamily="34" charset="0"/>
                <a:cs typeface="Calibri" panose="020F0502020204030204" pitchFamily="34" charset="0"/>
                <a:hlinkClick r:id="rId4"/>
              </a:rPr>
              <a:t>https://www.nature.com/articles/s41586-025-10014-0</a:t>
            </a:r>
            <a:r>
              <a:rPr lang="en-US" sz="1200" dirty="0">
                <a:latin typeface="Calibri" panose="020F0502020204030204" pitchFamily="34" charset="0"/>
                <a:cs typeface="Calibri" panose="020F0502020204030204" pitchFamily="34" charset="0"/>
              </a:rPr>
              <a:t> </a:t>
            </a:r>
          </a:p>
        </p:txBody>
      </p:sp>
    </p:spTree>
    <p:extLst>
      <p:ext uri="{BB962C8B-B14F-4D97-AF65-F5344CB8AC3E}">
        <p14:creationId xmlns:p14="http://schemas.microsoft.com/office/powerpoint/2010/main" val="50343244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C15F4940-8F34-4D39-A871-E8CF05C15C03}"/>
              </a:ext>
            </a:extLst>
          </p:cNvPr>
          <p:cNvSpPr>
            <a:spLocks noGrp="1"/>
          </p:cNvSpPr>
          <p:nvPr>
            <p:ph idx="1"/>
          </p:nvPr>
        </p:nvSpPr>
        <p:spPr/>
        <p:txBody>
          <a:bodyPr/>
          <a:lstStyle/>
          <a:p>
            <a:r>
              <a:rPr lang="en-US" dirty="0"/>
              <a:t>A base-by-base encoding feeds convolutional and transformer layers</a:t>
            </a:r>
          </a:p>
          <a:p>
            <a:r>
              <a:rPr lang="en-US" dirty="0"/>
              <a:t>The decoder combines local detail with long-range context for prediction</a:t>
            </a:r>
          </a:p>
          <a:p>
            <a:r>
              <a:rPr lang="en-US" dirty="0"/>
              <a:t>Training fits human and mouse experimental tracks</a:t>
            </a:r>
          </a:p>
        </p:txBody>
      </p:sp>
      <p:sp>
        <p:nvSpPr>
          <p:cNvPr id="3" name="Title 2">
            <a:extLst>
              <a:ext uri="{FF2B5EF4-FFF2-40B4-BE49-F238E27FC236}">
                <a16:creationId xmlns:a16="http://schemas.microsoft.com/office/drawing/2014/main" id="{E85E2665-2374-47E1-89B0-EEAE893C67BB}"/>
              </a:ext>
            </a:extLst>
          </p:cNvPr>
          <p:cNvSpPr>
            <a:spLocks noGrp="1"/>
          </p:cNvSpPr>
          <p:nvPr>
            <p:ph type="title"/>
          </p:nvPr>
        </p:nvSpPr>
        <p:spPr/>
        <p:txBody>
          <a:bodyPr/>
          <a:lstStyle/>
          <a:p>
            <a:r>
              <a:rPr lang="en-US" dirty="0"/>
              <a:t>How AlphaGenome Works</a:t>
            </a:r>
          </a:p>
        </p:txBody>
      </p:sp>
      <p:sp>
        <p:nvSpPr>
          <p:cNvPr id="4" name="Slide Number Placeholder 3">
            <a:extLst>
              <a:ext uri="{FF2B5EF4-FFF2-40B4-BE49-F238E27FC236}">
                <a16:creationId xmlns:a16="http://schemas.microsoft.com/office/drawing/2014/main" id="{7DF5C0F2-C97F-4526-8BA0-728C36B9A9C9}"/>
              </a:ext>
            </a:extLst>
          </p:cNvPr>
          <p:cNvSpPr>
            <a:spLocks noGrp="1"/>
          </p:cNvSpPr>
          <p:nvPr>
            <p:ph type="sldNum" sz="quarter" idx="12"/>
          </p:nvPr>
        </p:nvSpPr>
        <p:spPr/>
        <p:txBody>
          <a:bodyPr/>
          <a:lstStyle/>
          <a:p>
            <a:fld id="{926C5CFF-FC03-5F4C-B716-CBEBB43E48DE}" type="slidenum">
              <a:rPr lang="en-US" smtClean="0"/>
              <a:t>39</a:t>
            </a:fld>
            <a:endParaRPr lang="en-US" dirty="0"/>
          </a:p>
        </p:txBody>
      </p:sp>
      <p:pic>
        <p:nvPicPr>
          <p:cNvPr id="10" name="02-architecture state 1" descr="Encode bases and summarize local patterns before exchanging longer-range context"/>
          <p:cNvPicPr>
            <a:picLocks noChangeAspect="1"/>
          </p:cNvPicPr>
          <p:nvPr/>
        </p:nvPicPr>
        <p:blipFill>
          <a:blip r:embed="rId3"/>
          <a:stretch>
            <a:fillRect/>
          </a:stretch>
        </p:blipFill>
        <p:spPr>
          <a:xfrm>
            <a:off x="252743" y="2445000"/>
            <a:ext cx="11730748" cy="3910249"/>
          </a:xfrm>
          <a:prstGeom prst="rect">
            <a:avLst/>
          </a:prstGeom>
        </p:spPr>
      </p:pic>
      <p:pic>
        <p:nvPicPr>
          <p:cNvPr id="11" name="02-architecture state 2" descr="Combine local and distant information, then predict tracks; pair features support contacts"/>
          <p:cNvPicPr>
            <a:picLocks noChangeAspect="1"/>
          </p:cNvPicPr>
          <p:nvPr/>
        </p:nvPicPr>
        <p:blipFill>
          <a:blip r:embed="rId4"/>
          <a:stretch>
            <a:fillRect/>
          </a:stretch>
        </p:blipFill>
        <p:spPr>
          <a:xfrm>
            <a:off x="252743" y="2445000"/>
            <a:ext cx="11730748" cy="3910249"/>
          </a:xfrm>
          <a:prstGeom prst="rect">
            <a:avLst/>
          </a:prstGeom>
        </p:spPr>
      </p:pic>
      <p:pic>
        <p:nvPicPr>
          <p:cNvPr id="12" name="02-architecture state 3" descr="Fit experimental targets by updating model parameters; the publication also uses distillation"/>
          <p:cNvPicPr>
            <a:picLocks noChangeAspect="1"/>
          </p:cNvPicPr>
          <p:nvPr/>
        </p:nvPicPr>
        <p:blipFill>
          <a:blip r:embed="rId5"/>
          <a:stretch>
            <a:fillRect/>
          </a:stretch>
        </p:blipFill>
        <p:spPr>
          <a:xfrm>
            <a:off x="252743" y="2445000"/>
            <a:ext cx="11730748" cy="3910249"/>
          </a:xfrm>
          <a:prstGeom prst="rect">
            <a:avLst/>
          </a:prstGeom>
        </p:spPr>
      </p:pic>
    </p:spTree>
    <p:extLst>
      <p:ext uri="{BB962C8B-B14F-4D97-AF65-F5344CB8AC3E}">
        <p14:creationId xmlns:p14="http://schemas.microsoft.com/office/powerpoint/2010/main" val="3324473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A1B8A229-319D-4DF4-A465-809A3E2F3100}"/>
              </a:ext>
            </a:extLst>
          </p:cNvPr>
          <p:cNvSpPr>
            <a:spLocks noGrp="1"/>
          </p:cNvSpPr>
          <p:nvPr>
            <p:ph idx="1"/>
          </p:nvPr>
        </p:nvSpPr>
        <p:spPr/>
        <p:txBody>
          <a:bodyPr/>
          <a:lstStyle/>
          <a:p>
            <a:r>
              <a:rPr lang="en-US" dirty="0"/>
              <a:t>Change the sequence and keep the trained model fixed</a:t>
            </a:r>
          </a:p>
          <a:p>
            <a:r>
              <a:rPr lang="en-US" dirty="0"/>
              <a:t>Predict the same molecular tracks for reference and variant</a:t>
            </a:r>
          </a:p>
          <a:p>
            <a:r>
              <a:rPr lang="en-US" dirty="0"/>
              <a:t>Compare the predictions to estimate the molecular effect</a:t>
            </a:r>
          </a:p>
        </p:txBody>
      </p:sp>
      <p:sp>
        <p:nvSpPr>
          <p:cNvPr id="3" name="Title 2">
            <a:extLst>
              <a:ext uri="{FF2B5EF4-FFF2-40B4-BE49-F238E27FC236}">
                <a16:creationId xmlns:a16="http://schemas.microsoft.com/office/drawing/2014/main" id="{805FD0E4-1E08-4D9D-83D3-7ADFA092671B}"/>
              </a:ext>
            </a:extLst>
          </p:cNvPr>
          <p:cNvSpPr>
            <a:spLocks noGrp="1"/>
          </p:cNvSpPr>
          <p:nvPr>
            <p:ph type="title"/>
          </p:nvPr>
        </p:nvSpPr>
        <p:spPr/>
        <p:txBody>
          <a:bodyPr/>
          <a:lstStyle/>
          <a:p>
            <a:r>
              <a:rPr lang="en-US" dirty="0"/>
              <a:t>Predicting a Variant’s Effects</a:t>
            </a:r>
          </a:p>
        </p:txBody>
      </p:sp>
      <p:sp>
        <p:nvSpPr>
          <p:cNvPr id="4" name="Slide Number Placeholder 3">
            <a:extLst>
              <a:ext uri="{FF2B5EF4-FFF2-40B4-BE49-F238E27FC236}">
                <a16:creationId xmlns:a16="http://schemas.microsoft.com/office/drawing/2014/main" id="{966A6D5E-F625-4B47-8796-D3FAFA25EDB2}"/>
              </a:ext>
            </a:extLst>
          </p:cNvPr>
          <p:cNvSpPr>
            <a:spLocks noGrp="1"/>
          </p:cNvSpPr>
          <p:nvPr>
            <p:ph type="sldNum" sz="quarter" idx="12"/>
          </p:nvPr>
        </p:nvSpPr>
        <p:spPr/>
        <p:txBody>
          <a:bodyPr/>
          <a:lstStyle/>
          <a:p>
            <a:fld id="{926C5CFF-FC03-5F4C-B716-CBEBB43E48DE}" type="slidenum">
              <a:rPr lang="en-US" smtClean="0"/>
              <a:t>40</a:t>
            </a:fld>
            <a:endParaRPr lang="en-US" dirty="0"/>
          </a:p>
        </p:txBody>
      </p:sp>
      <p:pic>
        <p:nvPicPr>
          <p:cNvPr id="10" name="03-variant-effects state 1" descr="Change the sequence and keep the trained model fixed"/>
          <p:cNvPicPr>
            <a:picLocks noChangeAspect="1"/>
          </p:cNvPicPr>
          <p:nvPr/>
        </p:nvPicPr>
        <p:blipFill>
          <a:blip r:embed="rId3"/>
          <a:stretch>
            <a:fillRect/>
          </a:stretch>
        </p:blipFill>
        <p:spPr>
          <a:xfrm>
            <a:off x="252743" y="2445000"/>
            <a:ext cx="11730748" cy="3910249"/>
          </a:xfrm>
          <a:prstGeom prst="rect">
            <a:avLst/>
          </a:prstGeom>
        </p:spPr>
      </p:pic>
      <p:pic>
        <p:nvPicPr>
          <p:cNvPr id="11" name="03-variant-effects state 2" descr="Predict the same molecular tracks for reference and variant"/>
          <p:cNvPicPr>
            <a:picLocks noChangeAspect="1"/>
          </p:cNvPicPr>
          <p:nvPr/>
        </p:nvPicPr>
        <p:blipFill>
          <a:blip r:embed="rId4"/>
          <a:stretch>
            <a:fillRect/>
          </a:stretch>
        </p:blipFill>
        <p:spPr>
          <a:xfrm>
            <a:off x="252743" y="2445000"/>
            <a:ext cx="11730748" cy="3910249"/>
          </a:xfrm>
          <a:prstGeom prst="rect">
            <a:avLst/>
          </a:prstGeom>
        </p:spPr>
      </p:pic>
      <p:pic>
        <p:nvPicPr>
          <p:cNvPr id="12" name="03-variant-effects state 3" descr="Compare the predictions to estimate the molecular effect"/>
          <p:cNvPicPr>
            <a:picLocks noChangeAspect="1"/>
          </p:cNvPicPr>
          <p:nvPr/>
        </p:nvPicPr>
        <p:blipFill>
          <a:blip r:embed="rId5"/>
          <a:stretch>
            <a:fillRect/>
          </a:stretch>
        </p:blipFill>
        <p:spPr>
          <a:xfrm>
            <a:off x="252743" y="2445000"/>
            <a:ext cx="11730748" cy="3910249"/>
          </a:xfrm>
          <a:prstGeom prst="rect">
            <a:avLst/>
          </a:prstGeom>
        </p:spPr>
      </p:pic>
    </p:spTree>
    <p:extLst>
      <p:ext uri="{BB962C8B-B14F-4D97-AF65-F5344CB8AC3E}">
        <p14:creationId xmlns:p14="http://schemas.microsoft.com/office/powerpoint/2010/main" val="14180923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0F664618-4116-488F-9BC1-0D736F8FFE86}"/>
              </a:ext>
            </a:extLst>
          </p:cNvPr>
          <p:cNvSpPr>
            <a:spLocks noGrp="1"/>
          </p:cNvSpPr>
          <p:nvPr>
            <p:ph idx="1"/>
          </p:nvPr>
        </p:nvSpPr>
        <p:spPr/>
        <p:txBody>
          <a:bodyPr/>
          <a:lstStyle/>
          <a:p>
            <a:r>
              <a:rPr lang="en-US" dirty="0"/>
              <a:t>A two-base insertion near TAL1 creates a binding motif for the MYB protein</a:t>
            </a:r>
          </a:p>
          <a:p>
            <a:r>
              <a:rPr lang="en-US" dirty="0"/>
              <a:t>The model predicts increased accessibility near the insertion</a:t>
            </a:r>
          </a:p>
          <a:p>
            <a:r>
              <a:rPr lang="en-US" dirty="0"/>
              <a:t>It also predicts increased TAL1 expression about 7,500 bases away</a:t>
            </a:r>
          </a:p>
        </p:txBody>
      </p:sp>
      <p:sp>
        <p:nvSpPr>
          <p:cNvPr id="3" name="Title 2">
            <a:extLst>
              <a:ext uri="{FF2B5EF4-FFF2-40B4-BE49-F238E27FC236}">
                <a16:creationId xmlns:a16="http://schemas.microsoft.com/office/drawing/2014/main" id="{0D9027C3-B511-4C84-86D2-07B8EF98A108}"/>
              </a:ext>
            </a:extLst>
          </p:cNvPr>
          <p:cNvSpPr>
            <a:spLocks noGrp="1"/>
          </p:cNvSpPr>
          <p:nvPr>
            <p:ph type="title"/>
          </p:nvPr>
        </p:nvSpPr>
        <p:spPr/>
        <p:txBody>
          <a:bodyPr/>
          <a:lstStyle/>
          <a:p>
            <a:r>
              <a:rPr lang="en-US" dirty="0"/>
              <a:t>An Insertion near TAL1</a:t>
            </a:r>
          </a:p>
        </p:txBody>
      </p:sp>
      <p:sp>
        <p:nvSpPr>
          <p:cNvPr id="4" name="Slide Number Placeholder 3">
            <a:extLst>
              <a:ext uri="{FF2B5EF4-FFF2-40B4-BE49-F238E27FC236}">
                <a16:creationId xmlns:a16="http://schemas.microsoft.com/office/drawing/2014/main" id="{E26B243E-A15E-4B9B-B533-AD34DAC1C974}"/>
              </a:ext>
            </a:extLst>
          </p:cNvPr>
          <p:cNvSpPr>
            <a:spLocks noGrp="1"/>
          </p:cNvSpPr>
          <p:nvPr>
            <p:ph type="sldNum" sz="quarter" idx="12"/>
          </p:nvPr>
        </p:nvSpPr>
        <p:spPr/>
        <p:txBody>
          <a:bodyPr/>
          <a:lstStyle/>
          <a:p>
            <a:fld id="{926C5CFF-FC03-5F4C-B716-CBEBB43E48DE}" type="slidenum">
              <a:rPr lang="en-US" smtClean="0"/>
              <a:t>41</a:t>
            </a:fld>
            <a:endParaRPr lang="en-US" dirty="0"/>
          </a:p>
        </p:txBody>
      </p:sp>
      <p:pic>
        <p:nvPicPr>
          <p:cNvPr id="10" name="04-tal1-example state 1" descr="A reported insertion creates a binding motif for the MYB protein"/>
          <p:cNvPicPr>
            <a:picLocks noChangeAspect="1"/>
          </p:cNvPicPr>
          <p:nvPr/>
        </p:nvPicPr>
        <p:blipFill>
          <a:blip r:embed="rId3"/>
          <a:stretch>
            <a:fillRect/>
          </a:stretch>
        </p:blipFill>
        <p:spPr>
          <a:xfrm>
            <a:off x="252743" y="2445000"/>
            <a:ext cx="11730748" cy="3910249"/>
          </a:xfrm>
          <a:prstGeom prst="rect">
            <a:avLst/>
          </a:prstGeom>
        </p:spPr>
      </p:pic>
      <p:pic>
        <p:nvPicPr>
          <p:cNvPr id="11" name="04-tal1-example state 2" descr="Inspect the paper’s accessibility prediction near the variant"/>
          <p:cNvPicPr>
            <a:picLocks noChangeAspect="1"/>
          </p:cNvPicPr>
          <p:nvPr/>
        </p:nvPicPr>
        <p:blipFill>
          <a:blip r:embed="rId4"/>
          <a:stretch>
            <a:fillRect/>
          </a:stretch>
        </p:blipFill>
        <p:spPr>
          <a:xfrm>
            <a:off x="252743" y="2445000"/>
            <a:ext cx="11730748" cy="3910249"/>
          </a:xfrm>
          <a:prstGeom prst="rect">
            <a:avLst/>
          </a:prstGeom>
        </p:spPr>
      </p:pic>
      <p:pic>
        <p:nvPicPr>
          <p:cNvPr id="12" name="04-tal1-example state 3" descr="The same altered sequence also changes the distant gene-expression prediction"/>
          <p:cNvPicPr>
            <a:picLocks noChangeAspect="1"/>
          </p:cNvPicPr>
          <p:nvPr/>
        </p:nvPicPr>
        <p:blipFill>
          <a:blip r:embed="rId5"/>
          <a:stretch>
            <a:fillRect/>
          </a:stretch>
        </p:blipFill>
        <p:spPr>
          <a:xfrm>
            <a:off x="252743" y="2445000"/>
            <a:ext cx="11730748" cy="3910249"/>
          </a:xfrm>
          <a:prstGeom prst="rect">
            <a:avLst/>
          </a:prstGeom>
        </p:spPr>
      </p:pic>
      <p:pic>
        <p:nvPicPr>
          <p:cNvPr id="20" name="Original Figure 6b: RNA and accessibility" descr="Cropped from the original AlphaGenome Figure 6b; predicted ALT minus REF tracks in CD34+ CMPs"/>
          <p:cNvPicPr>
            <a:picLocks noChangeAspect="1"/>
          </p:cNvPicPr>
          <p:nvPr/>
        </p:nvPicPr>
        <p:blipFill>
          <a:blip r:embed="rId6"/>
          <a:srcRect l="1113" t="25371" r="52273" b="61673"/>
          <a:stretch>
            <a:fillRect/>
          </a:stretch>
        </p:blipFill>
        <p:spPr>
          <a:xfrm>
            <a:off x="3674211" y="3627850"/>
            <a:ext cx="7967133" cy="1522079"/>
          </a:xfrm>
          <a:prstGeom prst="rect">
            <a:avLst/>
          </a:prstGeom>
        </p:spPr>
      </p:pic>
      <p:sp>
        <p:nvSpPr>
          <p:cNvPr id="21" name="Accessibility track emphasis"/>
          <p:cNvSpPr/>
          <p:nvPr/>
        </p:nvSpPr>
        <p:spPr>
          <a:xfrm>
            <a:off x="5156653" y="4761482"/>
            <a:ext cx="6318214" cy="332955"/>
          </a:xfrm>
          <a:prstGeom prst="rect">
            <a:avLst/>
          </a:prstGeom>
          <a:noFill/>
          <a:ln w="19050">
            <a:solidFill>
              <a:srgbClr val="188A3B"/>
            </a:solidFill>
          </a:ln>
        </p:spPr>
        <p:txBody>
          <a:bodyPr/>
          <a:lstStyle/>
          <a:p>
            <a:endParaRPr lang="en-US"/>
          </a:p>
        </p:txBody>
      </p:sp>
      <p:sp>
        <p:nvSpPr>
          <p:cNvPr id="22" name="RNA track emphasis"/>
          <p:cNvSpPr/>
          <p:nvPr/>
        </p:nvSpPr>
        <p:spPr>
          <a:xfrm>
            <a:off x="5156653" y="4420600"/>
            <a:ext cx="6318214" cy="285390"/>
          </a:xfrm>
          <a:prstGeom prst="rect">
            <a:avLst/>
          </a:prstGeom>
          <a:noFill/>
          <a:ln w="19050">
            <a:solidFill>
              <a:srgbClr val="4676C6"/>
            </a:solidFill>
          </a:ln>
        </p:spPr>
        <p:txBody>
          <a:bodyPr/>
          <a:lstStyle/>
          <a:p>
            <a:endParaRPr lang="en-US"/>
          </a:p>
        </p:txBody>
      </p:sp>
    </p:spTree>
    <p:extLst>
      <p:ext uri="{BB962C8B-B14F-4D97-AF65-F5344CB8AC3E}">
        <p14:creationId xmlns:p14="http://schemas.microsoft.com/office/powerpoint/2010/main" val="3800876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0"/>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1"/>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8517CD5C-B2E9-46EA-8F41-3629CEAC82BB}"/>
              </a:ext>
            </a:extLst>
          </p:cNvPr>
          <p:cNvSpPr>
            <a:spLocks noGrp="1"/>
          </p:cNvSpPr>
          <p:nvPr>
            <p:ph idx="1"/>
          </p:nvPr>
        </p:nvSpPr>
        <p:spPr/>
        <p:txBody>
          <a:bodyPr/>
          <a:lstStyle/>
          <a:p>
            <a:r>
              <a:rPr lang="en-US" dirty="0"/>
              <a:t>Atlas stores about 9 billion human single-nucleotide variant (SNV) predictions</a:t>
            </a:r>
          </a:p>
          <a:p>
            <a:r>
              <a:rPr lang="en-US" dirty="0"/>
              <a:t>Look up a variant to inspect predicted effects and prioritize follow-up</a:t>
            </a:r>
          </a:p>
          <a:p>
            <a:r>
              <a:rPr lang="en-US" dirty="0"/>
              <a:t>Cell-type coverage and distant regulatory effects remain limitations</a:t>
            </a:r>
          </a:p>
        </p:txBody>
      </p:sp>
      <p:sp>
        <p:nvSpPr>
          <p:cNvPr id="3" name="Title 2">
            <a:extLst>
              <a:ext uri="{FF2B5EF4-FFF2-40B4-BE49-F238E27FC236}">
                <a16:creationId xmlns:a16="http://schemas.microsoft.com/office/drawing/2014/main" id="{17333FA4-3D0E-47A3-AC8A-CBE26F742093}"/>
              </a:ext>
            </a:extLst>
          </p:cNvPr>
          <p:cNvSpPr>
            <a:spLocks noGrp="1"/>
          </p:cNvSpPr>
          <p:nvPr>
            <p:ph type="title"/>
          </p:nvPr>
        </p:nvSpPr>
        <p:spPr/>
        <p:txBody>
          <a:bodyPr/>
          <a:lstStyle/>
          <a:p>
            <a:r>
              <a:rPr lang="en-US" dirty="0"/>
              <a:t>Using AlphaGenome Predictions</a:t>
            </a:r>
          </a:p>
        </p:txBody>
      </p:sp>
      <p:sp>
        <p:nvSpPr>
          <p:cNvPr id="4" name="Slide Number Placeholder 3">
            <a:extLst>
              <a:ext uri="{FF2B5EF4-FFF2-40B4-BE49-F238E27FC236}">
                <a16:creationId xmlns:a16="http://schemas.microsoft.com/office/drawing/2014/main" id="{1AD5F3D1-DB3B-4D50-8854-89FE7D75C0AB}"/>
              </a:ext>
            </a:extLst>
          </p:cNvPr>
          <p:cNvSpPr>
            <a:spLocks noGrp="1"/>
          </p:cNvSpPr>
          <p:nvPr>
            <p:ph type="sldNum" sz="quarter" idx="12"/>
          </p:nvPr>
        </p:nvSpPr>
        <p:spPr/>
        <p:txBody>
          <a:bodyPr/>
          <a:lstStyle/>
          <a:p>
            <a:fld id="{926C5CFF-FC03-5F4C-B716-CBEBB43E48DE}" type="slidenum">
              <a:rPr lang="en-US" smtClean="0"/>
              <a:t>42</a:t>
            </a:fld>
            <a:endParaRPr lang="en-US" dirty="0"/>
          </a:p>
        </p:txBody>
      </p:sp>
      <p:pic>
        <p:nvPicPr>
          <p:cNvPr id="10" name="05-atlas-limits state 1" descr="Consider the three possible substitutions at each reference base"/>
          <p:cNvPicPr>
            <a:picLocks noChangeAspect="1"/>
          </p:cNvPicPr>
          <p:nvPr/>
        </p:nvPicPr>
        <p:blipFill>
          <a:blip r:embed="rId3"/>
          <a:stretch>
            <a:fillRect/>
          </a:stretch>
        </p:blipFill>
        <p:spPr>
          <a:xfrm>
            <a:off x="252743" y="2445000"/>
            <a:ext cx="11730748" cy="3910249"/>
          </a:xfrm>
          <a:prstGeom prst="rect">
            <a:avLst/>
          </a:prstGeom>
        </p:spPr>
      </p:pic>
      <p:pic>
        <p:nvPicPr>
          <p:cNvPr id="11" name="05-atlas-limits state 2" descr="Look up the selected variant and inspect its predicted molecular effects"/>
          <p:cNvPicPr>
            <a:picLocks noChangeAspect="1"/>
          </p:cNvPicPr>
          <p:nvPr/>
        </p:nvPicPr>
        <p:blipFill>
          <a:blip r:embed="rId4"/>
          <a:stretch>
            <a:fillRect/>
          </a:stretch>
        </p:blipFill>
        <p:spPr>
          <a:xfrm>
            <a:off x="252743" y="2445000"/>
            <a:ext cx="11730748" cy="3910249"/>
          </a:xfrm>
          <a:prstGeom prst="rect">
            <a:avLst/>
          </a:prstGeom>
        </p:spPr>
      </p:pic>
      <p:pic>
        <p:nvPicPr>
          <p:cNvPr id="12" name="05-atlas-limits state 3" descr="Use the predictions to prioritize experiments; context and biological coverage limit accuracy"/>
          <p:cNvPicPr>
            <a:picLocks noChangeAspect="1"/>
          </p:cNvPicPr>
          <p:nvPr/>
        </p:nvPicPr>
        <p:blipFill>
          <a:blip r:embed="rId5"/>
          <a:stretch>
            <a:fillRect/>
          </a:stretch>
        </p:blipFill>
        <p:spPr>
          <a:xfrm>
            <a:off x="252743" y="2445000"/>
            <a:ext cx="11730748" cy="3910249"/>
          </a:xfrm>
          <a:prstGeom prst="rect">
            <a:avLst/>
          </a:prstGeom>
        </p:spPr>
      </p:pic>
    </p:spTree>
    <p:extLst>
      <p:ext uri="{BB962C8B-B14F-4D97-AF65-F5344CB8AC3E}">
        <p14:creationId xmlns:p14="http://schemas.microsoft.com/office/powerpoint/2010/main" val="2736342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95C44E-9618-C111-9841-CF4EE641AAE9}"/>
              </a:ext>
            </a:extLst>
          </p:cNvPr>
          <p:cNvSpPr>
            <a:spLocks noGrp="1"/>
          </p:cNvSpPr>
          <p:nvPr>
            <p:ph type="title"/>
          </p:nvPr>
        </p:nvSpPr>
        <p:spPr/>
        <p:txBody>
          <a:bodyPr/>
          <a:lstStyle/>
          <a:p>
            <a:r>
              <a:rPr lang="en-US" dirty="0">
                <a:latin typeface="Calibri"/>
                <a:cs typeface="Calibri"/>
              </a:rPr>
              <a:t>Questions?</a:t>
            </a:r>
          </a:p>
        </p:txBody>
      </p:sp>
      <p:sp>
        <p:nvSpPr>
          <p:cNvPr id="4" name="Slide Number Placeholder 2">
            <a:extLst>
              <a:ext uri="{FF2B5EF4-FFF2-40B4-BE49-F238E27FC236}">
                <a16:creationId xmlns:a16="http://schemas.microsoft.com/office/drawing/2014/main" id="{7B8ED03E-051B-8910-D6D4-FC03C4D7F0F0}"/>
              </a:ext>
            </a:extLst>
          </p:cNvPr>
          <p:cNvSpPr>
            <a:spLocks noGrp="1"/>
          </p:cNvSpPr>
          <p:nvPr>
            <p:ph type="sldNum" sz="quarter" idx="12"/>
          </p:nvPr>
        </p:nvSpPr>
        <p:spPr/>
        <p:txBody>
          <a:bodyPr/>
          <a:lstStyle/>
          <a:p>
            <a:fld id="{926C5CFF-FC03-5F4C-B716-CBEBB43E48DE}" type="slidenum">
              <a:rPr lang="en-US" smtClean="0">
                <a:latin typeface="Garamond"/>
                <a:cs typeface="Calibri"/>
              </a:rPr>
              <a:t>43</a:t>
            </a:fld>
            <a:endParaRPr lang="en-US">
              <a:latin typeface="Garamond"/>
              <a:cs typeface="Calibri"/>
            </a:endParaRPr>
          </a:p>
        </p:txBody>
      </p:sp>
    </p:spTree>
    <p:extLst>
      <p:ext uri="{BB962C8B-B14F-4D97-AF65-F5344CB8AC3E}">
        <p14:creationId xmlns:p14="http://schemas.microsoft.com/office/powerpoint/2010/main" val="258606053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8849B8A8-D0BC-C258-D95E-AA61DBA7A4CF}"/>
              </a:ext>
            </a:extLst>
          </p:cNvPr>
          <p:cNvSpPr>
            <a:spLocks noGrp="1"/>
          </p:cNvSpPr>
          <p:nvPr>
            <p:ph idx="1"/>
          </p:nvPr>
        </p:nvSpPr>
        <p:spPr/>
        <p:txBody>
          <a:bodyPr/>
          <a:lstStyle/>
          <a:p>
            <a:r>
              <a:rPr lang="en-US" dirty="0"/>
              <a:t>Hardware Accelerators for Genomics</a:t>
            </a:r>
          </a:p>
        </p:txBody>
      </p:sp>
      <p:sp>
        <p:nvSpPr>
          <p:cNvPr id="3" name="Title 2">
            <a:extLst>
              <a:ext uri="{FF2B5EF4-FFF2-40B4-BE49-F238E27FC236}">
                <a16:creationId xmlns:a16="http://schemas.microsoft.com/office/drawing/2014/main" id="{A73CB324-9FCD-FA51-E1D6-AC504E072E55}"/>
              </a:ext>
            </a:extLst>
          </p:cNvPr>
          <p:cNvSpPr>
            <a:spLocks noGrp="1"/>
          </p:cNvSpPr>
          <p:nvPr>
            <p:ph type="title"/>
          </p:nvPr>
        </p:nvSpPr>
        <p:spPr/>
        <p:txBody>
          <a:bodyPr/>
          <a:lstStyle/>
          <a:p>
            <a:r>
              <a:rPr lang="en-US" dirty="0"/>
              <a:t>Next Week</a:t>
            </a:r>
          </a:p>
        </p:txBody>
      </p:sp>
      <p:sp>
        <p:nvSpPr>
          <p:cNvPr id="4" name="Slide Number Placeholder 3">
            <a:extLst>
              <a:ext uri="{FF2B5EF4-FFF2-40B4-BE49-F238E27FC236}">
                <a16:creationId xmlns:a16="http://schemas.microsoft.com/office/drawing/2014/main" id="{28107DB9-D7DA-0D84-973A-E1B81C0CE3F9}"/>
              </a:ext>
            </a:extLst>
          </p:cNvPr>
          <p:cNvSpPr>
            <a:spLocks noGrp="1"/>
          </p:cNvSpPr>
          <p:nvPr>
            <p:ph type="sldNum" sz="quarter" idx="12"/>
          </p:nvPr>
        </p:nvSpPr>
        <p:spPr/>
        <p:txBody>
          <a:bodyPr/>
          <a:lstStyle/>
          <a:p>
            <a:fld id="{926C5CFF-FC03-5F4C-B716-CBEBB43E48DE}" type="slidenum">
              <a:rPr lang="en-US" smtClean="0"/>
              <a:t>44</a:t>
            </a:fld>
            <a:endParaRPr lang="en-US" dirty="0"/>
          </a:p>
        </p:txBody>
      </p:sp>
    </p:spTree>
    <p:extLst>
      <p:ext uri="{BB962C8B-B14F-4D97-AF65-F5344CB8AC3E}">
        <p14:creationId xmlns:p14="http://schemas.microsoft.com/office/powerpoint/2010/main" val="16871051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736E1E-9FB7-FAF2-74BF-0EB07DF05F43}"/>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82117DE0-3FA3-C827-E5A5-4B546C20B3C5}"/>
              </a:ext>
            </a:extLst>
          </p:cNvPr>
          <p:cNvSpPr>
            <a:spLocks noGrp="1"/>
          </p:cNvSpPr>
          <p:nvPr>
            <p:ph type="body" sz="quarter" idx="13"/>
          </p:nvPr>
        </p:nvSpPr>
        <p:spPr>
          <a:xfrm>
            <a:off x="731520" y="2393958"/>
            <a:ext cx="10972800" cy="503536"/>
          </a:xfrm>
        </p:spPr>
        <p:txBody>
          <a:bodyPr/>
          <a:lstStyle/>
          <a:p>
            <a:r>
              <a:rPr lang="en-US" dirty="0"/>
              <a:t>Lecture 6: AI in Genomics</a:t>
            </a:r>
          </a:p>
        </p:txBody>
      </p:sp>
      <p:sp>
        <p:nvSpPr>
          <p:cNvPr id="3" name="Text Placeholder 2">
            <a:extLst>
              <a:ext uri="{FF2B5EF4-FFF2-40B4-BE49-F238E27FC236}">
                <a16:creationId xmlns:a16="http://schemas.microsoft.com/office/drawing/2014/main" id="{7A772E72-7BCF-4BB6-92EB-515DB066BE6D}"/>
              </a:ext>
            </a:extLst>
          </p:cNvPr>
          <p:cNvSpPr>
            <a:spLocks noGrp="1"/>
          </p:cNvSpPr>
          <p:nvPr>
            <p:ph type="body" sz="quarter" idx="15"/>
          </p:nvPr>
        </p:nvSpPr>
        <p:spPr>
          <a:xfrm>
            <a:off x="731520" y="1155648"/>
            <a:ext cx="10972800" cy="1224822"/>
          </a:xfrm>
        </p:spPr>
        <p:txBody>
          <a:bodyPr/>
          <a:lstStyle/>
          <a:p>
            <a:r>
              <a:rPr lang="en-US" dirty="0"/>
              <a:t>CMSC 829C: Algorithms, AI, and Hardware</a:t>
            </a:r>
            <a:br>
              <a:rPr lang="en-US" dirty="0"/>
            </a:br>
            <a:r>
              <a:rPr lang="en-US" dirty="0"/>
              <a:t>for Biological Data</a:t>
            </a:r>
          </a:p>
        </p:txBody>
      </p:sp>
      <p:sp>
        <p:nvSpPr>
          <p:cNvPr id="4" name="Text Placeholder 3">
            <a:extLst>
              <a:ext uri="{FF2B5EF4-FFF2-40B4-BE49-F238E27FC236}">
                <a16:creationId xmlns:a16="http://schemas.microsoft.com/office/drawing/2014/main" id="{635B514D-0D79-8217-1994-F075B6F1375E}"/>
              </a:ext>
            </a:extLst>
          </p:cNvPr>
          <p:cNvSpPr>
            <a:spLocks noGrp="1"/>
          </p:cNvSpPr>
          <p:nvPr>
            <p:ph type="body" sz="quarter" idx="16"/>
          </p:nvPr>
        </p:nvSpPr>
        <p:spPr>
          <a:xfrm>
            <a:off x="731520" y="5138028"/>
            <a:ext cx="10972800" cy="332399"/>
          </a:xfrm>
        </p:spPr>
        <p:txBody>
          <a:bodyPr/>
          <a:lstStyle/>
          <a:p>
            <a:r>
              <a:rPr lang="en-US" dirty="0">
                <a:latin typeface="Calibri"/>
                <a:ea typeface="Helvetica Neue" panose="02000503000000020004" pitchFamily="2" charset="0"/>
                <a:cs typeface="Calibri"/>
              </a:rPr>
              <a:t>Can Firtina | </a:t>
            </a:r>
            <a:r>
              <a:rPr lang="en-US" dirty="0">
                <a:latin typeface="Calibri"/>
                <a:ea typeface="Helvetica Neue" panose="02000503000000020004" pitchFamily="2" charset="0"/>
                <a:cs typeface="Calibri"/>
                <a:hlinkClick r:id="rId3"/>
              </a:rPr>
              <a:t>canfirtina@gmail.com</a:t>
            </a:r>
            <a:r>
              <a:rPr lang="en-US" dirty="0">
                <a:latin typeface="Calibri"/>
                <a:ea typeface="Helvetica Neue" panose="02000503000000020004" pitchFamily="2" charset="0"/>
                <a:cs typeface="Calibri"/>
              </a:rPr>
              <a:t> | </a:t>
            </a:r>
            <a:r>
              <a:rPr lang="en-US" dirty="0">
                <a:latin typeface="Calibri"/>
                <a:ea typeface="Helvetica Neue" panose="02000503000000020004" pitchFamily="2" charset="0"/>
                <a:cs typeface="Calibri"/>
                <a:hlinkClick r:id="rId4"/>
              </a:rPr>
              <a:t>cs.umd.edu/~firtina</a:t>
            </a:r>
            <a:endParaRPr lang="en-US" dirty="0">
              <a:latin typeface="Calibri"/>
              <a:ea typeface="Helvetica Neue" panose="02000503000000020004" pitchFamily="2" charset="0"/>
              <a:cs typeface="Calibri"/>
            </a:endParaRPr>
          </a:p>
        </p:txBody>
      </p:sp>
      <p:sp>
        <p:nvSpPr>
          <p:cNvPr id="5" name="Text Placeholder 4">
            <a:extLst>
              <a:ext uri="{FF2B5EF4-FFF2-40B4-BE49-F238E27FC236}">
                <a16:creationId xmlns:a16="http://schemas.microsoft.com/office/drawing/2014/main" id="{171D885B-97BC-5EEE-ADB6-468AEEFB7A84}"/>
              </a:ext>
            </a:extLst>
          </p:cNvPr>
          <p:cNvSpPr>
            <a:spLocks noGrp="1"/>
          </p:cNvSpPr>
          <p:nvPr>
            <p:ph type="body" sz="quarter" idx="18"/>
          </p:nvPr>
        </p:nvSpPr>
        <p:spPr>
          <a:xfrm>
            <a:off x="731520" y="5519721"/>
            <a:ext cx="10972800" cy="332399"/>
          </a:xfrm>
        </p:spPr>
        <p:txBody>
          <a:bodyPr/>
          <a:lstStyle/>
          <a:p>
            <a:r>
              <a:rPr lang="en-US" dirty="0">
                <a:latin typeface="Calibri"/>
                <a:ea typeface="Helvetica Neue" panose="02000503000000020004" pitchFamily="2" charset="0"/>
                <a:cs typeface="Calibri"/>
              </a:rPr>
              <a:t>Assistant Professor of Computer Science at University of Maryland (UMD)</a:t>
            </a:r>
          </a:p>
        </p:txBody>
      </p:sp>
      <p:sp>
        <p:nvSpPr>
          <p:cNvPr id="6" name="Text Placeholder 5">
            <a:extLst>
              <a:ext uri="{FF2B5EF4-FFF2-40B4-BE49-F238E27FC236}">
                <a16:creationId xmlns:a16="http://schemas.microsoft.com/office/drawing/2014/main" id="{F20BCC00-4C89-3D9C-CD65-D22B4C43250B}"/>
              </a:ext>
            </a:extLst>
          </p:cNvPr>
          <p:cNvSpPr>
            <a:spLocks noGrp="1"/>
          </p:cNvSpPr>
          <p:nvPr>
            <p:ph type="body" sz="quarter" idx="19"/>
          </p:nvPr>
        </p:nvSpPr>
        <p:spPr>
          <a:xfrm>
            <a:off x="731520" y="3649308"/>
            <a:ext cx="10972800" cy="332399"/>
          </a:xfrm>
        </p:spPr>
        <p:txBody>
          <a:bodyPr/>
          <a:lstStyle/>
          <a:p>
            <a:r>
              <a:rPr lang="en-US" dirty="0"/>
              <a:t>Fall 2026</a:t>
            </a:r>
          </a:p>
        </p:txBody>
      </p:sp>
      <p:sp>
        <p:nvSpPr>
          <p:cNvPr id="7" name="Text Placeholder 6">
            <a:extLst>
              <a:ext uri="{FF2B5EF4-FFF2-40B4-BE49-F238E27FC236}">
                <a16:creationId xmlns:a16="http://schemas.microsoft.com/office/drawing/2014/main" id="{67C844D4-C291-F670-5E87-092DF00E6824}"/>
              </a:ext>
            </a:extLst>
          </p:cNvPr>
          <p:cNvSpPr>
            <a:spLocks noGrp="1"/>
          </p:cNvSpPr>
          <p:nvPr>
            <p:ph type="body" sz="quarter" idx="20"/>
          </p:nvPr>
        </p:nvSpPr>
        <p:spPr>
          <a:xfrm>
            <a:off x="731520" y="4039992"/>
            <a:ext cx="10972800" cy="332399"/>
          </a:xfrm>
        </p:spPr>
        <p:txBody>
          <a:bodyPr/>
          <a:lstStyle/>
          <a:p>
            <a:r>
              <a:rPr lang="en-US" dirty="0"/>
              <a:t>September 17, 2026</a:t>
            </a:r>
          </a:p>
        </p:txBody>
      </p:sp>
    </p:spTree>
    <p:extLst>
      <p:ext uri="{BB962C8B-B14F-4D97-AF65-F5344CB8AC3E}">
        <p14:creationId xmlns:p14="http://schemas.microsoft.com/office/powerpoint/2010/main" val="46808210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B17F9702-0F14-466E-BF13-5513E3A171B3}"/>
              </a:ext>
            </a:extLst>
          </p:cNvPr>
          <p:cNvSpPr>
            <a:spLocks noGrp="1"/>
          </p:cNvSpPr>
          <p:nvPr>
            <p:ph idx="1"/>
          </p:nvPr>
        </p:nvSpPr>
        <p:spPr/>
        <p:txBody>
          <a:bodyPr/>
          <a:lstStyle/>
          <a:p>
            <a:r>
              <a:rPr lang="en-US" dirty="0"/>
              <a:t>Each dynamic programming (DP) cell sums probabilities of incoming paths</a:t>
            </a:r>
          </a:p>
          <a:p>
            <a:r>
              <a:rPr lang="en-US" dirty="0"/>
              <a:t>Weight predecessor states and add their contributions</a:t>
            </a:r>
          </a:p>
          <a:p>
            <a:r>
              <a:rPr lang="en-US" dirty="0"/>
              <a:t>Apply the base emission probability to obtain the current cell</a:t>
            </a:r>
          </a:p>
        </p:txBody>
      </p:sp>
      <p:sp>
        <p:nvSpPr>
          <p:cNvPr id="3" name="Title 2">
            <a:extLst>
              <a:ext uri="{FF2B5EF4-FFF2-40B4-BE49-F238E27FC236}">
                <a16:creationId xmlns:a16="http://schemas.microsoft.com/office/drawing/2014/main" id="{A49ED783-CA0B-45B9-AF9F-DDBEF081B951}"/>
              </a:ext>
            </a:extLst>
          </p:cNvPr>
          <p:cNvSpPr>
            <a:spLocks noGrp="1"/>
          </p:cNvSpPr>
          <p:nvPr>
            <p:ph type="title"/>
          </p:nvPr>
        </p:nvSpPr>
        <p:spPr/>
        <p:txBody>
          <a:bodyPr/>
          <a:lstStyle/>
          <a:p>
            <a:r>
              <a:rPr lang="en-US" dirty="0"/>
              <a:t>Fill One PairHMM Cell</a:t>
            </a:r>
          </a:p>
        </p:txBody>
      </p:sp>
      <p:sp>
        <p:nvSpPr>
          <p:cNvPr id="4" name="Slide Number Placeholder 3">
            <a:extLst>
              <a:ext uri="{FF2B5EF4-FFF2-40B4-BE49-F238E27FC236}">
                <a16:creationId xmlns:a16="http://schemas.microsoft.com/office/drawing/2014/main" id="{118E8ECA-9F8D-4D45-B919-1D610A11A7ED}"/>
              </a:ext>
            </a:extLst>
          </p:cNvPr>
          <p:cNvSpPr>
            <a:spLocks noGrp="1"/>
          </p:cNvSpPr>
          <p:nvPr>
            <p:ph type="sldNum" sz="quarter" idx="12"/>
          </p:nvPr>
        </p:nvSpPr>
        <p:spPr/>
        <p:txBody>
          <a:bodyPr/>
          <a:lstStyle/>
          <a:p>
            <a:fld id="{926C5CFF-FC03-5F4C-B716-CBEBB43E48DE}" type="slidenum">
              <a:rPr lang="en-US" smtClean="0"/>
              <a:t>46</a:t>
            </a:fld>
            <a:endParaRPr lang="en-US" dirty="0"/>
          </a:p>
        </p:txBody>
      </p:sp>
      <p:pic>
        <p:nvPicPr>
          <p:cNvPr id="10" name="04b-pairhmm-cell — build 1" descr="Zoom into M at read position 6 and haplotype position 8 in the same computed R07 and H1 matrices"/>
          <p:cNvPicPr>
            <a:picLocks noChangeAspect="1"/>
          </p:cNvPicPr>
          <p:nvPr/>
        </p:nvPicPr>
        <p:blipFill>
          <a:blip r:embed="rId3"/>
          <a:stretch>
            <a:fillRect/>
          </a:stretch>
        </p:blipFill>
        <p:spPr>
          <a:xfrm>
            <a:off x="252743" y="2445000"/>
            <a:ext cx="11730748" cy="3910249"/>
          </a:xfrm>
          <a:prstGeom prst="rect">
            <a:avLst/>
          </a:prstGeom>
        </p:spPr>
      </p:pic>
      <p:pic>
        <p:nvPicPr>
          <p:cNvPr id="11" name="04b-pairhmm-cell — build 2" descr="Read the three predecessor states at [5,7] and weight each by its transition into M"/>
          <p:cNvPicPr>
            <a:picLocks noChangeAspect="1"/>
          </p:cNvPicPr>
          <p:nvPr/>
        </p:nvPicPr>
        <p:blipFill>
          <a:blip r:embed="rId4"/>
          <a:stretch>
            <a:fillRect/>
          </a:stretch>
        </p:blipFill>
        <p:spPr>
          <a:xfrm>
            <a:off x="252743" y="2445000"/>
            <a:ext cx="11730748" cy="3910249"/>
          </a:xfrm>
          <a:prstGeom prst="rect">
            <a:avLst/>
          </a:prstGeom>
        </p:spPr>
      </p:pic>
      <p:pic>
        <p:nvPicPr>
          <p:cNvPr id="12" name="04b-pairhmm-cell — build 3" descr="Add the weighted M, I and D path probabilities to obtain the incoming probability mass"/>
          <p:cNvPicPr>
            <a:picLocks noChangeAspect="1"/>
          </p:cNvPicPr>
          <p:nvPr/>
        </p:nvPicPr>
        <p:blipFill>
          <a:blip r:embed="rId5"/>
          <a:stretch>
            <a:fillRect/>
          </a:stretch>
        </p:blipFill>
        <p:spPr>
          <a:xfrm>
            <a:off x="252743" y="2445000"/>
            <a:ext cx="11730748" cy="3910249"/>
          </a:xfrm>
          <a:prstGeom prst="rect">
            <a:avLst/>
          </a:prstGeom>
        </p:spPr>
      </p:pic>
      <p:pic>
        <p:nvPicPr>
          <p:cNvPr id="13" name="04b-pairhmm-cell — build 4" descr="Multiply by the Q30 mismatch emission probability because read C and haplotype T occupy this cell"/>
          <p:cNvPicPr>
            <a:picLocks noChangeAspect="1"/>
          </p:cNvPicPr>
          <p:nvPr/>
        </p:nvPicPr>
        <p:blipFill>
          <a:blip r:embed="rId6"/>
          <a:stretch>
            <a:fillRect/>
          </a:stretch>
        </p:blipFill>
        <p:spPr>
          <a:xfrm>
            <a:off x="252743" y="2445000"/>
            <a:ext cx="11730748" cy="3910249"/>
          </a:xfrm>
          <a:prstGeom prst="rect">
            <a:avLst/>
          </a:prstGeom>
        </p:spPr>
      </p:pic>
    </p:spTree>
    <p:extLst>
      <p:ext uri="{BB962C8B-B14F-4D97-AF65-F5344CB8AC3E}">
        <p14:creationId xmlns:p14="http://schemas.microsoft.com/office/powerpoint/2010/main" val="1486683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2">
                                            <p:txEl>
                                              <p:pRg st="1" end="1"/>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
                                            <p:txEl>
                                              <p:pRg st="2" end="2"/>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7A52F3A-9B48-45A8-84E4-4BBE1DBCC2CD}"/>
              </a:ext>
            </a:extLst>
          </p:cNvPr>
          <p:cNvSpPr>
            <a:spLocks noGrp="1"/>
          </p:cNvSpPr>
          <p:nvPr>
            <p:ph idx="1"/>
          </p:nvPr>
        </p:nvSpPr>
        <p:spPr/>
        <p:txBody>
          <a:bodyPr/>
          <a:lstStyle/>
          <a:p>
            <a:r>
              <a:rPr lang="en-US" dirty="0"/>
              <a:t>Identify promoters, DNA regions that help start transcription</a:t>
            </a:r>
          </a:p>
          <a:p>
            <a:r>
              <a:rPr lang="en-US" dirty="0"/>
              <a:t>Learn reusable features from genomic sequences</a:t>
            </a:r>
          </a:p>
          <a:p>
            <a:r>
              <a:rPr lang="en-US" dirty="0"/>
              <a:t>Adapt the model to a task using labeled examples</a:t>
            </a:r>
          </a:p>
        </p:txBody>
      </p:sp>
      <p:sp>
        <p:nvSpPr>
          <p:cNvPr id="3" name="Title 2">
            <a:extLst>
              <a:ext uri="{FF2B5EF4-FFF2-40B4-BE49-F238E27FC236}">
                <a16:creationId xmlns:a16="http://schemas.microsoft.com/office/drawing/2014/main" id="{2C356235-1B89-4EA1-94C2-F2DEEE1969D0}"/>
              </a:ext>
            </a:extLst>
          </p:cNvPr>
          <p:cNvSpPr>
            <a:spLocks noGrp="1"/>
          </p:cNvSpPr>
          <p:nvPr>
            <p:ph type="title"/>
          </p:nvPr>
        </p:nvSpPr>
        <p:spPr/>
        <p:txBody>
          <a:bodyPr/>
          <a:lstStyle/>
          <a:p>
            <a:r>
              <a:rPr lang="en-US" dirty="0"/>
              <a:t>Learning from DNA</a:t>
            </a:r>
          </a:p>
        </p:txBody>
      </p:sp>
      <p:sp>
        <p:nvSpPr>
          <p:cNvPr id="4" name="Slide Number Placeholder 3">
            <a:extLst>
              <a:ext uri="{FF2B5EF4-FFF2-40B4-BE49-F238E27FC236}">
                <a16:creationId xmlns:a16="http://schemas.microsoft.com/office/drawing/2014/main" id="{6FB49022-A3DA-4D00-836C-F55BD68ABA63}"/>
              </a:ext>
            </a:extLst>
          </p:cNvPr>
          <p:cNvSpPr>
            <a:spLocks noGrp="1"/>
          </p:cNvSpPr>
          <p:nvPr>
            <p:ph type="sldNum" sz="quarter" idx="12"/>
          </p:nvPr>
        </p:nvSpPr>
        <p:spPr/>
        <p:txBody>
          <a:bodyPr/>
          <a:lstStyle/>
          <a:p>
            <a:fld id="{926C5CFF-FC03-5F4C-B716-CBEBB43E48DE}" type="slidenum">
              <a:rPr lang="en-US" smtClean="0"/>
              <a:t>47</a:t>
            </a:fld>
            <a:endParaRPr lang="en-US" dirty="0"/>
          </a:p>
        </p:txBody>
      </p:sp>
      <p:pic>
        <p:nvPicPr>
          <p:cNvPr id="10" name="01-learning-from-dna build 1" descr="A promoter is a DNA region involved in initiating transcription of a gene"/>
          <p:cNvPicPr>
            <a:picLocks noChangeAspect="1"/>
          </p:cNvPicPr>
          <p:nvPr/>
        </p:nvPicPr>
        <p:blipFill>
          <a:blip r:embed="rId3"/>
          <a:stretch>
            <a:fillRect/>
          </a:stretch>
        </p:blipFill>
        <p:spPr>
          <a:xfrm>
            <a:off x="252743" y="2445000"/>
            <a:ext cx="11730748" cy="3910249"/>
          </a:xfrm>
          <a:prstGeom prst="rect">
            <a:avLst/>
          </a:prstGeom>
        </p:spPr>
      </p:pic>
      <p:pic>
        <p:nvPicPr>
          <p:cNvPr id="11" name="01-learning-from-dna build 2" descr="The task receives a DNA region; this illustrative crop is not an established promoter"/>
          <p:cNvPicPr>
            <a:picLocks noChangeAspect="1"/>
          </p:cNvPicPr>
          <p:nvPr/>
        </p:nvPicPr>
        <p:blipFill>
          <a:blip r:embed="rId4"/>
          <a:stretch>
            <a:fillRect/>
          </a:stretch>
        </p:blipFill>
        <p:spPr>
          <a:xfrm>
            <a:off x="252743" y="2445000"/>
            <a:ext cx="11730748" cy="3910249"/>
          </a:xfrm>
          <a:prstGeom prst="rect">
            <a:avLst/>
          </a:prstGeom>
        </p:spPr>
      </p:pic>
      <p:pic>
        <p:nvPicPr>
          <p:cNvPr id="12" name="01-learning-from-dna build 3" descr="A model pretrained on DNA computes features that can be reused for a sequence task"/>
          <p:cNvPicPr>
            <a:picLocks noChangeAspect="1"/>
          </p:cNvPicPr>
          <p:nvPr/>
        </p:nvPicPr>
        <p:blipFill>
          <a:blip r:embed="rId5"/>
          <a:stretch>
            <a:fillRect/>
          </a:stretch>
        </p:blipFill>
        <p:spPr>
          <a:xfrm>
            <a:off x="252743" y="2445000"/>
            <a:ext cx="11730748" cy="3910249"/>
          </a:xfrm>
          <a:prstGeom prst="rect">
            <a:avLst/>
          </a:prstGeom>
        </p:spPr>
      </p:pic>
      <p:pic>
        <p:nvPicPr>
          <p:cNvPr id="13" name="01-learning-from-dna build 4" descr="An adapted task model can classify the region as promoter or non-promoter"/>
          <p:cNvPicPr>
            <a:picLocks noChangeAspect="1"/>
          </p:cNvPicPr>
          <p:nvPr/>
        </p:nvPicPr>
        <p:blipFill>
          <a:blip r:embed="rId6"/>
          <a:stretch>
            <a:fillRect/>
          </a:stretch>
        </p:blipFill>
        <p:spPr>
          <a:xfrm>
            <a:off x="252743" y="2445000"/>
            <a:ext cx="11730748" cy="3910249"/>
          </a:xfrm>
          <a:prstGeom prst="rect">
            <a:avLst/>
          </a:prstGeom>
        </p:spPr>
      </p:pic>
    </p:spTree>
    <p:extLst>
      <p:ext uri="{BB962C8B-B14F-4D97-AF65-F5344CB8AC3E}">
        <p14:creationId xmlns:p14="http://schemas.microsoft.com/office/powerpoint/2010/main" val="30505244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2"/>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FDDCC374-2114-4F2C-87AB-3ECF28D0B72F}"/>
              </a:ext>
            </a:extLst>
          </p:cNvPr>
          <p:cNvSpPr>
            <a:spLocks noGrp="1"/>
          </p:cNvSpPr>
          <p:nvPr>
            <p:ph idx="1"/>
          </p:nvPr>
        </p:nvSpPr>
        <p:spPr/>
        <p:txBody>
          <a:bodyPr/>
          <a:lstStyle/>
          <a:p>
            <a:r>
              <a:rPr lang="en-US" dirty="0"/>
              <a:t>Group DNA into nonoverlapping six-base tokens</a:t>
            </a:r>
          </a:p>
          <a:p>
            <a:r>
              <a:rPr lang="en-US" dirty="0"/>
              <a:t>Prepend &lt;CLS&gt;, a special token for classification</a:t>
            </a:r>
          </a:p>
          <a:p>
            <a:r>
              <a:rPr lang="en-US" dirty="0"/>
              <a:t>Convert token IDs into learned embedding vectors</a:t>
            </a:r>
          </a:p>
        </p:txBody>
      </p:sp>
      <p:sp>
        <p:nvSpPr>
          <p:cNvPr id="3" name="Title 2">
            <a:extLst>
              <a:ext uri="{FF2B5EF4-FFF2-40B4-BE49-F238E27FC236}">
                <a16:creationId xmlns:a16="http://schemas.microsoft.com/office/drawing/2014/main" id="{D4741572-8E9C-417E-AC20-3C939453847C}"/>
              </a:ext>
            </a:extLst>
          </p:cNvPr>
          <p:cNvSpPr>
            <a:spLocks noGrp="1"/>
          </p:cNvSpPr>
          <p:nvPr>
            <p:ph type="title"/>
          </p:nvPr>
        </p:nvSpPr>
        <p:spPr/>
        <p:txBody>
          <a:bodyPr/>
          <a:lstStyle/>
          <a:p>
            <a:r>
              <a:rPr lang="en-US" dirty="0"/>
              <a:t>From DNA to Model Inputs</a:t>
            </a:r>
          </a:p>
        </p:txBody>
      </p:sp>
      <p:sp>
        <p:nvSpPr>
          <p:cNvPr id="4" name="Slide Number Placeholder 3">
            <a:extLst>
              <a:ext uri="{FF2B5EF4-FFF2-40B4-BE49-F238E27FC236}">
                <a16:creationId xmlns:a16="http://schemas.microsoft.com/office/drawing/2014/main" id="{BC8C18F5-14E8-4B77-9530-C4F7752B2A89}"/>
              </a:ext>
            </a:extLst>
          </p:cNvPr>
          <p:cNvSpPr>
            <a:spLocks noGrp="1"/>
          </p:cNvSpPr>
          <p:nvPr>
            <p:ph type="sldNum" sz="quarter" idx="12"/>
          </p:nvPr>
        </p:nvSpPr>
        <p:spPr/>
        <p:txBody>
          <a:bodyPr/>
          <a:lstStyle/>
          <a:p>
            <a:fld id="{926C5CFF-FC03-5F4C-B716-CBEBB43E48DE}" type="slidenum">
              <a:rPr lang="en-US" smtClean="0"/>
              <a:t>48</a:t>
            </a:fld>
            <a:endParaRPr lang="en-US" dirty="0"/>
          </a:p>
        </p:txBody>
      </p:sp>
      <p:pic>
        <p:nvPicPr>
          <p:cNvPr id="10" name="02-model-inputs build 1" descr="Use the illustrative 24-base crop of the 300-base task input"/>
          <p:cNvPicPr>
            <a:picLocks noChangeAspect="1"/>
          </p:cNvPicPr>
          <p:nvPr/>
        </p:nvPicPr>
        <p:blipFill>
          <a:blip r:embed="rId3"/>
          <a:stretch>
            <a:fillRect/>
          </a:stretch>
        </p:blipFill>
        <p:spPr>
          <a:xfrm>
            <a:off x="252743" y="2445000"/>
            <a:ext cx="11730748" cy="3910249"/>
          </a:xfrm>
          <a:prstGeom prst="rect">
            <a:avLst/>
          </a:prstGeom>
        </p:spPr>
      </p:pic>
      <p:pic>
        <p:nvPicPr>
          <p:cNvPr id="11" name="02-model-inputs build 2" descr="Group DNA into nonoverlapping six-base tokens and prepend the special &lt;CLS&gt; token"/>
          <p:cNvPicPr>
            <a:picLocks noChangeAspect="1"/>
          </p:cNvPicPr>
          <p:nvPr/>
        </p:nvPicPr>
        <p:blipFill>
          <a:blip r:embed="rId4"/>
          <a:stretch>
            <a:fillRect/>
          </a:stretch>
        </p:blipFill>
        <p:spPr>
          <a:xfrm>
            <a:off x="252743" y="2445000"/>
            <a:ext cx="11730748" cy="3910249"/>
          </a:xfrm>
          <a:prstGeom prst="rect">
            <a:avLst/>
          </a:prstGeom>
        </p:spPr>
      </p:pic>
      <p:pic>
        <p:nvPicPr>
          <p:cNvPr id="12" name="02-model-inputs build 3" descr="A token ID is a lookup key that identifies one vocabulary entry; these IDs are symbolic"/>
          <p:cNvPicPr>
            <a:picLocks noChangeAspect="1"/>
          </p:cNvPicPr>
          <p:nvPr/>
        </p:nvPicPr>
        <p:blipFill>
          <a:blip r:embed="rId5"/>
          <a:stretch>
            <a:fillRect/>
          </a:stretch>
        </p:blipFill>
        <p:spPr>
          <a:xfrm>
            <a:off x="252743" y="2445000"/>
            <a:ext cx="11730748" cy="3910249"/>
          </a:xfrm>
          <a:prstGeom prst="rect">
            <a:avLst/>
          </a:prstGeom>
        </p:spPr>
      </p:pic>
      <p:pic>
        <p:nvPicPr>
          <p:cNvPr id="13" name="02-model-inputs build 4" descr="The learned embedding table looks up a numerical vector for each token ID"/>
          <p:cNvPicPr>
            <a:picLocks noChangeAspect="1"/>
          </p:cNvPicPr>
          <p:nvPr/>
        </p:nvPicPr>
        <p:blipFill>
          <a:blip r:embed="rId6"/>
          <a:stretch>
            <a:fillRect/>
          </a:stretch>
        </p:blipFill>
        <p:spPr>
          <a:xfrm>
            <a:off x="252743" y="2445000"/>
            <a:ext cx="11730748" cy="3910249"/>
          </a:xfrm>
          <a:prstGeom prst="rect">
            <a:avLst/>
          </a:prstGeom>
        </p:spPr>
      </p:pic>
    </p:spTree>
    <p:extLst>
      <p:ext uri="{BB962C8B-B14F-4D97-AF65-F5344CB8AC3E}">
        <p14:creationId xmlns:p14="http://schemas.microsoft.com/office/powerpoint/2010/main" val="30770125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2"/>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C99243C7-B2E0-42DC-9861-6EBFE62F5C54}"/>
              </a:ext>
            </a:extLst>
          </p:cNvPr>
          <p:cNvSpPr>
            <a:spLocks noGrp="1"/>
          </p:cNvSpPr>
          <p:nvPr>
            <p:ph idx="1"/>
          </p:nvPr>
        </p:nvSpPr>
        <p:spPr/>
        <p:txBody>
          <a:bodyPr/>
          <a:lstStyle/>
          <a:p>
            <a:r>
              <a:rPr lang="en-US" dirty="0"/>
              <a:t>Repeated Transformer layers build sequence context</a:t>
            </a:r>
          </a:p>
          <a:p>
            <a:r>
              <a:rPr lang="en-US" dirty="0"/>
              <a:t>Self-attention combines information across positions</a:t>
            </a:r>
          </a:p>
          <a:p>
            <a:r>
              <a:rPr lang="en-US" dirty="0"/>
              <a:t>Feed-forward layers transform each position's vector</a:t>
            </a:r>
          </a:p>
        </p:txBody>
      </p:sp>
      <p:sp>
        <p:nvSpPr>
          <p:cNvPr id="3" name="Title 2">
            <a:extLst>
              <a:ext uri="{FF2B5EF4-FFF2-40B4-BE49-F238E27FC236}">
                <a16:creationId xmlns:a16="http://schemas.microsoft.com/office/drawing/2014/main" id="{6BEF9DC3-BCDE-4563-9951-E98D2D85F699}"/>
              </a:ext>
            </a:extLst>
          </p:cNvPr>
          <p:cNvSpPr>
            <a:spLocks noGrp="1"/>
          </p:cNvSpPr>
          <p:nvPr>
            <p:ph type="title"/>
          </p:nvPr>
        </p:nvSpPr>
        <p:spPr/>
        <p:txBody>
          <a:bodyPr/>
          <a:lstStyle/>
          <a:p>
            <a:r>
              <a:rPr lang="en-US" dirty="0"/>
              <a:t>The Transformer Encoder</a:t>
            </a:r>
          </a:p>
        </p:txBody>
      </p:sp>
      <p:sp>
        <p:nvSpPr>
          <p:cNvPr id="4" name="Slide Number Placeholder 3">
            <a:extLst>
              <a:ext uri="{FF2B5EF4-FFF2-40B4-BE49-F238E27FC236}">
                <a16:creationId xmlns:a16="http://schemas.microsoft.com/office/drawing/2014/main" id="{540B00CA-A2FF-4122-948F-EF4BD55156B5}"/>
              </a:ext>
            </a:extLst>
          </p:cNvPr>
          <p:cNvSpPr>
            <a:spLocks noGrp="1"/>
          </p:cNvSpPr>
          <p:nvPr>
            <p:ph type="sldNum" sz="quarter" idx="12"/>
          </p:nvPr>
        </p:nvSpPr>
        <p:spPr/>
        <p:txBody>
          <a:bodyPr/>
          <a:lstStyle/>
          <a:p>
            <a:fld id="{926C5CFF-FC03-5F4C-B716-CBEBB43E48DE}" type="slidenum">
              <a:rPr lang="en-US" smtClean="0"/>
              <a:t>49</a:t>
            </a:fld>
            <a:endParaRPr lang="en-US" dirty="0"/>
          </a:p>
        </p:txBody>
      </p:sp>
      <p:pic>
        <p:nvPicPr>
          <p:cNvPr id="10" name="03-transformer-encoder build 1" descr="Each token begins with its lookup vector, without information from neighboring tokens"/>
          <p:cNvPicPr>
            <a:picLocks noChangeAspect="1"/>
          </p:cNvPicPr>
          <p:nvPr/>
        </p:nvPicPr>
        <p:blipFill>
          <a:blip r:embed="rId3"/>
          <a:stretch>
            <a:fillRect/>
          </a:stretch>
        </p:blipFill>
        <p:spPr>
          <a:xfrm>
            <a:off x="252743" y="2445000"/>
            <a:ext cx="11730748" cy="3910249"/>
          </a:xfrm>
          <a:prstGeom prst="rect">
            <a:avLst/>
          </a:prstGeom>
        </p:spPr>
      </p:pic>
      <p:pic>
        <p:nvPicPr>
          <p:cNvPr id="11" name="03-transformer-encoder build 2" descr="The NT-v2 50M encoder applies 12 Transformer layers to the sequence of vectors"/>
          <p:cNvPicPr>
            <a:picLocks noChangeAspect="1"/>
          </p:cNvPicPr>
          <p:nvPr/>
        </p:nvPicPr>
        <p:blipFill>
          <a:blip r:embed="rId4"/>
          <a:stretch>
            <a:fillRect/>
          </a:stretch>
        </p:blipFill>
        <p:spPr>
          <a:xfrm>
            <a:off x="252743" y="2445000"/>
            <a:ext cx="11730748" cy="3910249"/>
          </a:xfrm>
          <a:prstGeom prst="rect">
            <a:avLst/>
          </a:prstGeom>
        </p:spPr>
      </p:pic>
      <p:pic>
        <p:nvPicPr>
          <p:cNvPr id="12" name="03-transformer-encoder build 3" descr="Inside a layer, self-attention combines information across positions and RoPE supplies positional information"/>
          <p:cNvPicPr>
            <a:picLocks noChangeAspect="1"/>
          </p:cNvPicPr>
          <p:nvPr/>
        </p:nvPicPr>
        <p:blipFill>
          <a:blip r:embed="rId5"/>
          <a:stretch>
            <a:fillRect/>
          </a:stretch>
        </p:blipFill>
        <p:spPr>
          <a:xfrm>
            <a:off x="252743" y="2445000"/>
            <a:ext cx="11730748" cy="3910249"/>
          </a:xfrm>
          <a:prstGeom prst="rect">
            <a:avLst/>
          </a:prstGeom>
        </p:spPr>
      </p:pic>
      <p:pic>
        <p:nvPicPr>
          <p:cNvPr id="13" name="03-transformer-encoder build 4" descr="A feed-forward network processes each position; repeated layers produce one contextual vector per token"/>
          <p:cNvPicPr>
            <a:picLocks noChangeAspect="1"/>
          </p:cNvPicPr>
          <p:nvPr/>
        </p:nvPicPr>
        <p:blipFill>
          <a:blip r:embed="rId6"/>
          <a:stretch>
            <a:fillRect/>
          </a:stretch>
        </p:blipFill>
        <p:spPr>
          <a:xfrm>
            <a:off x="252743" y="2445000"/>
            <a:ext cx="11730748" cy="3910249"/>
          </a:xfrm>
          <a:prstGeom prst="rect">
            <a:avLst/>
          </a:prstGeom>
        </p:spPr>
      </p:pic>
    </p:spTree>
    <p:extLst>
      <p:ext uri="{BB962C8B-B14F-4D97-AF65-F5344CB8AC3E}">
        <p14:creationId xmlns:p14="http://schemas.microsoft.com/office/powerpoint/2010/main" val="10844933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2"/>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8B0CF66F-B4C1-4BD5-B69C-4E7A22C350CC}"/>
              </a:ext>
            </a:extLst>
          </p:cNvPr>
          <p:cNvSpPr>
            <a:spLocks noGrp="1"/>
          </p:cNvSpPr>
          <p:nvPr>
            <p:ph idx="1"/>
          </p:nvPr>
        </p:nvSpPr>
        <p:spPr/>
        <p:txBody>
          <a:bodyPr/>
          <a:lstStyle/>
          <a:p>
            <a:r>
              <a:rPr lang="en-US" dirty="0"/>
              <a:t>The original DNA supplies the training targets</a:t>
            </a:r>
          </a:p>
          <a:p>
            <a:r>
              <a:rPr lang="en-US" dirty="0"/>
              <a:t>Predict hidden tokens from the surrounding sequence</a:t>
            </a:r>
          </a:p>
          <a:p>
            <a:r>
              <a:rPr lang="en-US" dirty="0"/>
              <a:t>Prediction error guides updates to model weights</a:t>
            </a:r>
          </a:p>
        </p:txBody>
      </p:sp>
      <p:sp>
        <p:nvSpPr>
          <p:cNvPr id="3" name="Title 2">
            <a:extLst>
              <a:ext uri="{FF2B5EF4-FFF2-40B4-BE49-F238E27FC236}">
                <a16:creationId xmlns:a16="http://schemas.microsoft.com/office/drawing/2014/main" id="{D9A8D1AF-431F-4A15-AAA2-CF537ABCE2CA}"/>
              </a:ext>
            </a:extLst>
          </p:cNvPr>
          <p:cNvSpPr>
            <a:spLocks noGrp="1"/>
          </p:cNvSpPr>
          <p:nvPr>
            <p:ph type="title"/>
          </p:nvPr>
        </p:nvSpPr>
        <p:spPr/>
        <p:txBody>
          <a:bodyPr/>
          <a:lstStyle/>
          <a:p>
            <a:r>
              <a:rPr lang="en-US" dirty="0"/>
              <a:t>Pretraining on DNA</a:t>
            </a:r>
          </a:p>
        </p:txBody>
      </p:sp>
      <p:sp>
        <p:nvSpPr>
          <p:cNvPr id="4" name="Slide Number Placeholder 3">
            <a:extLst>
              <a:ext uri="{FF2B5EF4-FFF2-40B4-BE49-F238E27FC236}">
                <a16:creationId xmlns:a16="http://schemas.microsoft.com/office/drawing/2014/main" id="{8A185AC3-88A3-4102-B830-4FA2E31F7976}"/>
              </a:ext>
            </a:extLst>
          </p:cNvPr>
          <p:cNvSpPr>
            <a:spLocks noGrp="1"/>
          </p:cNvSpPr>
          <p:nvPr>
            <p:ph type="sldNum" sz="quarter" idx="12"/>
          </p:nvPr>
        </p:nvSpPr>
        <p:spPr/>
        <p:txBody>
          <a:bodyPr/>
          <a:lstStyle/>
          <a:p>
            <a:fld id="{926C5CFF-FC03-5F4C-B716-CBEBB43E48DE}" type="slidenum">
              <a:rPr lang="en-US" smtClean="0"/>
              <a:t>50</a:t>
            </a:fld>
            <a:endParaRPr lang="en-US" dirty="0"/>
          </a:p>
        </p:txBody>
      </p:sp>
      <p:pic>
        <p:nvPicPr>
          <p:cNvPr id="10" name="04-pretraining build 1" descr="The original DNA supplies the known token target, without a promoter label"/>
          <p:cNvPicPr>
            <a:picLocks noChangeAspect="1"/>
          </p:cNvPicPr>
          <p:nvPr/>
        </p:nvPicPr>
        <p:blipFill>
          <a:blip r:embed="rId3"/>
          <a:stretch>
            <a:fillRect/>
          </a:stretch>
        </p:blipFill>
        <p:spPr>
          <a:xfrm>
            <a:off x="252743" y="2445000"/>
            <a:ext cx="11730748" cy="3910249"/>
          </a:xfrm>
          <a:prstGeom prst="rect">
            <a:avLst/>
          </a:prstGeom>
        </p:spPr>
      </p:pic>
      <p:pic>
        <p:nvPicPr>
          <p:cNvPr id="11" name="04-pretraining build 2" descr="Hide one six-base token and encode the masked sequence using the embedding table and NT-v2 encoder"/>
          <p:cNvPicPr>
            <a:picLocks noChangeAspect="1"/>
          </p:cNvPicPr>
          <p:nvPr/>
        </p:nvPicPr>
        <p:blipFill>
          <a:blip r:embed="rId4"/>
          <a:stretch>
            <a:fillRect/>
          </a:stretch>
        </p:blipFill>
        <p:spPr>
          <a:xfrm>
            <a:off x="252743" y="2445000"/>
            <a:ext cx="11730748" cy="3910249"/>
          </a:xfrm>
          <a:prstGeom prst="rect">
            <a:avLst/>
          </a:prstGeom>
        </p:spPr>
      </p:pic>
      <p:pic>
        <p:nvPicPr>
          <p:cNvPr id="12" name="04-pretraining build 3" descr="The masked-position vector feeds a prediction head that assigns scores across the DNA-token vocabulary"/>
          <p:cNvPicPr>
            <a:picLocks noChangeAspect="1"/>
          </p:cNvPicPr>
          <p:nvPr/>
        </p:nvPicPr>
        <p:blipFill>
          <a:blip r:embed="rId5"/>
          <a:stretch>
            <a:fillRect/>
          </a:stretch>
        </p:blipFill>
        <p:spPr>
          <a:xfrm>
            <a:off x="252743" y="2445000"/>
            <a:ext cx="11730748" cy="3910249"/>
          </a:xfrm>
          <a:prstGeom prst="rect">
            <a:avLst/>
          </a:prstGeom>
        </p:spPr>
      </p:pic>
      <p:pic>
        <p:nvPicPr>
          <p:cNvPr id="13" name="04-pretraining build 4" descr="Compare the prediction with the known token, compute the loss, and update embedding, encoder, and head weights"/>
          <p:cNvPicPr>
            <a:picLocks noChangeAspect="1"/>
          </p:cNvPicPr>
          <p:nvPr/>
        </p:nvPicPr>
        <p:blipFill>
          <a:blip r:embed="rId6"/>
          <a:stretch>
            <a:fillRect/>
          </a:stretch>
        </p:blipFill>
        <p:spPr>
          <a:xfrm>
            <a:off x="252743" y="2445000"/>
            <a:ext cx="11730748" cy="3910249"/>
          </a:xfrm>
          <a:prstGeom prst="rect">
            <a:avLst/>
          </a:prstGeom>
        </p:spPr>
      </p:pic>
    </p:spTree>
    <p:extLst>
      <p:ext uri="{BB962C8B-B14F-4D97-AF65-F5344CB8AC3E}">
        <p14:creationId xmlns:p14="http://schemas.microsoft.com/office/powerpoint/2010/main" val="17245814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2"/>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4294E78-0D1D-4FB1-A900-699750A60CEE}"/>
              </a:ext>
            </a:extLst>
          </p:cNvPr>
          <p:cNvSpPr>
            <a:spLocks noGrp="1"/>
          </p:cNvSpPr>
          <p:nvPr>
            <p:ph idx="1"/>
          </p:nvPr>
        </p:nvSpPr>
        <p:spPr/>
        <p:txBody>
          <a:bodyPr/>
          <a:lstStyle/>
          <a:p>
            <a:r>
              <a:rPr lang="en-US" dirty="0"/>
              <a:t>A checkpoint stores the learned model weights</a:t>
            </a:r>
          </a:p>
          <a:p>
            <a:r>
              <a:rPr lang="en-US" dirty="0"/>
              <a:t>Load those weights to process a new DNA sequence</a:t>
            </a:r>
          </a:p>
          <a:p>
            <a:r>
              <a:rPr lang="en-US" dirty="0"/>
              <a:t>Compute contextual embeddings separately for each input</a:t>
            </a:r>
          </a:p>
        </p:txBody>
      </p:sp>
      <p:sp>
        <p:nvSpPr>
          <p:cNvPr id="3" name="Title 2">
            <a:extLst>
              <a:ext uri="{FF2B5EF4-FFF2-40B4-BE49-F238E27FC236}">
                <a16:creationId xmlns:a16="http://schemas.microsoft.com/office/drawing/2014/main" id="{D4CC6E14-9FBF-406B-8759-85F18D3F8C77}"/>
              </a:ext>
            </a:extLst>
          </p:cNvPr>
          <p:cNvSpPr>
            <a:spLocks noGrp="1"/>
          </p:cNvSpPr>
          <p:nvPr>
            <p:ph type="title"/>
          </p:nvPr>
        </p:nvSpPr>
        <p:spPr/>
        <p:txBody>
          <a:bodyPr/>
          <a:lstStyle/>
          <a:p>
            <a:r>
              <a:rPr lang="en-US" dirty="0"/>
              <a:t>Reusing a Pretrained Model</a:t>
            </a:r>
          </a:p>
        </p:txBody>
      </p:sp>
      <p:sp>
        <p:nvSpPr>
          <p:cNvPr id="4" name="Slide Number Placeholder 3">
            <a:extLst>
              <a:ext uri="{FF2B5EF4-FFF2-40B4-BE49-F238E27FC236}">
                <a16:creationId xmlns:a16="http://schemas.microsoft.com/office/drawing/2014/main" id="{A12CB668-6141-4A25-9971-006003BA8D51}"/>
              </a:ext>
            </a:extLst>
          </p:cNvPr>
          <p:cNvSpPr>
            <a:spLocks noGrp="1"/>
          </p:cNvSpPr>
          <p:nvPr>
            <p:ph type="sldNum" sz="quarter" idx="12"/>
          </p:nvPr>
        </p:nvSpPr>
        <p:spPr/>
        <p:txBody>
          <a:bodyPr/>
          <a:lstStyle/>
          <a:p>
            <a:fld id="{926C5CFF-FC03-5F4C-B716-CBEBB43E48DE}" type="slidenum">
              <a:rPr lang="en-US" smtClean="0"/>
              <a:t>51</a:t>
            </a:fld>
            <a:endParaRPr lang="en-US" dirty="0"/>
          </a:p>
        </p:txBody>
      </p:sp>
      <p:pic>
        <p:nvPicPr>
          <p:cNvPr id="10" name="05-pretrained-model build 1" descr="Save the learned weights in a pretrained checkpoint"/>
          <p:cNvPicPr>
            <a:picLocks noChangeAspect="1"/>
          </p:cNvPicPr>
          <p:nvPr/>
        </p:nvPicPr>
        <p:blipFill>
          <a:blip r:embed="rId3"/>
          <a:stretch>
            <a:fillRect/>
          </a:stretch>
        </p:blipFill>
        <p:spPr>
          <a:xfrm>
            <a:off x="252743" y="2445000"/>
            <a:ext cx="11730748" cy="3910249"/>
          </a:xfrm>
          <a:prstGeom prst="rect">
            <a:avLst/>
          </a:prstGeom>
        </p:spPr>
      </p:pic>
      <p:pic>
        <p:nvPicPr>
          <p:cNvPr id="11" name="05-pretrained-model build 2" descr="Load the saved embedding and encoder weights for reuse"/>
          <p:cNvPicPr>
            <a:picLocks noChangeAspect="1"/>
          </p:cNvPicPr>
          <p:nvPr/>
        </p:nvPicPr>
        <p:blipFill>
          <a:blip r:embed="rId4"/>
          <a:stretch>
            <a:fillRect/>
          </a:stretch>
        </p:blipFill>
        <p:spPr>
          <a:xfrm>
            <a:off x="252743" y="2445000"/>
            <a:ext cx="11730748" cy="3910249"/>
          </a:xfrm>
          <a:prstGeom prst="rect">
            <a:avLst/>
          </a:prstGeom>
        </p:spPr>
      </p:pic>
      <p:pic>
        <p:nvPicPr>
          <p:cNvPr id="12" name="05-pretrained-model build 3" descr="A forward computation turns the first DNA input into contextual vectors"/>
          <p:cNvPicPr>
            <a:picLocks noChangeAspect="1"/>
          </p:cNvPicPr>
          <p:nvPr/>
        </p:nvPicPr>
        <p:blipFill>
          <a:blip r:embed="rId5"/>
          <a:stretch>
            <a:fillRect/>
          </a:stretch>
        </p:blipFill>
        <p:spPr>
          <a:xfrm>
            <a:off x="252743" y="2445000"/>
            <a:ext cx="11730748" cy="3910249"/>
          </a:xfrm>
          <a:prstGeom prst="rect">
            <a:avLst/>
          </a:prstGeom>
        </p:spPr>
      </p:pic>
      <p:pic>
        <p:nvPicPr>
          <p:cNvPr id="13" name="05-pretrained-model build 4" descr="A different DNA input produces new contextual vectors while the loaded model weights are reused"/>
          <p:cNvPicPr>
            <a:picLocks noChangeAspect="1"/>
          </p:cNvPicPr>
          <p:nvPr/>
        </p:nvPicPr>
        <p:blipFill>
          <a:blip r:embed="rId6"/>
          <a:stretch>
            <a:fillRect/>
          </a:stretch>
        </p:blipFill>
        <p:spPr>
          <a:xfrm>
            <a:off x="252743" y="2445000"/>
            <a:ext cx="11730748" cy="3910249"/>
          </a:xfrm>
          <a:prstGeom prst="rect">
            <a:avLst/>
          </a:prstGeom>
        </p:spPr>
      </p:pic>
    </p:spTree>
    <p:extLst>
      <p:ext uri="{BB962C8B-B14F-4D97-AF65-F5344CB8AC3E}">
        <p14:creationId xmlns:p14="http://schemas.microsoft.com/office/powerpoint/2010/main" val="38065142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2"/>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9BABCE40-FC74-4602-96BD-F1C434DE4531}"/>
              </a:ext>
            </a:extLst>
          </p:cNvPr>
          <p:cNvSpPr>
            <a:spLocks noGrp="1"/>
          </p:cNvSpPr>
          <p:nvPr>
            <p:ph idx="1"/>
          </p:nvPr>
        </p:nvSpPr>
        <p:spPr/>
        <p:txBody>
          <a:bodyPr/>
          <a:lstStyle/>
          <a:p>
            <a:r>
              <a:rPr lang="en-US" dirty="0"/>
              <a:t>Use the final contextual &lt;CLS&gt; vector</a:t>
            </a:r>
          </a:p>
          <a:p>
            <a:r>
              <a:rPr lang="en-US" dirty="0"/>
              <a:t>A new classification head produces two class scores</a:t>
            </a:r>
          </a:p>
          <a:p>
            <a:r>
              <a:rPr lang="en-US" dirty="0"/>
              <a:t>Softmax converts the scores into class probabilities</a:t>
            </a:r>
          </a:p>
        </p:txBody>
      </p:sp>
      <p:sp>
        <p:nvSpPr>
          <p:cNvPr id="3" name="Title 2">
            <a:extLst>
              <a:ext uri="{FF2B5EF4-FFF2-40B4-BE49-F238E27FC236}">
                <a16:creationId xmlns:a16="http://schemas.microsoft.com/office/drawing/2014/main" id="{1A4BED57-3DF0-40CD-89B6-931085C74576}"/>
              </a:ext>
            </a:extLst>
          </p:cNvPr>
          <p:cNvSpPr>
            <a:spLocks noGrp="1"/>
          </p:cNvSpPr>
          <p:nvPr>
            <p:ph type="title"/>
          </p:nvPr>
        </p:nvSpPr>
        <p:spPr/>
        <p:txBody>
          <a:bodyPr/>
          <a:lstStyle/>
          <a:p>
            <a:r>
              <a:rPr lang="en-US" dirty="0"/>
              <a:t>Promoter Classification</a:t>
            </a:r>
          </a:p>
        </p:txBody>
      </p:sp>
      <p:sp>
        <p:nvSpPr>
          <p:cNvPr id="4" name="Slide Number Placeholder 3">
            <a:extLst>
              <a:ext uri="{FF2B5EF4-FFF2-40B4-BE49-F238E27FC236}">
                <a16:creationId xmlns:a16="http://schemas.microsoft.com/office/drawing/2014/main" id="{F073E47A-3CA7-4EE4-BA89-CD8CB57A6F86}"/>
              </a:ext>
            </a:extLst>
          </p:cNvPr>
          <p:cNvSpPr>
            <a:spLocks noGrp="1"/>
          </p:cNvSpPr>
          <p:nvPr>
            <p:ph type="sldNum" sz="quarter" idx="12"/>
          </p:nvPr>
        </p:nvSpPr>
        <p:spPr/>
        <p:txBody>
          <a:bodyPr/>
          <a:lstStyle/>
          <a:p>
            <a:fld id="{926C5CFF-FC03-5F4C-B716-CBEBB43E48DE}" type="slidenum">
              <a:rPr lang="en-US" smtClean="0"/>
              <a:t>52</a:t>
            </a:fld>
            <a:endParaRPr lang="en-US" dirty="0"/>
          </a:p>
        </p:txBody>
      </p:sp>
      <p:pic>
        <p:nvPicPr>
          <p:cNvPr id="10" name="06-promoter-classification build 1" descr="Use the final contextual &lt;CLS&gt; vector"/>
          <p:cNvPicPr>
            <a:picLocks noChangeAspect="1"/>
          </p:cNvPicPr>
          <p:nvPr/>
        </p:nvPicPr>
        <p:blipFill>
          <a:blip r:embed="rId3"/>
          <a:stretch>
            <a:fillRect/>
          </a:stretch>
        </p:blipFill>
        <p:spPr>
          <a:xfrm>
            <a:off x="252743" y="2445000"/>
            <a:ext cx="11730748" cy="3910249"/>
          </a:xfrm>
          <a:prstGeom prst="rect">
            <a:avLst/>
          </a:prstGeom>
        </p:spPr>
      </p:pic>
      <p:pic>
        <p:nvPicPr>
          <p:cNvPr id="11" name="06-promoter-classification build 2" descr="A new classification head produces two class scores"/>
          <p:cNvPicPr>
            <a:picLocks noChangeAspect="1"/>
          </p:cNvPicPr>
          <p:nvPr/>
        </p:nvPicPr>
        <p:blipFill>
          <a:blip r:embed="rId4"/>
          <a:stretch>
            <a:fillRect/>
          </a:stretch>
        </p:blipFill>
        <p:spPr>
          <a:xfrm>
            <a:off x="252743" y="2445000"/>
            <a:ext cx="11730748" cy="3910249"/>
          </a:xfrm>
          <a:prstGeom prst="rect">
            <a:avLst/>
          </a:prstGeom>
        </p:spPr>
      </p:pic>
      <p:pic>
        <p:nvPicPr>
          <p:cNvPr id="12" name="06-promoter-classification build 3" descr="A new classification head produces two class scores"/>
          <p:cNvPicPr>
            <a:picLocks noChangeAspect="1"/>
          </p:cNvPicPr>
          <p:nvPr/>
        </p:nvPicPr>
        <p:blipFill>
          <a:blip r:embed="rId5"/>
          <a:stretch>
            <a:fillRect/>
          </a:stretch>
        </p:blipFill>
        <p:spPr>
          <a:xfrm>
            <a:off x="252743" y="2445000"/>
            <a:ext cx="11730748" cy="3910249"/>
          </a:xfrm>
          <a:prstGeom prst="rect">
            <a:avLst/>
          </a:prstGeom>
        </p:spPr>
      </p:pic>
      <p:pic>
        <p:nvPicPr>
          <p:cNvPr id="13" name="06-promoter-classification build 4" descr="Softmax converts the scores into class probabilities"/>
          <p:cNvPicPr>
            <a:picLocks noChangeAspect="1"/>
          </p:cNvPicPr>
          <p:nvPr/>
        </p:nvPicPr>
        <p:blipFill>
          <a:blip r:embed="rId6"/>
          <a:stretch>
            <a:fillRect/>
          </a:stretch>
        </p:blipFill>
        <p:spPr>
          <a:xfrm>
            <a:off x="252743" y="2445000"/>
            <a:ext cx="11730748" cy="3910249"/>
          </a:xfrm>
          <a:prstGeom prst="rect">
            <a:avLst/>
          </a:prstGeom>
        </p:spPr>
      </p:pic>
    </p:spTree>
    <p:extLst>
      <p:ext uri="{BB962C8B-B14F-4D97-AF65-F5344CB8AC3E}">
        <p14:creationId xmlns:p14="http://schemas.microsoft.com/office/powerpoint/2010/main" val="21054957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2"/>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4FE4D633-05C2-4D1D-962F-F52D83ACAF16}"/>
              </a:ext>
            </a:extLst>
          </p:cNvPr>
          <p:cNvSpPr>
            <a:spLocks noGrp="1"/>
          </p:cNvSpPr>
          <p:nvPr>
            <p:ph idx="1"/>
          </p:nvPr>
        </p:nvSpPr>
        <p:spPr/>
        <p:txBody>
          <a:bodyPr/>
          <a:lstStyle/>
          <a:p>
            <a:r>
              <a:rPr lang="en-US" dirty="0"/>
              <a:t>Train with sequences labeled promoter or non-promoter</a:t>
            </a:r>
          </a:p>
          <a:p>
            <a:r>
              <a:rPr lang="en-US" dirty="0"/>
              <a:t>Compare each prediction with its label to compute loss</a:t>
            </a:r>
          </a:p>
          <a:p>
            <a:r>
              <a:rPr lang="en-US" dirty="0"/>
              <a:t>Update the pretrained model and the new head together</a:t>
            </a:r>
          </a:p>
        </p:txBody>
      </p:sp>
      <p:sp>
        <p:nvSpPr>
          <p:cNvPr id="3" name="Title 2">
            <a:extLst>
              <a:ext uri="{FF2B5EF4-FFF2-40B4-BE49-F238E27FC236}">
                <a16:creationId xmlns:a16="http://schemas.microsoft.com/office/drawing/2014/main" id="{1C55E232-3A1B-4782-B528-1AD77FD4EC30}"/>
              </a:ext>
            </a:extLst>
          </p:cNvPr>
          <p:cNvSpPr>
            <a:spLocks noGrp="1"/>
          </p:cNvSpPr>
          <p:nvPr>
            <p:ph type="title"/>
          </p:nvPr>
        </p:nvSpPr>
        <p:spPr/>
        <p:txBody>
          <a:bodyPr/>
          <a:lstStyle/>
          <a:p>
            <a:r>
              <a:rPr lang="en-US" dirty="0"/>
              <a:t>Full Fine-Tuning</a:t>
            </a:r>
          </a:p>
        </p:txBody>
      </p:sp>
      <p:sp>
        <p:nvSpPr>
          <p:cNvPr id="4" name="Slide Number Placeholder 3">
            <a:extLst>
              <a:ext uri="{FF2B5EF4-FFF2-40B4-BE49-F238E27FC236}">
                <a16:creationId xmlns:a16="http://schemas.microsoft.com/office/drawing/2014/main" id="{DC27C77D-388A-4ACA-A955-452201F72548}"/>
              </a:ext>
            </a:extLst>
          </p:cNvPr>
          <p:cNvSpPr>
            <a:spLocks noGrp="1"/>
          </p:cNvSpPr>
          <p:nvPr>
            <p:ph type="sldNum" sz="quarter" idx="12"/>
          </p:nvPr>
        </p:nvSpPr>
        <p:spPr/>
        <p:txBody>
          <a:bodyPr/>
          <a:lstStyle/>
          <a:p>
            <a:fld id="{926C5CFF-FC03-5F4C-B716-CBEBB43E48DE}" type="slidenum">
              <a:rPr lang="en-US" smtClean="0"/>
              <a:t>53</a:t>
            </a:fld>
            <a:endParaRPr lang="en-US" dirty="0"/>
          </a:p>
        </p:txBody>
      </p:sp>
      <p:pic>
        <p:nvPicPr>
          <p:cNvPr id="10" name="07-full-fine-tuning build 1" descr="Train with sequences labeled promoter or non-promoter"/>
          <p:cNvPicPr>
            <a:picLocks noChangeAspect="1"/>
          </p:cNvPicPr>
          <p:nvPr/>
        </p:nvPicPr>
        <p:blipFill>
          <a:blip r:embed="rId3"/>
          <a:stretch>
            <a:fillRect/>
          </a:stretch>
        </p:blipFill>
        <p:spPr>
          <a:xfrm>
            <a:off x="252743" y="2445000"/>
            <a:ext cx="11730748" cy="3910249"/>
          </a:xfrm>
          <a:prstGeom prst="rect">
            <a:avLst/>
          </a:prstGeom>
        </p:spPr>
      </p:pic>
      <p:pic>
        <p:nvPicPr>
          <p:cNvPr id="11" name="07-full-fine-tuning build 2" descr="Train with sequences labeled promoter or non-promoter"/>
          <p:cNvPicPr>
            <a:picLocks noChangeAspect="1"/>
          </p:cNvPicPr>
          <p:nvPr/>
        </p:nvPicPr>
        <p:blipFill>
          <a:blip r:embed="rId4"/>
          <a:stretch>
            <a:fillRect/>
          </a:stretch>
        </p:blipFill>
        <p:spPr>
          <a:xfrm>
            <a:off x="252743" y="2445000"/>
            <a:ext cx="11730748" cy="3910249"/>
          </a:xfrm>
          <a:prstGeom prst="rect">
            <a:avLst/>
          </a:prstGeom>
        </p:spPr>
      </p:pic>
      <p:pic>
        <p:nvPicPr>
          <p:cNvPr id="12" name="07-full-fine-tuning build 3" descr="Compare each prediction with its label to compute loss"/>
          <p:cNvPicPr>
            <a:picLocks noChangeAspect="1"/>
          </p:cNvPicPr>
          <p:nvPr/>
        </p:nvPicPr>
        <p:blipFill>
          <a:blip r:embed="rId5"/>
          <a:stretch>
            <a:fillRect/>
          </a:stretch>
        </p:blipFill>
        <p:spPr>
          <a:xfrm>
            <a:off x="252743" y="2445000"/>
            <a:ext cx="11730748" cy="3910249"/>
          </a:xfrm>
          <a:prstGeom prst="rect">
            <a:avLst/>
          </a:prstGeom>
        </p:spPr>
      </p:pic>
      <p:pic>
        <p:nvPicPr>
          <p:cNvPr id="13" name="07-full-fine-tuning build 4" descr="Update the pretrained model and the new head together"/>
          <p:cNvPicPr>
            <a:picLocks noChangeAspect="1"/>
          </p:cNvPicPr>
          <p:nvPr/>
        </p:nvPicPr>
        <p:blipFill>
          <a:blip r:embed="rId6"/>
          <a:stretch>
            <a:fillRect/>
          </a:stretch>
        </p:blipFill>
        <p:spPr>
          <a:xfrm>
            <a:off x="252743" y="2445000"/>
            <a:ext cx="11730748" cy="3910249"/>
          </a:xfrm>
          <a:prstGeom prst="rect">
            <a:avLst/>
          </a:prstGeom>
        </p:spPr>
      </p:pic>
    </p:spTree>
    <p:extLst>
      <p:ext uri="{BB962C8B-B14F-4D97-AF65-F5344CB8AC3E}">
        <p14:creationId xmlns:p14="http://schemas.microsoft.com/office/powerpoint/2010/main" val="14409530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2"/>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C728BFE9-EC17-445D-9CF9-4870509BB7A0}"/>
              </a:ext>
            </a:extLst>
          </p:cNvPr>
          <p:cNvSpPr>
            <a:spLocks noGrp="1"/>
          </p:cNvSpPr>
          <p:nvPr>
            <p:ph idx="1"/>
          </p:nvPr>
        </p:nvSpPr>
        <p:spPr/>
        <p:txBody>
          <a:bodyPr/>
          <a:lstStyle/>
          <a:p>
            <a:r>
              <a:rPr lang="en-US" dirty="0"/>
              <a:t>Evaluate on sequences excluded from fine-tuning</a:t>
            </a:r>
          </a:p>
          <a:p>
            <a:r>
              <a:rPr lang="en-US" dirty="0"/>
              <a:t>Inference uses trained weights without updating them</a:t>
            </a:r>
          </a:p>
          <a:p>
            <a:r>
              <a:rPr lang="en-US" dirty="0"/>
              <a:t>Compare predictions with held-out labels</a:t>
            </a:r>
          </a:p>
        </p:txBody>
      </p:sp>
      <p:sp>
        <p:nvSpPr>
          <p:cNvPr id="3" name="Title 2">
            <a:extLst>
              <a:ext uri="{FF2B5EF4-FFF2-40B4-BE49-F238E27FC236}">
                <a16:creationId xmlns:a16="http://schemas.microsoft.com/office/drawing/2014/main" id="{B2358668-8469-4250-9C1A-C465D60288B7}"/>
              </a:ext>
            </a:extLst>
          </p:cNvPr>
          <p:cNvSpPr>
            <a:spLocks noGrp="1"/>
          </p:cNvSpPr>
          <p:nvPr>
            <p:ph type="title"/>
          </p:nvPr>
        </p:nvSpPr>
        <p:spPr/>
        <p:txBody>
          <a:bodyPr/>
          <a:lstStyle/>
          <a:p>
            <a:r>
              <a:rPr lang="en-US" dirty="0"/>
              <a:t>Prediction and Evaluation</a:t>
            </a:r>
          </a:p>
        </p:txBody>
      </p:sp>
      <p:sp>
        <p:nvSpPr>
          <p:cNvPr id="4" name="Slide Number Placeholder 3">
            <a:extLst>
              <a:ext uri="{FF2B5EF4-FFF2-40B4-BE49-F238E27FC236}">
                <a16:creationId xmlns:a16="http://schemas.microsoft.com/office/drawing/2014/main" id="{CF7C473E-A53C-4FCE-B565-19322983300B}"/>
              </a:ext>
            </a:extLst>
          </p:cNvPr>
          <p:cNvSpPr>
            <a:spLocks noGrp="1"/>
          </p:cNvSpPr>
          <p:nvPr>
            <p:ph type="sldNum" sz="quarter" idx="12"/>
          </p:nvPr>
        </p:nvSpPr>
        <p:spPr/>
        <p:txBody>
          <a:bodyPr/>
          <a:lstStyle/>
          <a:p>
            <a:fld id="{926C5CFF-FC03-5F4C-B716-CBEBB43E48DE}" type="slidenum">
              <a:rPr lang="en-US" smtClean="0"/>
              <a:t>54</a:t>
            </a:fld>
            <a:endParaRPr lang="en-US" dirty="0"/>
          </a:p>
        </p:txBody>
      </p:sp>
      <p:pic>
        <p:nvPicPr>
          <p:cNvPr id="10" name="08-prediction-evaluation build 1" descr="Evaluate on sequences excluded from fine-tuning"/>
          <p:cNvPicPr>
            <a:picLocks noChangeAspect="1"/>
          </p:cNvPicPr>
          <p:nvPr/>
        </p:nvPicPr>
        <p:blipFill>
          <a:blip r:embed="rId3"/>
          <a:stretch>
            <a:fillRect/>
          </a:stretch>
        </p:blipFill>
        <p:spPr>
          <a:xfrm>
            <a:off x="252743" y="2445000"/>
            <a:ext cx="11730748" cy="3910249"/>
          </a:xfrm>
          <a:prstGeom prst="rect">
            <a:avLst/>
          </a:prstGeom>
        </p:spPr>
      </p:pic>
      <p:pic>
        <p:nvPicPr>
          <p:cNvPr id="11" name="08-prediction-evaluation build 2" descr="Inference uses trained weights without updating them"/>
          <p:cNvPicPr>
            <a:picLocks noChangeAspect="1"/>
          </p:cNvPicPr>
          <p:nvPr/>
        </p:nvPicPr>
        <p:blipFill>
          <a:blip r:embed="rId4"/>
          <a:stretch>
            <a:fillRect/>
          </a:stretch>
        </p:blipFill>
        <p:spPr>
          <a:xfrm>
            <a:off x="252743" y="2445000"/>
            <a:ext cx="11730748" cy="3910249"/>
          </a:xfrm>
          <a:prstGeom prst="rect">
            <a:avLst/>
          </a:prstGeom>
        </p:spPr>
      </p:pic>
      <p:pic>
        <p:nvPicPr>
          <p:cNvPr id="12" name="08-prediction-evaluation build 3" descr="Inference uses trained weights without updating them"/>
          <p:cNvPicPr>
            <a:picLocks noChangeAspect="1"/>
          </p:cNvPicPr>
          <p:nvPr/>
        </p:nvPicPr>
        <p:blipFill>
          <a:blip r:embed="rId5"/>
          <a:stretch>
            <a:fillRect/>
          </a:stretch>
        </p:blipFill>
        <p:spPr>
          <a:xfrm>
            <a:off x="252743" y="2445000"/>
            <a:ext cx="11730748" cy="3910249"/>
          </a:xfrm>
          <a:prstGeom prst="rect">
            <a:avLst/>
          </a:prstGeom>
        </p:spPr>
      </p:pic>
      <p:pic>
        <p:nvPicPr>
          <p:cNvPr id="13" name="08-prediction-evaluation build 4" descr="Compare predictions with held-out labels"/>
          <p:cNvPicPr>
            <a:picLocks noChangeAspect="1"/>
          </p:cNvPicPr>
          <p:nvPr/>
        </p:nvPicPr>
        <p:blipFill>
          <a:blip r:embed="rId6"/>
          <a:stretch>
            <a:fillRect/>
          </a:stretch>
        </p:blipFill>
        <p:spPr>
          <a:xfrm>
            <a:off x="252743" y="2445000"/>
            <a:ext cx="11730748" cy="3910249"/>
          </a:xfrm>
          <a:prstGeom prst="rect">
            <a:avLst/>
          </a:prstGeom>
        </p:spPr>
      </p:pic>
    </p:spTree>
    <p:extLst>
      <p:ext uri="{BB962C8B-B14F-4D97-AF65-F5344CB8AC3E}">
        <p14:creationId xmlns:p14="http://schemas.microsoft.com/office/powerpoint/2010/main" val="40861350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2"/>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131A87AF-A322-4A44-985E-AA23E65A0425}"/>
              </a:ext>
            </a:extLst>
          </p:cNvPr>
          <p:cNvSpPr>
            <a:spLocks noGrp="1"/>
          </p:cNvSpPr>
          <p:nvPr>
            <p:ph idx="1"/>
          </p:nvPr>
        </p:nvSpPr>
        <p:spPr/>
        <p:txBody>
          <a:bodyPr/>
          <a:lstStyle/>
          <a:p>
            <a:r>
              <a:rPr lang="en-US" dirty="0"/>
              <a:t>NT-v2 predicts masked tokens using both sides</a:t>
            </a:r>
          </a:p>
          <a:p>
            <a:r>
              <a:rPr lang="en-US" dirty="0"/>
              <a:t>Evo 2 predicts the next base from the preceding sequence</a:t>
            </a:r>
          </a:p>
          <a:p>
            <a:r>
              <a:rPr lang="en-US" dirty="0"/>
              <a:t>Append a predicted base and repeat to generate DNA</a:t>
            </a:r>
          </a:p>
        </p:txBody>
      </p:sp>
      <p:sp>
        <p:nvSpPr>
          <p:cNvPr id="3" name="Title 2">
            <a:extLst>
              <a:ext uri="{FF2B5EF4-FFF2-40B4-BE49-F238E27FC236}">
                <a16:creationId xmlns:a16="http://schemas.microsoft.com/office/drawing/2014/main" id="{00E21E34-0F07-434E-BF1A-A26F4A4CB277}"/>
              </a:ext>
            </a:extLst>
          </p:cNvPr>
          <p:cNvSpPr>
            <a:spLocks noGrp="1"/>
          </p:cNvSpPr>
          <p:nvPr>
            <p:ph type="title"/>
          </p:nvPr>
        </p:nvSpPr>
        <p:spPr/>
        <p:txBody>
          <a:bodyPr/>
          <a:lstStyle/>
          <a:p>
            <a:r>
              <a:rPr lang="en-US" dirty="0"/>
              <a:t>Predicting the Next Base</a:t>
            </a:r>
          </a:p>
        </p:txBody>
      </p:sp>
      <p:sp>
        <p:nvSpPr>
          <p:cNvPr id="4" name="Slide Number Placeholder 3">
            <a:extLst>
              <a:ext uri="{FF2B5EF4-FFF2-40B4-BE49-F238E27FC236}">
                <a16:creationId xmlns:a16="http://schemas.microsoft.com/office/drawing/2014/main" id="{87B1664C-BF07-40AF-A76E-AB5E78F82B58}"/>
              </a:ext>
            </a:extLst>
          </p:cNvPr>
          <p:cNvSpPr>
            <a:spLocks noGrp="1"/>
          </p:cNvSpPr>
          <p:nvPr>
            <p:ph type="sldNum" sz="quarter" idx="12"/>
          </p:nvPr>
        </p:nvSpPr>
        <p:spPr/>
        <p:txBody>
          <a:bodyPr/>
          <a:lstStyle/>
          <a:p>
            <a:fld id="{926C5CFF-FC03-5F4C-B716-CBEBB43E48DE}" type="slidenum">
              <a:rPr lang="en-US" smtClean="0"/>
              <a:t>55</a:t>
            </a:fld>
            <a:endParaRPr lang="en-US" dirty="0"/>
          </a:p>
        </p:txBody>
      </p:sp>
      <p:pic>
        <p:nvPicPr>
          <p:cNvPr id="10" name="09-next-base build 1" descr="NT-v2 predicts masked tokens using both sides"/>
          <p:cNvPicPr>
            <a:picLocks noChangeAspect="1"/>
          </p:cNvPicPr>
          <p:nvPr/>
        </p:nvPicPr>
        <p:blipFill>
          <a:blip r:embed="rId3"/>
          <a:stretch>
            <a:fillRect/>
          </a:stretch>
        </p:blipFill>
        <p:spPr>
          <a:xfrm>
            <a:off x="252743" y="2445000"/>
            <a:ext cx="11730748" cy="3910249"/>
          </a:xfrm>
          <a:prstGeom prst="rect">
            <a:avLst/>
          </a:prstGeom>
        </p:spPr>
      </p:pic>
      <p:pic>
        <p:nvPicPr>
          <p:cNvPr id="11" name="09-next-base build 2" descr="NT-v2 predicts masked tokens using both sides"/>
          <p:cNvPicPr>
            <a:picLocks noChangeAspect="1"/>
          </p:cNvPicPr>
          <p:nvPr/>
        </p:nvPicPr>
        <p:blipFill>
          <a:blip r:embed="rId4"/>
          <a:stretch>
            <a:fillRect/>
          </a:stretch>
        </p:blipFill>
        <p:spPr>
          <a:xfrm>
            <a:off x="252743" y="2445000"/>
            <a:ext cx="11730748" cy="3910249"/>
          </a:xfrm>
          <a:prstGeom prst="rect">
            <a:avLst/>
          </a:prstGeom>
        </p:spPr>
      </p:pic>
      <p:pic>
        <p:nvPicPr>
          <p:cNvPr id="12" name="09-next-base build 3" descr="Evo 2 predicts the next base from the preceding sequence"/>
          <p:cNvPicPr>
            <a:picLocks noChangeAspect="1"/>
          </p:cNvPicPr>
          <p:nvPr/>
        </p:nvPicPr>
        <p:blipFill>
          <a:blip r:embed="rId5"/>
          <a:stretch>
            <a:fillRect/>
          </a:stretch>
        </p:blipFill>
        <p:spPr>
          <a:xfrm>
            <a:off x="252743" y="2445000"/>
            <a:ext cx="11730748" cy="3910249"/>
          </a:xfrm>
          <a:prstGeom prst="rect">
            <a:avLst/>
          </a:prstGeom>
        </p:spPr>
      </p:pic>
      <p:pic>
        <p:nvPicPr>
          <p:cNvPr id="13" name="09-next-base build 4" descr="Append a predicted base and repeat to generate DNA"/>
          <p:cNvPicPr>
            <a:picLocks noChangeAspect="1"/>
          </p:cNvPicPr>
          <p:nvPr/>
        </p:nvPicPr>
        <p:blipFill>
          <a:blip r:embed="rId6"/>
          <a:stretch>
            <a:fillRect/>
          </a:stretch>
        </p:blipFill>
        <p:spPr>
          <a:xfrm>
            <a:off x="252743" y="2445000"/>
            <a:ext cx="11730748" cy="3910249"/>
          </a:xfrm>
          <a:prstGeom prst="rect">
            <a:avLst/>
          </a:prstGeom>
        </p:spPr>
      </p:pic>
    </p:spTree>
    <p:extLst>
      <p:ext uri="{BB962C8B-B14F-4D97-AF65-F5344CB8AC3E}">
        <p14:creationId xmlns:p14="http://schemas.microsoft.com/office/powerpoint/2010/main" val="13940838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2"/>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theme/theme1.xml><?xml version="1.0" encoding="utf-8"?>
<a:theme xmlns:a="http://schemas.openxmlformats.org/drawingml/2006/main" name="Custom Design">
  <a:themeElements>
    <a:clrScheme name="Custom 2">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473C3"/>
      </a:hlink>
      <a:folHlink>
        <a:srgbClr val="4473C3"/>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350" row="0">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6F8D515D-6534-5443-AFA8-31F4784159B5}">
  <we:reference id="WA200010001" version="1.0.0.1" store="Omex" storeType="OMEX"/>
  <we:alternateReferences>
    <we:reference id="WA200010001" version="1.0.0.1" store="WA200010001" storeType="OMEX"/>
  </we:alternateReferences>
  <we:properties>
    <we:property name="claude.fileId" value="&quot;f7b8f343-73a9-4fe1-8500-2d1808681f0c&quot;"/>
  </we:properties>
  <we:bindings/>
  <we:snapshot xmlns:r="http://schemas.openxmlformats.org/officeDocument/2006/relationships"/>
</we:webextension>
</file>

<file path=docProps/app.xml><?xml version="1.0" encoding="utf-8"?>
<Properties xmlns="http://schemas.openxmlformats.org/officeDocument/2006/extended-properties" xmlns:vt="http://schemas.openxmlformats.org/officeDocument/2006/docPropsVTypes">
  <Template/>
  <TotalTime>96466</TotalTime>
  <Words>9224</Words>
  <Application>Microsoft Macintosh PowerPoint</Application>
  <PresentationFormat>Widescreen</PresentationFormat>
  <Paragraphs>470</Paragraphs>
  <Slides>55</Slides>
  <Notes>55</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55</vt:i4>
      </vt:variant>
    </vt:vector>
  </HeadingPairs>
  <TitlesOfParts>
    <vt:vector size="60" baseType="lpstr">
      <vt:lpstr>Aptos</vt:lpstr>
      <vt:lpstr>Arial</vt:lpstr>
      <vt:lpstr>Calibri</vt:lpstr>
      <vt:lpstr>Garamond</vt:lpstr>
      <vt:lpstr>Custom Design</vt:lpstr>
      <vt:lpstr>PowerPoint Presentation</vt:lpstr>
      <vt:lpstr>Agenda</vt:lpstr>
      <vt:lpstr>AI in Genomics</vt:lpstr>
      <vt:lpstr>Which Differences Are Real?</vt:lpstr>
      <vt:lpstr>Prepare the Read Evidence</vt:lpstr>
      <vt:lpstr>HaplotypeCaller Proposes Local Sequences</vt:lpstr>
      <vt:lpstr>Score Reads against Each Haplotype</vt:lpstr>
      <vt:lpstr>From Read Evidence to a Genotype</vt:lpstr>
      <vt:lpstr>Reproducibility Issues [Bioinformatics '16]</vt:lpstr>
      <vt:lpstr>Recall: Read Mapping</vt:lpstr>
      <vt:lpstr>Ambiguous Mapping</vt:lpstr>
      <vt:lpstr>Could the Variant Calls Change?</vt:lpstr>
      <vt:lpstr>Same Alignments, Same Final Calls?</vt:lpstr>
      <vt:lpstr>Reproducibility Issues [Bioinformatics '16]</vt:lpstr>
      <vt:lpstr>DeepVariant Learns to Interpret Read Evidence</vt:lpstr>
      <vt:lpstr>Propose Candidate Variants</vt:lpstr>
      <vt:lpstr>Encode the Evidence as Seven Features</vt:lpstr>
      <vt:lpstr>From Encoded Evidence to Genotype Probabilities</vt:lpstr>
      <vt:lpstr>Learn from Benchmark Genotypes</vt:lpstr>
      <vt:lpstr>Turn Predictions into a Variant Record</vt:lpstr>
      <vt:lpstr>Measure Correct Calls and Missed Variants</vt:lpstr>
      <vt:lpstr>A Historical Result from the 2018 Paper</vt:lpstr>
      <vt:lpstr>What Changes with a Learned Classifier?</vt:lpstr>
      <vt:lpstr>AI in Genomics</vt:lpstr>
      <vt:lpstr>Learning DNA Representations</vt:lpstr>
      <vt:lpstr>How DNA Becomes Tokens</vt:lpstr>
      <vt:lpstr>From Tokens to Vectors</vt:lpstr>
      <vt:lpstr>The Transformer Encoder</vt:lpstr>
      <vt:lpstr>A Vector for a Sequence</vt:lpstr>
      <vt:lpstr>Pretraining on DNA</vt:lpstr>
      <vt:lpstr>One Model, Many Tasks</vt:lpstr>
      <vt:lpstr>Full Fine-Tuning</vt:lpstr>
      <vt:lpstr>Prediction and Evaluation</vt:lpstr>
      <vt:lpstr>Why Tokenization Matters</vt:lpstr>
      <vt:lpstr>Benefits and Limitations</vt:lpstr>
      <vt:lpstr>AI in Genomics</vt:lpstr>
      <vt:lpstr>AlphaGenome: Sequence to Function</vt:lpstr>
      <vt:lpstr>AlphaGenome: Sequence to Function</vt:lpstr>
      <vt:lpstr>How AlphaGenome Works</vt:lpstr>
      <vt:lpstr>Predicting a Variant’s Effects</vt:lpstr>
      <vt:lpstr>An Insertion near TAL1</vt:lpstr>
      <vt:lpstr>Using AlphaGenome Predictions</vt:lpstr>
      <vt:lpstr>Questions?</vt:lpstr>
      <vt:lpstr>Next Week</vt:lpstr>
      <vt:lpstr>PowerPoint Presentation</vt:lpstr>
      <vt:lpstr>Fill One PairHMM Cell</vt:lpstr>
      <vt:lpstr>Learning from DNA</vt:lpstr>
      <vt:lpstr>From DNA to Model Inputs</vt:lpstr>
      <vt:lpstr>The Transformer Encoder</vt:lpstr>
      <vt:lpstr>Pretraining on DNA</vt:lpstr>
      <vt:lpstr>Reusing a Pretrained Model</vt:lpstr>
      <vt:lpstr>Promoter Classification</vt:lpstr>
      <vt:lpstr>Full Fine-Tuning</vt:lpstr>
      <vt:lpstr>Prediction and Evaluation</vt:lpstr>
      <vt:lpstr>Predicting the Next Base</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Can Firtina</dc:creator>
  <cp:keywords/>
  <dc:description/>
  <cp:lastModifiedBy>Can Firtina</cp:lastModifiedBy>
  <cp:revision>3073</cp:revision>
  <cp:lastPrinted>2019-02-23T04:26:38Z</cp:lastPrinted>
  <dcterms:created xsi:type="dcterms:W3CDTF">2017-06-05T15:22:10Z</dcterms:created>
  <dcterms:modified xsi:type="dcterms:W3CDTF">2026-09-17T19:17:05Z</dcterms:modified>
  <cp:category/>
</cp:coreProperties>
</file>