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3"/>
  </p:notesMasterIdLst>
  <p:handoutMasterIdLst>
    <p:handoutMasterId r:id="rId54"/>
  </p:handoutMasterIdLst>
  <p:sldIdLst>
    <p:sldId id="1001" r:id="rId2"/>
    <p:sldId id="1002" r:id="rId3"/>
    <p:sldId id="2147478316" r:id="rId4"/>
    <p:sldId id="6558" r:id="rId5"/>
    <p:sldId id="2147478371" r:id="rId6"/>
    <p:sldId id="6559" r:id="rId7"/>
    <p:sldId id="6560" r:id="rId8"/>
    <p:sldId id="2147478379" r:id="rId9"/>
    <p:sldId id="6561" r:id="rId10"/>
    <p:sldId id="2147478321" r:id="rId11"/>
    <p:sldId id="2147478322" r:id="rId12"/>
    <p:sldId id="2147478352" r:id="rId13"/>
    <p:sldId id="2147478324" r:id="rId14"/>
    <p:sldId id="2147478325" r:id="rId15"/>
    <p:sldId id="6578" r:id="rId16"/>
    <p:sldId id="2147478328" r:id="rId17"/>
    <p:sldId id="2147478329" r:id="rId18"/>
    <p:sldId id="2147478372" r:id="rId19"/>
    <p:sldId id="2147478377" r:id="rId20"/>
    <p:sldId id="6565" r:id="rId21"/>
    <p:sldId id="2147478378" r:id="rId22"/>
    <p:sldId id="2146847677" r:id="rId23"/>
    <p:sldId id="2146847681" r:id="rId24"/>
    <p:sldId id="6584" r:id="rId25"/>
    <p:sldId id="2147478340" r:id="rId26"/>
    <p:sldId id="2147478341" r:id="rId27"/>
    <p:sldId id="2147478173" r:id="rId28"/>
    <p:sldId id="4685" r:id="rId29"/>
    <p:sldId id="4773" r:id="rId30"/>
    <p:sldId id="2147478380" r:id="rId31"/>
    <p:sldId id="2147478373" r:id="rId32"/>
    <p:sldId id="2147478363" r:id="rId33"/>
    <p:sldId id="2147478364" r:id="rId34"/>
    <p:sldId id="2147478365" r:id="rId35"/>
    <p:sldId id="2147478366" r:id="rId36"/>
    <p:sldId id="2147478367" r:id="rId37"/>
    <p:sldId id="2147478368" r:id="rId38"/>
    <p:sldId id="2147478369" r:id="rId39"/>
    <p:sldId id="2147478370" r:id="rId40"/>
    <p:sldId id="2147478374" r:id="rId41"/>
    <p:sldId id="2147478375" r:id="rId42"/>
    <p:sldId id="2147478376" r:id="rId43"/>
    <p:sldId id="2147478356" r:id="rId44"/>
    <p:sldId id="2147478357" r:id="rId45"/>
    <p:sldId id="2147478337" r:id="rId46"/>
    <p:sldId id="2147478338" r:id="rId47"/>
    <p:sldId id="2147478339" r:id="rId48"/>
    <p:sldId id="2147478342" r:id="rId49"/>
    <p:sldId id="1033" r:id="rId50"/>
    <p:sldId id="2147478311" r:id="rId51"/>
    <p:sldId id="214747831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600"/>
    <a:srgbClr val="4473C4"/>
    <a:srgbClr val="7F7F7F"/>
    <a:srgbClr val="000000"/>
    <a:srgbClr val="C00A00"/>
    <a:srgbClr val="11813C"/>
    <a:srgbClr val="FFE0D7"/>
    <a:srgbClr val="FFEBDC"/>
    <a:srgbClr val="10813B"/>
    <a:srgbClr val="E5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74"/>
    <p:restoredTop sz="80153"/>
  </p:normalViewPr>
  <p:slideViewPr>
    <p:cSldViewPr snapToGrid="0" snapToObjects="1">
      <p:cViewPr varScale="1">
        <p:scale>
          <a:sx n="166" d="100"/>
          <a:sy n="166" d="100"/>
        </p:scale>
        <p:origin x="3312" y="200"/>
      </p:cViewPr>
      <p:guideLst>
        <p:guide orient="horz" pos="2160"/>
        <p:guide pos="3840"/>
      </p:guideLst>
    </p:cSldViewPr>
  </p:slideViewPr>
  <p:outlineViewPr>
    <p:cViewPr>
      <p:scale>
        <a:sx n="33" d="100"/>
        <a:sy n="33" d="100"/>
      </p:scale>
      <p:origin x="0" y="-4576"/>
    </p:cViewPr>
  </p:outlineViewPr>
  <p:notesTextViewPr>
    <p:cViewPr>
      <p:scale>
        <a:sx n="120" d="100"/>
        <a:sy n="120" d="100"/>
      </p:scale>
      <p:origin x="0" y="0"/>
    </p:cViewPr>
  </p:notesTextViewPr>
  <p:sorterViewPr>
    <p:cViewPr>
      <p:scale>
        <a:sx n="70" d="100"/>
        <a:sy n="70"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6C5A5C-AE39-B1EA-FC1A-1A28421F11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99C544-0D13-8CF0-29EF-86B08AB011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006CB0-A2D0-8844-BCEF-52E043DDE42E}" type="datetimeFigureOut">
              <a:rPr lang="en-US" smtClean="0"/>
              <a:t>9/15/26</a:t>
            </a:fld>
            <a:endParaRPr lang="en-US"/>
          </a:p>
        </p:txBody>
      </p:sp>
      <p:sp>
        <p:nvSpPr>
          <p:cNvPr id="4" name="Footer Placeholder 3">
            <a:extLst>
              <a:ext uri="{FF2B5EF4-FFF2-40B4-BE49-F238E27FC236}">
                <a16:creationId xmlns:a16="http://schemas.microsoft.com/office/drawing/2014/main" id="{0D79940B-7868-D2A0-5104-52DEEE8F0E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E7FFD4-EA44-1878-C00D-8F3EA63DBB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9F18B-8E16-ED4D-854D-8FF358DC12DD}" type="slidenum">
              <a:rPr lang="en-US" smtClean="0"/>
              <a:t>‹#›</a:t>
            </a:fld>
            <a:endParaRPr lang="en-US"/>
          </a:p>
        </p:txBody>
      </p:sp>
    </p:spTree>
    <p:extLst>
      <p:ext uri="{BB962C8B-B14F-4D97-AF65-F5344CB8AC3E}">
        <p14:creationId xmlns:p14="http://schemas.microsoft.com/office/powerpoint/2010/main" val="302815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Assembly reconstructs sequence from overlapping reads without a reference. A contig is one continuous assembled sequence, and a chromosome may end up as several. Colors mark shared sequence, not bases.</a:t>
            </a:r>
          </a:p>
        </p:txBody>
      </p:sp>
      <p:sp>
        <p:nvSpPr>
          <p:cNvPr id="4" name="Slide Number Placeholder 3"/>
          <p:cNvSpPr>
            <a:spLocks noGrp="1"/>
          </p:cNvSpPr>
          <p:nvPr>
            <p:ph type="sldNum" sz="quarter" idx="5"/>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Long reads span repeats. Accuracy depends on chemistry and </a:t>
            </a:r>
            <a:r>
              <a:rPr dirty="0" err="1"/>
              <a:t>basecalling</a:t>
            </a:r>
            <a:r>
              <a:rPr dirty="0"/>
              <a:t>; HiFi and recent ONT reads are accurate. Either way every position must be read, ideally several times.</a:t>
            </a:r>
          </a:p>
        </p:txBody>
      </p:sp>
      <p:sp>
        <p:nvSpPr>
          <p:cNvPr id="4" name="Slide Number Placeholder 3"/>
          <p:cNvSpPr>
            <a:spLocks noGrp="1"/>
          </p:cNvSpPr>
          <p:nvPr>
            <p:ph type="sldNum" sz="quarter" idx="5"/>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Toy numbers: 12 reads of 2 kb on a 10 kb genome give 2.4x on average, yet one position is uncovered and one stretch has a single read. Depth is not repeat copy number.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Schematic overlap, layout and consensus. The assembler does not know the true order; the rotation stands for reverse complementation; contained copies leave the layout but still support consensus.</a:t>
            </a:r>
          </a:p>
        </p:txBody>
      </p:sp>
      <p:sp>
        <p:nvSpPr>
          <p:cNvPr id="4" name="Slide Number Placeholder 3"/>
          <p:cNvSpPr>
            <a:spLocks noGrp="1"/>
          </p:cNvSpPr>
          <p:nvPr>
            <p:ph type="sldNum" sz="quarter" idx="5"/>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A conceptual pipeline, not every assembler's order. Read correction may precede the graph, consensus and polishing can merge, and scaffolding uses other evidence.</a:t>
            </a:r>
          </a:p>
        </p:txBody>
      </p:sp>
      <p:sp>
        <p:nvSpPr>
          <p:cNvPr id="4" name="Slide Number Placeholder 3"/>
          <p:cNvSpPr>
            <a:spLocks noGrp="1"/>
          </p:cNvSpPr>
          <p:nvPr>
            <p:ph type="sldNum" sz="quarter" idx="5"/>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61B58-C534-1B9B-73C0-16DFCCBC7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A6F6C-320C-20B8-B373-22BC10ABDB3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DFFA138-A483-242D-D541-E61ED950EA83}"/>
              </a:ext>
            </a:extLst>
          </p:cNvPr>
          <p:cNvSpPr>
            <a:spLocks noGrp="1"/>
          </p:cNvSpPr>
          <p:nvPr>
            <p:ph type="body" sz="quarter" idx="3"/>
          </p:nvPr>
        </p:nvSpPr>
        <p:spPr/>
        <p:txBody>
          <a:bodyPr/>
          <a:lstStyle/>
          <a:p>
            <a:r>
              <a:t>Begin with whole-read overlap graphs, highlighted on the left. The right panel previews assembly from DNA words of length k. Both diagrams use the same three toy reads and spell the same sequence. The following slides work through the overlap approach.</a:t>
            </a:r>
          </a:p>
        </p:txBody>
      </p:sp>
      <p:sp>
        <p:nvSpPr>
          <p:cNvPr id="4" name="Slide Number Placeholder 3">
            <a:extLst>
              <a:ext uri="{FF2B5EF4-FFF2-40B4-BE49-F238E27FC236}">
                <a16:creationId xmlns:a16="http://schemas.microsoft.com/office/drawing/2014/main" id="{6C7A9686-8C70-4D63-A934-E9E584156A5B}"/>
              </a:ext>
            </a:extLst>
          </p:cNvPr>
          <p:cNvSpPr>
            <a:spLocks noGrp="1"/>
          </p:cNvSpPr>
          <p:nvPr>
            <p:ph type="sldNum" sz="quarter" idx="5"/>
          </p:nvPr>
        </p:nvSpPr>
        <p:spPr/>
      </p:sp>
    </p:spTree>
    <p:extLst>
      <p:ext uri="{BB962C8B-B14F-4D97-AF65-F5344CB8AC3E}">
        <p14:creationId xmlns:p14="http://schemas.microsoft.com/office/powerpoint/2010/main" val="1446419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Seed, chain, align, now read against read. Toy: three shared 4-mers at one offset give a 16-base overlap with one mismatch. Minimap2 in ava mode writes such candidates as PAF for </a:t>
            </a:r>
            <a:r>
              <a:rPr dirty="0" err="1"/>
              <a:t>miniasm</a:t>
            </a:r>
            <a:r>
              <a:rPr dirty="0"/>
              <a:t>.</a:t>
            </a:r>
          </a:p>
        </p:txBody>
      </p:sp>
      <p:sp>
        <p:nvSpPr>
          <p:cNvPr id="4" name="Slide Number Placeholder 3"/>
          <p:cNvSpPr>
            <a:spLocks noGrp="1"/>
          </p:cNvSpPr>
          <p:nvPr>
            <p:ph type="sldNum" sz="quarter" idx="5"/>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Overhang: sequence beyond the aligned region that a true overlap would also align. </a:t>
            </a:r>
            <a:r>
              <a:rPr dirty="0" err="1"/>
              <a:t>Miniasm</a:t>
            </a:r>
            <a:r>
              <a:rPr dirty="0"/>
              <a:t> calls a mapping internal when an overhang exceeds 1 kb or the aligned span is under 80 percent (-h, -I). Dovetail is Myers' term; </a:t>
            </a:r>
            <a:r>
              <a:rPr dirty="0" err="1"/>
              <a:t>miniasm</a:t>
            </a:r>
            <a:r>
              <a:rPr dirty="0"/>
              <a:t> says overlap.</a:t>
            </a:r>
          </a:p>
        </p:txBody>
      </p:sp>
      <p:sp>
        <p:nvSpPr>
          <p:cNvPr id="4" name="Slide Number Placeholder 3"/>
          <p:cNvSpPr>
            <a:spLocks noGrp="1"/>
          </p:cNvSpPr>
          <p:nvPr>
            <p:ph type="sldNum" sz="quarter" idx="5"/>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Exact toy with minimum overlap 2: R1 to R2 and R2 to R3 overlap by 4, R1 to R3 by 2. Labels are overlap lengths; real graphs also hold reverse complements.</a:t>
            </a:r>
          </a:p>
        </p:txBody>
      </p:sp>
      <p:sp>
        <p:nvSpPr>
          <p:cNvPr id="4" name="Slide Number Placeholder 3"/>
          <p:cNvSpPr>
            <a:spLocks noGrp="1"/>
          </p:cNvSpPr>
          <p:nvPr>
            <p:ph type="sldNum" sz="quarter" idx="5"/>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The direct arc adds GCCA, the route via R2 adds GC then CA: the same extension, so the arc is redundant. Myers calls the reduced, containment-free graph a string graph; miniasm uses a 1 kb fuzz.</a:t>
            </a:r>
          </a:p>
        </p:txBody>
      </p:sp>
      <p:sp>
        <p:nvSpPr>
          <p:cNvPr id="4" name="Slide Number Placeholder 3"/>
          <p:cNvSpPr>
            <a:spLocks noGrp="1"/>
          </p:cNvSpPr>
          <p:nvPr>
            <p:ph type="sldNum" sz="quarter" idx="5"/>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Simulated 13 reads with two identical repeat copies. Reduction removes only arcs explained by a two-step route, so the two repeat-induced arcs stay; </a:t>
            </a:r>
            <a:r>
              <a:rPr dirty="0" err="1"/>
              <a:t>miniasm's</a:t>
            </a:r>
            <a:r>
              <a:rPr dirty="0"/>
              <a:t> short-overlap rule then drops them (24 of 42 bases).</a:t>
            </a:r>
          </a:p>
        </p:txBody>
      </p:sp>
      <p:sp>
        <p:nvSpPr>
          <p:cNvPr id="4" name="Slide Number Placeholder 3"/>
          <p:cNvSpPr>
            <a:spLocks noGrp="1"/>
          </p:cNvSpPr>
          <p:nvPr>
            <p:ph type="sldNum" sz="quarter" idx="5"/>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A tip is a dead end; </a:t>
            </a:r>
            <a:r>
              <a:rPr dirty="0" err="1"/>
              <a:t>miniasm</a:t>
            </a:r>
            <a:r>
              <a:rPr dirty="0"/>
              <a:t> removes dead-end paths of fewer than 4 reads. Short ends can also be real sequence, so trimming is a heuristic.</a:t>
            </a:r>
          </a:p>
        </p:txBody>
      </p:sp>
      <p:sp>
        <p:nvSpPr>
          <p:cNvPr id="4" name="Slide Number Placeholder 3"/>
          <p:cNvSpPr>
            <a:spLocks noGrp="1"/>
          </p:cNvSpPr>
          <p:nvPr>
            <p:ph type="sldNum" sz="quarter" idx="5"/>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Miniasm keeps the bubble path with more reads, ties broken by length, so it also pops a 6-versus-5 allele bubble and loses a haplotype. Haplotype-aware assemblers keep both.</a:t>
            </a:r>
          </a:p>
        </p:txBody>
      </p:sp>
      <p:sp>
        <p:nvSpPr>
          <p:cNvPr id="4" name="Slide Number Placeholder 3"/>
          <p:cNvSpPr>
            <a:spLocks noGrp="1"/>
          </p:cNvSpPr>
          <p:nvPr>
            <p:ph type="sldNum" sz="quarter" idx="5"/>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Merge while the first read has one exit and the next one entrance; stop at R3. Unambiguous in the graph does not mean biologically correct; circular unitigs exist.</a:t>
            </a:r>
          </a:p>
        </p:txBody>
      </p:sp>
      <p:sp>
        <p:nvSpPr>
          <p:cNvPr id="4" name="Slide Number Placeholder 3"/>
          <p:cNvSpPr>
            <a:spLocks noGrp="1"/>
          </p:cNvSpPr>
          <p:nvPr>
            <p:ph type="sldNum" sz="quarter" idx="5"/>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Defaults: coverage 3 (-c), minimum span 2 kb (-s), overhang 1 kb and 80 percent, fuzz 1 kb, tips under 4 reads, bubbles to 50 kb, drop ratios 0.5 to 0.7 then 0.8. No consensus: unitig bases keep the read error rate.</a:t>
            </a:r>
          </a:p>
        </p:txBody>
      </p:sp>
      <p:sp>
        <p:nvSpPr>
          <p:cNvPr id="4" name="Slide Number Placeholder 3"/>
          <p:cNvSpPr>
            <a:spLocks noGrp="1"/>
          </p:cNvSpPr>
          <p:nvPr>
            <p:ph type="sldNum" sz="quarter" idx="5"/>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Miniasm's format: S is the unitig sequence, a a read piece (offset, read range, strand, bases), L a link with overlap 4M and extension SD. Bandage draws S as nodes and L as edges; linked unitigs form one component.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Transitive reduction:  Myers E.W. (2005) The fragment assembly string graph. Bioinformatics, 21, ii79–ii85.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Bubbles:  </a:t>
            </a:r>
            <a:r>
              <a:rPr lang="en-US" dirty="0" err="1"/>
              <a:t>Zerbino</a:t>
            </a:r>
            <a:r>
              <a:rPr lang="en-US" dirty="0"/>
              <a:t> D.R. Birney E. (2008) Velvet: algorithms for de novo short read assembly using de Bruijn graphs. Genome Res., 18, 821–829.</a:t>
            </a:r>
          </a:p>
        </p:txBody>
      </p:sp>
      <p:sp>
        <p:nvSpPr>
          <p:cNvPr id="4" name="Slide Number Placeholder 3"/>
          <p:cNvSpPr>
            <a:spLocks noGrp="1"/>
          </p:cNvSpPr>
          <p:nvPr>
            <p:ph type="sldNum" sz="quarter" idx="5"/>
          </p:nvPr>
        </p:nvSpPr>
        <p:spPr/>
        <p:txBody>
          <a:bodyPr/>
          <a:lstStyle/>
          <a:p>
            <a:fld id="{AB959945-7217-484B-8E74-88DC87A74BB0}" type="slidenum">
              <a:rPr lang="en-US" smtClean="0"/>
              <a:pPr/>
              <a:t>19</a:t>
            </a:fld>
            <a:endParaRPr lang="en-US"/>
          </a:p>
        </p:txBody>
      </p:sp>
    </p:spTree>
    <p:extLst>
      <p:ext uri="{BB962C8B-B14F-4D97-AF65-F5344CB8AC3E}">
        <p14:creationId xmlns:p14="http://schemas.microsoft.com/office/powerpoint/2010/main" val="425380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A column vote is only the intuition. Real consensus handles indels, alignment uncertainty and error profiles, and must not mix haplotypes into a mosaic.</a:t>
            </a:r>
          </a:p>
        </p:txBody>
      </p:sp>
      <p:sp>
        <p:nvSpPr>
          <p:cNvPr id="4" name="Slide Number Placeholder 3"/>
          <p:cNvSpPr>
            <a:spLocks noGrp="1"/>
          </p:cNvSpPr>
          <p:nvPr>
            <p:ph type="sldNum" sz="quarter" idx="5"/>
          </p:nvPr>
        </p:nvSpPr>
        <p:spPr/>
        <p:txBody>
          <a:bodyPr/>
          <a:lstStyle/>
          <a:p>
            <a:fld id="{AB959945-7217-484B-8E74-88DC87A74BB0}" type="slidenum">
              <a:rPr lang="en-US" smtClean="0"/>
              <a:pPr/>
              <a:t>20</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Polishing improves bases with read evidence; it does not fix misjoins or fill gaps. Apollo is the instructor's technology-independent polisher.</a:t>
            </a:r>
          </a:p>
        </p:txBody>
      </p:sp>
      <p:sp>
        <p:nvSpPr>
          <p:cNvPr id="4" name="Slide Number Placeholder 3"/>
          <p:cNvSpPr>
            <a:spLocks noGrp="1"/>
          </p:cNvSpPr>
          <p:nvPr>
            <p:ph type="sldNum" sz="quarter" idx="5"/>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3447416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3295198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Contig 2 was assembled on the other strand, so it is reverse complemented. A spanning read gives order, orientation and gap size; Hi-C links give no bases. N marks unknown sequence.</a:t>
            </a:r>
          </a:p>
        </p:txBody>
      </p:sp>
      <p:sp>
        <p:nvSpPr>
          <p:cNvPr id="4" name="Slide Number Placeholder 3"/>
          <p:cNvSpPr>
            <a:spLocks noGrp="1"/>
          </p:cNvSpPr>
          <p:nvPr>
            <p:ph type="sldNum" sz="quarter" idx="5"/>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Lengths 10, 8, 4, 2 kb total 24; half is 12, reached inside the 8 kb contig, so N50 is 8 kb. A false join of the first two gives N50 18 kb while the structure gets worse.</a:t>
            </a:r>
          </a:p>
        </p:txBody>
      </p:sp>
      <p:sp>
        <p:nvSpPr>
          <p:cNvPr id="4" name="Slide Number Placeholder 3"/>
          <p:cNvSpPr>
            <a:spLocks noGrp="1"/>
          </p:cNvSpPr>
          <p:nvPr>
            <p:ph type="sldNum" sz="quarter" idx="5"/>
          </p:nvPr>
        </p:nvSpPr>
        <p:spPr/>
        <p:txBody>
          <a:bodyPr/>
          <a:lstStyle/>
          <a:p>
            <a:fld id="{AB959945-7217-484B-8E74-88DC87A74BB0}" type="slidenum">
              <a:rPr lang="en-US" smtClean="0"/>
              <a:pPr/>
              <a:t>25</a:t>
            </a:fld>
            <a:endParaRPr lang="en-US"/>
          </a:p>
        </p:txBody>
      </p:sp>
    </p:spTree>
    <p:extLst>
      <p:ext uri="{BB962C8B-B14F-4D97-AF65-F5344CB8AC3E}">
        <p14:creationId xmlns:p14="http://schemas.microsoft.com/office/powerpoint/2010/main" val="1589909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Merqury uses read k-mers for base accuracy, completeness and phase; BUSCO checks conserved genes; QUAST compares with a reference. Each catches different errors; none certifies the whole assembly.</a:t>
            </a:r>
          </a:p>
        </p:txBody>
      </p:sp>
      <p:sp>
        <p:nvSpPr>
          <p:cNvPr id="4" name="Slide Number Placeholder 3"/>
          <p:cNvSpPr>
            <a:spLocks noGrp="1"/>
          </p:cNvSpPr>
          <p:nvPr>
            <p:ph type="sldNum" sz="quarter" idx="5"/>
          </p:nvPr>
        </p:nvSpPr>
        <p:spPr/>
        <p:txBody>
          <a:bodyPr/>
          <a:lstStyle/>
          <a:p>
            <a:fld id="{AB959945-7217-484B-8E74-88DC87A74BB0}" type="slidenum">
              <a:rPr lang="en-US" smtClean="0"/>
              <a:pPr/>
              <a:t>26</a:t>
            </a:fld>
            <a:endParaRPr lang="en-US"/>
          </a:p>
        </p:txBody>
      </p:sp>
    </p:spTree>
    <p:extLst>
      <p:ext uri="{BB962C8B-B14F-4D97-AF65-F5344CB8AC3E}">
        <p14:creationId xmlns:p14="http://schemas.microsoft.com/office/powerpoint/2010/main" val="3155413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894D-1D59-EEBA-F4F9-84A8063C9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FC1C1-17D2-5B7A-A5CC-E0DD8D641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E5463-2613-DDCA-310D-E038385A9A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B2D329-5432-D11B-AC06-1384DBABE10B}"/>
              </a:ext>
            </a:extLst>
          </p:cNvPr>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3790659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A71ED-73E0-ED52-577F-1B9FFCD7B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D8D0A-A78A-AA45-5863-C8703D46059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24E75EC-923B-1404-285C-E6880F8D9A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B471F82-4252-3CA6-0D3B-1164F584EA95}"/>
              </a:ext>
            </a:extLst>
          </p:cNvPr>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827101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08E80-BFCD-FC6B-5714-0C3581504D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234A6-BB29-DBE8-3147-3DA32FAE4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CA709-8496-1AB1-A0A7-90E8969783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EAE617-9B78-4D8D-F050-D451E1BF211E}"/>
              </a:ext>
            </a:extLst>
          </p:cNvPr>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3506857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74D9-2AD6-220B-0ACE-5236F9E5A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D42CD-CDE8-DDC3-C236-C44C5F1F3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3C768-994A-BF0C-14D8-D9009F2D54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D56DE5-BA80-DC0C-C44F-71858F38E54C}"/>
              </a:ext>
            </a:extLst>
          </p:cNvPr>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1718644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Return to the same comparison to introduce the second approach, highlighted on the right. The next slides construct the graph from DNA words of length k, one read at a time. Then show how shared words connect paths and how branches affect spelling.</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k = 4, forward strand, exact words. Consecutive windows share three bases, so each new node adds one base. Real tools use odd k, both strands and count filtering.</a:t>
            </a:r>
          </a:p>
        </p:txBody>
      </p:sp>
      <p:sp>
        <p:nvSpPr>
          <p:cNvPr id="4" name="Slide Number Placeholder 3"/>
          <p:cNvSpPr>
            <a:spLocks noGrp="1"/>
          </p:cNvSpPr>
          <p:nvPr>
            <p:ph type="sldNum" sz="quarter" idx="5"/>
          </p:nvPr>
        </p:nvSpPr>
        <p:spPr/>
        <p:txBody>
          <a:bodyPr/>
          <a:lstStyle/>
          <a:p>
            <a:fld id="{AB959945-7217-484B-8E74-88DC87A74BB0}" type="slidenum">
              <a:rPr lang="en-US" smtClean="0"/>
              <a:pPr/>
              <a:t>32</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R2 starts with GTTA, already present: reuse the node and raise its count to 2. Only full-word equality reuses a node.</a:t>
            </a:r>
          </a:p>
        </p:txBody>
      </p:sp>
      <p:sp>
        <p:nvSpPr>
          <p:cNvPr id="4" name="Slide Number Placeholder 3"/>
          <p:cNvSpPr>
            <a:spLocks noGrp="1"/>
          </p:cNvSpPr>
          <p:nvPr>
            <p:ph type="sldNum" sz="quarter" idx="5"/>
          </p:nvPr>
        </p:nvSpPr>
        <p:spPr/>
        <p:txBody>
          <a:bodyPr/>
          <a:lstStyle/>
          <a:p>
            <a:fld id="{AB959945-7217-484B-8E74-88DC87A74BB0}" type="slidenum">
              <a:rPr lang="en-US" smtClean="0"/>
              <a:pPr/>
              <a:t>33</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Nine observations, seven nodes, six edges; counts 1,1,2,1,2,1,1. A count here equals the number of supporting reads; repeats would raise counts too.</a:t>
            </a:r>
          </a:p>
        </p:txBody>
      </p:sp>
      <p:sp>
        <p:nvSpPr>
          <p:cNvPr id="4" name="Slide Number Placeholder 3"/>
          <p:cNvSpPr>
            <a:spLocks noGrp="1"/>
          </p:cNvSpPr>
          <p:nvPr>
            <p:ph type="sldNum" sz="quarter" idx="5"/>
          </p:nvPr>
        </p:nvSpPr>
        <p:spPr/>
        <p:txBody>
          <a:bodyPr/>
          <a:lstStyle/>
          <a:p>
            <a:fld id="{AB959945-7217-484B-8E74-88DC87A74BB0}" type="slidenum">
              <a:rPr lang="en-US" smtClean="0"/>
              <a:pPr/>
              <a:t>34</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Write ACGT, then one new base per node: ACGTTAGCCA. Concatenating whole nodes would repeat the shared bases.</a:t>
            </a:r>
          </a:p>
        </p:txBody>
      </p:sp>
      <p:sp>
        <p:nvSpPr>
          <p:cNvPr id="4" name="Slide Number Placeholder 3"/>
          <p:cNvSpPr>
            <a:spLocks noGrp="1"/>
          </p:cNvSpPr>
          <p:nvPr>
            <p:ph type="sldNum" sz="quarter" idx="5"/>
          </p:nvPr>
        </p:nvSpPr>
        <p:spPr/>
        <p:txBody>
          <a:bodyPr/>
          <a:lstStyle/>
          <a:p>
            <a:fld id="{AB959945-7217-484B-8E74-88DC87A74BB0}" type="slidenum">
              <a:rPr lang="en-US" smtClean="0"/>
              <a:pPr/>
              <a:t>35</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R4 reuses CGTT and adds GTTC, TTCG, TCGC, so CGTT has two exits. The graph records the alternative; it does not decide between error, variant and repeat.</a:t>
            </a:r>
          </a:p>
        </p:txBody>
      </p:sp>
      <p:sp>
        <p:nvSpPr>
          <p:cNvPr id="4" name="Slide Number Placeholder 3"/>
          <p:cNvSpPr>
            <a:spLocks noGrp="1"/>
          </p:cNvSpPr>
          <p:nvPr>
            <p:ph type="sldNum" sz="quarter" idx="5"/>
          </p:nvPr>
        </p:nvSpPr>
        <p:spPr/>
        <p:txBody>
          <a:bodyPr/>
          <a:lstStyle/>
          <a:p>
            <a:fld id="{AB959945-7217-484B-8E74-88DC87A74BB0}" type="slidenum">
              <a:rPr lang="en-US" smtClean="0"/>
              <a:pPr/>
              <a:t>36</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Three node-disjoint unitigs: ACGTT, GTTAGCCA, GTTCGC. Both compacted links overlap by GTT; compaction keeps the branch.</a:t>
            </a:r>
          </a:p>
        </p:txBody>
      </p:sp>
      <p:sp>
        <p:nvSpPr>
          <p:cNvPr id="4" name="Slide Number Placeholder 3"/>
          <p:cNvSpPr>
            <a:spLocks noGrp="1"/>
          </p:cNvSpPr>
          <p:nvPr>
            <p:ph type="sldNum" sz="quarter" idx="5"/>
          </p:nvPr>
        </p:nvSpPr>
        <p:spPr/>
        <p:txBody>
          <a:bodyPr/>
          <a:lstStyle/>
          <a:p>
            <a:fld id="{AB959945-7217-484B-8E74-88DC87A74BB0}" type="slidenum">
              <a:rPr lang="en-US" smtClean="0"/>
              <a:pPr/>
              <a:t>37</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Maximal nonbranching paths partition the nodes, so the start does not matter: miniasm begins at any unvisited node, walks forward, then backward, and marks nodes used. In a cycle every node is a valid start and gives a rotation of one circular unitig.</a:t>
            </a:r>
          </a:p>
        </p:txBody>
      </p:sp>
      <p:sp>
        <p:nvSpPr>
          <p:cNvPr id="4" name="Slide Number Placeholder 3"/>
          <p:cNvSpPr>
            <a:spLocks noGrp="1"/>
          </p:cNvSpPr>
          <p:nvPr>
            <p:ph type="sldNum" sz="quarter" idx="5"/>
          </p:nvPr>
        </p:nvSpPr>
        <p:spPr/>
        <p:txBody>
          <a:bodyPr/>
          <a:lstStyle/>
          <a:p>
            <a:fld id="{AB959945-7217-484B-8E74-88DC87A74BB0}" type="slidenum">
              <a:rPr lang="en-US" smtClean="0"/>
              <a:pPr/>
              <a:t>38</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AACGTTA and GGCGTCC share CGT at k = 3 and separate at k = 5. Larger k needs longer exact words, so errors and low coverage break paths.</a:t>
            </a:r>
          </a:p>
        </p:txBody>
      </p:sp>
      <p:sp>
        <p:nvSpPr>
          <p:cNvPr id="4" name="Slide Number Placeholder 3"/>
          <p:cNvSpPr>
            <a:spLocks noGrp="1"/>
          </p:cNvSpPr>
          <p:nvPr>
            <p:ph type="sldNum" sz="quarter" idx="5"/>
          </p:nvPr>
        </p:nvSpPr>
        <p:spPr/>
        <p:txBody>
          <a:bodyPr/>
          <a:lstStyle/>
          <a:p>
            <a:fld id="{AB959945-7217-484B-8E74-88DC87A74BB0}" type="slidenum">
              <a:rPr lang="en-US" smtClean="0"/>
              <a:pPr/>
              <a:t>39</a:t>
            </a:fld>
            <a:endParaRPr lang="en-US"/>
          </a:p>
        </p:txBody>
      </p:sp>
    </p:spTree>
    <p:extLst>
      <p:ext uri="{BB962C8B-B14F-4D97-AF65-F5344CB8AC3E}">
        <p14:creationId xmlns:p14="http://schemas.microsoft.com/office/powerpoint/2010/main" val="839152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Six reads of ACGTTAGCCATG; P5's wrong fifth base falls in four windows, P6's wrong last base in one. True words are seen 1 to 5 times, wrong words once.</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P5's wrong words detour and rejoin at GCCA (a bubble); P6's hangs off AGCC (a tip). Velvet removes tips under 2k, low-count words by a cutoff, and similar bubble paths. End words are rare too.</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Greedy: Phrap, TIGR, SSAKE. Overlap and string graph: Celera, Canu, miniasm, hifiasm. De Bruijn: Velvet, SPAdes, ABySS, MEGAHIT. Repeat graph: Flye. Multiplex de Bruijn: Verkko's MBG, LJA; metaMDBG in minimizer space.</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U1 to U4 are unique flanks, R a repeat in two copies. Collapsing R loses which entrance pairs with which exit.</a:t>
            </a:r>
          </a:p>
        </p:txBody>
      </p:sp>
      <p:sp>
        <p:nvSpPr>
          <p:cNvPr id="4" name="Slide Number Placeholder 3"/>
          <p:cNvSpPr>
            <a:spLocks noGrp="1"/>
          </p:cNvSpPr>
          <p:nvPr>
            <p:ph type="sldNum" sz="quarter" idx="5"/>
          </p:nvPr>
        </p:nvSpPr>
        <p:spPr/>
        <p:txBody>
          <a:bodyPr/>
          <a:lstStyle/>
          <a:p>
            <a:fld id="{AB959945-7217-484B-8E74-88DC87A74BB0}" type="slidenum">
              <a:rPr lang="en-US" smtClean="0"/>
              <a:pPr/>
              <a:t>43</a:t>
            </a:fld>
            <a:endParaRPr lang="en-US"/>
          </a:p>
        </p:txBody>
      </p:sp>
    </p:spTree>
    <p:extLst>
      <p:ext uri="{BB962C8B-B14F-4D97-AF65-F5344CB8AC3E}">
        <p14:creationId xmlns:p14="http://schemas.microsoft.com/office/powerpoint/2010/main" val="6231804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A read spanning R into unique sequence on both sides fixes one pairing; with two copies the other follows. Other repeats need copy-specific differences or long-range links.</a:t>
            </a:r>
          </a:p>
        </p:txBody>
      </p:sp>
      <p:sp>
        <p:nvSpPr>
          <p:cNvPr id="4" name="Slide Number Placeholder 3"/>
          <p:cNvSpPr>
            <a:spLocks noGrp="1"/>
          </p:cNvSpPr>
          <p:nvPr>
            <p:ph type="sldNum" sz="quarter" idx="5"/>
          </p:nvPr>
        </p:nvSpPr>
        <p:spPr/>
        <p:txBody>
          <a:bodyPr/>
          <a:lstStyle/>
          <a:p>
            <a:fld id="{AB959945-7217-484B-8E74-88DC87A74BB0}" type="slidenum">
              <a:rPr lang="en-US" smtClean="0"/>
              <a:pPr/>
              <a:t>44</a:t>
            </a:fld>
            <a:endParaRPr lang="en-US"/>
          </a:p>
        </p:txBody>
      </p:sp>
    </p:spTree>
    <p:extLst>
      <p:ext uri="{BB962C8B-B14F-4D97-AF65-F5344CB8AC3E}">
        <p14:creationId xmlns:p14="http://schemas.microsoft.com/office/powerpoint/2010/main" val="37147900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Disjointigs are rough walks that may join wrong flanks; collapsing repeats gives a repeat graph whose edges carry sequence. Reads mapped to the graph resolve bridged repeats.</a:t>
            </a:r>
          </a:p>
        </p:txBody>
      </p:sp>
      <p:sp>
        <p:nvSpPr>
          <p:cNvPr id="4" name="Slide Number Placeholder 3"/>
          <p:cNvSpPr>
            <a:spLocks noGrp="1"/>
          </p:cNvSpPr>
          <p:nvPr>
            <p:ph type="sldNum" sz="quarter" idx="5"/>
          </p:nvPr>
        </p:nvSpPr>
        <p:spPr/>
        <p:txBody>
          <a:bodyPr/>
          <a:lstStyle/>
          <a:p>
            <a:fld id="{AB959945-7217-484B-8E74-88DC87A74BB0}" type="slidenum">
              <a:rPr lang="en-US" smtClean="0"/>
              <a:pPr/>
              <a:t>45</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t>Phasing-aware correction keeps alleles that co-occur in reads, so bubbles stay and local phase links them. Since 2026 hifiasm also assembles ONT simplex reads; dual assemblies may switch phase.</a:t>
            </a:r>
          </a:p>
        </p:txBody>
      </p:sp>
      <p:sp>
        <p:nvSpPr>
          <p:cNvPr id="4" name="Slide Number Placeholder 3"/>
          <p:cNvSpPr>
            <a:spLocks noGrp="1"/>
          </p:cNvSpPr>
          <p:nvPr>
            <p:ph type="sldNum" sz="quarter" idx="5"/>
          </p:nvPr>
        </p:nvSpPr>
        <p:spPr/>
        <p:txBody>
          <a:bodyPr/>
          <a:lstStyle/>
          <a:p>
            <a:fld id="{AB959945-7217-484B-8E74-88DC87A74BB0}" type="slidenum">
              <a:rPr lang="en-US" smtClean="0"/>
              <a:pPr/>
              <a:t>46</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r>
              <a:rPr dirty="0"/>
              <a:t>Accurate reads (HiFi, ONT duplex, corrected simplex) build a multiplex de Bruijn graph; ultra-long reads resolve repeats and haplotype markers separate copies. Complete chromosomes are possible, not guaranteed.</a:t>
            </a:r>
          </a:p>
        </p:txBody>
      </p:sp>
      <p:sp>
        <p:nvSpPr>
          <p:cNvPr id="4" name="Slide Number Placeholder 3"/>
          <p:cNvSpPr>
            <a:spLocks noGrp="1"/>
          </p:cNvSpPr>
          <p:nvPr>
            <p:ph type="sldNum" sz="quarter" idx="5"/>
          </p:nvPr>
        </p:nvSpPr>
        <p:spPr/>
        <p:txBody>
          <a:bodyPr/>
          <a:lstStyle/>
          <a:p>
            <a:fld id="{AB959945-7217-484B-8E74-88DC87A74BB0}" type="slidenum">
              <a:rPr lang="en-US" smtClean="0"/>
              <a:pPr/>
              <a:t>47</a:t>
            </a:fld>
            <a:endParaRPr lang="en-US"/>
          </a:p>
        </p:txBody>
      </p:sp>
    </p:spTree>
    <p:extLst>
      <p:ext uri="{BB962C8B-B14F-4D97-AF65-F5344CB8AC3E}">
        <p14:creationId xmlns:p14="http://schemas.microsoft.com/office/powerpoint/2010/main" val="479780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wrap="square" lIns="0" tIns="0" rIns="0" bIns="0" anchor="t">
            <a:noAutofit/>
          </a:bodyPr>
          <a:lstStyle/>
          <a:p>
            <a:endParaRPr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48</a:t>
            </a:fld>
            <a:endParaRPr lang="en-US"/>
          </a:p>
        </p:txBody>
      </p:sp>
    </p:spTree>
    <p:extLst>
      <p:ext uri="{BB962C8B-B14F-4D97-AF65-F5344CB8AC3E}">
        <p14:creationId xmlns:p14="http://schemas.microsoft.com/office/powerpoint/2010/main" val="47978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9A0A9-FABA-A8CC-2049-BED687A80984}"/>
              </a:ext>
            </a:extLst>
          </p:cNvPr>
          <p:cNvSpPr/>
          <p:nvPr userDrawn="1"/>
        </p:nvSpPr>
        <p:spPr>
          <a:xfrm>
            <a:off x="0" y="0"/>
            <a:ext cx="338328" cy="6858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DCC04FD-FC44-BB72-E502-0E853A809E0F}"/>
              </a:ext>
            </a:extLst>
          </p:cNvPr>
          <p:cNvSpPr/>
          <p:nvPr userDrawn="1"/>
        </p:nvSpPr>
        <p:spPr>
          <a:xfrm rot="16200000">
            <a:off x="5926836" y="-5926836"/>
            <a:ext cx="338328" cy="12192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Rectangle 24">
            <a:extLst>
              <a:ext uri="{FF2B5EF4-FFF2-40B4-BE49-F238E27FC236}">
                <a16:creationId xmlns:a16="http://schemas.microsoft.com/office/drawing/2014/main" id="{439F01D8-5BBA-C8A1-EEA7-9A848B402562}"/>
              </a:ext>
            </a:extLst>
          </p:cNvPr>
          <p:cNvSpPr/>
          <p:nvPr userDrawn="1"/>
        </p:nvSpPr>
        <p:spPr>
          <a:xfrm rot="16200000">
            <a:off x="6101666" y="756334"/>
            <a:ext cx="338328" cy="11865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7">
            <a:extLst>
              <a:ext uri="{FF2B5EF4-FFF2-40B4-BE49-F238E27FC236}">
                <a16:creationId xmlns:a16="http://schemas.microsoft.com/office/drawing/2014/main" id="{F5481A2C-791B-1DEE-4E94-96337B3A6E10}"/>
              </a:ext>
            </a:extLst>
          </p:cNvPr>
          <p:cNvSpPr>
            <a:spLocks noGrp="1"/>
          </p:cNvSpPr>
          <p:nvPr>
            <p:ph type="body" sz="quarter" idx="13" hasCustomPrompt="1"/>
          </p:nvPr>
        </p:nvSpPr>
        <p:spPr>
          <a:xfrm>
            <a:off x="731520" y="2393958"/>
            <a:ext cx="10972800" cy="1002134"/>
          </a:xfrm>
        </p:spPr>
        <p:txBody>
          <a:bodyPr lIns="0" tIns="0" rIns="0" bIns="0">
            <a:spAutoFit/>
          </a:bodyPr>
          <a:lstStyle>
            <a:lvl1pPr marL="0" indent="0">
              <a:buFont typeface="+mj-lt"/>
              <a:buNone/>
              <a:defRPr kumimoji="0" lang="en-US" sz="3600" b="0"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Subtitle</a:t>
            </a:r>
            <a:br>
              <a:rPr lang="en-US" dirty="0"/>
            </a:br>
            <a:endParaRPr lang="en-US" dirty="0"/>
          </a:p>
        </p:txBody>
      </p:sp>
      <p:sp>
        <p:nvSpPr>
          <p:cNvPr id="30" name="Text Placeholder 17">
            <a:extLst>
              <a:ext uri="{FF2B5EF4-FFF2-40B4-BE49-F238E27FC236}">
                <a16:creationId xmlns:a16="http://schemas.microsoft.com/office/drawing/2014/main" id="{73151DAB-EE14-A0F1-8409-CB15EA8D08C6}"/>
              </a:ext>
            </a:extLst>
          </p:cNvPr>
          <p:cNvSpPr>
            <a:spLocks noGrp="1"/>
          </p:cNvSpPr>
          <p:nvPr>
            <p:ph type="body" sz="quarter" idx="15" hasCustomPrompt="1"/>
          </p:nvPr>
        </p:nvSpPr>
        <p:spPr>
          <a:xfrm>
            <a:off x="731520" y="1155648"/>
            <a:ext cx="10972800" cy="1224822"/>
          </a:xfrm>
        </p:spPr>
        <p:txBody>
          <a:bodyPr lIns="0" tIns="0" rIns="0" bIns="0">
            <a:spAutoFit/>
          </a:bodyPr>
          <a:lstStyle>
            <a:lvl1pPr marL="0" indent="0">
              <a:buFont typeface="+mj-lt"/>
              <a:buNone/>
              <a:defRPr kumimoji="0" lang="en-US" sz="4400" b="1"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Main Title</a:t>
            </a:r>
            <a:br>
              <a:rPr lang="en-US" dirty="0"/>
            </a:br>
            <a:endParaRPr lang="en-US" dirty="0"/>
          </a:p>
        </p:txBody>
      </p:sp>
      <p:sp>
        <p:nvSpPr>
          <p:cNvPr id="31" name="Text Placeholder 17">
            <a:extLst>
              <a:ext uri="{FF2B5EF4-FFF2-40B4-BE49-F238E27FC236}">
                <a16:creationId xmlns:a16="http://schemas.microsoft.com/office/drawing/2014/main" id="{B686732E-4678-7361-BE89-B4EE73773539}"/>
              </a:ext>
            </a:extLst>
          </p:cNvPr>
          <p:cNvSpPr>
            <a:spLocks noGrp="1"/>
          </p:cNvSpPr>
          <p:nvPr>
            <p:ph type="body" sz="quarter" idx="16" hasCustomPrompt="1"/>
          </p:nvPr>
        </p:nvSpPr>
        <p:spPr>
          <a:xfrm>
            <a:off x="731520" y="5138028"/>
            <a:ext cx="10972800" cy="341632"/>
          </a:xfrm>
        </p:spPr>
        <p:txBody>
          <a:bodyPr lIns="0" tIns="0" rIns="0" bIns="0">
            <a:spAutoFit/>
          </a:bodyPr>
          <a:lstStyle>
            <a:lvl1pPr marL="0" indent="0">
              <a:buFont typeface="+mj-lt"/>
              <a:buNone/>
              <a:defRPr kumimoji="0" lang="en-US" sz="2400" b="1"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Author | Email | Website</a:t>
            </a:r>
          </a:p>
        </p:txBody>
      </p:sp>
      <p:sp>
        <p:nvSpPr>
          <p:cNvPr id="34" name="Text Placeholder 17">
            <a:extLst>
              <a:ext uri="{FF2B5EF4-FFF2-40B4-BE49-F238E27FC236}">
                <a16:creationId xmlns:a16="http://schemas.microsoft.com/office/drawing/2014/main" id="{9B5B5C4B-95A3-9EE9-E473-801560CD82C6}"/>
              </a:ext>
            </a:extLst>
          </p:cNvPr>
          <p:cNvSpPr>
            <a:spLocks noGrp="1"/>
          </p:cNvSpPr>
          <p:nvPr>
            <p:ph type="body" sz="quarter" idx="18" hasCustomPrompt="1"/>
          </p:nvPr>
        </p:nvSpPr>
        <p:spPr>
          <a:xfrm>
            <a:off x="731520" y="5519721"/>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Affiliation</a:t>
            </a:r>
          </a:p>
        </p:txBody>
      </p:sp>
      <p:sp>
        <p:nvSpPr>
          <p:cNvPr id="35" name="Text Placeholder 17">
            <a:extLst>
              <a:ext uri="{FF2B5EF4-FFF2-40B4-BE49-F238E27FC236}">
                <a16:creationId xmlns:a16="http://schemas.microsoft.com/office/drawing/2014/main" id="{940061CC-5966-9C9E-30B0-29D7F3C3DC21}"/>
              </a:ext>
            </a:extLst>
          </p:cNvPr>
          <p:cNvSpPr>
            <a:spLocks noGrp="1"/>
          </p:cNvSpPr>
          <p:nvPr>
            <p:ph type="body" sz="quarter" idx="19" hasCustomPrompt="1"/>
          </p:nvPr>
        </p:nvSpPr>
        <p:spPr>
          <a:xfrm>
            <a:off x="731520" y="3649308"/>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Date</a:t>
            </a:r>
          </a:p>
        </p:txBody>
      </p:sp>
      <p:sp>
        <p:nvSpPr>
          <p:cNvPr id="36" name="Text Placeholder 17">
            <a:extLst>
              <a:ext uri="{FF2B5EF4-FFF2-40B4-BE49-F238E27FC236}">
                <a16:creationId xmlns:a16="http://schemas.microsoft.com/office/drawing/2014/main" id="{C6AC1D34-36B3-5DA0-B02A-3E27485517AC}"/>
              </a:ext>
            </a:extLst>
          </p:cNvPr>
          <p:cNvSpPr>
            <a:spLocks noGrp="1"/>
          </p:cNvSpPr>
          <p:nvPr>
            <p:ph type="body" sz="quarter" idx="20" hasCustomPrompt="1"/>
          </p:nvPr>
        </p:nvSpPr>
        <p:spPr>
          <a:xfrm>
            <a:off x="731520" y="4039992"/>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Place</a:t>
            </a:r>
          </a:p>
        </p:txBody>
      </p:sp>
      <p:pic>
        <p:nvPicPr>
          <p:cNvPr id="39" name="Picture 38">
            <a:extLst>
              <a:ext uri="{FF2B5EF4-FFF2-40B4-BE49-F238E27FC236}">
                <a16:creationId xmlns:a16="http://schemas.microsoft.com/office/drawing/2014/main" id="{637F9557-7785-B273-179F-C052B5B4806A}"/>
              </a:ext>
            </a:extLst>
          </p:cNvPr>
          <p:cNvPicPr>
            <a:picLocks noChangeAspect="1"/>
          </p:cNvPicPr>
          <p:nvPr userDrawn="1"/>
        </p:nvPicPr>
        <p:blipFill>
          <a:blip r:embed="rId2"/>
          <a:srcRect l="3770" t="22417" r="6164" b="21263"/>
          <a:stretch>
            <a:fillRect/>
          </a:stretch>
        </p:blipFill>
        <p:spPr>
          <a:xfrm>
            <a:off x="731520" y="5948269"/>
            <a:ext cx="3611880" cy="633412"/>
          </a:xfrm>
          <a:prstGeom prst="rect">
            <a:avLst/>
          </a:prstGeom>
        </p:spPr>
      </p:pic>
    </p:spTree>
    <p:extLst>
      <p:ext uri="{BB962C8B-B14F-4D97-AF65-F5344CB8AC3E}">
        <p14:creationId xmlns:p14="http://schemas.microsoft.com/office/powerpoint/2010/main" val="307781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AC8F7-609C-AEC3-9D2D-1562E8C3616D}"/>
              </a:ext>
            </a:extLst>
          </p:cNvPr>
          <p:cNvSpPr>
            <a:spLocks noGrp="1"/>
          </p:cNvSpPr>
          <p:nvPr>
            <p:ph idx="1"/>
          </p:nvPr>
        </p:nvSpPr>
        <p:spPr/>
        <p:txBody>
          <a:bodyPr/>
          <a:lstStyle>
            <a:lvl1pPr>
              <a:buClr>
                <a:schemeClr val="tx1"/>
              </a:buClr>
              <a:defRPr sz="2800"/>
            </a:lvl1pPr>
            <a:lvl2pPr>
              <a:buClr>
                <a:schemeClr val="tx1"/>
              </a:buClr>
              <a:defRPr sz="2400"/>
            </a:lvl2pPr>
            <a:lvl3pPr>
              <a:buClr>
                <a:schemeClr val="tx1"/>
              </a:buClr>
              <a:defRPr sz="2000"/>
            </a:lvl3pPr>
            <a:lvl4pPr>
              <a:buClr>
                <a:schemeClr val="tx1"/>
              </a:buClr>
              <a:defRPr sz="1800"/>
            </a:lvl4pPr>
            <a:lvl5pPr>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1B9765C-A673-5D65-37F0-0CF511D7F0F6}"/>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B05D65B4-2A76-A7F4-A337-75DF3E856B5A}"/>
              </a:ext>
            </a:extLst>
          </p:cNvPr>
          <p:cNvSpPr>
            <a:spLocks noGrp="1"/>
          </p:cNvSpPr>
          <p:nvPr>
            <p:ph type="sldNum" sz="quarter" idx="12"/>
          </p:nvPr>
        </p:nvSpPr>
        <p:spPr/>
        <p:txBody>
          <a:bodyPr/>
          <a:lstStyle/>
          <a:p>
            <a:fld id="{926C5CFF-FC03-5F4C-B716-CBEBB43E48DE}" type="slidenum">
              <a:rPr lang="en-US" smtClean="0"/>
              <a:t>‹#›</a:t>
            </a:fld>
            <a:endParaRPr lang="en-US" dirty="0"/>
          </a:p>
        </p:txBody>
      </p:sp>
    </p:spTree>
    <p:extLst>
      <p:ext uri="{BB962C8B-B14F-4D97-AF65-F5344CB8AC3E}">
        <p14:creationId xmlns:p14="http://schemas.microsoft.com/office/powerpoint/2010/main" val="129245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hasCustomPrompt="1"/>
          </p:nvPr>
        </p:nvSpPr>
        <p:spPr>
          <a:xfrm>
            <a:off x="230626" y="1709738"/>
            <a:ext cx="11730749" cy="2852737"/>
          </a:xfrm>
          <a:prstGeom prst="rect">
            <a:avLst/>
          </a:prstGeom>
        </p:spPr>
        <p:txBody>
          <a:bodyPr anchor="ctr" anchorCtr="0">
            <a:normAutofit/>
          </a:bodyPr>
          <a:lstStyle>
            <a:lvl1pPr algn="ctr">
              <a:defRPr sz="5400">
                <a:latin typeface="Calibri" panose="020F0502020204030204" pitchFamily="34" charset="0"/>
                <a:cs typeface="Calibri" panose="020F0502020204030204" pitchFamily="34" charset="0"/>
              </a:defRPr>
            </a:lvl1pPr>
          </a:lstStyle>
          <a:p>
            <a:r>
              <a:rPr lang="en-US" dirty="0"/>
              <a:t>Centered Message</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18949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p:nvPr>
        </p:nvSpPr>
        <p:spPr>
          <a:xfrm>
            <a:off x="252742" y="1709738"/>
            <a:ext cx="11730749" cy="2852737"/>
          </a:xfrm>
          <a:prstGeom prst="rect">
            <a:avLst/>
          </a:prstGeom>
        </p:spPr>
        <p:txBody>
          <a:bodyPr anchor="b"/>
          <a:lstStyle>
            <a:lvl1pPr>
              <a:defRPr sz="6000">
                <a:latin typeface="Garamond" panose="02020404030301010803"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2E568B9-E03A-1D57-0642-96D69BFC3A8E}"/>
              </a:ext>
            </a:extLst>
          </p:cNvPr>
          <p:cNvSpPr>
            <a:spLocks noGrp="1"/>
          </p:cNvSpPr>
          <p:nvPr>
            <p:ph type="body" idx="1"/>
          </p:nvPr>
        </p:nvSpPr>
        <p:spPr>
          <a:xfrm>
            <a:off x="252742" y="4589464"/>
            <a:ext cx="11730749"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6253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B6AD7-E621-CA31-32E5-675436ED6645}"/>
              </a:ext>
            </a:extLst>
          </p:cNvPr>
          <p:cNvSpPr>
            <a:spLocks noGrp="1"/>
          </p:cNvSpPr>
          <p:nvPr>
            <p:ph sz="half" idx="1"/>
          </p:nvPr>
        </p:nvSpPr>
        <p:spPr>
          <a:xfrm>
            <a:off x="316675" y="866165"/>
            <a:ext cx="5677725"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5A24CF-0D94-C916-7412-85EB6B152F12}"/>
              </a:ext>
            </a:extLst>
          </p:cNvPr>
          <p:cNvSpPr>
            <a:spLocks noGrp="1"/>
          </p:cNvSpPr>
          <p:nvPr>
            <p:ph sz="half" idx="2"/>
          </p:nvPr>
        </p:nvSpPr>
        <p:spPr>
          <a:xfrm>
            <a:off x="6197600" y="866164"/>
            <a:ext cx="5785891"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67CACB-54AF-664A-5243-FE7D5A17C8C5}"/>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E16F39BB-8C49-BD06-1DCC-AD45E91F69D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76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CF80D13-5F5E-42AB-2BA6-5738D99EF502}"/>
              </a:ext>
            </a:extLst>
          </p:cNvPr>
          <p:cNvSpPr>
            <a:spLocks noGrp="1"/>
          </p:cNvSpPr>
          <p:nvPr>
            <p:ph sz="quarter" idx="4"/>
          </p:nvPr>
        </p:nvSpPr>
        <p:spPr>
          <a:xfrm>
            <a:off x="6172200" y="1690077"/>
            <a:ext cx="5811291" cy="4820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02817066-2C8D-B4CF-B250-9D4C4C054665}"/>
              </a:ext>
            </a:extLst>
          </p:cNvPr>
          <p:cNvSpPr>
            <a:spLocks noGrp="1"/>
          </p:cNvSpPr>
          <p:nvPr>
            <p:ph type="body" idx="1"/>
          </p:nvPr>
        </p:nvSpPr>
        <p:spPr>
          <a:xfrm>
            <a:off x="252744" y="866164"/>
            <a:ext cx="57458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22D3FB-D255-43DA-1099-E90CC161BC25}"/>
              </a:ext>
            </a:extLst>
          </p:cNvPr>
          <p:cNvSpPr>
            <a:spLocks noGrp="1"/>
          </p:cNvSpPr>
          <p:nvPr>
            <p:ph sz="half" idx="2"/>
          </p:nvPr>
        </p:nvSpPr>
        <p:spPr>
          <a:xfrm>
            <a:off x="252744" y="1690077"/>
            <a:ext cx="5745891" cy="48206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96DB53-80EA-EC53-6D87-AB2EA80CDE68}"/>
              </a:ext>
            </a:extLst>
          </p:cNvPr>
          <p:cNvSpPr>
            <a:spLocks noGrp="1"/>
          </p:cNvSpPr>
          <p:nvPr>
            <p:ph type="body" sz="quarter" idx="3"/>
          </p:nvPr>
        </p:nvSpPr>
        <p:spPr>
          <a:xfrm>
            <a:off x="6172200" y="866163"/>
            <a:ext cx="5811291"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47362093-6FB4-CACB-D18A-837A20406519}"/>
              </a:ext>
            </a:extLst>
          </p:cNvPr>
          <p:cNvSpPr>
            <a:spLocks noGrp="1"/>
          </p:cNvSpPr>
          <p:nvPr>
            <p:ph type="title"/>
          </p:nvPr>
        </p:nvSpPr>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B0A20845-3FCD-0D5B-07F1-0AF43A5AD2E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5824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119-D530-736B-1867-6FFA797C3A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1B3AB8-58B5-5935-08B3-938A5D8D8EC3}"/>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319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DA6683-8C53-89CC-04B1-AA1A41FF52BB}"/>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88231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778598B-9904-A5F9-B9EA-0BE710963766}"/>
              </a:ext>
            </a:extLst>
          </p:cNvPr>
          <p:cNvSpPr>
            <a:spLocks noGrp="1"/>
          </p:cNvSpPr>
          <p:nvPr>
            <p:ph type="pic" idx="1"/>
          </p:nvPr>
        </p:nvSpPr>
        <p:spPr>
          <a:xfrm>
            <a:off x="5183718" y="987426"/>
            <a:ext cx="6799773" cy="55233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8F43AE-B513-DCCC-5551-7A4CCAF0FC05}"/>
              </a:ext>
            </a:extLst>
          </p:cNvPr>
          <p:cNvSpPr>
            <a:spLocks noGrp="1"/>
          </p:cNvSpPr>
          <p:nvPr>
            <p:ph type="body" sz="half" idx="2"/>
          </p:nvPr>
        </p:nvSpPr>
        <p:spPr>
          <a:xfrm>
            <a:off x="208510" y="987426"/>
            <a:ext cx="4564575" cy="552330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C7B7A932-4C27-39E7-4F87-E9948661967B}"/>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517263F6-2D80-E0E9-B872-6233B8FD1E05}"/>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752570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84B8AD60-1E7A-A253-C1DE-73C838722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6107068-BEC9-B7B8-9067-79BA3D87D5C1}"/>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AAC6EBB-F71A-725D-04B8-05A437BD1642}"/>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98387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A877EE9-680E-1E74-77EE-4925DE78B885}"/>
              </a:ext>
            </a:extLst>
          </p:cNvPr>
          <p:cNvSpPr/>
          <p:nvPr userDrawn="1"/>
        </p:nvSpPr>
        <p:spPr>
          <a:xfrm rot="16200000">
            <a:off x="5926837" y="592835"/>
            <a:ext cx="338328" cy="12191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9DBD56F-6254-F79B-61F9-1F7D13767B6A}"/>
              </a:ext>
            </a:extLst>
          </p:cNvPr>
          <p:cNvSpPr>
            <a:spLocks noGrp="1"/>
          </p:cNvSpPr>
          <p:nvPr>
            <p:ph type="body" idx="1"/>
          </p:nvPr>
        </p:nvSpPr>
        <p:spPr>
          <a:xfrm>
            <a:off x="252743" y="866164"/>
            <a:ext cx="11730748" cy="56445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ikdörtgen 22">
            <a:extLst>
              <a:ext uri="{FF2B5EF4-FFF2-40B4-BE49-F238E27FC236}">
                <a16:creationId xmlns:a16="http://schemas.microsoft.com/office/drawing/2014/main" id="{A658ED74-B003-831E-4241-F82450FDD8A5}"/>
              </a:ext>
            </a:extLst>
          </p:cNvPr>
          <p:cNvSpPr/>
          <p:nvPr userDrawn="1"/>
        </p:nvSpPr>
        <p:spPr>
          <a:xfrm>
            <a:off x="12652542" y="4991190"/>
            <a:ext cx="1132113"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8" name="Dikdörtgen 23">
            <a:extLst>
              <a:ext uri="{FF2B5EF4-FFF2-40B4-BE49-F238E27FC236}">
                <a16:creationId xmlns:a16="http://schemas.microsoft.com/office/drawing/2014/main" id="{551ECDA5-8292-6BA7-36F9-33E1B936E281}"/>
              </a:ext>
            </a:extLst>
          </p:cNvPr>
          <p:cNvSpPr/>
          <p:nvPr userDrawn="1"/>
        </p:nvSpPr>
        <p:spPr>
          <a:xfrm>
            <a:off x="12652542" y="5700256"/>
            <a:ext cx="1132113"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9" name="Dikdörtgen 24">
            <a:extLst>
              <a:ext uri="{FF2B5EF4-FFF2-40B4-BE49-F238E27FC236}">
                <a16:creationId xmlns:a16="http://schemas.microsoft.com/office/drawing/2014/main" id="{BA4AC28B-C945-CAA8-00AA-D89910C811B5}"/>
              </a:ext>
            </a:extLst>
          </p:cNvPr>
          <p:cNvSpPr/>
          <p:nvPr userDrawn="1"/>
        </p:nvSpPr>
        <p:spPr>
          <a:xfrm>
            <a:off x="12652542" y="4282124"/>
            <a:ext cx="1132113"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25">
            <a:extLst>
              <a:ext uri="{FF2B5EF4-FFF2-40B4-BE49-F238E27FC236}">
                <a16:creationId xmlns:a16="http://schemas.microsoft.com/office/drawing/2014/main" id="{E82CD2C0-3CA1-3E05-5864-8CAF735A6F94}"/>
              </a:ext>
            </a:extLst>
          </p:cNvPr>
          <p:cNvSpPr/>
          <p:nvPr userDrawn="1"/>
        </p:nvSpPr>
        <p:spPr>
          <a:xfrm>
            <a:off x="12652542" y="6409321"/>
            <a:ext cx="1132113"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2" name="Dikdörtgen 6">
            <a:extLst>
              <a:ext uri="{FF2B5EF4-FFF2-40B4-BE49-F238E27FC236}">
                <a16:creationId xmlns:a16="http://schemas.microsoft.com/office/drawing/2014/main" id="{1074742B-7730-0DA9-3260-3124FBAA64E4}"/>
              </a:ext>
            </a:extLst>
          </p:cNvPr>
          <p:cNvSpPr/>
          <p:nvPr userDrawn="1"/>
        </p:nvSpPr>
        <p:spPr>
          <a:xfrm>
            <a:off x="3686629" y="-1441319"/>
            <a:ext cx="1132113"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3" name="Dikdörtgen 7">
            <a:extLst>
              <a:ext uri="{FF2B5EF4-FFF2-40B4-BE49-F238E27FC236}">
                <a16:creationId xmlns:a16="http://schemas.microsoft.com/office/drawing/2014/main" id="{5D3748BC-30C8-C383-5F67-A16567C462F8}"/>
              </a:ext>
            </a:extLst>
          </p:cNvPr>
          <p:cNvSpPr/>
          <p:nvPr userDrawn="1"/>
        </p:nvSpPr>
        <p:spPr>
          <a:xfrm>
            <a:off x="6144381" y="-1441319"/>
            <a:ext cx="1132113"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14" name="Dikdörtgen 8">
            <a:extLst>
              <a:ext uri="{FF2B5EF4-FFF2-40B4-BE49-F238E27FC236}">
                <a16:creationId xmlns:a16="http://schemas.microsoft.com/office/drawing/2014/main" id="{A00DC69F-AAB0-FB69-A1FF-388A426EC8E4}"/>
              </a:ext>
            </a:extLst>
          </p:cNvPr>
          <p:cNvSpPr/>
          <p:nvPr userDrawn="1"/>
        </p:nvSpPr>
        <p:spPr>
          <a:xfrm>
            <a:off x="4915505" y="-1441319"/>
            <a:ext cx="1132113"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5" name="Dikdörtgen 9">
            <a:extLst>
              <a:ext uri="{FF2B5EF4-FFF2-40B4-BE49-F238E27FC236}">
                <a16:creationId xmlns:a16="http://schemas.microsoft.com/office/drawing/2014/main" id="{966DBE3E-2BA5-E9DD-A0B0-9D96AB4534C3}"/>
              </a:ext>
            </a:extLst>
          </p:cNvPr>
          <p:cNvSpPr/>
          <p:nvPr userDrawn="1"/>
        </p:nvSpPr>
        <p:spPr>
          <a:xfrm>
            <a:off x="1228876" y="-1441319"/>
            <a:ext cx="1132113"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6" name="Dikdörtgen 10">
            <a:extLst>
              <a:ext uri="{FF2B5EF4-FFF2-40B4-BE49-F238E27FC236}">
                <a16:creationId xmlns:a16="http://schemas.microsoft.com/office/drawing/2014/main" id="{88BC7503-89AD-8CEE-FA08-DD113AC38BB6}"/>
              </a:ext>
            </a:extLst>
          </p:cNvPr>
          <p:cNvSpPr/>
          <p:nvPr userDrawn="1"/>
        </p:nvSpPr>
        <p:spPr>
          <a:xfrm>
            <a:off x="1" y="-1441319"/>
            <a:ext cx="1132113"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2">
            <a:extLst>
              <a:ext uri="{FF2B5EF4-FFF2-40B4-BE49-F238E27FC236}">
                <a16:creationId xmlns:a16="http://schemas.microsoft.com/office/drawing/2014/main" id="{7674523A-BED3-9BA6-2601-606BC49AF452}"/>
              </a:ext>
            </a:extLst>
          </p:cNvPr>
          <p:cNvSpPr/>
          <p:nvPr userDrawn="1"/>
        </p:nvSpPr>
        <p:spPr>
          <a:xfrm>
            <a:off x="1" y="-773468"/>
            <a:ext cx="1132113"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30" name="Dikdörtgen 6">
            <a:extLst>
              <a:ext uri="{FF2B5EF4-FFF2-40B4-BE49-F238E27FC236}">
                <a16:creationId xmlns:a16="http://schemas.microsoft.com/office/drawing/2014/main" id="{E78E2873-ED8C-F2C9-B8B6-381BAE6A0FA4}"/>
              </a:ext>
            </a:extLst>
          </p:cNvPr>
          <p:cNvSpPr/>
          <p:nvPr userDrawn="1"/>
        </p:nvSpPr>
        <p:spPr>
          <a:xfrm>
            <a:off x="12652542" y="27728"/>
            <a:ext cx="1132113"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0" name="Dikdörtgen 23">
            <a:extLst>
              <a:ext uri="{FF2B5EF4-FFF2-40B4-BE49-F238E27FC236}">
                <a16:creationId xmlns:a16="http://schemas.microsoft.com/office/drawing/2014/main" id="{E9DBBE0E-B98B-AC18-762B-511EC0B19EEA}"/>
              </a:ext>
            </a:extLst>
          </p:cNvPr>
          <p:cNvSpPr/>
          <p:nvPr userDrawn="1"/>
        </p:nvSpPr>
        <p:spPr>
          <a:xfrm>
            <a:off x="1228877" y="-773468"/>
            <a:ext cx="1132113"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1" name="Dikdörtgen 23">
            <a:extLst>
              <a:ext uri="{FF2B5EF4-FFF2-40B4-BE49-F238E27FC236}">
                <a16:creationId xmlns:a16="http://schemas.microsoft.com/office/drawing/2014/main" id="{EFCCA561-57E5-8BE5-9C65-030A63556582}"/>
              </a:ext>
            </a:extLst>
          </p:cNvPr>
          <p:cNvSpPr/>
          <p:nvPr userDrawn="1"/>
        </p:nvSpPr>
        <p:spPr>
          <a:xfrm>
            <a:off x="2457753" y="-773468"/>
            <a:ext cx="1132113"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2" name="Dikdörtgen 23">
            <a:extLst>
              <a:ext uri="{FF2B5EF4-FFF2-40B4-BE49-F238E27FC236}">
                <a16:creationId xmlns:a16="http://schemas.microsoft.com/office/drawing/2014/main" id="{CFE0375A-207D-6CC6-C319-ED0CD98B39AD}"/>
              </a:ext>
            </a:extLst>
          </p:cNvPr>
          <p:cNvSpPr/>
          <p:nvPr userDrawn="1"/>
        </p:nvSpPr>
        <p:spPr>
          <a:xfrm>
            <a:off x="3686629" y="-773468"/>
            <a:ext cx="1132113"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3" name="Dikdörtgen 23">
            <a:extLst>
              <a:ext uri="{FF2B5EF4-FFF2-40B4-BE49-F238E27FC236}">
                <a16:creationId xmlns:a16="http://schemas.microsoft.com/office/drawing/2014/main" id="{075AD28E-4D59-73A1-B6EB-729C796C1CD3}"/>
              </a:ext>
            </a:extLst>
          </p:cNvPr>
          <p:cNvSpPr/>
          <p:nvPr userDrawn="1"/>
        </p:nvSpPr>
        <p:spPr>
          <a:xfrm>
            <a:off x="4915505" y="-773468"/>
            <a:ext cx="1132113"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4" name="Dikdörtgen 23">
            <a:extLst>
              <a:ext uri="{FF2B5EF4-FFF2-40B4-BE49-F238E27FC236}">
                <a16:creationId xmlns:a16="http://schemas.microsoft.com/office/drawing/2014/main" id="{B687AB50-5ED8-BAED-B6B0-9DF91C4C30F7}"/>
              </a:ext>
            </a:extLst>
          </p:cNvPr>
          <p:cNvSpPr/>
          <p:nvPr userDrawn="1"/>
        </p:nvSpPr>
        <p:spPr>
          <a:xfrm>
            <a:off x="6144381" y="-773468"/>
            <a:ext cx="1132113"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5" name="Dikdörtgen 23">
            <a:extLst>
              <a:ext uri="{FF2B5EF4-FFF2-40B4-BE49-F238E27FC236}">
                <a16:creationId xmlns:a16="http://schemas.microsoft.com/office/drawing/2014/main" id="{79201D5B-7995-640E-A371-E197C412ACF9}"/>
              </a:ext>
            </a:extLst>
          </p:cNvPr>
          <p:cNvSpPr/>
          <p:nvPr userDrawn="1"/>
        </p:nvSpPr>
        <p:spPr>
          <a:xfrm>
            <a:off x="7373257" y="-773468"/>
            <a:ext cx="1132113"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6" name="Dikdörtgen 23">
            <a:extLst>
              <a:ext uri="{FF2B5EF4-FFF2-40B4-BE49-F238E27FC236}">
                <a16:creationId xmlns:a16="http://schemas.microsoft.com/office/drawing/2014/main" id="{362D2E98-CFA1-F849-A25F-0FECEA91CFC8}"/>
              </a:ext>
            </a:extLst>
          </p:cNvPr>
          <p:cNvSpPr/>
          <p:nvPr userDrawn="1"/>
        </p:nvSpPr>
        <p:spPr>
          <a:xfrm>
            <a:off x="8602133" y="-773468"/>
            <a:ext cx="1132113"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7" name="Dikdörtgen 23">
            <a:extLst>
              <a:ext uri="{FF2B5EF4-FFF2-40B4-BE49-F238E27FC236}">
                <a16:creationId xmlns:a16="http://schemas.microsoft.com/office/drawing/2014/main" id="{C57F412D-34D4-62A7-9662-1BFFE52140EF}"/>
              </a:ext>
            </a:extLst>
          </p:cNvPr>
          <p:cNvSpPr/>
          <p:nvPr userDrawn="1"/>
        </p:nvSpPr>
        <p:spPr>
          <a:xfrm>
            <a:off x="2457750" y="-1441320"/>
            <a:ext cx="1132113"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9" name="Dikdörtgen 6">
            <a:extLst>
              <a:ext uri="{FF2B5EF4-FFF2-40B4-BE49-F238E27FC236}">
                <a16:creationId xmlns:a16="http://schemas.microsoft.com/office/drawing/2014/main" id="{680940DE-4EC1-1880-E739-31C690C7F656}"/>
              </a:ext>
            </a:extLst>
          </p:cNvPr>
          <p:cNvSpPr/>
          <p:nvPr userDrawn="1"/>
        </p:nvSpPr>
        <p:spPr>
          <a:xfrm>
            <a:off x="12652542" y="736794"/>
            <a:ext cx="1132113" cy="466531"/>
          </a:xfrm>
          <a:prstGeom prst="rect">
            <a:avLst/>
          </a:prstGeom>
          <a:solidFill>
            <a:srgbClr val="F493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1" name="Dikdörtgen 6">
            <a:extLst>
              <a:ext uri="{FF2B5EF4-FFF2-40B4-BE49-F238E27FC236}">
                <a16:creationId xmlns:a16="http://schemas.microsoft.com/office/drawing/2014/main" id="{3D2C23B7-FC3D-228E-230C-7394A7E72F08}"/>
              </a:ext>
            </a:extLst>
          </p:cNvPr>
          <p:cNvSpPr/>
          <p:nvPr userDrawn="1"/>
        </p:nvSpPr>
        <p:spPr>
          <a:xfrm>
            <a:off x="12652542" y="1445860"/>
            <a:ext cx="1132113"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2" name="Dikdörtgen 6">
            <a:extLst>
              <a:ext uri="{FF2B5EF4-FFF2-40B4-BE49-F238E27FC236}">
                <a16:creationId xmlns:a16="http://schemas.microsoft.com/office/drawing/2014/main" id="{86E5C1D5-4A65-BA3C-5EA0-002940C87243}"/>
              </a:ext>
            </a:extLst>
          </p:cNvPr>
          <p:cNvSpPr/>
          <p:nvPr userDrawn="1"/>
        </p:nvSpPr>
        <p:spPr>
          <a:xfrm>
            <a:off x="12652542" y="2154926"/>
            <a:ext cx="1132113"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3" name="Dikdörtgen 6">
            <a:extLst>
              <a:ext uri="{FF2B5EF4-FFF2-40B4-BE49-F238E27FC236}">
                <a16:creationId xmlns:a16="http://schemas.microsoft.com/office/drawing/2014/main" id="{0147DBEB-EE61-C4DC-C190-5CECB856C6D9}"/>
              </a:ext>
            </a:extLst>
          </p:cNvPr>
          <p:cNvSpPr/>
          <p:nvPr userDrawn="1"/>
        </p:nvSpPr>
        <p:spPr>
          <a:xfrm>
            <a:off x="12652542" y="2863992"/>
            <a:ext cx="1132113"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4" name="Dikdörtgen 6">
            <a:extLst>
              <a:ext uri="{FF2B5EF4-FFF2-40B4-BE49-F238E27FC236}">
                <a16:creationId xmlns:a16="http://schemas.microsoft.com/office/drawing/2014/main" id="{D1339B6E-627E-1152-DCC2-A24972107E0F}"/>
              </a:ext>
            </a:extLst>
          </p:cNvPr>
          <p:cNvSpPr/>
          <p:nvPr userDrawn="1"/>
        </p:nvSpPr>
        <p:spPr>
          <a:xfrm>
            <a:off x="12652542" y="3573058"/>
            <a:ext cx="1132113"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 name="Title Placeholder 3">
            <a:extLst>
              <a:ext uri="{FF2B5EF4-FFF2-40B4-BE49-F238E27FC236}">
                <a16:creationId xmlns:a16="http://schemas.microsoft.com/office/drawing/2014/main" id="{E98D67D3-EEF3-73AD-79E3-09F886069A8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rmAutofit/>
          </a:bodyPr>
          <a:lstStyle/>
          <a:p>
            <a:r>
              <a:rPr lang="en-US" dirty="0"/>
              <a:t>Click to edit Master title style</a:t>
            </a:r>
          </a:p>
        </p:txBody>
      </p:sp>
      <p:sp>
        <p:nvSpPr>
          <p:cNvPr id="2" name="Dikdörtgen 22">
            <a:extLst>
              <a:ext uri="{FF2B5EF4-FFF2-40B4-BE49-F238E27FC236}">
                <a16:creationId xmlns:a16="http://schemas.microsoft.com/office/drawing/2014/main" id="{EF7ABB1D-348F-4BDB-ED1E-240CBAC8FA05}"/>
              </a:ext>
            </a:extLst>
          </p:cNvPr>
          <p:cNvSpPr/>
          <p:nvPr userDrawn="1"/>
        </p:nvSpPr>
        <p:spPr>
          <a:xfrm>
            <a:off x="12652542" y="7118385"/>
            <a:ext cx="1132113"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1" name="Dikdörtgen 22">
            <a:extLst>
              <a:ext uri="{FF2B5EF4-FFF2-40B4-BE49-F238E27FC236}">
                <a16:creationId xmlns:a16="http://schemas.microsoft.com/office/drawing/2014/main" id="{CBE93740-B338-D1EA-6B58-CE0DDC72027F}"/>
              </a:ext>
            </a:extLst>
          </p:cNvPr>
          <p:cNvSpPr/>
          <p:nvPr userDrawn="1"/>
        </p:nvSpPr>
        <p:spPr>
          <a:xfrm>
            <a:off x="12652542" y="7827451"/>
            <a:ext cx="1132113" cy="466531"/>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sp>
        <p:nvSpPr>
          <p:cNvPr id="6" name="Slide Number Placeholder 5">
            <a:extLst>
              <a:ext uri="{FF2B5EF4-FFF2-40B4-BE49-F238E27FC236}">
                <a16:creationId xmlns:a16="http://schemas.microsoft.com/office/drawing/2014/main" id="{B4CD48E2-B4B9-DE97-6561-E7739C1E4F9A}"/>
              </a:ext>
            </a:extLst>
          </p:cNvPr>
          <p:cNvSpPr>
            <a:spLocks noGrp="1"/>
          </p:cNvSpPr>
          <p:nvPr>
            <p:ph type="sldNum" sz="quarter" idx="4"/>
          </p:nvPr>
        </p:nvSpPr>
        <p:spPr>
          <a:xfrm>
            <a:off x="11136133" y="6510727"/>
            <a:ext cx="847359" cy="365125"/>
          </a:xfrm>
          <a:prstGeom prst="rect">
            <a:avLst/>
          </a:prstGeom>
        </p:spPr>
        <p:txBody>
          <a:bodyPr vert="horz" lIns="0" tIns="0" rIns="0" bIns="0" rtlCol="0" anchor="ctr"/>
          <a:lstStyle>
            <a:lvl1pPr algn="r">
              <a:defRPr sz="2400" b="1">
                <a:solidFill>
                  <a:schemeClr val="tx1"/>
                </a:solidFill>
                <a:latin typeface="Garamond" panose="02020404030301010803" pitchFamily="18" charset="0"/>
              </a:defRPr>
            </a:lvl1pPr>
          </a:lstStyle>
          <a:p>
            <a:fld id="{926C5CFF-FC03-5F4C-B716-CBEBB43E48DE}" type="slidenum">
              <a:rPr lang="en-US" smtClean="0"/>
              <a:pPr/>
              <a:t>‹#›</a:t>
            </a:fld>
            <a:endParaRPr lang="en-US" dirty="0"/>
          </a:p>
        </p:txBody>
      </p:sp>
      <p:sp>
        <p:nvSpPr>
          <p:cNvPr id="21" name="Dikdörtgen 22">
            <a:extLst>
              <a:ext uri="{FF2B5EF4-FFF2-40B4-BE49-F238E27FC236}">
                <a16:creationId xmlns:a16="http://schemas.microsoft.com/office/drawing/2014/main" id="{2F6270D0-6DFD-6A84-CDF4-A83D296D9AB4}"/>
              </a:ext>
            </a:extLst>
          </p:cNvPr>
          <p:cNvSpPr/>
          <p:nvPr userDrawn="1"/>
        </p:nvSpPr>
        <p:spPr>
          <a:xfrm>
            <a:off x="12652542" y="8536517"/>
            <a:ext cx="1132113" cy="466531"/>
          </a:xfrm>
          <a:prstGeom prst="rect">
            <a:avLst/>
          </a:prstGeom>
          <a:solidFill>
            <a:srgbClr val="E30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pic>
        <p:nvPicPr>
          <p:cNvPr id="17" name="Picture 16">
            <a:extLst>
              <a:ext uri="{FF2B5EF4-FFF2-40B4-BE49-F238E27FC236}">
                <a16:creationId xmlns:a16="http://schemas.microsoft.com/office/drawing/2014/main" id="{9DBFD4E3-89D8-8E85-FB35-5FD1B1C328C5}"/>
              </a:ext>
            </a:extLst>
          </p:cNvPr>
          <p:cNvPicPr>
            <a:picLocks noChangeAspect="1"/>
          </p:cNvPicPr>
          <p:nvPr userDrawn="1"/>
        </p:nvPicPr>
        <p:blipFill>
          <a:blip r:embed="rId12"/>
          <a:stretch>
            <a:fillRect/>
          </a:stretch>
        </p:blipFill>
        <p:spPr>
          <a:xfrm>
            <a:off x="0" y="6519670"/>
            <a:ext cx="1228876" cy="384024"/>
          </a:xfrm>
          <a:prstGeom prst="rect">
            <a:avLst/>
          </a:prstGeom>
        </p:spPr>
      </p:pic>
    </p:spTree>
    <p:extLst>
      <p:ext uri="{BB962C8B-B14F-4D97-AF65-F5344CB8AC3E}">
        <p14:creationId xmlns:p14="http://schemas.microsoft.com/office/powerpoint/2010/main" val="19829292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7" r:id="rId3"/>
    <p:sldLayoutId id="2147483679" r:id="rId4"/>
    <p:sldLayoutId id="2147483680" r:id="rId5"/>
    <p:sldLayoutId id="2147483681" r:id="rId6"/>
    <p:sldLayoutId id="2147483682" r:id="rId7"/>
    <p:sldLayoutId id="2147483683" r:id="rId8"/>
    <p:sldLayoutId id="2147483685" r:id="rId9"/>
    <p:sldLayoutId id="2147483686" r:id="rId10"/>
  </p:sldLayoutIdLst>
  <p:hf hdr="0" dt="0"/>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Tahoma" panose="020B060403050404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Tahoma" panose="020B060403050404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academic.oup.com/bioinformatics/article/36/12/3669/5804978" TargetMode="External"/><Relationship Id="rId5" Type="http://schemas.openxmlformats.org/officeDocument/2006/relationships/hyperlink" Target="https://github.com/CMU-SAFARI/Apollo" TargetMode="External"/><Relationship Id="rId4" Type="http://schemas.openxmlformats.org/officeDocument/2006/relationships/hyperlink" Target="https://academic.oup.com/bioinformatics/article-pdf/36/12/3669/33437318/btaa179.pdf"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canfirtina.com/pub/aphmm-firtina-2024-hipeac.pptx" TargetMode="External"/><Relationship Id="rId3" Type="http://schemas.openxmlformats.org/officeDocument/2006/relationships/hyperlink" Target="http://taco.acm.org/" TargetMode="External"/><Relationship Id="rId7" Type="http://schemas.openxmlformats.org/officeDocument/2006/relationships/hyperlink" Target="https://youtu.be/a8RFca-jXP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doi.org/10.1145/3632950" TargetMode="External"/><Relationship Id="rId5" Type="http://schemas.openxmlformats.org/officeDocument/2006/relationships/hyperlink" Target="https://github.com/CMU-SAFARI/ApHMM-GPU" TargetMode="External"/><Relationship Id="rId10" Type="http://schemas.openxmlformats.org/officeDocument/2006/relationships/image" Target="../media/image26.png"/><Relationship Id="rId4" Type="http://schemas.openxmlformats.org/officeDocument/2006/relationships/hyperlink" Target="https://arxiv.org/pdf/2207.09765" TargetMode="External"/><Relationship Id="rId9" Type="http://schemas.openxmlformats.org/officeDocument/2006/relationships/hyperlink" Target="https://canfirtina.com/pub/aphmm-firtina-2024-hipeac.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youtu.be/xdNN1ddp8EQ" TargetMode="External"/><Relationship Id="rId13" Type="http://schemas.openxmlformats.org/officeDocument/2006/relationships/hyperlink" Target="https://www.cs.umd.edu/~firtina/pub/rawsamble_firtina_cshl-biological_data_science_2024.pptx" TargetMode="External"/><Relationship Id="rId3" Type="http://schemas.openxmlformats.org/officeDocument/2006/relationships/hyperlink" Target="http://bioinformatics.oxfordjournals.org/" TargetMode="External"/><Relationship Id="rId7" Type="http://schemas.openxmlformats.org/officeDocument/2006/relationships/hyperlink" Target="https://www.iscb.org/ismb2024/programme-schedule/scientific-programme/hitseq" TargetMode="External"/><Relationship Id="rId12" Type="http://schemas.openxmlformats.org/officeDocument/2006/relationships/hyperlink" Target="https://youtu.be/D3-QytzMdMc" TargetMode="External"/><Relationship Id="rId17" Type="http://schemas.openxmlformats.org/officeDocument/2006/relationships/image" Target="../media/image29.png"/><Relationship Id="rId2" Type="http://schemas.openxmlformats.org/officeDocument/2006/relationships/notesSlide" Target="../notesSlides/notesSlide25.xml"/><Relationship Id="rId16" Type="http://schemas.openxmlformats.org/officeDocument/2006/relationships/hyperlink" Target="https://www.linkedin.com/posts/canfirtina_rawsamble-overlapping-and-assembling-raw-activity-7255258365721804801-Dyfj" TargetMode="External"/><Relationship Id="rId1" Type="http://schemas.openxmlformats.org/officeDocument/2006/relationships/slideLayout" Target="../slideLayouts/slideLayout2.xml"/><Relationship Id="rId6" Type="http://schemas.openxmlformats.org/officeDocument/2006/relationships/hyperlink" Target="https://github.com/STORMgroup/RawHash2" TargetMode="External"/><Relationship Id="rId11" Type="http://schemas.openxmlformats.org/officeDocument/2006/relationships/hyperlink" Target="https://meetings.cshl.edu/abstracts.aspx?meet=DATA&amp;year=24" TargetMode="External"/><Relationship Id="rId5" Type="http://schemas.openxmlformats.org/officeDocument/2006/relationships/hyperlink" Target="https://arxiv.org/pdf/2410.17801" TargetMode="External"/><Relationship Id="rId15" Type="http://schemas.openxmlformats.org/officeDocument/2006/relationships/hyperlink" Target="https://x.com/FirtinaC/status/1849478207684194449" TargetMode="External"/><Relationship Id="rId10" Type="http://schemas.openxmlformats.org/officeDocument/2006/relationships/hyperlink" Target="https://www.cs.umd.edu/~firtina/pub/rawsamble-firtina-2024-ismb.pdf" TargetMode="External"/><Relationship Id="rId4" Type="http://schemas.openxmlformats.org/officeDocument/2006/relationships/hyperlink" Target="https://doi.org/10.1093/bioinformatics/btag087" TargetMode="External"/><Relationship Id="rId9" Type="http://schemas.openxmlformats.org/officeDocument/2006/relationships/hyperlink" Target="https://www.cs.umd.edu/~firtina/pub/rawsamble-firtina-2024-ismb.pptx" TargetMode="External"/><Relationship Id="rId14" Type="http://schemas.openxmlformats.org/officeDocument/2006/relationships/hyperlink" Target="https://www.cs.umd.edu/~firtina/pub/rawsamble_firtina_cshl-biological_data_science_2024.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svg"/></Relationships>
</file>

<file path=ppt/slides/_rels/slide2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33.svg"/><Relationship Id="rId7" Type="http://schemas.openxmlformats.org/officeDocument/2006/relationships/image" Target="../media/image95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1060.png"/><Relationship Id="rId5" Type="http://schemas.openxmlformats.org/officeDocument/2006/relationships/image" Target="../media/image930.png"/><Relationship Id="rId10" Type="http://schemas.openxmlformats.org/officeDocument/2006/relationships/image" Target="../media/image1050.png"/><Relationship Id="rId9" Type="http://schemas.openxmlformats.org/officeDocument/2006/relationships/image" Target="../media/image970.png"/></Relationships>
</file>

<file path=ppt/slides/_rels/slide30.xml.rels><?xml version="1.0" encoding="UTF-8" standalone="yes"?>
<Relationships xmlns="http://schemas.openxmlformats.org/package/2006/relationships"><Relationship Id="rId8" Type="http://schemas.openxmlformats.org/officeDocument/2006/relationships/hyperlink" Target="https://youtu.be/xdNN1ddp8EQ" TargetMode="External"/><Relationship Id="rId13" Type="http://schemas.openxmlformats.org/officeDocument/2006/relationships/hyperlink" Target="https://www.cs.umd.edu/~firtina/pub/rawsamble_firtina_cshl-biological_data_science_2024.pptx" TargetMode="External"/><Relationship Id="rId3" Type="http://schemas.openxmlformats.org/officeDocument/2006/relationships/hyperlink" Target="http://bioinformatics.oxfordjournals.org/" TargetMode="External"/><Relationship Id="rId7" Type="http://schemas.openxmlformats.org/officeDocument/2006/relationships/hyperlink" Target="https://www.iscb.org/ismb2024/programme-schedule/scientific-programme/hitseq" TargetMode="External"/><Relationship Id="rId12" Type="http://schemas.openxmlformats.org/officeDocument/2006/relationships/hyperlink" Target="https://youtu.be/D3-QytzMdMc" TargetMode="External"/><Relationship Id="rId17" Type="http://schemas.openxmlformats.org/officeDocument/2006/relationships/image" Target="../media/image29.png"/><Relationship Id="rId2" Type="http://schemas.openxmlformats.org/officeDocument/2006/relationships/notesSlide" Target="../notesSlides/notesSlide28.xml"/><Relationship Id="rId16" Type="http://schemas.openxmlformats.org/officeDocument/2006/relationships/hyperlink" Target="https://www.linkedin.com/posts/canfirtina_rawsamble-overlapping-and-assembling-raw-activity-7255258365721804801-Dyfj" TargetMode="External"/><Relationship Id="rId1" Type="http://schemas.openxmlformats.org/officeDocument/2006/relationships/slideLayout" Target="../slideLayouts/slideLayout2.xml"/><Relationship Id="rId6" Type="http://schemas.openxmlformats.org/officeDocument/2006/relationships/hyperlink" Target="https://github.com/STORMgroup/RawHash2" TargetMode="External"/><Relationship Id="rId11" Type="http://schemas.openxmlformats.org/officeDocument/2006/relationships/hyperlink" Target="https://meetings.cshl.edu/abstracts.aspx?meet=DATA&amp;year=24" TargetMode="External"/><Relationship Id="rId5" Type="http://schemas.openxmlformats.org/officeDocument/2006/relationships/hyperlink" Target="https://arxiv.org/pdf/2410.17801" TargetMode="External"/><Relationship Id="rId15" Type="http://schemas.openxmlformats.org/officeDocument/2006/relationships/hyperlink" Target="https://x.com/FirtinaC/status/1849478207684194449" TargetMode="External"/><Relationship Id="rId10" Type="http://schemas.openxmlformats.org/officeDocument/2006/relationships/hyperlink" Target="https://www.cs.umd.edu/~firtina/pub/rawsamble-firtina-2024-ismb.pdf" TargetMode="External"/><Relationship Id="rId4" Type="http://schemas.openxmlformats.org/officeDocument/2006/relationships/hyperlink" Target="https://doi.org/10.1093/bioinformatics/btag087" TargetMode="External"/><Relationship Id="rId9" Type="http://schemas.openxmlformats.org/officeDocument/2006/relationships/hyperlink" Target="https://www.cs.umd.edu/~firtina/pub/rawsamble-firtina-2024-ismb.pptx" TargetMode="External"/><Relationship Id="rId14" Type="http://schemas.openxmlformats.org/officeDocument/2006/relationships/hyperlink" Target="https://www.cs.umd.edu/~firtina/pub/rawsamble_firtina_cshl-biological_data_science_2024.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A3DA3D-14C1-F5D4-E670-D71EDC4822AC}"/>
              </a:ext>
            </a:extLst>
          </p:cNvPr>
          <p:cNvSpPr>
            <a:spLocks noGrp="1"/>
          </p:cNvSpPr>
          <p:nvPr>
            <p:ph type="body" sz="quarter" idx="13"/>
          </p:nvPr>
        </p:nvSpPr>
        <p:spPr>
          <a:xfrm>
            <a:off x="731520" y="2393958"/>
            <a:ext cx="10972800" cy="503536"/>
          </a:xfrm>
        </p:spPr>
        <p:txBody>
          <a:bodyPr/>
          <a:lstStyle/>
          <a:p>
            <a:r>
              <a:rPr lang="en-US" dirty="0"/>
              <a:t>Lecture 5: Genome Assembly</a:t>
            </a:r>
          </a:p>
        </p:txBody>
      </p:sp>
      <p:sp>
        <p:nvSpPr>
          <p:cNvPr id="3" name="Text Placeholder 2">
            <a:extLst>
              <a:ext uri="{FF2B5EF4-FFF2-40B4-BE49-F238E27FC236}">
                <a16:creationId xmlns:a16="http://schemas.microsoft.com/office/drawing/2014/main" id="{8794E9EE-F3B8-C4F4-B5FD-6A5FFD5DBB01}"/>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FC463001-6091-3EDA-0FB4-DA93FB1F0020}"/>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158E705C-BA26-2183-1F9B-3C0ADAF05FE6}"/>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D3627CA8-FD1B-2399-499F-362309C678CB}"/>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58F16DD4-6721-D889-687A-4C7F211CCF88}"/>
              </a:ext>
            </a:extLst>
          </p:cNvPr>
          <p:cNvSpPr>
            <a:spLocks noGrp="1"/>
          </p:cNvSpPr>
          <p:nvPr>
            <p:ph type="body" sz="quarter" idx="20"/>
          </p:nvPr>
        </p:nvSpPr>
        <p:spPr>
          <a:xfrm>
            <a:off x="731520" y="4039992"/>
            <a:ext cx="10972800" cy="332399"/>
          </a:xfrm>
        </p:spPr>
        <p:txBody>
          <a:bodyPr/>
          <a:lstStyle/>
          <a:p>
            <a:r>
              <a:rPr lang="en-US" dirty="0"/>
              <a:t>September 15, 2026</a:t>
            </a:r>
          </a:p>
        </p:txBody>
      </p:sp>
    </p:spTree>
    <p:extLst>
      <p:ext uri="{BB962C8B-B14F-4D97-AF65-F5344CB8AC3E}">
        <p14:creationId xmlns:p14="http://schemas.microsoft.com/office/powerpoint/2010/main" val="2107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6D635D-C4E8-4E60-B8F0-71F7528F28F0}"/>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Agenda</a:t>
            </a:r>
          </a:p>
        </p:txBody>
      </p:sp>
      <p:sp>
        <p:nvSpPr>
          <p:cNvPr id="6" name="Content Placeholder 5">
            <a:extLst>
              <a:ext uri="{FF2B5EF4-FFF2-40B4-BE49-F238E27FC236}">
                <a16:creationId xmlns:a16="http://schemas.microsoft.com/office/drawing/2014/main" id="{7AD87457-B65B-45E3-AAE3-6EEE4205EE61}"/>
              </a:ext>
            </a:extLst>
          </p:cNvPr>
          <p:cNvSpPr>
            <a:spLocks noGrp="1"/>
          </p:cNvSpPr>
          <p:nvPr>
            <p:ph idx="1"/>
          </p:nvPr>
        </p:nvSpPr>
        <p:spPr/>
        <p:txBody>
          <a:bodyPr/>
          <a:lstStyle/>
          <a:p>
            <a:pPr lvl="0"/>
            <a:r>
              <a:rPr lang="en-US" b="0"/>
              <a:t>From overlapping reads to contigs</a:t>
            </a:r>
          </a:p>
          <a:p>
            <a:pPr lvl="1"/>
            <a:r>
              <a:rPr lang="en-US" b="0"/>
              <a:t>Overlap graphs, cleaning, consensus and scaffolding</a:t>
            </a:r>
          </a:p>
          <a:p>
            <a:pPr lvl="0"/>
            <a:r>
              <a:rPr lang="en-US" b="0"/>
              <a:t>Assembly with de Bruijn graphs</a:t>
            </a:r>
          </a:p>
          <a:p>
            <a:pPr lvl="0"/>
            <a:r>
              <a:rPr lang="en-US" b="0"/>
              <a:t>Modern assembly and how to evaluate it</a:t>
            </a:r>
          </a:p>
        </p:txBody>
      </p:sp>
      <p:sp>
        <p:nvSpPr>
          <p:cNvPr id="7" name="Slide Number Placeholder 2">
            <a:extLst>
              <a:ext uri="{FF2B5EF4-FFF2-40B4-BE49-F238E27FC236}">
                <a16:creationId xmlns:a16="http://schemas.microsoft.com/office/drawing/2014/main" id="{D6B23E3B-A719-4BDC-8176-D3C893DCD324}"/>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3573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BAA16C-67B8-4319-B7F8-44DB8FFB044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Genome Assembly</a:t>
            </a:r>
          </a:p>
        </p:txBody>
      </p:sp>
      <p:sp>
        <p:nvSpPr>
          <p:cNvPr id="6" name="Content Placeholder 5">
            <a:extLst>
              <a:ext uri="{FF2B5EF4-FFF2-40B4-BE49-F238E27FC236}">
                <a16:creationId xmlns:a16="http://schemas.microsoft.com/office/drawing/2014/main" id="{C1B75EB5-FA37-4411-8C6C-68A46745069A}"/>
              </a:ext>
            </a:extLst>
          </p:cNvPr>
          <p:cNvSpPr>
            <a:spLocks noGrp="1"/>
          </p:cNvSpPr>
          <p:nvPr>
            <p:ph idx="1"/>
          </p:nvPr>
        </p:nvSpPr>
        <p:spPr/>
        <p:txBody>
          <a:bodyPr/>
          <a:lstStyle/>
          <a:p>
            <a:pPr lvl="0"/>
            <a:r>
              <a:rPr lang="en-US" b="0"/>
              <a:t>Reconstruct genomic sequence from overlapping reads</a:t>
            </a:r>
          </a:p>
          <a:p>
            <a:pPr lvl="0"/>
            <a:r>
              <a:rPr lang="en-US" b="0"/>
              <a:t>A contig is one continuous assembled sequence</a:t>
            </a:r>
          </a:p>
        </p:txBody>
      </p:sp>
      <p:sp>
        <p:nvSpPr>
          <p:cNvPr id="8" name="Rectangle 11">
            <a:extLst>
              <a:ext uri="{FF2B5EF4-FFF2-40B4-BE49-F238E27FC236}">
                <a16:creationId xmlns:a16="http://schemas.microsoft.com/office/drawing/2014/main" id="{CB3541CE-711E-45E6-8AD8-D5B15A581BDF}"/>
              </a:ext>
            </a:extLst>
          </p:cNvPr>
          <p:cNvSpPr/>
          <p:nvPr/>
        </p:nvSpPr>
        <p:spPr bwMode="auto">
          <a:xfrm>
            <a:off x="3064170" y="2862627"/>
            <a:ext cx="754846" cy="234026"/>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9" name="Rectangle 12">
            <a:extLst>
              <a:ext uri="{FF2B5EF4-FFF2-40B4-BE49-F238E27FC236}">
                <a16:creationId xmlns:a16="http://schemas.microsoft.com/office/drawing/2014/main" id="{A8311E00-3B77-4D64-A3FF-CC11C232CE01}"/>
              </a:ext>
            </a:extLst>
          </p:cNvPr>
          <p:cNvSpPr/>
          <p:nvPr/>
        </p:nvSpPr>
        <p:spPr bwMode="auto">
          <a:xfrm>
            <a:off x="2698941" y="2862627"/>
            <a:ext cx="364072"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0" name="Rectangle 13">
            <a:extLst>
              <a:ext uri="{FF2B5EF4-FFF2-40B4-BE49-F238E27FC236}">
                <a16:creationId xmlns:a16="http://schemas.microsoft.com/office/drawing/2014/main" id="{B927FA8F-321B-42FE-9FBB-E058FF286CD1}"/>
              </a:ext>
            </a:extLst>
          </p:cNvPr>
          <p:cNvSpPr/>
          <p:nvPr/>
        </p:nvSpPr>
        <p:spPr bwMode="auto">
          <a:xfrm>
            <a:off x="5002930" y="2869584"/>
            <a:ext cx="1303063"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1" name="Rectangle 14">
            <a:extLst>
              <a:ext uri="{FF2B5EF4-FFF2-40B4-BE49-F238E27FC236}">
                <a16:creationId xmlns:a16="http://schemas.microsoft.com/office/drawing/2014/main" id="{55AC22A9-97A0-4F51-A39D-9280791E0FA0}"/>
              </a:ext>
            </a:extLst>
          </p:cNvPr>
          <p:cNvSpPr/>
          <p:nvPr/>
        </p:nvSpPr>
        <p:spPr bwMode="auto">
          <a:xfrm>
            <a:off x="7527046" y="2869584"/>
            <a:ext cx="597399" cy="234026"/>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2" name="Rectangle 15">
            <a:extLst>
              <a:ext uri="{FF2B5EF4-FFF2-40B4-BE49-F238E27FC236}">
                <a16:creationId xmlns:a16="http://schemas.microsoft.com/office/drawing/2014/main" id="{D01A68E7-D2FE-4763-9028-6D7EA12A896F}"/>
              </a:ext>
            </a:extLst>
          </p:cNvPr>
          <p:cNvSpPr/>
          <p:nvPr/>
        </p:nvSpPr>
        <p:spPr bwMode="auto">
          <a:xfrm>
            <a:off x="8492160" y="2867444"/>
            <a:ext cx="1021096" cy="234026"/>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3" name="Rectangle 16">
            <a:extLst>
              <a:ext uri="{FF2B5EF4-FFF2-40B4-BE49-F238E27FC236}">
                <a16:creationId xmlns:a16="http://schemas.microsoft.com/office/drawing/2014/main" id="{C13214D1-3A3A-41B9-B826-AEBA602C7449}"/>
              </a:ext>
            </a:extLst>
          </p:cNvPr>
          <p:cNvSpPr/>
          <p:nvPr/>
        </p:nvSpPr>
        <p:spPr bwMode="auto">
          <a:xfrm>
            <a:off x="4039502" y="2869584"/>
            <a:ext cx="737041"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4" name="Rectangle 17">
            <a:extLst>
              <a:ext uri="{FF2B5EF4-FFF2-40B4-BE49-F238E27FC236}">
                <a16:creationId xmlns:a16="http://schemas.microsoft.com/office/drawing/2014/main" id="{7801286D-E844-4EFB-A47B-8C1B724AD739}"/>
              </a:ext>
            </a:extLst>
          </p:cNvPr>
          <p:cNvSpPr/>
          <p:nvPr/>
        </p:nvSpPr>
        <p:spPr bwMode="auto">
          <a:xfrm>
            <a:off x="6529161" y="2869584"/>
            <a:ext cx="997887"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5" name="Rectangle 18">
            <a:extLst>
              <a:ext uri="{FF2B5EF4-FFF2-40B4-BE49-F238E27FC236}">
                <a16:creationId xmlns:a16="http://schemas.microsoft.com/office/drawing/2014/main" id="{AFE67622-8227-46C9-B8A0-A0C66DAB9F3F}"/>
              </a:ext>
            </a:extLst>
          </p:cNvPr>
          <p:cNvSpPr/>
          <p:nvPr/>
        </p:nvSpPr>
        <p:spPr bwMode="auto">
          <a:xfrm>
            <a:off x="9510126" y="2867444"/>
            <a:ext cx="364583"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16" name="Rectangle 19">
            <a:extLst>
              <a:ext uri="{FF2B5EF4-FFF2-40B4-BE49-F238E27FC236}">
                <a16:creationId xmlns:a16="http://schemas.microsoft.com/office/drawing/2014/main" id="{A32D009D-BB2A-46CB-9B7B-6FFF28931281}"/>
              </a:ext>
            </a:extLst>
          </p:cNvPr>
          <p:cNvSpPr/>
          <p:nvPr/>
        </p:nvSpPr>
        <p:spPr bwMode="auto">
          <a:xfrm>
            <a:off x="10039913" y="2867444"/>
            <a:ext cx="849694" cy="234026"/>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7" name="Rectangle 20">
            <a:extLst>
              <a:ext uri="{FF2B5EF4-FFF2-40B4-BE49-F238E27FC236}">
                <a16:creationId xmlns:a16="http://schemas.microsoft.com/office/drawing/2014/main" id="{8D71AED4-3A8B-4066-87EE-DF71E1093C75}"/>
              </a:ext>
            </a:extLst>
          </p:cNvPr>
          <p:cNvSpPr/>
          <p:nvPr/>
        </p:nvSpPr>
        <p:spPr bwMode="auto">
          <a:xfrm>
            <a:off x="4729819" y="3190264"/>
            <a:ext cx="896419"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8" name="Rectangle 21">
            <a:extLst>
              <a:ext uri="{FF2B5EF4-FFF2-40B4-BE49-F238E27FC236}">
                <a16:creationId xmlns:a16="http://schemas.microsoft.com/office/drawing/2014/main" id="{B62412B1-F7E2-44D7-9165-CC640EA548F3}"/>
              </a:ext>
            </a:extLst>
          </p:cNvPr>
          <p:cNvSpPr/>
          <p:nvPr/>
        </p:nvSpPr>
        <p:spPr bwMode="auto">
          <a:xfrm>
            <a:off x="5626238" y="3190264"/>
            <a:ext cx="896419" cy="234026"/>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9" name="Rectangle 23">
            <a:extLst>
              <a:ext uri="{FF2B5EF4-FFF2-40B4-BE49-F238E27FC236}">
                <a16:creationId xmlns:a16="http://schemas.microsoft.com/office/drawing/2014/main" id="{A2CF6621-D9FA-48D4-8C0F-17F9EED8329C}"/>
              </a:ext>
            </a:extLst>
          </p:cNvPr>
          <p:cNvSpPr/>
          <p:nvPr/>
        </p:nvSpPr>
        <p:spPr bwMode="auto">
          <a:xfrm>
            <a:off x="2700260" y="3190264"/>
            <a:ext cx="754846"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0" name="Rectangle 24">
            <a:extLst>
              <a:ext uri="{FF2B5EF4-FFF2-40B4-BE49-F238E27FC236}">
                <a16:creationId xmlns:a16="http://schemas.microsoft.com/office/drawing/2014/main" id="{BA53F24F-3EC0-4A1D-AC7D-43B024879ABF}"/>
              </a:ext>
            </a:extLst>
          </p:cNvPr>
          <p:cNvSpPr/>
          <p:nvPr/>
        </p:nvSpPr>
        <p:spPr bwMode="auto">
          <a:xfrm>
            <a:off x="3455106" y="3190264"/>
            <a:ext cx="1019633" cy="234026"/>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21" name="Rectangle 39">
            <a:extLst>
              <a:ext uri="{FF2B5EF4-FFF2-40B4-BE49-F238E27FC236}">
                <a16:creationId xmlns:a16="http://schemas.microsoft.com/office/drawing/2014/main" id="{4B8C9531-A3E6-4BDA-955D-D42C20780B87}"/>
              </a:ext>
            </a:extLst>
          </p:cNvPr>
          <p:cNvSpPr/>
          <p:nvPr/>
        </p:nvSpPr>
        <p:spPr bwMode="auto">
          <a:xfrm>
            <a:off x="8430228" y="3190264"/>
            <a:ext cx="375920"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2" name="Rectangle 40">
            <a:extLst>
              <a:ext uri="{FF2B5EF4-FFF2-40B4-BE49-F238E27FC236}">
                <a16:creationId xmlns:a16="http://schemas.microsoft.com/office/drawing/2014/main" id="{DA80C8AA-3D3C-4FB7-9F73-F7B7E92FA9F3}"/>
              </a:ext>
            </a:extLst>
          </p:cNvPr>
          <p:cNvSpPr/>
          <p:nvPr/>
        </p:nvSpPr>
        <p:spPr bwMode="auto">
          <a:xfrm>
            <a:off x="8809663" y="3190264"/>
            <a:ext cx="849694" cy="234026"/>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3" name="Rectangle 44">
            <a:extLst>
              <a:ext uri="{FF2B5EF4-FFF2-40B4-BE49-F238E27FC236}">
                <a16:creationId xmlns:a16="http://schemas.microsoft.com/office/drawing/2014/main" id="{AF4F426C-ACFB-436D-AC5E-910948A7FDE2}"/>
              </a:ext>
            </a:extLst>
          </p:cNvPr>
          <p:cNvSpPr/>
          <p:nvPr/>
        </p:nvSpPr>
        <p:spPr bwMode="auto">
          <a:xfrm>
            <a:off x="9939122" y="3190264"/>
            <a:ext cx="849694" cy="234026"/>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4" name="Rectangle 71">
            <a:extLst>
              <a:ext uri="{FF2B5EF4-FFF2-40B4-BE49-F238E27FC236}">
                <a16:creationId xmlns:a16="http://schemas.microsoft.com/office/drawing/2014/main" id="{BD51903D-E3E2-4D93-A3D5-11B4ADFB1BD5}"/>
              </a:ext>
            </a:extLst>
          </p:cNvPr>
          <p:cNvSpPr/>
          <p:nvPr/>
        </p:nvSpPr>
        <p:spPr bwMode="auto">
          <a:xfrm>
            <a:off x="2619424" y="4968861"/>
            <a:ext cx="1104603" cy="234026"/>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highlight>
                <a:srgbClr val="00FF00"/>
              </a:highlight>
              <a:latin typeface="Calibri"/>
              <a:ea typeface="Calibri"/>
              <a:cs typeface="Calibri"/>
            </a:endParaRPr>
          </a:p>
        </p:txBody>
      </p:sp>
      <p:sp>
        <p:nvSpPr>
          <p:cNvPr id="25" name="Rectangle 72">
            <a:extLst>
              <a:ext uri="{FF2B5EF4-FFF2-40B4-BE49-F238E27FC236}">
                <a16:creationId xmlns:a16="http://schemas.microsoft.com/office/drawing/2014/main" id="{19A65E4F-EEDA-48E2-9AE0-A0A023BDFDFA}"/>
              </a:ext>
            </a:extLst>
          </p:cNvPr>
          <p:cNvSpPr/>
          <p:nvPr/>
        </p:nvSpPr>
        <p:spPr bwMode="auto">
          <a:xfrm>
            <a:off x="3681542" y="4968861"/>
            <a:ext cx="849694"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6" name="Rectangle 73">
            <a:extLst>
              <a:ext uri="{FF2B5EF4-FFF2-40B4-BE49-F238E27FC236}">
                <a16:creationId xmlns:a16="http://schemas.microsoft.com/office/drawing/2014/main" id="{6B971C5F-6CAE-4E75-9175-FC15621AFEDD}"/>
              </a:ext>
            </a:extLst>
          </p:cNvPr>
          <p:cNvSpPr/>
          <p:nvPr/>
        </p:nvSpPr>
        <p:spPr bwMode="auto">
          <a:xfrm>
            <a:off x="5643313" y="4968861"/>
            <a:ext cx="1508015" cy="234026"/>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7" name="Rectangle 74">
            <a:extLst>
              <a:ext uri="{FF2B5EF4-FFF2-40B4-BE49-F238E27FC236}">
                <a16:creationId xmlns:a16="http://schemas.microsoft.com/office/drawing/2014/main" id="{742E43F6-C2C3-458B-BB1E-C50848047941}"/>
              </a:ext>
            </a:extLst>
          </p:cNvPr>
          <p:cNvSpPr/>
          <p:nvPr/>
        </p:nvSpPr>
        <p:spPr bwMode="auto">
          <a:xfrm>
            <a:off x="8170961" y="4968861"/>
            <a:ext cx="1210623" cy="234026"/>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8" name="Rectangle 75">
            <a:extLst>
              <a:ext uri="{FF2B5EF4-FFF2-40B4-BE49-F238E27FC236}">
                <a16:creationId xmlns:a16="http://schemas.microsoft.com/office/drawing/2014/main" id="{CE752442-1600-41FD-938E-BE4F612D45D8}"/>
              </a:ext>
            </a:extLst>
          </p:cNvPr>
          <p:cNvSpPr/>
          <p:nvPr/>
        </p:nvSpPr>
        <p:spPr bwMode="auto">
          <a:xfrm>
            <a:off x="9381584" y="4968861"/>
            <a:ext cx="1699389"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9" name="Rectangle 76">
            <a:extLst>
              <a:ext uri="{FF2B5EF4-FFF2-40B4-BE49-F238E27FC236}">
                <a16:creationId xmlns:a16="http://schemas.microsoft.com/office/drawing/2014/main" id="{8B359B55-6700-4B83-A108-D281799577BF}"/>
              </a:ext>
            </a:extLst>
          </p:cNvPr>
          <p:cNvSpPr/>
          <p:nvPr/>
        </p:nvSpPr>
        <p:spPr bwMode="auto">
          <a:xfrm>
            <a:off x="4538709" y="4968861"/>
            <a:ext cx="1104603" cy="234026"/>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0" name="Rectangle 77">
            <a:extLst>
              <a:ext uri="{FF2B5EF4-FFF2-40B4-BE49-F238E27FC236}">
                <a16:creationId xmlns:a16="http://schemas.microsoft.com/office/drawing/2014/main" id="{6CD9732C-B0D1-48C8-9AF9-4607588988A0}"/>
              </a:ext>
            </a:extLst>
          </p:cNvPr>
          <p:cNvSpPr/>
          <p:nvPr/>
        </p:nvSpPr>
        <p:spPr bwMode="auto">
          <a:xfrm>
            <a:off x="7151327" y="4968861"/>
            <a:ext cx="1019633" cy="234026"/>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1" name="L5 Reads"/>
          <p:cNvSpPr/>
          <p:nvPr/>
        </p:nvSpPr>
        <p:spPr>
          <a:xfrm>
            <a:off x="838200" y="2908300"/>
            <a:ext cx="1460500" cy="431800"/>
          </a:xfrm>
          <a:noFill/>
          <a:ln>
            <a:noFill/>
          </a:ln>
        </p:spPr>
        <p:txBody>
          <a:bodyPr wrap="square" lIns="0" tIns="0" rIns="0" bIns="0" anchor="t">
            <a:noAutofit/>
          </a:bodyPr>
          <a:lstStyle/>
          <a:p>
            <a:pPr marL="0" lvl="0" indent="0" algn="l">
              <a:lnSpc>
                <a:spcPct val="100000"/>
              </a:lnSpc>
              <a:spcAft>
                <a:spcPts val="0"/>
              </a:spcAft>
              <a:buNone/>
            </a:pPr>
            <a:r>
              <a:rPr lang="en-US" sz="2600" b="1">
                <a:solidFill>
                  <a:srgbClr val="222222"/>
                </a:solidFill>
                <a:latin typeface="Calibri"/>
                <a:ea typeface="Calibri"/>
                <a:cs typeface="Calibri"/>
              </a:rPr>
              <a:t>Reads</a:t>
            </a:r>
          </a:p>
        </p:txBody>
      </p:sp>
      <p:sp>
        <p:nvSpPr>
          <p:cNvPr id="32" name="L5 Contig"/>
          <p:cNvSpPr/>
          <p:nvPr/>
        </p:nvSpPr>
        <p:spPr>
          <a:xfrm>
            <a:off x="838200" y="5118100"/>
            <a:ext cx="1460500" cy="431800"/>
          </a:xfrm>
          <a:noFill/>
          <a:ln>
            <a:noFill/>
          </a:ln>
        </p:spPr>
        <p:txBody>
          <a:bodyPr wrap="square" lIns="0" tIns="0" rIns="0" bIns="0" anchor="t">
            <a:noAutofit/>
          </a:bodyPr>
          <a:lstStyle/>
          <a:p>
            <a:pPr marL="0" lvl="0" indent="0" algn="l">
              <a:lnSpc>
                <a:spcPct val="100000"/>
              </a:lnSpc>
              <a:spcAft>
                <a:spcPts val="0"/>
              </a:spcAft>
              <a:buNone/>
            </a:pPr>
            <a:r>
              <a:rPr lang="en-US" sz="2600" b="1">
                <a:solidFill>
                  <a:srgbClr val="222222"/>
                </a:solidFill>
                <a:latin typeface="Calibri"/>
                <a:ea typeface="Calibri"/>
                <a:cs typeface="Calibri"/>
              </a:rPr>
              <a:t>Contig</a:t>
            </a:r>
          </a:p>
        </p:txBody>
      </p:sp>
      <p:sp>
        <p:nvSpPr>
          <p:cNvPr id="33" name="L5 Diagram"/>
          <p:cNvSpPr/>
          <p:nvPr/>
        </p:nvSpPr>
        <p:spPr>
          <a:xfrm>
            <a:off x="6438900" y="4165600"/>
            <a:ext cx="635" cy="660400"/>
          </a:xfrm>
          <a:prstGeom prst="line">
            <a:avLst/>
          </a:prstGeom>
          <a:noFill/>
          <a:ln w="31750">
            <a:solidFill>
              <a:srgbClr val="6E6E6E"/>
            </a:solidFill>
            <a:tailEnd type="triangle" w="med" len="med"/>
          </a:ln>
        </p:spPr>
        <p:txBody>
          <a:bodyPr/>
          <a:lstStyle/>
          <a:p>
            <a:endParaRPr lang="en-US"/>
          </a:p>
        </p:txBody>
      </p:sp>
      <p:sp>
        <p:nvSpPr>
          <p:cNvPr id="34" name="Slide Number Placeholder 2">
            <a:extLst>
              <a:ext uri="{FF2B5EF4-FFF2-40B4-BE49-F238E27FC236}">
                <a16:creationId xmlns:a16="http://schemas.microsoft.com/office/drawing/2014/main" id="{762ABB56-1DE6-4CD4-B969-389D73DC9276}"/>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13557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E96EEE0E-F129-44FA-A1F8-CCC09287944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Read Length, Accuracy and Coverage</a:t>
            </a:r>
          </a:p>
        </p:txBody>
      </p:sp>
      <p:sp>
        <p:nvSpPr>
          <p:cNvPr id="29" name="Content Placeholder 2">
            <a:extLst>
              <a:ext uri="{FF2B5EF4-FFF2-40B4-BE49-F238E27FC236}">
                <a16:creationId xmlns:a16="http://schemas.microsoft.com/office/drawing/2014/main" id="{32E4FB0D-596C-475E-85BF-C6A5FEB07F59}"/>
              </a:ext>
            </a:extLst>
          </p:cNvPr>
          <p:cNvSpPr txBox="1">
            <a:spLocks/>
          </p:cNvSpPr>
          <p:nvPr/>
        </p:nvSpPr>
        <p:spPr>
          <a:xfrm>
            <a:off x="6629400" y="5156200"/>
            <a:ext cx="4737100" cy="812800"/>
          </a:xfrm>
          <a:prstGeom prst="rect">
            <a:avLst/>
          </a:prstGeom>
        </p:spPr>
        <p:txBody>
          <a:bodyPr vert="horz" wrap="square" lIns="0" tIns="0" rIns="0" bIns="0" rtlCol="0" anchor="t">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libri"/>
                <a:ea typeface="Calibri"/>
                <a:cs typeface="Calibri"/>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alibri"/>
                <a:ea typeface="Calibri"/>
                <a:cs typeface="Calibri"/>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9pPr>
          </a:lstStyle>
          <a:p>
            <a:pPr marL="0" lvl="0" indent="0" algn="l">
              <a:lnSpc>
                <a:spcPct val="100000"/>
              </a:lnSpc>
              <a:spcAft>
                <a:spcPts val="700"/>
              </a:spcAft>
              <a:buNone/>
            </a:pPr>
            <a:r>
              <a:rPr lang="en-US" sz="2200" b="0">
                <a:solidFill>
                  <a:srgbClr val="222222"/>
                </a:solidFill>
                <a:latin typeface="Calibri"/>
                <a:ea typeface="Calibri"/>
                <a:cs typeface="Calibri"/>
              </a:rPr>
              <a:t>Longer reads can span repeats</a:t>
            </a:r>
          </a:p>
          <a:p>
            <a:pPr marL="0" lvl="0" indent="0" algn="l">
              <a:lnSpc>
                <a:spcPct val="100000"/>
              </a:lnSpc>
              <a:spcAft>
                <a:spcPts val="700"/>
              </a:spcAft>
              <a:buNone/>
            </a:pPr>
            <a:r>
              <a:rPr lang="en-US" sz="2200" b="0">
                <a:solidFill>
                  <a:srgbClr val="222222"/>
                </a:solidFill>
                <a:latin typeface="Calibri"/>
                <a:ea typeface="Calibri"/>
                <a:cs typeface="Calibri"/>
              </a:rPr>
              <a:t>Accuracy depends on the technology</a:t>
            </a:r>
          </a:p>
        </p:txBody>
      </p:sp>
      <p:sp>
        <p:nvSpPr>
          <p:cNvPr id="30" name="Content Placeholder 2">
            <a:extLst>
              <a:ext uri="{FF2B5EF4-FFF2-40B4-BE49-F238E27FC236}">
                <a16:creationId xmlns:a16="http://schemas.microsoft.com/office/drawing/2014/main" id="{308AFEEA-416D-42EF-8389-EEDF3B151FD3}"/>
              </a:ext>
            </a:extLst>
          </p:cNvPr>
          <p:cNvSpPr txBox="1">
            <a:spLocks/>
          </p:cNvSpPr>
          <p:nvPr/>
        </p:nvSpPr>
        <p:spPr>
          <a:xfrm>
            <a:off x="1587500" y="5156200"/>
            <a:ext cx="4508500" cy="812800"/>
          </a:xfrm>
          <a:prstGeom prst="rect">
            <a:avLst/>
          </a:prstGeom>
        </p:spPr>
        <p:txBody>
          <a:bodyPr vert="horz" wrap="square" lIns="0" tIns="0" rIns="0" bIns="0" rtlCol="0" anchor="t">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Calibri"/>
                <a:ea typeface="Calibri"/>
                <a:cs typeface="Calibri"/>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Calibri"/>
                <a:ea typeface="Calibri"/>
                <a:cs typeface="Calibri"/>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Calibri"/>
                <a:ea typeface="Calibri"/>
                <a:cs typeface="Calibri"/>
              </a:defRPr>
            </a:lvl9pPr>
          </a:lstStyle>
          <a:p>
            <a:pPr marL="0" lvl="0" indent="0" algn="l">
              <a:lnSpc>
                <a:spcPct val="100000"/>
              </a:lnSpc>
              <a:spcAft>
                <a:spcPts val="700"/>
              </a:spcAft>
              <a:buNone/>
            </a:pPr>
            <a:r>
              <a:rPr lang="en-US" sz="2200" b="0">
                <a:solidFill>
                  <a:srgbClr val="222222"/>
                </a:solidFill>
                <a:latin typeface="Calibri"/>
                <a:ea typeface="Calibri"/>
                <a:cs typeface="Calibri"/>
              </a:rPr>
              <a:t>Accurate local sequence</a:t>
            </a:r>
          </a:p>
          <a:p>
            <a:pPr marL="0" lvl="0" indent="0" algn="l">
              <a:lnSpc>
                <a:spcPct val="100000"/>
              </a:lnSpc>
              <a:spcAft>
                <a:spcPts val="700"/>
              </a:spcAft>
              <a:buNone/>
            </a:pPr>
            <a:r>
              <a:rPr lang="en-US" sz="2200" b="0">
                <a:solidFill>
                  <a:srgbClr val="222222"/>
                </a:solidFill>
                <a:latin typeface="Calibri"/>
                <a:ea typeface="Calibri"/>
                <a:cs typeface="Calibri"/>
              </a:rPr>
              <a:t>Repeats can exceed read length</a:t>
            </a:r>
          </a:p>
        </p:txBody>
      </p:sp>
      <p:sp>
        <p:nvSpPr>
          <p:cNvPr id="31" name="TextBox 30">
            <a:extLst>
              <a:ext uri="{FF2B5EF4-FFF2-40B4-BE49-F238E27FC236}">
                <a16:creationId xmlns:a16="http://schemas.microsoft.com/office/drawing/2014/main" id="{A08415B9-8965-419A-9276-AA480DC1671A}"/>
              </a:ext>
            </a:extLst>
          </p:cNvPr>
          <p:cNvSpPr txBox="1"/>
          <p:nvPr/>
        </p:nvSpPr>
        <p:spPr>
          <a:xfrm>
            <a:off x="6946900" y="1079500"/>
            <a:ext cx="3771900" cy="8255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400" b="1">
                <a:solidFill>
                  <a:srgbClr val="222222"/>
                </a:solidFill>
                <a:latin typeface="Calibri"/>
                <a:ea typeface="Calibri"/>
                <a:cs typeface="Calibri"/>
              </a:rPr>
              <a:t>Large puzzle pieces</a:t>
            </a:r>
          </a:p>
          <a:p>
            <a:pPr marL="0" lvl="0" indent="0" algn="l">
              <a:lnSpc>
                <a:spcPct val="100000"/>
              </a:lnSpc>
              <a:spcAft>
                <a:spcPts val="700"/>
              </a:spcAft>
              <a:buNone/>
            </a:pPr>
            <a:r>
              <a:rPr lang="en-US" sz="2400" b="1">
                <a:solidFill>
                  <a:srgbClr val="222222"/>
                </a:solidFill>
                <a:latin typeface="Calibri"/>
                <a:ea typeface="Calibri"/>
                <a:cs typeface="Calibri"/>
              </a:rPr>
              <a:t>Long reads</a:t>
            </a:r>
          </a:p>
        </p:txBody>
      </p:sp>
      <p:sp>
        <p:nvSpPr>
          <p:cNvPr id="32" name="TextBox 31">
            <a:extLst>
              <a:ext uri="{FF2B5EF4-FFF2-40B4-BE49-F238E27FC236}">
                <a16:creationId xmlns:a16="http://schemas.microsoft.com/office/drawing/2014/main" id="{1FDCDB6B-0CB8-49D1-AB04-248749D5C915}"/>
              </a:ext>
            </a:extLst>
          </p:cNvPr>
          <p:cNvSpPr txBox="1"/>
          <p:nvPr/>
        </p:nvSpPr>
        <p:spPr>
          <a:xfrm>
            <a:off x="2349500" y="1079500"/>
            <a:ext cx="3771900" cy="8255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400" b="1">
                <a:solidFill>
                  <a:srgbClr val="222222"/>
                </a:solidFill>
                <a:latin typeface="Calibri"/>
                <a:ea typeface="Calibri"/>
                <a:cs typeface="Calibri"/>
              </a:rPr>
              <a:t>Small puzzle pieces</a:t>
            </a:r>
          </a:p>
          <a:p>
            <a:pPr marL="0" lvl="0" indent="0" algn="l">
              <a:lnSpc>
                <a:spcPct val="100000"/>
              </a:lnSpc>
              <a:spcAft>
                <a:spcPts val="700"/>
              </a:spcAft>
              <a:buNone/>
            </a:pPr>
            <a:r>
              <a:rPr lang="en-US" sz="2400" b="1">
                <a:solidFill>
                  <a:srgbClr val="222222"/>
                </a:solidFill>
                <a:latin typeface="Calibri"/>
                <a:ea typeface="Calibri"/>
                <a:cs typeface="Calibri"/>
              </a:rPr>
              <a:t>Short reads</a:t>
            </a:r>
          </a:p>
        </p:txBody>
      </p:sp>
      <p:sp>
        <p:nvSpPr>
          <p:cNvPr id="33" name="TextBox 32">
            <a:extLst>
              <a:ext uri="{FF2B5EF4-FFF2-40B4-BE49-F238E27FC236}">
                <a16:creationId xmlns:a16="http://schemas.microsoft.com/office/drawing/2014/main" id="{ED98F139-83F3-456A-9B43-EB4B40D1D7BA}"/>
              </a:ext>
            </a:extLst>
          </p:cNvPr>
          <p:cNvSpPr txBox="1"/>
          <p:nvPr/>
        </p:nvSpPr>
        <p:spPr>
          <a:xfrm>
            <a:off x="1587500" y="4635500"/>
            <a:ext cx="9804400" cy="4318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500" b="1" dirty="0">
                <a:solidFill>
                  <a:srgbClr val="222222"/>
                </a:solidFill>
                <a:latin typeface="Calibri"/>
                <a:ea typeface="Calibri"/>
                <a:cs typeface="Calibri"/>
              </a:rPr>
              <a:t>Either way, every position must be read, ideally several times</a:t>
            </a:r>
          </a:p>
        </p:txBody>
      </p:sp>
      <p:pic>
        <p:nvPicPr>
          <p:cNvPr id="34" name="Picture 33">
            <a:extLst>
              <a:ext uri="{FF2B5EF4-FFF2-40B4-BE49-F238E27FC236}">
                <a16:creationId xmlns:a16="http://schemas.microsoft.com/office/drawing/2014/main" id="{910DB3DF-D57A-4C3B-9502-436BE46B78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767" y="2032296"/>
            <a:ext cx="2480476" cy="2445662"/>
          </a:xfrm>
          <a:prstGeom prst="rect">
            <a:avLst/>
          </a:prstGeom>
        </p:spPr>
      </p:pic>
      <p:pic>
        <p:nvPicPr>
          <p:cNvPr id="35" name="Picture 34">
            <a:extLst>
              <a:ext uri="{FF2B5EF4-FFF2-40B4-BE49-F238E27FC236}">
                <a16:creationId xmlns:a16="http://schemas.microsoft.com/office/drawing/2014/main" id="{48A61CDA-5DC5-4F14-B857-63113CD749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916" y="2022079"/>
            <a:ext cx="2480476" cy="2445662"/>
          </a:xfrm>
          <a:prstGeom prst="rect">
            <a:avLst/>
          </a:prstGeom>
        </p:spPr>
      </p:pic>
      <p:sp>
        <p:nvSpPr>
          <p:cNvPr id="220162" name="Slide Number Placeholder 2">
            <a:extLst>
              <a:ext uri="{FF2B5EF4-FFF2-40B4-BE49-F238E27FC236}">
                <a16:creationId xmlns:a16="http://schemas.microsoft.com/office/drawing/2014/main" id="{2CD15334-1363-46EC-A05A-9BD660EF9223}"/>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51862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Coverage: How Many Reads Cover a Position</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Average coverage is total read bases divided by genome length</a:t>
            </a:r>
          </a:p>
          <a:p>
            <a:pPr lvl="0"/>
            <a:r>
              <a:rPr lang="en-US" b="0"/>
              <a:t>Local depth varies: gaps break contigs, single reads go unchecked</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5</a:t>
            </a:fld>
            <a:endParaRPr lang="en-US" sz="2400" b="1">
              <a:solidFill>
                <a:srgbClr val="000000"/>
              </a:solidFill>
              <a:latin typeface="Garamond"/>
              <a:ea typeface="Garamond"/>
              <a:cs typeface="Garamond"/>
            </a:endParaRPr>
          </a:p>
        </p:txBody>
      </p:sp>
      <p:pic>
        <p:nvPicPr>
          <p:cNvPr id="8" name="01a-coverage-reads" descr="01a-coverage-reads.png"/>
          <p:cNvPicPr>
            <a:picLocks noChangeAspect="1"/>
          </p:cNvPicPr>
          <p:nvPr/>
        </p:nvPicPr>
        <p:blipFill>
          <a:blip r:embed="rId3"/>
          <a:stretch>
            <a:fillRect/>
          </a:stretch>
        </p:blipFill>
        <p:spPr>
          <a:xfrm>
            <a:off x="804672" y="2121408"/>
            <a:ext cx="10588752" cy="4191381"/>
          </a:xfrm>
          <a:prstGeom prst="rect">
            <a:avLst/>
          </a:prstGeom>
        </p:spPr>
      </p:pic>
      <p:pic>
        <p:nvPicPr>
          <p:cNvPr id="9" name="01-coverage" descr="01-coverage.png"/>
          <p:cNvPicPr>
            <a:picLocks noChangeAspect="1"/>
          </p:cNvPicPr>
          <p:nvPr/>
        </p:nvPicPr>
        <p:blipFill>
          <a:blip r:embed="rId4"/>
          <a:stretch>
            <a:fillRect/>
          </a:stretch>
        </p:blipFill>
        <p:spPr>
          <a:xfrm>
            <a:off x="804672" y="2121408"/>
            <a:ext cx="10588752" cy="419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2E401A9C-F76F-44E0-B037-519A5A4CB44E}"/>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From Reads to an Assembly</a:t>
            </a:r>
          </a:p>
        </p:txBody>
      </p:sp>
      <p:sp>
        <p:nvSpPr>
          <p:cNvPr id="2" name="Rectangle 1">
            <a:extLst>
              <a:ext uri="{FF2B5EF4-FFF2-40B4-BE49-F238E27FC236}">
                <a16:creationId xmlns:a16="http://schemas.microsoft.com/office/drawing/2014/main" id="{1998B848-A04D-483E-AF57-ABDED771EAE2}"/>
              </a:ext>
            </a:extLst>
          </p:cNvPr>
          <p:cNvSpPr/>
          <p:nvPr/>
        </p:nvSpPr>
        <p:spPr bwMode="auto">
          <a:xfrm>
            <a:off x="3251200" y="1124750"/>
            <a:ext cx="936104" cy="360045"/>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highlight>
                <a:srgbClr val="00FF00"/>
              </a:highlight>
              <a:latin typeface="Calibri"/>
              <a:ea typeface="Calibri"/>
              <a:cs typeface="Calibri"/>
            </a:endParaRPr>
          </a:p>
        </p:txBody>
      </p:sp>
      <p:sp>
        <p:nvSpPr>
          <p:cNvPr id="6" name="Rectangle 5">
            <a:extLst>
              <a:ext uri="{FF2B5EF4-FFF2-40B4-BE49-F238E27FC236}">
                <a16:creationId xmlns:a16="http://schemas.microsoft.com/office/drawing/2014/main" id="{7A3B0BB0-79B7-4128-9DD6-342FF64E2039}"/>
              </a:ext>
            </a:extLst>
          </p:cNvPr>
          <p:cNvSpPr/>
          <p:nvPr/>
        </p:nvSpPr>
        <p:spPr bwMode="auto">
          <a:xfrm>
            <a:off x="4187304" y="1124750"/>
            <a:ext cx="720080" cy="360045"/>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 name="Rectangle 6">
            <a:extLst>
              <a:ext uri="{FF2B5EF4-FFF2-40B4-BE49-F238E27FC236}">
                <a16:creationId xmlns:a16="http://schemas.microsoft.com/office/drawing/2014/main" id="{487C36D5-189E-4145-A2B6-7D649AB86998}"/>
              </a:ext>
            </a:extLst>
          </p:cNvPr>
          <p:cNvSpPr/>
          <p:nvPr/>
        </p:nvSpPr>
        <p:spPr bwMode="auto">
          <a:xfrm>
            <a:off x="5843488" y="1124750"/>
            <a:ext cx="1277979" cy="360045"/>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8" name="Rectangle 7">
            <a:extLst>
              <a:ext uri="{FF2B5EF4-FFF2-40B4-BE49-F238E27FC236}">
                <a16:creationId xmlns:a16="http://schemas.microsoft.com/office/drawing/2014/main" id="{87C0B6F1-11A5-4F51-93E6-AA0042AD129F}"/>
              </a:ext>
            </a:extLst>
          </p:cNvPr>
          <p:cNvSpPr/>
          <p:nvPr/>
        </p:nvSpPr>
        <p:spPr bwMode="auto">
          <a:xfrm>
            <a:off x="7985563" y="1124750"/>
            <a:ext cx="1025952" cy="360045"/>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9" name="Rectangle 8">
            <a:extLst>
              <a:ext uri="{FF2B5EF4-FFF2-40B4-BE49-F238E27FC236}">
                <a16:creationId xmlns:a16="http://schemas.microsoft.com/office/drawing/2014/main" id="{738C4546-C233-42C9-983E-6FB7B4E73CD4}"/>
              </a:ext>
            </a:extLst>
          </p:cNvPr>
          <p:cNvSpPr/>
          <p:nvPr/>
        </p:nvSpPr>
        <p:spPr bwMode="auto">
          <a:xfrm>
            <a:off x="9011515" y="1124750"/>
            <a:ext cx="1440160" cy="360045"/>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0" name="Rectangle 9">
            <a:extLst>
              <a:ext uri="{FF2B5EF4-FFF2-40B4-BE49-F238E27FC236}">
                <a16:creationId xmlns:a16="http://schemas.microsoft.com/office/drawing/2014/main" id="{6A1160EC-2BDF-489A-B658-6A6CAD271F0E}"/>
              </a:ext>
            </a:extLst>
          </p:cNvPr>
          <p:cNvSpPr/>
          <p:nvPr/>
        </p:nvSpPr>
        <p:spPr bwMode="auto">
          <a:xfrm>
            <a:off x="4907384" y="1124750"/>
            <a:ext cx="936104" cy="360045"/>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1" name="Rectangle 10">
            <a:extLst>
              <a:ext uri="{FF2B5EF4-FFF2-40B4-BE49-F238E27FC236}">
                <a16:creationId xmlns:a16="http://schemas.microsoft.com/office/drawing/2014/main" id="{A963C7A2-954F-44CE-8529-A2EBE2E27973}"/>
              </a:ext>
            </a:extLst>
          </p:cNvPr>
          <p:cNvSpPr/>
          <p:nvPr/>
        </p:nvSpPr>
        <p:spPr bwMode="auto">
          <a:xfrm>
            <a:off x="7121467" y="1124750"/>
            <a:ext cx="864096" cy="360045"/>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2" name="Rectangle 11">
            <a:extLst>
              <a:ext uri="{FF2B5EF4-FFF2-40B4-BE49-F238E27FC236}">
                <a16:creationId xmlns:a16="http://schemas.microsoft.com/office/drawing/2014/main" id="{E1E0E951-2DA4-444B-B39B-67804E02B23E}"/>
              </a:ext>
            </a:extLst>
          </p:cNvPr>
          <p:cNvSpPr/>
          <p:nvPr/>
        </p:nvSpPr>
        <p:spPr bwMode="auto">
          <a:xfrm>
            <a:off x="3635936" y="2413000"/>
            <a:ext cx="639700"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3" name="Rectangle 12">
            <a:extLst>
              <a:ext uri="{FF2B5EF4-FFF2-40B4-BE49-F238E27FC236}">
                <a16:creationId xmlns:a16="http://schemas.microsoft.com/office/drawing/2014/main" id="{6799135F-1C50-461F-900E-A1F0667EA4E3}"/>
              </a:ext>
            </a:extLst>
          </p:cNvPr>
          <p:cNvSpPr/>
          <p:nvPr/>
        </p:nvSpPr>
        <p:spPr bwMode="auto">
          <a:xfrm>
            <a:off x="3327400" y="2413000"/>
            <a:ext cx="308536"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4" name="Rectangle 13">
            <a:extLst>
              <a:ext uri="{FF2B5EF4-FFF2-40B4-BE49-F238E27FC236}">
                <a16:creationId xmlns:a16="http://schemas.microsoft.com/office/drawing/2014/main" id="{9C264D05-6941-4AC9-ABDA-56D1D01998C1}"/>
              </a:ext>
            </a:extLst>
          </p:cNvPr>
          <p:cNvSpPr/>
          <p:nvPr/>
        </p:nvSpPr>
        <p:spPr bwMode="auto">
          <a:xfrm>
            <a:off x="5283200" y="2413000"/>
            <a:ext cx="1104291"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5" name="Rectangle 14">
            <a:extLst>
              <a:ext uri="{FF2B5EF4-FFF2-40B4-BE49-F238E27FC236}">
                <a16:creationId xmlns:a16="http://schemas.microsoft.com/office/drawing/2014/main" id="{E2BF622E-EB5C-4963-8CDD-565FE24BA483}"/>
              </a:ext>
            </a:extLst>
          </p:cNvPr>
          <p:cNvSpPr/>
          <p:nvPr/>
        </p:nvSpPr>
        <p:spPr bwMode="auto">
          <a:xfrm>
            <a:off x="7425385" y="2413000"/>
            <a:ext cx="505151"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6" name="Rectangle 15">
            <a:extLst>
              <a:ext uri="{FF2B5EF4-FFF2-40B4-BE49-F238E27FC236}">
                <a16:creationId xmlns:a16="http://schemas.microsoft.com/office/drawing/2014/main" id="{0B39D2CC-FDB9-4CAD-BB65-E2BFEA54A57B}"/>
              </a:ext>
            </a:extLst>
          </p:cNvPr>
          <p:cNvSpPr/>
          <p:nvPr/>
        </p:nvSpPr>
        <p:spPr bwMode="auto">
          <a:xfrm>
            <a:off x="8248650" y="2413000"/>
            <a:ext cx="865336"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7" name="Rectangle 16">
            <a:extLst>
              <a:ext uri="{FF2B5EF4-FFF2-40B4-BE49-F238E27FC236}">
                <a16:creationId xmlns:a16="http://schemas.microsoft.com/office/drawing/2014/main" id="{E2270905-0DE6-4EE6-B254-4F20F6FC91BA}"/>
              </a:ext>
            </a:extLst>
          </p:cNvPr>
          <p:cNvSpPr/>
          <p:nvPr/>
        </p:nvSpPr>
        <p:spPr bwMode="auto">
          <a:xfrm>
            <a:off x="4470400" y="2413000"/>
            <a:ext cx="624611"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8" name="Rectangle 17">
            <a:extLst>
              <a:ext uri="{FF2B5EF4-FFF2-40B4-BE49-F238E27FC236}">
                <a16:creationId xmlns:a16="http://schemas.microsoft.com/office/drawing/2014/main" id="{1F5CC1DE-085E-4A39-926D-AD8EBB560ADC}"/>
              </a:ext>
            </a:extLst>
          </p:cNvPr>
          <p:cNvSpPr/>
          <p:nvPr/>
        </p:nvSpPr>
        <p:spPr bwMode="auto">
          <a:xfrm>
            <a:off x="6578600" y="2413000"/>
            <a:ext cx="846785"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9" name="Rectangle 18">
            <a:extLst>
              <a:ext uri="{FF2B5EF4-FFF2-40B4-BE49-F238E27FC236}">
                <a16:creationId xmlns:a16="http://schemas.microsoft.com/office/drawing/2014/main" id="{8F86ABA5-B009-4E40-B3E1-DC5057E20EA9}"/>
              </a:ext>
            </a:extLst>
          </p:cNvPr>
          <p:cNvSpPr/>
          <p:nvPr/>
        </p:nvSpPr>
        <p:spPr bwMode="auto">
          <a:xfrm>
            <a:off x="9113986" y="2413000"/>
            <a:ext cx="308969"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20" name="Rectangle 19">
            <a:extLst>
              <a:ext uri="{FF2B5EF4-FFF2-40B4-BE49-F238E27FC236}">
                <a16:creationId xmlns:a16="http://schemas.microsoft.com/office/drawing/2014/main" id="{050688F5-B4AA-4513-8E63-4477E1DBC8EB}"/>
              </a:ext>
            </a:extLst>
          </p:cNvPr>
          <p:cNvSpPr/>
          <p:nvPr/>
        </p:nvSpPr>
        <p:spPr bwMode="auto">
          <a:xfrm>
            <a:off x="9550400" y="2413000"/>
            <a:ext cx="720080" cy="30480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1" name="Rectangle 20">
            <a:extLst>
              <a:ext uri="{FF2B5EF4-FFF2-40B4-BE49-F238E27FC236}">
                <a16:creationId xmlns:a16="http://schemas.microsoft.com/office/drawing/2014/main" id="{4391309B-B32A-4DF5-A655-DAB7C53D5688}"/>
              </a:ext>
            </a:extLst>
          </p:cNvPr>
          <p:cNvSpPr/>
          <p:nvPr/>
        </p:nvSpPr>
        <p:spPr bwMode="auto">
          <a:xfrm>
            <a:off x="5054600" y="2921000"/>
            <a:ext cx="759677"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2" name="Rectangle 21">
            <a:extLst>
              <a:ext uri="{FF2B5EF4-FFF2-40B4-BE49-F238E27FC236}">
                <a16:creationId xmlns:a16="http://schemas.microsoft.com/office/drawing/2014/main" id="{B544C519-0421-4883-8942-9618537D2584}"/>
              </a:ext>
            </a:extLst>
          </p:cNvPr>
          <p:cNvSpPr/>
          <p:nvPr/>
        </p:nvSpPr>
        <p:spPr bwMode="auto">
          <a:xfrm>
            <a:off x="5814277" y="2921000"/>
            <a:ext cx="759677"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4" name="Rectangle 23">
            <a:extLst>
              <a:ext uri="{FF2B5EF4-FFF2-40B4-BE49-F238E27FC236}">
                <a16:creationId xmlns:a16="http://schemas.microsoft.com/office/drawing/2014/main" id="{E83BC3FB-0EE9-4AC5-AC3A-08714076F267}"/>
              </a:ext>
            </a:extLst>
          </p:cNvPr>
          <p:cNvSpPr/>
          <p:nvPr/>
        </p:nvSpPr>
        <p:spPr bwMode="auto">
          <a:xfrm>
            <a:off x="3327400" y="2921000"/>
            <a:ext cx="639700"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5" name="Rectangle 24">
            <a:extLst>
              <a:ext uri="{FF2B5EF4-FFF2-40B4-BE49-F238E27FC236}">
                <a16:creationId xmlns:a16="http://schemas.microsoft.com/office/drawing/2014/main" id="{9FDE5490-AA88-4A2D-A783-589D13534F22}"/>
              </a:ext>
            </a:extLst>
          </p:cNvPr>
          <p:cNvSpPr/>
          <p:nvPr/>
        </p:nvSpPr>
        <p:spPr bwMode="auto">
          <a:xfrm>
            <a:off x="3967100" y="2921000"/>
            <a:ext cx="864096"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40" name="Rectangle 39">
            <a:extLst>
              <a:ext uri="{FF2B5EF4-FFF2-40B4-BE49-F238E27FC236}">
                <a16:creationId xmlns:a16="http://schemas.microsoft.com/office/drawing/2014/main" id="{1465E825-2FEA-40C0-8F9A-841EDC604C19}"/>
              </a:ext>
            </a:extLst>
          </p:cNvPr>
          <p:cNvSpPr/>
          <p:nvPr/>
        </p:nvSpPr>
        <p:spPr bwMode="auto">
          <a:xfrm>
            <a:off x="8191500" y="2921000"/>
            <a:ext cx="318576"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41" name="Rectangle 40">
            <a:extLst>
              <a:ext uri="{FF2B5EF4-FFF2-40B4-BE49-F238E27FC236}">
                <a16:creationId xmlns:a16="http://schemas.microsoft.com/office/drawing/2014/main" id="{59FCB68F-6C91-468F-8633-49792E315880}"/>
              </a:ext>
            </a:extLst>
          </p:cNvPr>
          <p:cNvSpPr/>
          <p:nvPr/>
        </p:nvSpPr>
        <p:spPr bwMode="auto">
          <a:xfrm>
            <a:off x="8510076" y="2921000"/>
            <a:ext cx="720080" cy="30480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45" name="Rectangle 44">
            <a:extLst>
              <a:ext uri="{FF2B5EF4-FFF2-40B4-BE49-F238E27FC236}">
                <a16:creationId xmlns:a16="http://schemas.microsoft.com/office/drawing/2014/main" id="{E5779489-5118-4F9E-90CA-14321869DF76}"/>
              </a:ext>
            </a:extLst>
          </p:cNvPr>
          <p:cNvSpPr/>
          <p:nvPr/>
        </p:nvSpPr>
        <p:spPr bwMode="auto">
          <a:xfrm>
            <a:off x="9467850" y="2921000"/>
            <a:ext cx="720080"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 name="Down Arrow 2">
            <a:extLst>
              <a:ext uri="{FF2B5EF4-FFF2-40B4-BE49-F238E27FC236}">
                <a16:creationId xmlns:a16="http://schemas.microsoft.com/office/drawing/2014/main" id="{4DA216B0-D952-401E-B339-BB65DA630D04}"/>
              </a:ext>
            </a:extLst>
          </p:cNvPr>
          <p:cNvSpPr/>
          <p:nvPr/>
        </p:nvSpPr>
        <p:spPr bwMode="auto">
          <a:xfrm>
            <a:off x="6692900" y="1689100"/>
            <a:ext cx="330797" cy="444500"/>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55" name="Rectangle 54">
            <a:extLst>
              <a:ext uri="{FF2B5EF4-FFF2-40B4-BE49-F238E27FC236}">
                <a16:creationId xmlns:a16="http://schemas.microsoft.com/office/drawing/2014/main" id="{99A50216-C933-4B97-B747-8A2D8FE2DC12}"/>
              </a:ext>
            </a:extLst>
          </p:cNvPr>
          <p:cNvSpPr/>
          <p:nvPr/>
        </p:nvSpPr>
        <p:spPr bwMode="auto">
          <a:xfrm>
            <a:off x="5843488" y="3810000"/>
            <a:ext cx="639700"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56" name="Rectangle 55">
            <a:extLst>
              <a:ext uri="{FF2B5EF4-FFF2-40B4-BE49-F238E27FC236}">
                <a16:creationId xmlns:a16="http://schemas.microsoft.com/office/drawing/2014/main" id="{C8D98C8D-1803-45D2-A3F7-5FCDD69B4CB7}"/>
              </a:ext>
            </a:extLst>
          </p:cNvPr>
          <p:cNvSpPr/>
          <p:nvPr/>
        </p:nvSpPr>
        <p:spPr bwMode="auto">
          <a:xfrm>
            <a:off x="5534952" y="3810000"/>
            <a:ext cx="308536"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57" name="Rectangle 56">
            <a:extLst>
              <a:ext uri="{FF2B5EF4-FFF2-40B4-BE49-F238E27FC236}">
                <a16:creationId xmlns:a16="http://schemas.microsoft.com/office/drawing/2014/main" id="{3CA61E4D-0825-4E8A-9B90-C72F5DB8E1ED}"/>
              </a:ext>
            </a:extLst>
          </p:cNvPr>
          <p:cNvSpPr/>
          <p:nvPr/>
        </p:nvSpPr>
        <p:spPr bwMode="auto">
          <a:xfrm>
            <a:off x="9316315" y="3810000"/>
            <a:ext cx="1104291"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58" name="Rectangle 57">
            <a:extLst>
              <a:ext uri="{FF2B5EF4-FFF2-40B4-BE49-F238E27FC236}">
                <a16:creationId xmlns:a16="http://schemas.microsoft.com/office/drawing/2014/main" id="{0243DB39-3E6D-4A44-86D5-7200F06C1ED9}"/>
              </a:ext>
            </a:extLst>
          </p:cNvPr>
          <p:cNvSpPr/>
          <p:nvPr/>
        </p:nvSpPr>
        <p:spPr bwMode="auto">
          <a:xfrm>
            <a:off x="7985563" y="4343400"/>
            <a:ext cx="505151"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59" name="Rectangle 58">
            <a:extLst>
              <a:ext uri="{FF2B5EF4-FFF2-40B4-BE49-F238E27FC236}">
                <a16:creationId xmlns:a16="http://schemas.microsoft.com/office/drawing/2014/main" id="{65E84D52-446C-4E47-8E39-5D40804358D6}"/>
              </a:ext>
            </a:extLst>
          </p:cNvPr>
          <p:cNvSpPr/>
          <p:nvPr/>
        </p:nvSpPr>
        <p:spPr bwMode="auto">
          <a:xfrm>
            <a:off x="6256131" y="4876800"/>
            <a:ext cx="865336"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0" name="Rectangle 59">
            <a:extLst>
              <a:ext uri="{FF2B5EF4-FFF2-40B4-BE49-F238E27FC236}">
                <a16:creationId xmlns:a16="http://schemas.microsoft.com/office/drawing/2014/main" id="{D688B0C5-ACBD-4D28-B691-CB7C93F48D9D}"/>
              </a:ext>
            </a:extLst>
          </p:cNvPr>
          <p:cNvSpPr/>
          <p:nvPr/>
        </p:nvSpPr>
        <p:spPr bwMode="auto">
          <a:xfrm>
            <a:off x="7213542" y="3810000"/>
            <a:ext cx="624611"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1" name="Rectangle 60">
            <a:extLst>
              <a:ext uri="{FF2B5EF4-FFF2-40B4-BE49-F238E27FC236}">
                <a16:creationId xmlns:a16="http://schemas.microsoft.com/office/drawing/2014/main" id="{D2128137-6398-4FC5-9D9F-7F1022067D22}"/>
              </a:ext>
            </a:extLst>
          </p:cNvPr>
          <p:cNvSpPr/>
          <p:nvPr/>
        </p:nvSpPr>
        <p:spPr bwMode="auto">
          <a:xfrm>
            <a:off x="7138778" y="4343400"/>
            <a:ext cx="846785"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2" name="Rectangle 61">
            <a:extLst>
              <a:ext uri="{FF2B5EF4-FFF2-40B4-BE49-F238E27FC236}">
                <a16:creationId xmlns:a16="http://schemas.microsoft.com/office/drawing/2014/main" id="{E7095B70-422D-4A3A-9F46-EC627734E796}"/>
              </a:ext>
            </a:extLst>
          </p:cNvPr>
          <p:cNvSpPr/>
          <p:nvPr/>
        </p:nvSpPr>
        <p:spPr bwMode="auto">
          <a:xfrm>
            <a:off x="7121467" y="4876800"/>
            <a:ext cx="308969"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63" name="Rectangle 62">
            <a:extLst>
              <a:ext uri="{FF2B5EF4-FFF2-40B4-BE49-F238E27FC236}">
                <a16:creationId xmlns:a16="http://schemas.microsoft.com/office/drawing/2014/main" id="{6FBE0259-0F3B-4E9F-80E0-E88D7C86B2DF}"/>
              </a:ext>
            </a:extLst>
          </p:cNvPr>
          <p:cNvSpPr/>
          <p:nvPr/>
        </p:nvSpPr>
        <p:spPr bwMode="auto">
          <a:xfrm>
            <a:off x="3467224" y="3810000"/>
            <a:ext cx="720080" cy="30480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4" name="Rectangle 63">
            <a:extLst>
              <a:ext uri="{FF2B5EF4-FFF2-40B4-BE49-F238E27FC236}">
                <a16:creationId xmlns:a16="http://schemas.microsoft.com/office/drawing/2014/main" id="{F2C55F4B-95E1-4DCF-8F96-B1A468DF924E}"/>
              </a:ext>
            </a:extLst>
          </p:cNvPr>
          <p:cNvSpPr/>
          <p:nvPr/>
        </p:nvSpPr>
        <p:spPr bwMode="auto">
          <a:xfrm>
            <a:off x="5083811" y="4343400"/>
            <a:ext cx="759677"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5" name="Rectangle 64">
            <a:extLst>
              <a:ext uri="{FF2B5EF4-FFF2-40B4-BE49-F238E27FC236}">
                <a16:creationId xmlns:a16="http://schemas.microsoft.com/office/drawing/2014/main" id="{ABECD6B0-C8A9-4496-9A52-AC41512A1770}"/>
              </a:ext>
            </a:extLst>
          </p:cNvPr>
          <p:cNvSpPr/>
          <p:nvPr/>
        </p:nvSpPr>
        <p:spPr bwMode="auto">
          <a:xfrm>
            <a:off x="5843488" y="4343400"/>
            <a:ext cx="759677" cy="30480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6" name="Rectangle 65">
            <a:extLst>
              <a:ext uri="{FF2B5EF4-FFF2-40B4-BE49-F238E27FC236}">
                <a16:creationId xmlns:a16="http://schemas.microsoft.com/office/drawing/2014/main" id="{7691B573-31C1-4250-BDB8-A13C23884232}"/>
              </a:ext>
            </a:extLst>
          </p:cNvPr>
          <p:cNvSpPr/>
          <p:nvPr/>
        </p:nvSpPr>
        <p:spPr bwMode="auto">
          <a:xfrm>
            <a:off x="6756400" y="2921000"/>
            <a:ext cx="535867"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grpSp>
        <p:nvGrpSpPr>
          <p:cNvPr id="220163" name="Read Orientation Blue Green"/>
          <p:cNvGrpSpPr/>
          <p:nvPr/>
        </p:nvGrpSpPr>
        <p:grpSpPr>
          <a:xfrm>
            <a:off x="8147419" y="4876800"/>
            <a:ext cx="1503796" cy="304800"/>
            <a:chOff x="8147419" y="4876800"/>
            <a:chExt cx="1503796" cy="304800"/>
          </a:xfrm>
        </p:grpSpPr>
        <p:sp>
          <p:nvSpPr>
            <p:cNvPr id="68" name="Rectangle 67">
              <a:extLst>
                <a:ext uri="{FF2B5EF4-FFF2-40B4-BE49-F238E27FC236}">
                  <a16:creationId xmlns:a16="http://schemas.microsoft.com/office/drawing/2014/main" id="{BBA32083-ACDA-4C53-9F1E-60377BD1FAB0}"/>
                </a:ext>
              </a:extLst>
            </p:cNvPr>
            <p:cNvSpPr/>
            <p:nvPr/>
          </p:nvSpPr>
          <p:spPr bwMode="auto">
            <a:xfrm>
              <a:off x="8147419" y="4876800"/>
              <a:ext cx="864096"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67" name="Rectangle 66">
              <a:extLst>
                <a:ext uri="{FF2B5EF4-FFF2-40B4-BE49-F238E27FC236}">
                  <a16:creationId xmlns:a16="http://schemas.microsoft.com/office/drawing/2014/main" id="{999C6EDF-42A3-4B44-956E-02E2FB9A6EC3}"/>
                </a:ext>
              </a:extLst>
            </p:cNvPr>
            <p:cNvSpPr/>
            <p:nvPr/>
          </p:nvSpPr>
          <p:spPr bwMode="auto">
            <a:xfrm>
              <a:off x="9011515" y="4876800"/>
              <a:ext cx="639700"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grpSp>
      <p:grpSp>
        <p:nvGrpSpPr>
          <p:cNvPr id="220164" name="Read Orientation Red Yellow"/>
          <p:cNvGrpSpPr/>
          <p:nvPr/>
        </p:nvGrpSpPr>
        <p:grpSpPr>
          <a:xfrm>
            <a:off x="3467224" y="4343400"/>
            <a:ext cx="1038656" cy="304800"/>
            <a:chOff x="3467224" y="4343400"/>
            <a:chExt cx="1038656" cy="304800"/>
          </a:xfrm>
        </p:grpSpPr>
        <p:sp>
          <p:nvSpPr>
            <p:cNvPr id="70" name="Rectangle 69">
              <a:extLst>
                <a:ext uri="{FF2B5EF4-FFF2-40B4-BE49-F238E27FC236}">
                  <a16:creationId xmlns:a16="http://schemas.microsoft.com/office/drawing/2014/main" id="{2C877183-2A52-4519-BA41-102A4205D4FE}"/>
                </a:ext>
              </a:extLst>
            </p:cNvPr>
            <p:cNvSpPr/>
            <p:nvPr/>
          </p:nvSpPr>
          <p:spPr bwMode="auto">
            <a:xfrm>
              <a:off x="3467224" y="4343400"/>
              <a:ext cx="720080" cy="30480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69" name="Rectangle 68">
              <a:extLst>
                <a:ext uri="{FF2B5EF4-FFF2-40B4-BE49-F238E27FC236}">
                  <a16:creationId xmlns:a16="http://schemas.microsoft.com/office/drawing/2014/main" id="{6833BC10-6B64-4E32-9FB5-FD3E0D43EF45}"/>
                </a:ext>
              </a:extLst>
            </p:cNvPr>
            <p:cNvSpPr/>
            <p:nvPr/>
          </p:nvSpPr>
          <p:spPr bwMode="auto">
            <a:xfrm>
              <a:off x="4187304" y="4343400"/>
              <a:ext cx="318576"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grpSp>
      <p:sp>
        <p:nvSpPr>
          <p:cNvPr id="71" name="Rectangle 70">
            <a:extLst>
              <a:ext uri="{FF2B5EF4-FFF2-40B4-BE49-F238E27FC236}">
                <a16:creationId xmlns:a16="http://schemas.microsoft.com/office/drawing/2014/main" id="{B8E124F1-B87C-494E-B9AF-D435163E5E1C}"/>
              </a:ext>
            </a:extLst>
          </p:cNvPr>
          <p:cNvSpPr/>
          <p:nvPr/>
        </p:nvSpPr>
        <p:spPr bwMode="auto">
          <a:xfrm>
            <a:off x="8214163" y="3810000"/>
            <a:ext cx="720080" cy="30480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2" name="Rectangle 71">
            <a:extLst>
              <a:ext uri="{FF2B5EF4-FFF2-40B4-BE49-F238E27FC236}">
                <a16:creationId xmlns:a16="http://schemas.microsoft.com/office/drawing/2014/main" id="{6708EAD2-E1F9-45F8-896A-B412FDD0D8E4}"/>
              </a:ext>
            </a:extLst>
          </p:cNvPr>
          <p:cNvSpPr/>
          <p:nvPr/>
        </p:nvSpPr>
        <p:spPr bwMode="auto">
          <a:xfrm>
            <a:off x="3467224" y="5661254"/>
            <a:ext cx="720080" cy="360045"/>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highlight>
                <a:srgbClr val="00FF00"/>
              </a:highlight>
              <a:latin typeface="Calibri"/>
              <a:ea typeface="Calibri"/>
              <a:cs typeface="Calibri"/>
            </a:endParaRPr>
          </a:p>
        </p:txBody>
      </p:sp>
      <p:sp>
        <p:nvSpPr>
          <p:cNvPr id="73" name="Rectangle 72">
            <a:extLst>
              <a:ext uri="{FF2B5EF4-FFF2-40B4-BE49-F238E27FC236}">
                <a16:creationId xmlns:a16="http://schemas.microsoft.com/office/drawing/2014/main" id="{48E6DEA2-1EEA-42D9-8E67-EED67711A11C}"/>
              </a:ext>
            </a:extLst>
          </p:cNvPr>
          <p:cNvSpPr/>
          <p:nvPr/>
        </p:nvSpPr>
        <p:spPr bwMode="auto">
          <a:xfrm>
            <a:off x="4187304" y="5661254"/>
            <a:ext cx="720080" cy="360045"/>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4" name="Rectangle 73">
            <a:extLst>
              <a:ext uri="{FF2B5EF4-FFF2-40B4-BE49-F238E27FC236}">
                <a16:creationId xmlns:a16="http://schemas.microsoft.com/office/drawing/2014/main" id="{C96842E5-4DCC-495B-B556-EB3AA6375FF6}"/>
              </a:ext>
            </a:extLst>
          </p:cNvPr>
          <p:cNvSpPr/>
          <p:nvPr/>
        </p:nvSpPr>
        <p:spPr bwMode="auto">
          <a:xfrm>
            <a:off x="5843488" y="5661254"/>
            <a:ext cx="1277979" cy="360045"/>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5" name="Rectangle 74">
            <a:extLst>
              <a:ext uri="{FF2B5EF4-FFF2-40B4-BE49-F238E27FC236}">
                <a16:creationId xmlns:a16="http://schemas.microsoft.com/office/drawing/2014/main" id="{3E40C39A-7DA8-4311-AD94-63D61A59F8F7}"/>
              </a:ext>
            </a:extLst>
          </p:cNvPr>
          <p:cNvSpPr/>
          <p:nvPr/>
        </p:nvSpPr>
        <p:spPr bwMode="auto">
          <a:xfrm>
            <a:off x="7985563" y="5661254"/>
            <a:ext cx="1025952" cy="360045"/>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6" name="Rectangle 75">
            <a:extLst>
              <a:ext uri="{FF2B5EF4-FFF2-40B4-BE49-F238E27FC236}">
                <a16:creationId xmlns:a16="http://schemas.microsoft.com/office/drawing/2014/main" id="{D383D821-5E75-4B0E-80B7-C22D6457FB67}"/>
              </a:ext>
            </a:extLst>
          </p:cNvPr>
          <p:cNvSpPr/>
          <p:nvPr/>
        </p:nvSpPr>
        <p:spPr bwMode="auto">
          <a:xfrm>
            <a:off x="9011515" y="5661254"/>
            <a:ext cx="1409091" cy="360045"/>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7" name="Rectangle 76">
            <a:extLst>
              <a:ext uri="{FF2B5EF4-FFF2-40B4-BE49-F238E27FC236}">
                <a16:creationId xmlns:a16="http://schemas.microsoft.com/office/drawing/2014/main" id="{F22E591B-3DD4-41C9-9F05-D5F1AEC6829C}"/>
              </a:ext>
            </a:extLst>
          </p:cNvPr>
          <p:cNvSpPr/>
          <p:nvPr/>
        </p:nvSpPr>
        <p:spPr bwMode="auto">
          <a:xfrm>
            <a:off x="4907384" y="5661254"/>
            <a:ext cx="936104" cy="360045"/>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8" name="Rectangle 77">
            <a:extLst>
              <a:ext uri="{FF2B5EF4-FFF2-40B4-BE49-F238E27FC236}">
                <a16:creationId xmlns:a16="http://schemas.microsoft.com/office/drawing/2014/main" id="{7B960EA1-2A57-4661-885A-6126C38B1C42}"/>
              </a:ext>
            </a:extLst>
          </p:cNvPr>
          <p:cNvSpPr/>
          <p:nvPr/>
        </p:nvSpPr>
        <p:spPr bwMode="auto">
          <a:xfrm>
            <a:off x="7121467" y="5661254"/>
            <a:ext cx="864096" cy="360045"/>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9" name="Rectangle 78">
            <a:extLst>
              <a:ext uri="{FF2B5EF4-FFF2-40B4-BE49-F238E27FC236}">
                <a16:creationId xmlns:a16="http://schemas.microsoft.com/office/drawing/2014/main" id="{B5996945-3D6A-4549-A692-EF0F1C0D5896}"/>
              </a:ext>
            </a:extLst>
          </p:cNvPr>
          <p:cNvSpPr/>
          <p:nvPr/>
        </p:nvSpPr>
        <p:spPr bwMode="auto">
          <a:xfrm>
            <a:off x="7292267" y="2921000"/>
            <a:ext cx="399230"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82" name="Rectangle 81">
            <a:extLst>
              <a:ext uri="{FF2B5EF4-FFF2-40B4-BE49-F238E27FC236}">
                <a16:creationId xmlns:a16="http://schemas.microsoft.com/office/drawing/2014/main" id="{979620F6-E0DD-40D3-9561-69106CC021EB}"/>
              </a:ext>
            </a:extLst>
          </p:cNvPr>
          <p:cNvSpPr/>
          <p:nvPr/>
        </p:nvSpPr>
        <p:spPr bwMode="auto">
          <a:xfrm>
            <a:off x="4371517" y="3810000"/>
            <a:ext cx="535867" cy="30480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83" name="Rectangle 82">
            <a:extLst>
              <a:ext uri="{FF2B5EF4-FFF2-40B4-BE49-F238E27FC236}">
                <a16:creationId xmlns:a16="http://schemas.microsoft.com/office/drawing/2014/main" id="{850E8743-B75C-4DD2-9545-5343D4DE7B40}"/>
              </a:ext>
            </a:extLst>
          </p:cNvPr>
          <p:cNvSpPr/>
          <p:nvPr/>
        </p:nvSpPr>
        <p:spPr bwMode="auto">
          <a:xfrm>
            <a:off x="4907384" y="3810000"/>
            <a:ext cx="399230" cy="30480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cxnSp>
        <p:nvCxnSpPr>
          <p:cNvPr id="54" name="Curved Connector 53">
            <a:extLst>
              <a:ext uri="{FF2B5EF4-FFF2-40B4-BE49-F238E27FC236}">
                <a16:creationId xmlns:a16="http://schemas.microsoft.com/office/drawing/2014/main" id="{9DBCD4B7-C22A-4711-91FD-8FA9B34CAEB9}"/>
              </a:ext>
            </a:extLst>
          </p:cNvPr>
          <p:cNvCxnSpPr>
            <a:cxnSpLocks/>
          </p:cNvCxnSpPr>
          <p:nvPr/>
        </p:nvCxnSpPr>
        <p:spPr bwMode="auto">
          <a:xfrm flipV="1">
            <a:off x="4400550" y="4114800"/>
            <a:ext cx="76200" cy="228600"/>
          </a:xfrm>
          <a:prstGeom prst="curvedConnector3">
            <a:avLst/>
          </a:prstGeom>
          <a:noFill/>
          <a:ln w="13970" cap="rnd">
            <a:solidFill>
              <a:srgbClr val="595959"/>
            </a:solidFill>
            <a:prstDash val="solid"/>
            <a:round/>
            <a:headEnd type="none" w="sm" len="sm"/>
            <a:tailEnd type="triangle" w="sm" len="sm"/>
          </a:ln>
          <a:effectLst/>
        </p:spPr>
      </p:cxnSp>
      <p:cxnSp>
        <p:nvCxnSpPr>
          <p:cNvPr id="93" name="Curved Connector 92">
            <a:extLst>
              <a:ext uri="{FF2B5EF4-FFF2-40B4-BE49-F238E27FC236}">
                <a16:creationId xmlns:a16="http://schemas.microsoft.com/office/drawing/2014/main" id="{2D9895CB-AFD1-433C-8BDB-94E68771DAD2}"/>
              </a:ext>
            </a:extLst>
          </p:cNvPr>
          <p:cNvCxnSpPr>
            <a:cxnSpLocks/>
          </p:cNvCxnSpPr>
          <p:nvPr/>
        </p:nvCxnSpPr>
        <p:spPr bwMode="auto">
          <a:xfrm>
            <a:off x="5156200" y="4114800"/>
            <a:ext cx="76200" cy="228600"/>
          </a:xfrm>
          <a:prstGeom prst="curvedConnector3">
            <a:avLst/>
          </a:prstGeom>
          <a:noFill/>
          <a:ln w="13970" cap="rnd">
            <a:solidFill>
              <a:srgbClr val="595959"/>
            </a:solidFill>
            <a:prstDash val="solid"/>
            <a:round/>
            <a:headEnd type="none" w="sm" len="sm"/>
            <a:tailEnd type="triangle" w="sm" len="sm"/>
          </a:ln>
          <a:effectLst/>
        </p:spPr>
      </p:cxnSp>
      <p:cxnSp>
        <p:nvCxnSpPr>
          <p:cNvPr id="96" name="Curved Connector 95">
            <a:extLst>
              <a:ext uri="{FF2B5EF4-FFF2-40B4-BE49-F238E27FC236}">
                <a16:creationId xmlns:a16="http://schemas.microsoft.com/office/drawing/2014/main" id="{01C470BE-7727-47B4-A541-B5D55156D656}"/>
              </a:ext>
            </a:extLst>
          </p:cNvPr>
          <p:cNvCxnSpPr>
            <a:cxnSpLocks/>
          </p:cNvCxnSpPr>
          <p:nvPr/>
        </p:nvCxnSpPr>
        <p:spPr bwMode="auto">
          <a:xfrm>
            <a:off x="6388100" y="4648200"/>
            <a:ext cx="76200" cy="228600"/>
          </a:xfrm>
          <a:prstGeom prst="curvedConnector3">
            <a:avLst/>
          </a:prstGeom>
          <a:noFill/>
          <a:ln w="13970" cap="rnd">
            <a:solidFill>
              <a:srgbClr val="595959"/>
            </a:solidFill>
            <a:prstDash val="solid"/>
            <a:round/>
            <a:headEnd type="none" w="sm" len="sm"/>
            <a:tailEnd type="triangle" w="sm" len="sm"/>
          </a:ln>
          <a:effectLst/>
        </p:spPr>
      </p:cxnSp>
      <p:cxnSp>
        <p:nvCxnSpPr>
          <p:cNvPr id="100" name="Curved Connector 99">
            <a:extLst>
              <a:ext uri="{FF2B5EF4-FFF2-40B4-BE49-F238E27FC236}">
                <a16:creationId xmlns:a16="http://schemas.microsoft.com/office/drawing/2014/main" id="{E45AC35E-69D3-4A6E-970A-84E32D266A9C}"/>
              </a:ext>
            </a:extLst>
          </p:cNvPr>
          <p:cNvCxnSpPr>
            <a:cxnSpLocks/>
          </p:cNvCxnSpPr>
          <p:nvPr/>
        </p:nvCxnSpPr>
        <p:spPr bwMode="auto">
          <a:xfrm flipV="1">
            <a:off x="7251700" y="4648200"/>
            <a:ext cx="76200" cy="228600"/>
          </a:xfrm>
          <a:prstGeom prst="curvedConnector3">
            <a:avLst/>
          </a:prstGeom>
          <a:noFill/>
          <a:ln w="13970" cap="rnd">
            <a:solidFill>
              <a:srgbClr val="595959"/>
            </a:solidFill>
            <a:prstDash val="solid"/>
            <a:round/>
            <a:headEnd type="none" w="sm" len="sm"/>
            <a:tailEnd type="triangle" w="sm" len="sm"/>
          </a:ln>
          <a:effectLst/>
        </p:spPr>
      </p:cxnSp>
      <p:cxnSp>
        <p:nvCxnSpPr>
          <p:cNvPr id="103" name="Curved Connector 102">
            <a:extLst>
              <a:ext uri="{FF2B5EF4-FFF2-40B4-BE49-F238E27FC236}">
                <a16:creationId xmlns:a16="http://schemas.microsoft.com/office/drawing/2014/main" id="{E8A877C2-41DD-471C-BE8C-BD5B73B89F68}"/>
              </a:ext>
            </a:extLst>
          </p:cNvPr>
          <p:cNvCxnSpPr>
            <a:cxnSpLocks/>
          </p:cNvCxnSpPr>
          <p:nvPr/>
        </p:nvCxnSpPr>
        <p:spPr bwMode="auto">
          <a:xfrm>
            <a:off x="8280400" y="4648200"/>
            <a:ext cx="76200" cy="228600"/>
          </a:xfrm>
          <a:prstGeom prst="curvedConnector3">
            <a:avLst/>
          </a:prstGeom>
          <a:noFill/>
          <a:ln w="13970" cap="rnd">
            <a:solidFill>
              <a:srgbClr val="595959"/>
            </a:solidFill>
            <a:prstDash val="solid"/>
            <a:round/>
            <a:headEnd type="none" w="sm" len="sm"/>
            <a:tailEnd type="triangle" w="sm" len="sm"/>
          </a:ln>
          <a:effectLst/>
        </p:spPr>
      </p:cxnSp>
      <p:cxnSp>
        <p:nvCxnSpPr>
          <p:cNvPr id="106" name="Curved Connector 105">
            <a:extLst>
              <a:ext uri="{FF2B5EF4-FFF2-40B4-BE49-F238E27FC236}">
                <a16:creationId xmlns:a16="http://schemas.microsoft.com/office/drawing/2014/main" id="{FCD18EFB-2DA4-49F3-9C38-57F8009D2809}"/>
              </a:ext>
            </a:extLst>
          </p:cNvPr>
          <p:cNvCxnSpPr>
            <a:cxnSpLocks/>
          </p:cNvCxnSpPr>
          <p:nvPr/>
        </p:nvCxnSpPr>
        <p:spPr bwMode="auto">
          <a:xfrm flipV="1">
            <a:off x="9448800" y="4114800"/>
            <a:ext cx="76200" cy="762000"/>
          </a:xfrm>
          <a:prstGeom prst="curvedConnector3">
            <a:avLst/>
          </a:prstGeom>
          <a:noFill/>
          <a:ln w="13970" cap="rnd">
            <a:solidFill>
              <a:srgbClr val="595959"/>
            </a:solidFill>
            <a:prstDash val="solid"/>
            <a:round/>
            <a:headEnd type="none" w="sm" len="sm"/>
            <a:tailEnd type="triangle" w="sm" len="sm"/>
          </a:ln>
          <a:effectLst/>
        </p:spPr>
      </p:cxnSp>
      <p:sp>
        <p:nvSpPr>
          <p:cNvPr id="109" name="Down Arrow 108">
            <a:extLst>
              <a:ext uri="{FF2B5EF4-FFF2-40B4-BE49-F238E27FC236}">
                <a16:creationId xmlns:a16="http://schemas.microsoft.com/office/drawing/2014/main" id="{FC618B35-C154-40FA-8B15-784797AEC6F9}"/>
              </a:ext>
            </a:extLst>
          </p:cNvPr>
          <p:cNvSpPr/>
          <p:nvPr/>
        </p:nvSpPr>
        <p:spPr bwMode="auto">
          <a:xfrm>
            <a:off x="6692900" y="3340100"/>
            <a:ext cx="330797" cy="368300"/>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07" name="TextBox 106">
            <a:extLst>
              <a:ext uri="{FF2B5EF4-FFF2-40B4-BE49-F238E27FC236}">
                <a16:creationId xmlns:a16="http://schemas.microsoft.com/office/drawing/2014/main" id="{073776E8-3BD7-4412-ADC8-DDA36866B924}"/>
              </a:ext>
            </a:extLst>
          </p:cNvPr>
          <p:cNvSpPr txBox="1"/>
          <p:nvPr/>
        </p:nvSpPr>
        <p:spPr>
          <a:xfrm>
            <a:off x="508000" y="1117600"/>
            <a:ext cx="2476500" cy="3810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DNA Molecules</a:t>
            </a:r>
          </a:p>
        </p:txBody>
      </p:sp>
      <p:sp>
        <p:nvSpPr>
          <p:cNvPr id="111" name="TextBox 110">
            <a:extLst>
              <a:ext uri="{FF2B5EF4-FFF2-40B4-BE49-F238E27FC236}">
                <a16:creationId xmlns:a16="http://schemas.microsoft.com/office/drawing/2014/main" id="{786EB671-77DB-42A6-A067-972C6951B2EA}"/>
              </a:ext>
            </a:extLst>
          </p:cNvPr>
          <p:cNvSpPr txBox="1"/>
          <p:nvPr/>
        </p:nvSpPr>
        <p:spPr>
          <a:xfrm>
            <a:off x="4610100" y="1727200"/>
            <a:ext cx="1841500" cy="4064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Sequencing</a:t>
            </a:r>
          </a:p>
        </p:txBody>
      </p:sp>
      <p:sp>
        <p:nvSpPr>
          <p:cNvPr id="112" name="TextBox 111">
            <a:extLst>
              <a:ext uri="{FF2B5EF4-FFF2-40B4-BE49-F238E27FC236}">
                <a16:creationId xmlns:a16="http://schemas.microsoft.com/office/drawing/2014/main" id="{559788FB-9226-4542-B2BE-F415B5CED455}"/>
              </a:ext>
            </a:extLst>
          </p:cNvPr>
          <p:cNvSpPr txBox="1"/>
          <p:nvPr/>
        </p:nvSpPr>
        <p:spPr>
          <a:xfrm>
            <a:off x="508000" y="2413000"/>
            <a:ext cx="2476500" cy="3810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Reads</a:t>
            </a:r>
          </a:p>
        </p:txBody>
      </p:sp>
      <p:sp>
        <p:nvSpPr>
          <p:cNvPr id="113" name="TextBox 112">
            <a:extLst>
              <a:ext uri="{FF2B5EF4-FFF2-40B4-BE49-F238E27FC236}">
                <a16:creationId xmlns:a16="http://schemas.microsoft.com/office/drawing/2014/main" id="{BFC9999F-05AE-4F28-9D07-BB2E3F803A09}"/>
              </a:ext>
            </a:extLst>
          </p:cNvPr>
          <p:cNvSpPr txBox="1"/>
          <p:nvPr/>
        </p:nvSpPr>
        <p:spPr>
          <a:xfrm>
            <a:off x="508000" y="3784600"/>
            <a:ext cx="2476500" cy="3810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Overlap</a:t>
            </a:r>
          </a:p>
        </p:txBody>
      </p:sp>
      <p:sp>
        <p:nvSpPr>
          <p:cNvPr id="114" name="TextBox 113">
            <a:extLst>
              <a:ext uri="{FF2B5EF4-FFF2-40B4-BE49-F238E27FC236}">
                <a16:creationId xmlns:a16="http://schemas.microsoft.com/office/drawing/2014/main" id="{5C7F201E-4F22-4177-B9AE-1E67D60AAB2B}"/>
              </a:ext>
            </a:extLst>
          </p:cNvPr>
          <p:cNvSpPr txBox="1"/>
          <p:nvPr/>
        </p:nvSpPr>
        <p:spPr>
          <a:xfrm>
            <a:off x="508000" y="4521200"/>
            <a:ext cx="2476500" cy="3810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Layout</a:t>
            </a:r>
          </a:p>
        </p:txBody>
      </p:sp>
      <p:sp>
        <p:nvSpPr>
          <p:cNvPr id="115" name="TextBox 114">
            <a:extLst>
              <a:ext uri="{FF2B5EF4-FFF2-40B4-BE49-F238E27FC236}">
                <a16:creationId xmlns:a16="http://schemas.microsoft.com/office/drawing/2014/main" id="{4C4F9100-B7A6-4A35-AB17-39D1D9079875}"/>
              </a:ext>
            </a:extLst>
          </p:cNvPr>
          <p:cNvSpPr txBox="1"/>
          <p:nvPr/>
        </p:nvSpPr>
        <p:spPr>
          <a:xfrm>
            <a:off x="508000" y="5638800"/>
            <a:ext cx="2476500" cy="381000"/>
          </a:xfrm>
          <a:prstGeom prst="rect">
            <a:avLst/>
          </a:prstGeom>
          <a:noFill/>
        </p:spPr>
        <p:txBody>
          <a:bodyPr wrap="none" lIns="0" tIns="0" rIns="0" bIns="0" rtlCol="0" anchor="ctr">
            <a:noAutofit/>
          </a:bodyPr>
          <a:lstStyle/>
          <a:p>
            <a:pPr marL="0" lvl="0" indent="0" algn="r">
              <a:lnSpc>
                <a:spcPct val="100000"/>
              </a:lnSpc>
              <a:spcAft>
                <a:spcPts val="700"/>
              </a:spcAft>
              <a:buNone/>
            </a:pPr>
            <a:r>
              <a:rPr lang="en-US" sz="2200" b="1" dirty="0">
                <a:solidFill>
                  <a:srgbClr val="222222"/>
                </a:solidFill>
                <a:latin typeface="Calibri"/>
                <a:ea typeface="Calibri"/>
                <a:cs typeface="Calibri"/>
              </a:rPr>
              <a:t>Consensus</a:t>
            </a:r>
          </a:p>
        </p:txBody>
      </p:sp>
      <p:sp>
        <p:nvSpPr>
          <p:cNvPr id="220162" name="Slide Number Placeholder 2">
            <a:extLst>
              <a:ext uri="{FF2B5EF4-FFF2-40B4-BE49-F238E27FC236}">
                <a16:creationId xmlns:a16="http://schemas.microsoft.com/office/drawing/2014/main" id="{BAA86CC7-D808-4446-A938-2B38E004452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033904464"/>
      </p:ext>
    </p:extLst>
  </p:cSld>
  <p:clrMapOvr>
    <a:masterClrMapping/>
  </p:clrMapOvr>
  <p:timing>
    <p:tnLst>
      <p:par>
        <p:cTn id="1" dur="indefinite" restart="never" nodeType="tmRoot">
          <p:childTnLst>
            <p:par>
              <p:cTn id="2" dur="indefinite" fill="remove">
                <p:stCondLst>
                  <p:cond delay="0"/>
                </p:stCondLst>
                <p:childTnLst>
                  <p:set>
                    <p:cBhvr>
                      <p:cTn id="3" dur="indefinite" fill="remove">
                        <p:stCondLst>
                          <p:cond delay="0"/>
                        </p:stCondLst>
                        <p:endCondLst>
                          <p:cond evt="onBegin" delay="0">
                            <p:tn val="55"/>
                          </p:cond>
                        </p:endCondLst>
                      </p:cTn>
                      <p:tgtEl>
                        <p:spTgt spid="55"/>
                      </p:tgtEl>
                      <p:attrNameLst>
                        <p:attrName>style.visibility</p:attrName>
                      </p:attrNameLst>
                    </p:cBhvr>
                    <p:to>
                      <p:strVal val="hidden"/>
                    </p:to>
                  </p:set>
                  <p:set>
                    <p:cBhvr>
                      <p:cTn id="4" dur="indefinite" fill="remove">
                        <p:stCondLst>
                          <p:cond delay="0"/>
                        </p:stCondLst>
                        <p:endCondLst>
                          <p:cond evt="onBegin" delay="0">
                            <p:tn val="52"/>
                          </p:cond>
                        </p:endCondLst>
                      </p:cTn>
                      <p:tgtEl>
                        <p:spTgt spid="56"/>
                      </p:tgtEl>
                      <p:attrNameLst>
                        <p:attrName>style.visibility</p:attrName>
                      </p:attrNameLst>
                    </p:cBhvr>
                    <p:to>
                      <p:strVal val="hidden"/>
                    </p:to>
                  </p:set>
                  <p:set>
                    <p:cBhvr>
                      <p:cTn id="5" dur="indefinite" fill="remove">
                        <p:stCondLst>
                          <p:cond delay="0"/>
                        </p:stCondLst>
                        <p:endCondLst>
                          <p:cond evt="onBegin" delay="0">
                            <p:tn val="67"/>
                          </p:cond>
                        </p:endCondLst>
                      </p:cTn>
                      <p:tgtEl>
                        <p:spTgt spid="57"/>
                      </p:tgtEl>
                      <p:attrNameLst>
                        <p:attrName>style.visibility</p:attrName>
                      </p:attrNameLst>
                    </p:cBhvr>
                    <p:to>
                      <p:strVal val="hidden"/>
                    </p:to>
                  </p:set>
                  <p:set>
                    <p:cBhvr>
                      <p:cTn id="6" dur="indefinite" fill="remove">
                        <p:stCondLst>
                          <p:cond delay="0"/>
                        </p:stCondLst>
                        <p:endCondLst>
                          <p:cond evt="onBegin" delay="0">
                            <p:tn val="79"/>
                          </p:cond>
                        </p:endCondLst>
                      </p:cTn>
                      <p:tgtEl>
                        <p:spTgt spid="58"/>
                      </p:tgtEl>
                      <p:attrNameLst>
                        <p:attrName>style.visibility</p:attrName>
                      </p:attrNameLst>
                    </p:cBhvr>
                    <p:to>
                      <p:strVal val="hidden"/>
                    </p:to>
                  </p:set>
                  <p:set>
                    <p:cBhvr>
                      <p:cTn id="7" dur="indefinite" fill="remove">
                        <p:stCondLst>
                          <p:cond delay="0"/>
                        </p:stCondLst>
                        <p:endCondLst>
                          <p:cond evt="onBegin" delay="0">
                            <p:tn val="70"/>
                          </p:cond>
                        </p:endCondLst>
                      </p:cTn>
                      <p:tgtEl>
                        <p:spTgt spid="59"/>
                      </p:tgtEl>
                      <p:attrNameLst>
                        <p:attrName>style.visibility</p:attrName>
                      </p:attrNameLst>
                    </p:cBhvr>
                    <p:to>
                      <p:strVal val="hidden"/>
                    </p:to>
                  </p:set>
                  <p:set>
                    <p:cBhvr>
                      <p:cTn id="8" dur="indefinite" fill="remove">
                        <p:stCondLst>
                          <p:cond delay="0"/>
                        </p:stCondLst>
                        <p:endCondLst>
                          <p:cond evt="onBegin" delay="0">
                            <p:tn val="64"/>
                          </p:cond>
                        </p:endCondLst>
                      </p:cTn>
                      <p:tgtEl>
                        <p:spTgt spid="60"/>
                      </p:tgtEl>
                      <p:attrNameLst>
                        <p:attrName>style.visibility</p:attrName>
                      </p:attrNameLst>
                    </p:cBhvr>
                    <p:to>
                      <p:strVal val="hidden"/>
                    </p:to>
                  </p:set>
                  <p:set>
                    <p:cBhvr>
                      <p:cTn id="9" dur="indefinite" fill="remove">
                        <p:stCondLst>
                          <p:cond delay="0"/>
                        </p:stCondLst>
                        <p:endCondLst>
                          <p:cond evt="onBegin" delay="0">
                            <p:tn val="76"/>
                          </p:cond>
                        </p:endCondLst>
                      </p:cTn>
                      <p:tgtEl>
                        <p:spTgt spid="61"/>
                      </p:tgtEl>
                      <p:attrNameLst>
                        <p:attrName>style.visibility</p:attrName>
                      </p:attrNameLst>
                    </p:cBhvr>
                    <p:to>
                      <p:strVal val="hidden"/>
                    </p:to>
                  </p:set>
                  <p:set>
                    <p:cBhvr>
                      <p:cTn id="10" dur="indefinite" fill="remove">
                        <p:stCondLst>
                          <p:cond delay="0"/>
                        </p:stCondLst>
                        <p:endCondLst>
                          <p:cond evt="onBegin" delay="0">
                            <p:tn val="73"/>
                          </p:cond>
                        </p:endCondLst>
                      </p:cTn>
                      <p:tgtEl>
                        <p:spTgt spid="62"/>
                      </p:tgtEl>
                      <p:attrNameLst>
                        <p:attrName>style.visibility</p:attrName>
                      </p:attrNameLst>
                    </p:cBhvr>
                    <p:to>
                      <p:strVal val="hidden"/>
                    </p:to>
                  </p:set>
                  <p:set>
                    <p:cBhvr>
                      <p:cTn id="11" dur="indefinite" fill="remove">
                        <p:stCondLst>
                          <p:cond delay="0"/>
                        </p:stCondLst>
                        <p:endCondLst>
                          <p:cond evt="onBegin" delay="0">
                            <p:tn val="82"/>
                          </p:cond>
                        </p:endCondLst>
                      </p:cTn>
                      <p:tgtEl>
                        <p:spTgt spid="63"/>
                      </p:tgtEl>
                      <p:attrNameLst>
                        <p:attrName>style.visibility</p:attrName>
                      </p:attrNameLst>
                    </p:cBhvr>
                    <p:to>
                      <p:strVal val="hidden"/>
                    </p:to>
                  </p:set>
                  <p:set>
                    <p:cBhvr>
                      <p:cTn id="12" dur="indefinite" fill="remove">
                        <p:stCondLst>
                          <p:cond delay="0"/>
                        </p:stCondLst>
                        <p:endCondLst>
                          <p:cond evt="onBegin" delay="0">
                            <p:tn val="58"/>
                          </p:cond>
                        </p:endCondLst>
                      </p:cTn>
                      <p:tgtEl>
                        <p:spTgt spid="64"/>
                      </p:tgtEl>
                      <p:attrNameLst>
                        <p:attrName>style.visibility</p:attrName>
                      </p:attrNameLst>
                    </p:cBhvr>
                    <p:to>
                      <p:strVal val="hidden"/>
                    </p:to>
                  </p:set>
                  <p:set>
                    <p:cBhvr>
                      <p:cTn id="13" dur="indefinite" fill="remove">
                        <p:stCondLst>
                          <p:cond delay="0"/>
                        </p:stCondLst>
                        <p:endCondLst>
                          <p:cond evt="onBegin" delay="0">
                            <p:tn val="61"/>
                          </p:cond>
                        </p:endCondLst>
                      </p:cTn>
                      <p:tgtEl>
                        <p:spTgt spid="65"/>
                      </p:tgtEl>
                      <p:attrNameLst>
                        <p:attrName>style.visibility</p:attrName>
                      </p:attrNameLst>
                    </p:cBhvr>
                    <p:to>
                      <p:strVal val="hidden"/>
                    </p:to>
                  </p:set>
                  <p:set>
                    <p:cBhvr>
                      <p:cTn id="14" dur="indefinite" fill="remove">
                        <p:stCondLst>
                          <p:cond delay="0"/>
                        </p:stCondLst>
                        <p:endCondLst>
                          <p:cond evt="onBegin" delay="0">
                            <p:tn val="85"/>
                          </p:cond>
                        </p:endCondLst>
                      </p:cTn>
                      <p:tgtEl>
                        <p:spTgt spid="71"/>
                      </p:tgtEl>
                      <p:attrNameLst>
                        <p:attrName>style.visibility</p:attrName>
                      </p:attrNameLst>
                    </p:cBhvr>
                    <p:to>
                      <p:strVal val="hidden"/>
                    </p:to>
                  </p:set>
                  <p:set>
                    <p:cBhvr>
                      <p:cTn id="15" dur="indefinite" fill="remove">
                        <p:stCondLst>
                          <p:cond delay="0"/>
                        </p:stCondLst>
                        <p:endCondLst>
                          <p:cond evt="onBegin" delay="0">
                            <p:tn val="88"/>
                          </p:cond>
                        </p:endCondLst>
                      </p:cTn>
                      <p:tgtEl>
                        <p:spTgt spid="82"/>
                      </p:tgtEl>
                      <p:attrNameLst>
                        <p:attrName>style.visibility</p:attrName>
                      </p:attrNameLst>
                    </p:cBhvr>
                    <p:to>
                      <p:strVal val="hidden"/>
                    </p:to>
                  </p:set>
                  <p:set>
                    <p:cBhvr>
                      <p:cTn id="16" dur="indefinite" fill="remove">
                        <p:stCondLst>
                          <p:cond delay="0"/>
                        </p:stCondLst>
                        <p:endCondLst>
                          <p:cond evt="onBegin" delay="0">
                            <p:tn val="91"/>
                          </p:cond>
                        </p:endCondLst>
                      </p:cTn>
                      <p:tgtEl>
                        <p:spTgt spid="83"/>
                      </p:tgtEl>
                      <p:attrNameLst>
                        <p:attrName>style.visibility</p:attrName>
                      </p:attrNameLst>
                    </p:cBhvr>
                    <p:to>
                      <p:strVal val="hidden"/>
                    </p:to>
                  </p:set>
                  <p:set>
                    <p:cBhvr>
                      <p:cTn id="17" dur="indefinite" fill="remove">
                        <p:stCondLst>
                          <p:cond delay="0"/>
                        </p:stCondLst>
                        <p:endCondLst>
                          <p:cond evt="onBegin" delay="0">
                            <p:tn val="102"/>
                          </p:cond>
                        </p:endCondLst>
                      </p:cTn>
                      <p:tgtEl>
                        <p:spTgt spid="220163"/>
                      </p:tgtEl>
                      <p:attrNameLst>
                        <p:attrName>style.visibility</p:attrName>
                      </p:attrNameLst>
                    </p:cBhvr>
                    <p:to>
                      <p:strVal val="hidden"/>
                    </p:to>
                  </p:set>
                  <p:set>
                    <p:cBhvr>
                      <p:cTn id="18" dur="indefinite" fill="remove">
                        <p:stCondLst>
                          <p:cond delay="0"/>
                        </p:stCondLst>
                        <p:endCondLst>
                          <p:cond evt="onBegin" delay="0">
                            <p:tn val="107"/>
                          </p:cond>
                        </p:endCondLst>
                      </p:cTn>
                      <p:tgtEl>
                        <p:spTgt spid="220164"/>
                      </p:tgtEl>
                      <p:attrNameLst>
                        <p:attrName>style.visibility</p:attrName>
                      </p:attrNameLst>
                    </p:cBhvr>
                    <p:to>
                      <p:strVal val="hidden"/>
                    </p:to>
                  </p:set>
                </p:childTnLst>
              </p:cTn>
            </p:par>
            <p:seq concurrent="1" nextAc="seek">
              <p:cTn id="19" dur="indefinite" nodeType="mainSeq">
                <p:childTnLst>
                  <p:par>
                    <p:cTn id="20" fill="hold">
                      <p:stCondLst>
                        <p:cond delay="indefinite"/>
                      </p:stCondLst>
                      <p:childTnLst>
                        <p:par>
                          <p:cTn id="21" fill="hold">
                            <p:stCondLst>
                              <p:cond delay="0"/>
                            </p:stCondLst>
                            <p:childTnLst>
                              <p:par>
                                <p:cTn id="22" presetID="1" presetClass="entr" presetSubtype="0" fill="hold" grpId="3" nodeType="clickEffect">
                                  <p:stCondLst>
                                    <p:cond delay="0"/>
                                  </p:stCondLst>
                                  <p:childTnLst>
                                    <p:set>
                                      <p:cBhvr>
                                        <p:cTn id="23" dur="1" fill="hold">
                                          <p:stCondLst>
                                            <p:cond delay="0"/>
                                          </p:stCondLst>
                                        </p:cTn>
                                        <p:tgtEl>
                                          <p:spTgt spid="56"/>
                                        </p:tgtEl>
                                        <p:attrNameLst>
                                          <p:attrName>style.visibility</p:attrName>
                                        </p:attrNameLst>
                                      </p:cBhvr>
                                      <p:to>
                                        <p:strVal val="visible"/>
                                      </p:to>
                                    </p:set>
                                  </p:childTnLst>
                                </p:cTn>
                              </p:par>
                              <p:par>
                                <p:cTn id="24" presetID="1" presetClass="entr" presetSubtype="0" fill="hold" grpId="3" nodeType="withEffect">
                                  <p:stCondLst>
                                    <p:cond delay="0"/>
                                  </p:stCondLst>
                                  <p:childTnLst>
                                    <p:set>
                                      <p:cBhvr>
                                        <p:cTn id="25" dur="1" fill="hold">
                                          <p:stCondLst>
                                            <p:cond delay="0"/>
                                          </p:stCondLst>
                                        </p:cTn>
                                        <p:tgtEl>
                                          <p:spTgt spid="55"/>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64"/>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par>
                                <p:cTn id="30" presetID="1" presetClass="entr" presetSubtype="0" fill="hold" grpId="3" nodeType="withEffect">
                                  <p:stCondLst>
                                    <p:cond delay="0"/>
                                  </p:stCondLst>
                                  <p:childTnLst>
                                    <p:set>
                                      <p:cBhvr>
                                        <p:cTn id="31" dur="1" fill="hold">
                                          <p:stCondLst>
                                            <p:cond delay="0"/>
                                          </p:stCondLst>
                                        </p:cTn>
                                        <p:tgtEl>
                                          <p:spTgt spid="60"/>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57"/>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59"/>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62"/>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61"/>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58"/>
                                        </p:tgtEl>
                                        <p:attrNameLst>
                                          <p:attrName>style.visibility</p:attrName>
                                        </p:attrNameLst>
                                      </p:cBhvr>
                                      <p:to>
                                        <p:strVal val="visible"/>
                                      </p:to>
                                    </p:set>
                                  </p:childTnLst>
                                </p:cTn>
                              </p:par>
                              <p:par>
                                <p:cTn id="42" presetID="1" presetClass="entr" presetSubtype="0" fill="hold" grpId="3" nodeType="withEffect">
                                  <p:stCondLst>
                                    <p:cond delay="0"/>
                                  </p:stCondLst>
                                  <p:childTnLst>
                                    <p:set>
                                      <p:cBhvr>
                                        <p:cTn id="43" dur="1" fill="hold">
                                          <p:stCondLst>
                                            <p:cond delay="0"/>
                                          </p:stCondLst>
                                        </p:cTn>
                                        <p:tgtEl>
                                          <p:spTgt spid="63"/>
                                        </p:tgtEl>
                                        <p:attrNameLst>
                                          <p:attrName>style.visibility</p:attrName>
                                        </p:attrNameLst>
                                      </p:cBhvr>
                                      <p:to>
                                        <p:strVal val="visible"/>
                                      </p:to>
                                    </p:set>
                                  </p:childTnLst>
                                </p:cTn>
                              </p:par>
                              <p:par>
                                <p:cTn id="44" presetID="1" presetClass="entr" presetSubtype="0" fill="hold" grpId="3" nodeType="withEffect">
                                  <p:stCondLst>
                                    <p:cond delay="0"/>
                                  </p:stCondLst>
                                  <p:childTnLst>
                                    <p:set>
                                      <p:cBhvr>
                                        <p:cTn id="45" dur="1" fill="hold">
                                          <p:stCondLst>
                                            <p:cond delay="0"/>
                                          </p:stCondLst>
                                        </p:cTn>
                                        <p:tgtEl>
                                          <p:spTgt spid="71"/>
                                        </p:tgtEl>
                                        <p:attrNameLst>
                                          <p:attrName>style.visibility</p:attrName>
                                        </p:attrNameLst>
                                      </p:cBhvr>
                                      <p:to>
                                        <p:strVal val="visible"/>
                                      </p:to>
                                    </p:set>
                                  </p:childTnLst>
                                </p:cTn>
                              </p:par>
                              <p:par>
                                <p:cTn id="46" presetID="1" presetClass="entr" presetSubtype="0" fill="hold" grpId="1" nodeType="withEffect">
                                  <p:stCondLst>
                                    <p:cond delay="0"/>
                                  </p:stCondLst>
                                  <p:childTnLst>
                                    <p:set>
                                      <p:cBhvr>
                                        <p:cTn id="47" dur="1" fill="hold">
                                          <p:stCondLst>
                                            <p:cond delay="0"/>
                                          </p:stCondLst>
                                        </p:cTn>
                                        <p:tgtEl>
                                          <p:spTgt spid="82"/>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8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13"/>
                                        </p:tgtEl>
                                        <p:attrNameLst>
                                          <p:attrName>style.visibility</p:attrName>
                                        </p:attrNameLst>
                                      </p:cBhvr>
                                      <p:to>
                                        <p:strVal val="visible"/>
                                      </p:to>
                                    </p:set>
                                  </p:childTnLst>
                                </p:cTn>
                              </p:par>
                              <p:par>
                                <p:cTn id="52" presetID="0" presetClass="path" presetSubtype="0" accel="50000" decel="50000"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Motion origin="layout" path="M -0.181065617 -0.203703704 L 0.000000000 0.000000000 E" pathEditMode="relative" rAng="0" ptsTypes="AA">
                                      <p:cBhvr>
                                        <p:cTn id="54" dur="1800" fill="hold"/>
                                        <p:tgtEl>
                                          <p:spTgt spid="56"/>
                                        </p:tgtEl>
                                        <p:attrNameLst>
                                          <p:attrName>ppt_x</p:attrName>
                                          <p:attrName>ppt_y</p:attrName>
                                        </p:attrNameLst>
                                      </p:cBhvr>
                                      <p:rCtr x="0" y="0"/>
                                    </p:animMotion>
                                  </p:childTnLst>
                                </p:cTn>
                              </p:par>
                              <p:par>
                                <p:cTn id="55" presetID="0" presetClass="path" presetSubtype="0" accel="50000" decel="5000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Motion origin="layout" path="M -0.181065617 -0.203703704 L 0.000000000 0.000000000 E" pathEditMode="relative" rAng="0" ptsTypes="AA">
                                      <p:cBhvr>
                                        <p:cTn id="57" dur="1800" fill="hold"/>
                                        <p:tgtEl>
                                          <p:spTgt spid="55"/>
                                        </p:tgtEl>
                                        <p:attrNameLst>
                                          <p:attrName>ppt_x</p:attrName>
                                          <p:attrName>ppt_y</p:attrName>
                                        </p:attrNameLst>
                                      </p:cBhvr>
                                      <p:rCtr x="0" y="0"/>
                                    </p:animMotion>
                                  </p:childTnLst>
                                </p:cTn>
                              </p:par>
                              <p:par>
                                <p:cTn id="58" presetID="0" presetClass="path" presetSubtype="0" accel="50000" decel="5000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Motion origin="layout" path="M -0.002395915 -0.207407407 L 0.000000000 0.000000000 E" pathEditMode="relative" rAng="0" ptsTypes="AA">
                                      <p:cBhvr>
                                        <p:cTn id="60" dur="1800" fill="hold"/>
                                        <p:tgtEl>
                                          <p:spTgt spid="64"/>
                                        </p:tgtEl>
                                        <p:attrNameLst>
                                          <p:attrName>ppt_x</p:attrName>
                                          <p:attrName>ppt_y</p:attrName>
                                        </p:attrNameLst>
                                      </p:cBhvr>
                                      <p:rCtr x="0" y="0"/>
                                    </p:animMotion>
                                  </p:childTnLst>
                                </p:cTn>
                              </p:par>
                              <p:par>
                                <p:cTn id="61" presetID="0" presetClass="path" presetSubtype="0" accel="50000" decel="5000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Motion origin="layout" path="M -0.002395915 -0.207407407 L 0.000000000 0.000000000 E" pathEditMode="relative" rAng="0" ptsTypes="AA">
                                      <p:cBhvr>
                                        <p:cTn id="63" dur="1800" fill="hold"/>
                                        <p:tgtEl>
                                          <p:spTgt spid="65"/>
                                        </p:tgtEl>
                                        <p:attrNameLst>
                                          <p:attrName>ppt_x</p:attrName>
                                          <p:attrName>ppt_y</p:attrName>
                                        </p:attrNameLst>
                                      </p:cBhvr>
                                      <p:rCtr x="0" y="0"/>
                                    </p:animMotion>
                                  </p:childTnLst>
                                </p:cTn>
                              </p:par>
                              <p:par>
                                <p:cTn id="64" presetID="0" presetClass="path" presetSubtype="0" accel="50000" decel="50000" fill="hold" grpId="0" nodeType="withEffect">
                                  <p:stCondLst>
                                    <p:cond delay="0"/>
                                  </p:stCondLst>
                                  <p:childTnLst>
                                    <p:set>
                                      <p:cBhvr>
                                        <p:cTn id="65" dur="1" fill="hold">
                                          <p:stCondLst>
                                            <p:cond delay="0"/>
                                          </p:stCondLst>
                                        </p:cTn>
                                        <p:tgtEl>
                                          <p:spTgt spid="60"/>
                                        </p:tgtEl>
                                        <p:attrNameLst>
                                          <p:attrName>style.visibility</p:attrName>
                                        </p:attrNameLst>
                                      </p:cBhvr>
                                      <p:to>
                                        <p:strVal val="visible"/>
                                      </p:to>
                                    </p:set>
                                    <p:animMotion origin="layout" path="M -0.224995243 -0.203703704 L 0.000000000 0.000000000 E" pathEditMode="relative" rAng="0" ptsTypes="AA">
                                      <p:cBhvr>
                                        <p:cTn id="66" dur="1800" fill="hold"/>
                                        <p:tgtEl>
                                          <p:spTgt spid="60"/>
                                        </p:tgtEl>
                                        <p:attrNameLst>
                                          <p:attrName>ppt_x</p:attrName>
                                          <p:attrName>ppt_y</p:attrName>
                                        </p:attrNameLst>
                                      </p:cBhvr>
                                      <p:rCtr x="0" y="0"/>
                                    </p:animMotion>
                                  </p:childTnLst>
                                </p:cTn>
                              </p:par>
                              <p:par>
                                <p:cTn id="67" presetID="0" presetClass="path" presetSubtype="0" accel="50000" decel="50000" fill="hold" grpId="0" nodeType="withEffect">
                                  <p:stCondLst>
                                    <p:cond delay="0"/>
                                  </p:stCondLst>
                                  <p:childTnLst>
                                    <p:set>
                                      <p:cBhvr>
                                        <p:cTn id="68" dur="1" fill="hold">
                                          <p:stCondLst>
                                            <p:cond delay="0"/>
                                          </p:stCondLst>
                                        </p:cTn>
                                        <p:tgtEl>
                                          <p:spTgt spid="57"/>
                                        </p:tgtEl>
                                        <p:attrNameLst>
                                          <p:attrName>style.visibility</p:attrName>
                                        </p:attrNameLst>
                                      </p:cBhvr>
                                      <p:to>
                                        <p:strVal val="visible"/>
                                      </p:to>
                                    </p:set>
                                    <p:animMotion origin="layout" path="M -0.330800115 -0.203703704 L 0.000000000 0.000000000 E" pathEditMode="relative" rAng="0" ptsTypes="AA">
                                      <p:cBhvr>
                                        <p:cTn id="69" dur="1800" fill="hold"/>
                                        <p:tgtEl>
                                          <p:spTgt spid="57"/>
                                        </p:tgtEl>
                                        <p:attrNameLst>
                                          <p:attrName>ppt_x</p:attrName>
                                          <p:attrName>ppt_y</p:attrName>
                                        </p:attrNameLst>
                                      </p:cBhvr>
                                      <p:rCtr x="0" y="0"/>
                                    </p:animMotion>
                                  </p:childTnLst>
                                </p:cTn>
                              </p:par>
                              <p:par>
                                <p:cTn id="70" presetID="0" presetClass="path" presetSubtype="0" accel="50000" decel="50000"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Motion origin="layout" path="M 0.163428396 -0.359259259 L 0.000000000 0.000000000 E" pathEditMode="relative" rAng="0" ptsTypes="AA">
                                      <p:cBhvr>
                                        <p:cTn id="72" dur="1800" fill="hold"/>
                                        <p:tgtEl>
                                          <p:spTgt spid="59"/>
                                        </p:tgtEl>
                                        <p:attrNameLst>
                                          <p:attrName>ppt_x</p:attrName>
                                          <p:attrName>ppt_y</p:attrName>
                                        </p:attrNameLst>
                                      </p:cBhvr>
                                      <p:rCtr x="0" y="0"/>
                                    </p:animMotion>
                                  </p:childTnLst>
                                </p:cTn>
                              </p:par>
                              <p:par>
                                <p:cTn id="73" presetID="0" presetClass="path" presetSubtype="0" accel="50000" decel="5000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Motion origin="layout" path="M 0.163428396 -0.359259259 L 0.000000000 0.000000000 E" pathEditMode="relative" rAng="0" ptsTypes="AA">
                                      <p:cBhvr>
                                        <p:cTn id="75" dur="1800" fill="hold"/>
                                        <p:tgtEl>
                                          <p:spTgt spid="62"/>
                                        </p:tgtEl>
                                        <p:attrNameLst>
                                          <p:attrName>ppt_x</p:attrName>
                                          <p:attrName>ppt_y</p:attrName>
                                        </p:attrNameLst>
                                      </p:cBhvr>
                                      <p:rCtr x="0" y="0"/>
                                    </p:animMotion>
                                  </p:childTnLst>
                                </p:cTn>
                              </p:par>
                              <p:par>
                                <p:cTn id="76" presetID="0" presetClass="path" presetSubtype="0" accel="50000" decel="50000"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Motion origin="layout" path="M -0.045946358 -0.281481481 L 0.000000000 0.000000000 E" pathEditMode="relative" rAng="0" ptsTypes="AA">
                                      <p:cBhvr>
                                        <p:cTn id="78" dur="1800" fill="hold"/>
                                        <p:tgtEl>
                                          <p:spTgt spid="61"/>
                                        </p:tgtEl>
                                        <p:attrNameLst>
                                          <p:attrName>ppt_x</p:attrName>
                                          <p:attrName>ppt_y</p:attrName>
                                        </p:attrNameLst>
                                      </p:cBhvr>
                                      <p:rCtr x="0" y="0"/>
                                    </p:animMotion>
                                  </p:childTnLst>
                                </p:cTn>
                              </p:par>
                              <p:par>
                                <p:cTn id="79" presetID="0" presetClass="path" presetSubtype="0" accel="50000" decel="5000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Motion origin="layout" path="M -0.045946358 -0.281481481 L 0.000000000 0.000000000 E" pathEditMode="relative" rAng="0" ptsTypes="AA">
                                      <p:cBhvr>
                                        <p:cTn id="81" dur="1800" fill="hold"/>
                                        <p:tgtEl>
                                          <p:spTgt spid="58"/>
                                        </p:tgtEl>
                                        <p:attrNameLst>
                                          <p:attrName>ppt_x</p:attrName>
                                          <p:attrName>ppt_y</p:attrName>
                                        </p:attrNameLst>
                                      </p:cBhvr>
                                      <p:rCtr x="0" y="0"/>
                                    </p:animMotion>
                                  </p:childTnLst>
                                </p:cTn>
                              </p:par>
                              <p:par>
                                <p:cTn id="82" presetID="0" presetClass="path" presetSubtype="0" accel="50000" decel="5000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Motion origin="layout" path="M 0.498948163 -0.203703704 L 0.000000000 0.000000000 E" pathEditMode="relative" rAng="0" ptsTypes="AA">
                                      <p:cBhvr>
                                        <p:cTn id="84" dur="1800" fill="hold"/>
                                        <p:tgtEl>
                                          <p:spTgt spid="63"/>
                                        </p:tgtEl>
                                        <p:attrNameLst>
                                          <p:attrName>ppt_x</p:attrName>
                                          <p:attrName>ppt_y</p:attrName>
                                        </p:attrNameLst>
                                      </p:cBhvr>
                                      <p:rCtr x="0" y="0"/>
                                    </p:animMotion>
                                  </p:childTnLst>
                                </p:cTn>
                              </p:par>
                              <p:par>
                                <p:cTn id="85" presetID="0" presetClass="path" presetSubtype="0" accel="50000" decel="5000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Motion origin="layout" path="M 0.102828658 -0.129629630 L 0.000000000 0.000000000 E" pathEditMode="relative" rAng="0" ptsTypes="AA">
                                      <p:cBhvr>
                                        <p:cTn id="87" dur="1800" fill="hold"/>
                                        <p:tgtEl>
                                          <p:spTgt spid="71"/>
                                        </p:tgtEl>
                                        <p:attrNameLst>
                                          <p:attrName>ppt_x</p:attrName>
                                          <p:attrName>ppt_y</p:attrName>
                                        </p:attrNameLst>
                                      </p:cBhvr>
                                      <p:rCtr x="0" y="0"/>
                                    </p:animMotion>
                                  </p:childTnLst>
                                </p:cTn>
                              </p:par>
                              <p:par>
                                <p:cTn id="88" presetID="0" presetClass="path" presetSubtype="0" accel="50000" decel="50000"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Motion origin="layout" path="M 0.195610482 -0.129629630 L 0.000000000 0.000000000 E" pathEditMode="relative" rAng="0" ptsTypes="AA">
                                      <p:cBhvr>
                                        <p:cTn id="90" dur="1800" fill="hold"/>
                                        <p:tgtEl>
                                          <p:spTgt spid="82"/>
                                        </p:tgtEl>
                                        <p:attrNameLst>
                                          <p:attrName>ppt_x</p:attrName>
                                          <p:attrName>ppt_y</p:attrName>
                                        </p:attrNameLst>
                                      </p:cBhvr>
                                      <p:rCtr x="0" y="0"/>
                                    </p:animMotion>
                                  </p:childTnLst>
                                </p:cTn>
                              </p:par>
                              <p:par>
                                <p:cTn id="91" presetID="0" presetClass="path" presetSubtype="0" accel="50000" decel="50000" fill="hold" grpId="0" nodeType="withEffect">
                                  <p:stCondLst>
                                    <p:cond delay="0"/>
                                  </p:stCondLst>
                                  <p:childTnLst>
                                    <p:set>
                                      <p:cBhvr>
                                        <p:cTn id="92" dur="1" fill="hold">
                                          <p:stCondLst>
                                            <p:cond delay="0"/>
                                          </p:stCondLst>
                                        </p:cTn>
                                        <p:tgtEl>
                                          <p:spTgt spid="83"/>
                                        </p:tgtEl>
                                        <p:attrNameLst>
                                          <p:attrName>style.visibility</p:attrName>
                                        </p:attrNameLst>
                                      </p:cBhvr>
                                      <p:to>
                                        <p:strVal val="visible"/>
                                      </p:to>
                                    </p:set>
                                    <p:animMotion origin="layout" path="M 0.195610482 -0.129629630 L 0.000000000 0.000000000 E" pathEditMode="relative" rAng="0" ptsTypes="AA">
                                      <p:cBhvr>
                                        <p:cTn id="93" dur="1800" fill="hold"/>
                                        <p:tgtEl>
                                          <p:spTgt spid="83"/>
                                        </p:tgtEl>
                                        <p:attrNameLst>
                                          <p:attrName>ppt_x</p:attrName>
                                          <p:attrName>ppt_y</p:attrName>
                                        </p:attrNameLst>
                                      </p:cBhvr>
                                      <p:rCtr x="0" y="0"/>
                                    </p:animMotion>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2" nodeType="clickEffect">
                                  <p:stCondLst>
                                    <p:cond delay="0"/>
                                  </p:stCondLst>
                                  <p:childTnLst>
                                    <p:set>
                                      <p:cBhvr>
                                        <p:cTn id="97" dur="1" fill="hold">
                                          <p:stCondLst>
                                            <p:cond delay="0"/>
                                          </p:stCondLst>
                                        </p:cTn>
                                        <p:tgtEl>
                                          <p:spTgt spid="220163"/>
                                        </p:tgtEl>
                                        <p:attrNameLst>
                                          <p:attrName>style.visibility</p:attrName>
                                        </p:attrNameLst>
                                      </p:cBhvr>
                                      <p:to>
                                        <p:strVal val="visible"/>
                                      </p:to>
                                    </p:set>
                                  </p:childTnLst>
                                </p:cTn>
                              </p:par>
                              <p:par>
                                <p:cTn id="98" presetID="1" presetClass="entr" presetSubtype="0" fill="hold" grpId="2" nodeType="withEffect">
                                  <p:stCondLst>
                                    <p:cond delay="0"/>
                                  </p:stCondLst>
                                  <p:childTnLst>
                                    <p:set>
                                      <p:cBhvr>
                                        <p:cTn id="99" dur="1" fill="hold">
                                          <p:stCondLst>
                                            <p:cond delay="0"/>
                                          </p:stCondLst>
                                        </p:cTn>
                                        <p:tgtEl>
                                          <p:spTgt spid="220164"/>
                                        </p:tgtEl>
                                        <p:attrNameLst>
                                          <p:attrName>style.visibility</p:attrName>
                                        </p:attrNameLst>
                                      </p:cBhvr>
                                      <p:to>
                                        <p:strVal val="visible"/>
                                      </p:to>
                                    </p:set>
                                  </p:childTnLst>
                                </p:cTn>
                              </p:par>
                              <p:par>
                                <p:cTn id="100" presetID="8" presetClass="emph" presetSubtype="0" accel="50000" decel="50000" fill="hold" grpId="0" nodeType="withEffect">
                                  <p:stCondLst>
                                    <p:cond delay="0"/>
                                  </p:stCondLst>
                                  <p:childTnLst>
                                    <p:animRot from="10800000" to="21600000">
                                      <p:cBhvr>
                                        <p:cTn id="101" dur="1800" fill="hold"/>
                                        <p:tgtEl>
                                          <p:spTgt spid="220163"/>
                                        </p:tgtEl>
                                        <p:attrNameLst>
                                          <p:attrName>r</p:attrName>
                                        </p:attrNameLst>
                                      </p:cBhvr>
                                    </p:animRot>
                                  </p:childTnLst>
                                </p:cTn>
                              </p:par>
                              <p:par>
                                <p:cTn id="102" presetID="0" presetClass="path" presetSubtype="0" accel="50000" decel="50000" fill="hold" grpId="1" nodeType="withEffect">
                                  <p:stCondLst>
                                    <p:cond delay="0"/>
                                  </p:stCondLst>
                                  <p:childTnLst>
                                    <p:set>
                                      <p:cBhvr>
                                        <p:cTn id="103" dur="1" fill="hold">
                                          <p:stCondLst>
                                            <p:cond delay="0"/>
                                          </p:stCondLst>
                                        </p:cTn>
                                        <p:tgtEl>
                                          <p:spTgt spid="220163"/>
                                        </p:tgtEl>
                                        <p:attrNameLst>
                                          <p:attrName>style.visibility</p:attrName>
                                        </p:attrNameLst>
                                      </p:cBhvr>
                                      <p:to>
                                        <p:strVal val="visible"/>
                                      </p:to>
                                    </p:set>
                                    <p:animMotion origin="layout" path="M -0.395342766 -0.285185185 L 0.000000000 0.000000000 E" pathEditMode="relative" rAng="0" ptsTypes="AA">
                                      <p:cBhvr>
                                        <p:cTn id="104" dur="1800" fill="hold"/>
                                        <p:tgtEl>
                                          <p:spTgt spid="220163"/>
                                        </p:tgtEl>
                                        <p:attrNameLst>
                                          <p:attrName>ppt_x</p:attrName>
                                          <p:attrName>ppt_y</p:attrName>
                                        </p:attrNameLst>
                                      </p:cBhvr>
                                      <p:rCtr x="0" y="0"/>
                                    </p:animMotion>
                                  </p:childTnLst>
                                </p:cTn>
                              </p:par>
                              <p:par>
                                <p:cTn id="105" presetID="8" presetClass="emph" presetSubtype="0" accel="50000" decel="50000" fill="hold" grpId="0" nodeType="withEffect">
                                  <p:stCondLst>
                                    <p:cond delay="0"/>
                                  </p:stCondLst>
                                  <p:childTnLst>
                                    <p:animRot from="10800000" to="21600000">
                                      <p:cBhvr>
                                        <p:cTn id="106" dur="1800" fill="hold"/>
                                        <p:tgtEl>
                                          <p:spTgt spid="220164"/>
                                        </p:tgtEl>
                                        <p:attrNameLst>
                                          <p:attrName>r</p:attrName>
                                        </p:attrNameLst>
                                      </p:cBhvr>
                                    </p:animRot>
                                  </p:childTnLst>
                                </p:cTn>
                              </p:par>
                              <p:par>
                                <p:cTn id="107" presetID="0" presetClass="path" presetSubtype="0" accel="50000" decel="50000" fill="hold" grpId="1" nodeType="withEffect">
                                  <p:stCondLst>
                                    <p:cond delay="0"/>
                                  </p:stCondLst>
                                  <p:childTnLst>
                                    <p:set>
                                      <p:cBhvr>
                                        <p:cTn id="108" dur="1" fill="hold">
                                          <p:stCondLst>
                                            <p:cond delay="0"/>
                                          </p:stCondLst>
                                        </p:cTn>
                                        <p:tgtEl>
                                          <p:spTgt spid="220164"/>
                                        </p:tgtEl>
                                        <p:attrNameLst>
                                          <p:attrName>style.visibility</p:attrName>
                                        </p:attrNameLst>
                                      </p:cBhvr>
                                      <p:to>
                                        <p:strVal val="visible"/>
                                      </p:to>
                                    </p:set>
                                    <p:animMotion origin="layout" path="M 0.387489829 -0.207407407 L 0.000000000 0.000000000 E" pathEditMode="relative" rAng="0" ptsTypes="AA">
                                      <p:cBhvr>
                                        <p:cTn id="109" dur="1800" fill="hold"/>
                                        <p:tgtEl>
                                          <p:spTgt spid="220164"/>
                                        </p:tgtEl>
                                        <p:attrNameLst>
                                          <p:attrName>ppt_x</p:attrName>
                                          <p:attrName>ppt_y</p:attrName>
                                        </p:attrNameLst>
                                      </p:cBhvr>
                                      <p:rCtr x="0" y="0"/>
                                    </p:animMotion>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114"/>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0" presetClass="path" presetSubtype="0" accel="50000" decel="50000" fill="hold" grpId="1" nodeType="clickEffect">
                                  <p:stCondLst>
                                    <p:cond delay="0"/>
                                  </p:stCondLst>
                                  <p:childTnLst>
                                    <p:animMotion origin="layout" path="M 0.000000000 0.000000000 L 0.000000000 0.077777778 E" pathEditMode="relative" rAng="0" ptsTypes="AA">
                                      <p:cBhvr>
                                        <p:cTn id="117" dur="900" fill="hold"/>
                                        <p:tgtEl>
                                          <p:spTgt spid="63"/>
                                        </p:tgtEl>
                                        <p:attrNameLst>
                                          <p:attrName>ppt_x</p:attrName>
                                          <p:attrName>ppt_y</p:attrName>
                                        </p:attrNameLst>
                                      </p:cBhvr>
                                      <p:rCtr x="0" y="0"/>
                                    </p:animMotion>
                                  </p:childTnLst>
                                </p:cTn>
                              </p:par>
                              <p:par>
                                <p:cTn id="118" presetID="0" presetClass="path" presetSubtype="0" accel="50000" decel="50000" fill="hold" grpId="1" nodeType="withEffect">
                                  <p:stCondLst>
                                    <p:cond delay="0"/>
                                  </p:stCondLst>
                                  <p:childTnLst>
                                    <p:animMotion origin="layout" path="M 0.000000000 0.000000000 L 0.000000000 0.155555556 E" pathEditMode="relative" rAng="0" ptsTypes="AA">
                                      <p:cBhvr>
                                        <p:cTn id="119" dur="900" fill="hold"/>
                                        <p:tgtEl>
                                          <p:spTgt spid="71"/>
                                        </p:tgtEl>
                                        <p:attrNameLst>
                                          <p:attrName>ppt_x</p:attrName>
                                          <p:attrName>ppt_y</p:attrName>
                                        </p:attrNameLst>
                                      </p:cBhvr>
                                      <p:rCtr x="0" y="0"/>
                                    </p:animMotion>
                                  </p:childTnLst>
                                </p:cTn>
                              </p:par>
                              <p:par>
                                <p:cTn id="120" presetID="10" presetClass="exit" presetSubtype="0" fill="hold" grpId="2" nodeType="withEffect">
                                  <p:stCondLst>
                                    <p:cond delay="900"/>
                                  </p:stCondLst>
                                  <p:childTnLst>
                                    <p:animEffect transition="out" filter="fade">
                                      <p:cBhvr>
                                        <p:cTn id="121" dur="250"/>
                                        <p:tgtEl>
                                          <p:spTgt spid="71"/>
                                        </p:tgtEl>
                                      </p:cBhvr>
                                    </p:animEffect>
                                    <p:set>
                                      <p:cBhvr>
                                        <p:cTn id="122" dur="1" fill="hold">
                                          <p:stCondLst>
                                            <p:cond delay="250"/>
                                          </p:stCondLst>
                                        </p:cTn>
                                        <p:tgtEl>
                                          <p:spTgt spid="71"/>
                                        </p:tgtEl>
                                        <p:attrNameLst>
                                          <p:attrName>style.visibility</p:attrName>
                                        </p:attrNameLst>
                                      </p:cBhvr>
                                      <p:to>
                                        <p:strVal val="hidden"/>
                                      </p:to>
                                    </p:set>
                                  </p:childTnLst>
                                </p:cTn>
                              </p:par>
                              <p:par>
                                <p:cTn id="123" presetID="10" presetClass="exit" presetSubtype="0" fill="hold" grpId="2" nodeType="withEffect">
                                  <p:stCondLst>
                                    <p:cond delay="900"/>
                                  </p:stCondLst>
                                  <p:childTnLst>
                                    <p:animEffect transition="out" filter="fade">
                                      <p:cBhvr>
                                        <p:cTn id="124" dur="250"/>
                                        <p:tgtEl>
                                          <p:spTgt spid="63"/>
                                        </p:tgtEl>
                                      </p:cBhvr>
                                    </p:animEffect>
                                    <p:set>
                                      <p:cBhvr>
                                        <p:cTn id="125" dur="1" fill="hold">
                                          <p:stCondLst>
                                            <p:cond delay="250"/>
                                          </p:stCondLst>
                                        </p:cTn>
                                        <p:tgtEl>
                                          <p:spTgt spid="63"/>
                                        </p:tgtEl>
                                        <p:attrNameLst>
                                          <p:attrName>style.visibility</p:attrName>
                                        </p:attrNameLst>
                                      </p:cBhvr>
                                      <p:to>
                                        <p:strVal val="hidden"/>
                                      </p:to>
                                    </p:set>
                                  </p:childTnLst>
                                </p:cTn>
                              </p:par>
                              <p:par>
                                <p:cTn id="126" presetID="0" presetClass="path" presetSubtype="0" accel="50000" decel="50000" fill="hold" grpId="1" nodeType="withEffect">
                                  <p:stCondLst>
                                    <p:cond delay="0"/>
                                  </p:stCondLst>
                                  <p:childTnLst>
                                    <p:animMotion origin="layout" path="M 0.000000000 0.000000000 L 0.000000000 0.077777778 E" pathEditMode="relative" rAng="0" ptsTypes="AA">
                                      <p:cBhvr>
                                        <p:cTn id="127" dur="900" fill="hold"/>
                                        <p:tgtEl>
                                          <p:spTgt spid="56"/>
                                        </p:tgtEl>
                                        <p:attrNameLst>
                                          <p:attrName>ppt_x</p:attrName>
                                          <p:attrName>ppt_y</p:attrName>
                                        </p:attrNameLst>
                                      </p:cBhvr>
                                      <p:rCtr x="0" y="0"/>
                                    </p:animMotion>
                                  </p:childTnLst>
                                </p:cTn>
                              </p:par>
                              <p:par>
                                <p:cTn id="128" presetID="0" presetClass="path" presetSubtype="0" accel="50000" decel="50000" fill="hold" grpId="1" nodeType="withEffect">
                                  <p:stCondLst>
                                    <p:cond delay="0"/>
                                  </p:stCondLst>
                                  <p:childTnLst>
                                    <p:animMotion origin="layout" path="M 0.000000000 0.000000000 L 0.000000000 0.077777778 E" pathEditMode="relative" rAng="0" ptsTypes="AA">
                                      <p:cBhvr>
                                        <p:cTn id="129" dur="900" fill="hold"/>
                                        <p:tgtEl>
                                          <p:spTgt spid="55"/>
                                        </p:tgtEl>
                                        <p:attrNameLst>
                                          <p:attrName>ppt_x</p:attrName>
                                          <p:attrName>ppt_y</p:attrName>
                                        </p:attrNameLst>
                                      </p:cBhvr>
                                      <p:rCtr x="0" y="0"/>
                                    </p:animMotion>
                                  </p:childTnLst>
                                </p:cTn>
                              </p:par>
                              <p:par>
                                <p:cTn id="130" presetID="10" presetClass="exit" presetSubtype="0" fill="hold" grpId="2" nodeType="withEffect">
                                  <p:stCondLst>
                                    <p:cond delay="900"/>
                                  </p:stCondLst>
                                  <p:childTnLst>
                                    <p:animEffect transition="out" filter="fade">
                                      <p:cBhvr>
                                        <p:cTn id="131" dur="250"/>
                                        <p:tgtEl>
                                          <p:spTgt spid="55"/>
                                        </p:tgtEl>
                                      </p:cBhvr>
                                    </p:animEffect>
                                    <p:set>
                                      <p:cBhvr>
                                        <p:cTn id="132" dur="1" fill="hold">
                                          <p:stCondLst>
                                            <p:cond delay="250"/>
                                          </p:stCondLst>
                                        </p:cTn>
                                        <p:tgtEl>
                                          <p:spTgt spid="55"/>
                                        </p:tgtEl>
                                        <p:attrNameLst>
                                          <p:attrName>style.visibility</p:attrName>
                                        </p:attrNameLst>
                                      </p:cBhvr>
                                      <p:to>
                                        <p:strVal val="hidden"/>
                                      </p:to>
                                    </p:set>
                                  </p:childTnLst>
                                </p:cTn>
                              </p:par>
                              <p:par>
                                <p:cTn id="133" presetID="10" presetClass="exit" presetSubtype="0" fill="hold" grpId="2" nodeType="withEffect">
                                  <p:stCondLst>
                                    <p:cond delay="900"/>
                                  </p:stCondLst>
                                  <p:childTnLst>
                                    <p:animEffect transition="out" filter="fade">
                                      <p:cBhvr>
                                        <p:cTn id="134" dur="250"/>
                                        <p:tgtEl>
                                          <p:spTgt spid="56"/>
                                        </p:tgtEl>
                                      </p:cBhvr>
                                    </p:animEffect>
                                    <p:set>
                                      <p:cBhvr>
                                        <p:cTn id="135" dur="1" fill="hold">
                                          <p:stCondLst>
                                            <p:cond delay="250"/>
                                          </p:stCondLst>
                                        </p:cTn>
                                        <p:tgtEl>
                                          <p:spTgt spid="56"/>
                                        </p:tgtEl>
                                        <p:attrNameLst>
                                          <p:attrName>style.visibility</p:attrName>
                                        </p:attrNameLst>
                                      </p:cBhvr>
                                      <p:to>
                                        <p:strVal val="hidden"/>
                                      </p:to>
                                    </p:set>
                                  </p:childTnLst>
                                </p:cTn>
                              </p:par>
                              <p:par>
                                <p:cTn id="136" presetID="0" presetClass="path" presetSubtype="0" accel="50000" decel="50000" fill="hold" grpId="1" nodeType="withEffect">
                                  <p:stCondLst>
                                    <p:cond delay="0"/>
                                  </p:stCondLst>
                                  <p:childTnLst>
                                    <p:animMotion origin="layout" path="M 0.000000000 0.000000000 L 0.000000000 0.077777778 E" pathEditMode="relative" rAng="0" ptsTypes="AA">
                                      <p:cBhvr>
                                        <p:cTn id="137" dur="900" fill="hold"/>
                                        <p:tgtEl>
                                          <p:spTgt spid="60"/>
                                        </p:tgtEl>
                                        <p:attrNameLst>
                                          <p:attrName>ppt_x</p:attrName>
                                          <p:attrName>ppt_y</p:attrName>
                                        </p:attrNameLst>
                                      </p:cBhvr>
                                      <p:rCtr x="0" y="0"/>
                                    </p:animMotion>
                                  </p:childTnLst>
                                </p:cTn>
                              </p:par>
                              <p:par>
                                <p:cTn id="138" presetID="10" presetClass="exit" presetSubtype="0" fill="hold" grpId="2" nodeType="withEffect">
                                  <p:stCondLst>
                                    <p:cond delay="900"/>
                                  </p:stCondLst>
                                  <p:childTnLst>
                                    <p:animEffect transition="out" filter="fade">
                                      <p:cBhvr>
                                        <p:cTn id="139" dur="250"/>
                                        <p:tgtEl>
                                          <p:spTgt spid="60"/>
                                        </p:tgtEl>
                                      </p:cBhvr>
                                    </p:animEffect>
                                    <p:set>
                                      <p:cBhvr>
                                        <p:cTn id="140" dur="1" fill="hold">
                                          <p:stCondLst>
                                            <p:cond delay="250"/>
                                          </p:stCondLst>
                                        </p:cTn>
                                        <p:tgtEl>
                                          <p:spTgt spid="60"/>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54"/>
                                        </p:tgtEl>
                                        <p:attrNameLst>
                                          <p:attrName>style.visibility</p:attrName>
                                        </p:attrNameLst>
                                      </p:cBhvr>
                                      <p:to>
                                        <p:strVal val="visible"/>
                                      </p:to>
                                    </p:set>
                                    <p:animEffect transition="in" filter="fade">
                                      <p:cBhvr>
                                        <p:cTn id="145" dur="400"/>
                                        <p:tgtEl>
                                          <p:spTgt spid="54"/>
                                        </p:tgtEl>
                                      </p:cBhvr>
                                    </p:animEffect>
                                  </p:childTnLst>
                                </p:cTn>
                              </p:par>
                              <p:par>
                                <p:cTn id="146" presetID="10" presetClass="entr" presetSubtype="0" fill="hold" nodeType="withEffect">
                                  <p:stCondLst>
                                    <p:cond delay="0"/>
                                  </p:stCondLst>
                                  <p:childTnLst>
                                    <p:set>
                                      <p:cBhvr>
                                        <p:cTn id="147" dur="1" fill="hold">
                                          <p:stCondLst>
                                            <p:cond delay="0"/>
                                          </p:stCondLst>
                                        </p:cTn>
                                        <p:tgtEl>
                                          <p:spTgt spid="93"/>
                                        </p:tgtEl>
                                        <p:attrNameLst>
                                          <p:attrName>style.visibility</p:attrName>
                                        </p:attrNameLst>
                                      </p:cBhvr>
                                      <p:to>
                                        <p:strVal val="visible"/>
                                      </p:to>
                                    </p:set>
                                    <p:animEffect transition="in" filter="fade">
                                      <p:cBhvr>
                                        <p:cTn id="148" dur="400"/>
                                        <p:tgtEl>
                                          <p:spTgt spid="93"/>
                                        </p:tgtEl>
                                      </p:cBhvr>
                                    </p:animEffect>
                                  </p:childTnLst>
                                </p:cTn>
                              </p:par>
                              <p:par>
                                <p:cTn id="149" presetID="10" presetClass="entr" presetSubtype="0" fill="hold" nodeType="withEffect">
                                  <p:stCondLst>
                                    <p:cond delay="0"/>
                                  </p:stCondLst>
                                  <p:childTnLst>
                                    <p:set>
                                      <p:cBhvr>
                                        <p:cTn id="150" dur="1" fill="hold">
                                          <p:stCondLst>
                                            <p:cond delay="0"/>
                                          </p:stCondLst>
                                        </p:cTn>
                                        <p:tgtEl>
                                          <p:spTgt spid="96"/>
                                        </p:tgtEl>
                                        <p:attrNameLst>
                                          <p:attrName>style.visibility</p:attrName>
                                        </p:attrNameLst>
                                      </p:cBhvr>
                                      <p:to>
                                        <p:strVal val="visible"/>
                                      </p:to>
                                    </p:set>
                                    <p:animEffect transition="in" filter="fade">
                                      <p:cBhvr>
                                        <p:cTn id="151" dur="400"/>
                                        <p:tgtEl>
                                          <p:spTgt spid="96"/>
                                        </p:tgtEl>
                                      </p:cBhvr>
                                    </p:animEffect>
                                  </p:childTnLst>
                                </p:cTn>
                              </p:par>
                              <p:par>
                                <p:cTn id="152" presetID="10" presetClass="entr" presetSubtype="0" fill="hold" nodeType="withEffect">
                                  <p:stCondLst>
                                    <p:cond delay="0"/>
                                  </p:stCondLst>
                                  <p:childTnLst>
                                    <p:set>
                                      <p:cBhvr>
                                        <p:cTn id="153" dur="1" fill="hold">
                                          <p:stCondLst>
                                            <p:cond delay="0"/>
                                          </p:stCondLst>
                                        </p:cTn>
                                        <p:tgtEl>
                                          <p:spTgt spid="100"/>
                                        </p:tgtEl>
                                        <p:attrNameLst>
                                          <p:attrName>style.visibility</p:attrName>
                                        </p:attrNameLst>
                                      </p:cBhvr>
                                      <p:to>
                                        <p:strVal val="visible"/>
                                      </p:to>
                                    </p:set>
                                    <p:animEffect transition="in" filter="fade">
                                      <p:cBhvr>
                                        <p:cTn id="154" dur="400"/>
                                        <p:tgtEl>
                                          <p:spTgt spid="100"/>
                                        </p:tgtEl>
                                      </p:cBhvr>
                                    </p:animEffect>
                                  </p:childTnLst>
                                </p:cTn>
                              </p:par>
                              <p:par>
                                <p:cTn id="155" presetID="10" presetClass="entr" presetSubtype="0" fill="hold" nodeType="withEffect">
                                  <p:stCondLst>
                                    <p:cond delay="0"/>
                                  </p:stCondLst>
                                  <p:childTnLst>
                                    <p:set>
                                      <p:cBhvr>
                                        <p:cTn id="156" dur="1" fill="hold">
                                          <p:stCondLst>
                                            <p:cond delay="0"/>
                                          </p:stCondLst>
                                        </p:cTn>
                                        <p:tgtEl>
                                          <p:spTgt spid="103"/>
                                        </p:tgtEl>
                                        <p:attrNameLst>
                                          <p:attrName>style.visibility</p:attrName>
                                        </p:attrNameLst>
                                      </p:cBhvr>
                                      <p:to>
                                        <p:strVal val="visible"/>
                                      </p:to>
                                    </p:set>
                                    <p:animEffect transition="in" filter="fade">
                                      <p:cBhvr>
                                        <p:cTn id="157" dur="400"/>
                                        <p:tgtEl>
                                          <p:spTgt spid="103"/>
                                        </p:tgtEl>
                                      </p:cBhvr>
                                    </p:animEffect>
                                  </p:childTnLst>
                                </p:cTn>
                              </p:par>
                              <p:par>
                                <p:cTn id="158" presetID="10" presetClass="entr" presetSubtype="0" fill="hold" nodeType="withEffect">
                                  <p:stCondLst>
                                    <p:cond delay="0"/>
                                  </p:stCondLst>
                                  <p:childTnLst>
                                    <p:set>
                                      <p:cBhvr>
                                        <p:cTn id="159" dur="1" fill="hold">
                                          <p:stCondLst>
                                            <p:cond delay="0"/>
                                          </p:stCondLst>
                                        </p:cTn>
                                        <p:tgtEl>
                                          <p:spTgt spid="106"/>
                                        </p:tgtEl>
                                        <p:attrNameLst>
                                          <p:attrName>style.visibility</p:attrName>
                                        </p:attrNameLst>
                                      </p:cBhvr>
                                      <p:to>
                                        <p:strVal val="visible"/>
                                      </p:to>
                                    </p:set>
                                    <p:animEffect transition="in" filter="fade">
                                      <p:cBhvr>
                                        <p:cTn id="160" dur="400"/>
                                        <p:tgtEl>
                                          <p:spTgt spid="106"/>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115"/>
                                        </p:tgtEl>
                                        <p:attrNameLst>
                                          <p:attrName>style.visibility</p:attrName>
                                        </p:attrNameLst>
                                      </p:cBhvr>
                                      <p:to>
                                        <p:strVal val="visible"/>
                                      </p:to>
                                    </p:set>
                                  </p:childTnLst>
                                </p:cTn>
                              </p:par>
                              <p:par>
                                <p:cTn id="165" presetID="10" presetClass="entr" presetSubtype="0" fill="hold" grpId="0" nodeType="withEffect">
                                  <p:stCondLst>
                                    <p:cond delay="0"/>
                                  </p:stCondLst>
                                  <p:childTnLst>
                                    <p:set>
                                      <p:cBhvr>
                                        <p:cTn id="166" dur="1" fill="hold">
                                          <p:stCondLst>
                                            <p:cond delay="0"/>
                                          </p:stCondLst>
                                        </p:cTn>
                                        <p:tgtEl>
                                          <p:spTgt spid="72"/>
                                        </p:tgtEl>
                                        <p:attrNameLst>
                                          <p:attrName>style.visibility</p:attrName>
                                        </p:attrNameLst>
                                      </p:cBhvr>
                                      <p:to>
                                        <p:strVal val="visible"/>
                                      </p:to>
                                    </p:set>
                                    <p:animEffect transition="in" filter="fade">
                                      <p:cBhvr>
                                        <p:cTn id="167" dur="400"/>
                                        <p:tgtEl>
                                          <p:spTgt spid="7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73"/>
                                        </p:tgtEl>
                                        <p:attrNameLst>
                                          <p:attrName>style.visibility</p:attrName>
                                        </p:attrNameLst>
                                      </p:cBhvr>
                                      <p:to>
                                        <p:strVal val="visible"/>
                                      </p:to>
                                    </p:set>
                                    <p:animEffect transition="in" filter="fade">
                                      <p:cBhvr>
                                        <p:cTn id="170" dur="400"/>
                                        <p:tgtEl>
                                          <p:spTgt spid="73"/>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animEffect transition="in" filter="fade">
                                      <p:cBhvr>
                                        <p:cTn id="173" dur="400"/>
                                        <p:tgtEl>
                                          <p:spTgt spid="77"/>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78"/>
                                        </p:tgtEl>
                                        <p:attrNameLst>
                                          <p:attrName>style.visibility</p:attrName>
                                        </p:attrNameLst>
                                      </p:cBhvr>
                                      <p:to>
                                        <p:strVal val="visible"/>
                                      </p:to>
                                    </p:set>
                                    <p:animEffect transition="in" filter="fade">
                                      <p:cBhvr>
                                        <p:cTn id="176" dur="400"/>
                                        <p:tgtEl>
                                          <p:spTgt spid="78"/>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74"/>
                                        </p:tgtEl>
                                        <p:attrNameLst>
                                          <p:attrName>style.visibility</p:attrName>
                                        </p:attrNameLst>
                                      </p:cBhvr>
                                      <p:to>
                                        <p:strVal val="visible"/>
                                      </p:to>
                                    </p:set>
                                    <p:animEffect transition="in" filter="fade">
                                      <p:cBhvr>
                                        <p:cTn id="179" dur="400"/>
                                        <p:tgtEl>
                                          <p:spTgt spid="74"/>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75"/>
                                        </p:tgtEl>
                                        <p:attrNameLst>
                                          <p:attrName>style.visibility</p:attrName>
                                        </p:attrNameLst>
                                      </p:cBhvr>
                                      <p:to>
                                        <p:strVal val="visible"/>
                                      </p:to>
                                    </p:set>
                                    <p:animEffect transition="in" filter="fade">
                                      <p:cBhvr>
                                        <p:cTn id="182" dur="400"/>
                                        <p:tgtEl>
                                          <p:spTgt spid="7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76"/>
                                        </p:tgtEl>
                                        <p:attrNameLst>
                                          <p:attrName>style.visibility</p:attrName>
                                        </p:attrNameLst>
                                      </p:cBhvr>
                                      <p:to>
                                        <p:strVal val="visible"/>
                                      </p:to>
                                    </p:set>
                                    <p:animEffect transition="in" filter="fade">
                                      <p:cBhvr>
                                        <p:cTn id="185" dur="4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5" grpId="2" animBg="1"/>
      <p:bldP spid="55" grpId="3" animBg="1"/>
      <p:bldP spid="56" grpId="0" animBg="1"/>
      <p:bldP spid="56" grpId="1" animBg="1"/>
      <p:bldP spid="56" grpId="2" animBg="1"/>
      <p:bldP spid="56" grpId="3" animBg="1"/>
      <p:bldP spid="57" grpId="0" animBg="1"/>
      <p:bldP spid="57" grpId="1" animBg="1"/>
      <p:bldP spid="58" grpId="0" animBg="1"/>
      <p:bldP spid="58" grpId="1" animBg="1"/>
      <p:bldP spid="59" grpId="0" animBg="1"/>
      <p:bldP spid="59" grpId="1" animBg="1"/>
      <p:bldP spid="60" grpId="0" animBg="1"/>
      <p:bldP spid="60" grpId="1" animBg="1"/>
      <p:bldP spid="60" grpId="2" animBg="1"/>
      <p:bldP spid="60" grpId="3" animBg="1"/>
      <p:bldP spid="61" grpId="0" animBg="1"/>
      <p:bldP spid="61" grpId="1" animBg="1"/>
      <p:bldP spid="62" grpId="0" animBg="1"/>
      <p:bldP spid="62" grpId="1" animBg="1"/>
      <p:bldP spid="63" grpId="0" animBg="1"/>
      <p:bldP spid="63" grpId="1" animBg="1"/>
      <p:bldP spid="63" grpId="2" animBg="1"/>
      <p:bldP spid="63" grpId="3" animBg="1"/>
      <p:bldP spid="64" grpId="0" animBg="1"/>
      <p:bldP spid="64" grpId="1" animBg="1"/>
      <p:bldP spid="65" grpId="0" animBg="1"/>
      <p:bldP spid="65" grpId="1" animBg="1"/>
      <p:bldP spid="220163" grpId="0" animBg="1"/>
      <p:bldP spid="220163" grpId="1" animBg="1"/>
      <p:bldP spid="220163" grpId="2" animBg="1"/>
      <p:bldP spid="220164" grpId="0" animBg="1"/>
      <p:bldP spid="220164" grpId="1" animBg="1"/>
      <p:bldP spid="220164" grpId="2" animBg="1"/>
      <p:bldP spid="71" grpId="0" animBg="1"/>
      <p:bldP spid="71" grpId="1" animBg="1"/>
      <p:bldP spid="71" grpId="2" animBg="1"/>
      <p:bldP spid="71" grpId="3" animBg="1"/>
      <p:bldP spid="72" grpId="0" animBg="1"/>
      <p:bldP spid="73" grpId="0" animBg="1"/>
      <p:bldP spid="74" grpId="0" animBg="1"/>
      <p:bldP spid="75" grpId="0" animBg="1"/>
      <p:bldP spid="76" grpId="0" animBg="1"/>
      <p:bldP spid="77" grpId="0" animBg="1"/>
      <p:bldP spid="78" grpId="0" animBg="1"/>
      <p:bldP spid="82" grpId="0" animBg="1"/>
      <p:bldP spid="82" grpId="1" animBg="1"/>
      <p:bldP spid="83" grpId="0" animBg="1"/>
      <p:bldP spid="83" grpId="1" animBg="1"/>
      <p:bldP spid="113" grpId="0"/>
      <p:bldP spid="114" grpId="0"/>
      <p:bldP spid="1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BA57230D-9E3B-4E2B-87F8-9BABB787DAC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Overlap, Layout and Consensus</a:t>
            </a:r>
          </a:p>
        </p:txBody>
      </p:sp>
      <p:sp>
        <p:nvSpPr>
          <p:cNvPr id="2" name="Rounded Rectangle 1">
            <a:extLst>
              <a:ext uri="{FF2B5EF4-FFF2-40B4-BE49-F238E27FC236}">
                <a16:creationId xmlns:a16="http://schemas.microsoft.com/office/drawing/2014/main" id="{44DAED0C-314D-40E1-B541-D5F3D3C66BC8}"/>
              </a:ext>
            </a:extLst>
          </p:cNvPr>
          <p:cNvSpPr/>
          <p:nvPr/>
        </p:nvSpPr>
        <p:spPr bwMode="auto">
          <a:xfrm>
            <a:off x="4510400" y="1178787"/>
            <a:ext cx="3096344"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0">
                <a:solidFill>
                  <a:srgbClr val="222222"/>
                </a:solidFill>
                <a:latin typeface="Calibri"/>
                <a:ea typeface="Calibri"/>
                <a:cs typeface="Calibri"/>
              </a:rPr>
              <a:t>Reads</a:t>
            </a:r>
          </a:p>
        </p:txBody>
      </p:sp>
      <p:sp>
        <p:nvSpPr>
          <p:cNvPr id="6" name="Down Arrow 5">
            <a:extLst>
              <a:ext uri="{FF2B5EF4-FFF2-40B4-BE49-F238E27FC236}">
                <a16:creationId xmlns:a16="http://schemas.microsoft.com/office/drawing/2014/main" id="{0F9F0171-3708-4473-A2F3-CBE860767C04}"/>
              </a:ext>
            </a:extLst>
          </p:cNvPr>
          <p:cNvSpPr/>
          <p:nvPr/>
        </p:nvSpPr>
        <p:spPr bwMode="auto">
          <a:xfrm>
            <a:off x="5931273" y="1826860"/>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5" name="Rounded Rectangle 14">
            <a:extLst>
              <a:ext uri="{FF2B5EF4-FFF2-40B4-BE49-F238E27FC236}">
                <a16:creationId xmlns:a16="http://schemas.microsoft.com/office/drawing/2014/main" id="{8E38E50B-2FD1-42C4-B1B5-CF63B81917A9}"/>
              </a:ext>
            </a:extLst>
          </p:cNvPr>
          <p:cNvSpPr/>
          <p:nvPr/>
        </p:nvSpPr>
        <p:spPr bwMode="auto">
          <a:xfrm>
            <a:off x="4510400" y="2258234"/>
            <a:ext cx="3096344"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1">
                <a:solidFill>
                  <a:srgbClr val="222222"/>
                </a:solidFill>
                <a:latin typeface="Calibri"/>
                <a:ea typeface="Calibri"/>
                <a:cs typeface="Calibri"/>
              </a:rPr>
              <a:t>Find overlaps</a:t>
            </a:r>
          </a:p>
        </p:txBody>
      </p:sp>
      <p:sp>
        <p:nvSpPr>
          <p:cNvPr id="16" name="Down Arrow 15">
            <a:extLst>
              <a:ext uri="{FF2B5EF4-FFF2-40B4-BE49-F238E27FC236}">
                <a16:creationId xmlns:a16="http://schemas.microsoft.com/office/drawing/2014/main" id="{14F7897D-2E65-43C4-B777-9B8C389932BE}"/>
              </a:ext>
            </a:extLst>
          </p:cNvPr>
          <p:cNvSpPr/>
          <p:nvPr/>
        </p:nvSpPr>
        <p:spPr bwMode="auto">
          <a:xfrm>
            <a:off x="5931273" y="2906307"/>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7" name="Rounded Rectangle 16">
            <a:extLst>
              <a:ext uri="{FF2B5EF4-FFF2-40B4-BE49-F238E27FC236}">
                <a16:creationId xmlns:a16="http://schemas.microsoft.com/office/drawing/2014/main" id="{AA038509-7A87-4AA2-A3AC-939349DDE19A}"/>
              </a:ext>
            </a:extLst>
          </p:cNvPr>
          <p:cNvSpPr/>
          <p:nvPr/>
        </p:nvSpPr>
        <p:spPr bwMode="auto">
          <a:xfrm>
            <a:off x="4510400" y="3340374"/>
            <a:ext cx="3096344"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1">
                <a:solidFill>
                  <a:srgbClr val="222222"/>
                </a:solidFill>
                <a:latin typeface="Calibri"/>
                <a:ea typeface="Calibri"/>
                <a:cs typeface="Calibri"/>
              </a:rPr>
              <a:t>Graph and layout</a:t>
            </a:r>
          </a:p>
        </p:txBody>
      </p:sp>
      <p:sp>
        <p:nvSpPr>
          <p:cNvPr id="18" name="Down Arrow 17">
            <a:extLst>
              <a:ext uri="{FF2B5EF4-FFF2-40B4-BE49-F238E27FC236}">
                <a16:creationId xmlns:a16="http://schemas.microsoft.com/office/drawing/2014/main" id="{48FF42ED-441D-43F9-BE2A-B156230E4197}"/>
              </a:ext>
            </a:extLst>
          </p:cNvPr>
          <p:cNvSpPr/>
          <p:nvPr/>
        </p:nvSpPr>
        <p:spPr bwMode="auto">
          <a:xfrm>
            <a:off x="5931273" y="3988447"/>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9" name="Rounded Rectangle 18">
            <a:extLst>
              <a:ext uri="{FF2B5EF4-FFF2-40B4-BE49-F238E27FC236}">
                <a16:creationId xmlns:a16="http://schemas.microsoft.com/office/drawing/2014/main" id="{6AD6E73B-6393-432B-9ACF-17C3AFDBAFE0}"/>
              </a:ext>
            </a:extLst>
          </p:cNvPr>
          <p:cNvSpPr/>
          <p:nvPr/>
        </p:nvSpPr>
        <p:spPr bwMode="auto">
          <a:xfrm>
            <a:off x="4510400" y="4428803"/>
            <a:ext cx="3096344"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1">
                <a:solidFill>
                  <a:srgbClr val="222222"/>
                </a:solidFill>
                <a:latin typeface="Calibri"/>
                <a:ea typeface="Calibri"/>
                <a:cs typeface="Calibri"/>
              </a:rPr>
              <a:t>Consensus contigs</a:t>
            </a:r>
          </a:p>
        </p:txBody>
      </p:sp>
      <p:sp>
        <p:nvSpPr>
          <p:cNvPr id="20" name="Down Arrow 19">
            <a:extLst>
              <a:ext uri="{FF2B5EF4-FFF2-40B4-BE49-F238E27FC236}">
                <a16:creationId xmlns:a16="http://schemas.microsoft.com/office/drawing/2014/main" id="{0EB167A9-B3B7-49EF-8EBB-06A490C3210E}"/>
              </a:ext>
            </a:extLst>
          </p:cNvPr>
          <p:cNvSpPr/>
          <p:nvPr/>
        </p:nvSpPr>
        <p:spPr bwMode="auto">
          <a:xfrm>
            <a:off x="5931273" y="5076876"/>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1" name="Rounded Rectangle 20">
            <a:extLst>
              <a:ext uri="{FF2B5EF4-FFF2-40B4-BE49-F238E27FC236}">
                <a16:creationId xmlns:a16="http://schemas.microsoft.com/office/drawing/2014/main" id="{4C0DFFE6-64EC-4794-8606-FBFA891D7C21}"/>
              </a:ext>
            </a:extLst>
          </p:cNvPr>
          <p:cNvSpPr/>
          <p:nvPr/>
        </p:nvSpPr>
        <p:spPr bwMode="auto">
          <a:xfrm>
            <a:off x="4509778" y="5517232"/>
            <a:ext cx="3096344"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0">
                <a:solidFill>
                  <a:srgbClr val="222222"/>
                </a:solidFill>
                <a:latin typeface="Calibri"/>
                <a:ea typeface="Calibri"/>
                <a:cs typeface="Calibri"/>
              </a:rPr>
              <a:t>Polish / scaffold</a:t>
            </a:r>
          </a:p>
        </p:txBody>
      </p:sp>
      <p:sp>
        <p:nvSpPr>
          <p:cNvPr id="22" name="Down Arrow 21">
            <a:extLst>
              <a:ext uri="{FF2B5EF4-FFF2-40B4-BE49-F238E27FC236}">
                <a16:creationId xmlns:a16="http://schemas.microsoft.com/office/drawing/2014/main" id="{6B9E106E-8F3D-4E6C-B29D-3A235FD02021}"/>
              </a:ext>
            </a:extLst>
          </p:cNvPr>
          <p:cNvSpPr/>
          <p:nvPr/>
        </p:nvSpPr>
        <p:spPr bwMode="auto">
          <a:xfrm rot="16200000">
            <a:off x="7731137" y="5589577"/>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3" name="Rounded Rectangle 22">
            <a:extLst>
              <a:ext uri="{FF2B5EF4-FFF2-40B4-BE49-F238E27FC236}">
                <a16:creationId xmlns:a16="http://schemas.microsoft.com/office/drawing/2014/main" id="{0451B679-9863-4325-981D-0E0EE8A95779}"/>
              </a:ext>
            </a:extLst>
          </p:cNvPr>
          <p:cNvSpPr/>
          <p:nvPr/>
        </p:nvSpPr>
        <p:spPr bwMode="auto">
          <a:xfrm>
            <a:off x="8112224" y="5517232"/>
            <a:ext cx="2133600" cy="576064"/>
          </a:xfrm>
          <a:prstGeom prst="roundRect">
            <a:avLst/>
          </a:prstGeom>
          <a:solidFill>
            <a:srgbClr val="C0C0C0">
              <a:alpha val="30000"/>
            </a:srgbClr>
          </a:solidFill>
          <a:ln w="254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lvl="0" indent="0" algn="ctr">
              <a:lnSpc>
                <a:spcPct val="100000"/>
              </a:lnSpc>
              <a:spcAft>
                <a:spcPts val="700"/>
              </a:spcAft>
              <a:buNone/>
            </a:pPr>
            <a:r>
              <a:rPr lang="en-US" sz="2200" b="0">
                <a:solidFill>
                  <a:srgbClr val="222222"/>
                </a:solidFill>
                <a:latin typeface="Calibri"/>
                <a:ea typeface="Calibri"/>
                <a:cs typeface="Calibri"/>
              </a:rPr>
              <a:t>Analysis</a:t>
            </a:r>
          </a:p>
        </p:txBody>
      </p:sp>
      <p:sp>
        <p:nvSpPr>
          <p:cNvPr id="3" name="TextBox 2">
            <a:extLst>
              <a:ext uri="{FF2B5EF4-FFF2-40B4-BE49-F238E27FC236}">
                <a16:creationId xmlns:a16="http://schemas.microsoft.com/office/drawing/2014/main" id="{C83AA897-3A8C-4C50-9887-7D50BB9CF205}"/>
              </a:ext>
            </a:extLst>
          </p:cNvPr>
          <p:cNvSpPr txBox="1"/>
          <p:nvPr/>
        </p:nvSpPr>
        <p:spPr>
          <a:xfrm>
            <a:off x="3319042" y="5639864"/>
            <a:ext cx="1116011" cy="369332"/>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200" b="0">
                <a:solidFill>
                  <a:srgbClr val="222222"/>
                </a:solidFill>
                <a:latin typeface="Calibri"/>
                <a:ea typeface="Calibri"/>
                <a:cs typeface="Calibri"/>
              </a:rPr>
              <a:t>Optional</a:t>
            </a:r>
          </a:p>
        </p:txBody>
      </p:sp>
      <p:sp>
        <p:nvSpPr>
          <p:cNvPr id="25" name="TextBox 24">
            <a:extLst>
              <a:ext uri="{FF2B5EF4-FFF2-40B4-BE49-F238E27FC236}">
                <a16:creationId xmlns:a16="http://schemas.microsoft.com/office/drawing/2014/main" id="{C5279C87-2782-4A42-9693-0AD87F2D2239}"/>
              </a:ext>
            </a:extLst>
          </p:cNvPr>
          <p:cNvSpPr txBox="1"/>
          <p:nvPr/>
        </p:nvSpPr>
        <p:spPr>
          <a:xfrm>
            <a:off x="3392779" y="4532169"/>
            <a:ext cx="968535" cy="369332"/>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200" b="0">
                <a:solidFill>
                  <a:srgbClr val="222222"/>
                </a:solidFill>
                <a:latin typeface="Calibri"/>
                <a:ea typeface="Calibri"/>
                <a:cs typeface="Calibri"/>
              </a:rPr>
              <a:t>Output</a:t>
            </a:r>
          </a:p>
        </p:txBody>
      </p:sp>
      <p:sp>
        <p:nvSpPr>
          <p:cNvPr id="26" name="TextBox 25">
            <a:extLst>
              <a:ext uri="{FF2B5EF4-FFF2-40B4-BE49-F238E27FC236}">
                <a16:creationId xmlns:a16="http://schemas.microsoft.com/office/drawing/2014/main" id="{E2CD6900-D966-491F-AAA7-394924BA0448}"/>
              </a:ext>
            </a:extLst>
          </p:cNvPr>
          <p:cNvSpPr txBox="1"/>
          <p:nvPr/>
        </p:nvSpPr>
        <p:spPr>
          <a:xfrm>
            <a:off x="3470300" y="1270731"/>
            <a:ext cx="769763" cy="369332"/>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200" b="0">
                <a:solidFill>
                  <a:srgbClr val="222222"/>
                </a:solidFill>
                <a:latin typeface="Calibri"/>
                <a:ea typeface="Calibri"/>
                <a:cs typeface="Calibri"/>
              </a:rPr>
              <a:t>Input</a:t>
            </a:r>
          </a:p>
        </p:txBody>
      </p:sp>
      <p:sp>
        <p:nvSpPr>
          <p:cNvPr id="220162" name="Slide Number Placeholder 2">
            <a:extLst>
              <a:ext uri="{FF2B5EF4-FFF2-40B4-BE49-F238E27FC236}">
                <a16:creationId xmlns:a16="http://schemas.microsoft.com/office/drawing/2014/main" id="{C051CAFE-F98C-46A1-A1EF-B3A592C75308}"/>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7</a:t>
            </a:fld>
            <a:endParaRPr lang="en-US" sz="2400" b="1">
              <a:solidFill>
                <a:srgbClr val="000000"/>
              </a:solidFill>
              <a:latin typeface="Garamond"/>
              <a:ea typeface="Garamond"/>
              <a:cs typeface="Garamond"/>
            </a:endParaRPr>
          </a:p>
        </p:txBody>
      </p:sp>
      <p:sp>
        <p:nvSpPr>
          <p:cNvPr id="220163" name="L5 FASTQ: read sequences and base"/>
          <p:cNvSpPr txBox="1"/>
          <p:nvPr/>
        </p:nvSpPr>
        <p:spPr>
          <a:xfrm>
            <a:off x="7835344" y="1270227"/>
            <a:ext cx="3931920" cy="411480"/>
          </a:xfrm>
          <a:prstGeom prst="rect">
            <a:avLst/>
          </a:prstGeom>
          <a:noFill/>
        </p:spPr>
        <p:txBody>
          <a:bodyPr wrap="square" lIns="0" tIns="0" rIns="0" bIns="0">
            <a:spAutoFit/>
          </a:bodyPr>
          <a:lstStyle/>
          <a:p>
            <a:r>
              <a:rPr sz="1800" b="0">
                <a:solidFill>
                  <a:srgbClr val="6E6E6E"/>
                </a:solidFill>
                <a:latin typeface="Calibri"/>
              </a:rPr>
              <a:t>FASTQ: read sequences and base qualities</a:t>
            </a:r>
          </a:p>
        </p:txBody>
      </p:sp>
      <p:sp>
        <p:nvSpPr>
          <p:cNvPr id="220164" name="L5 PAF: read pairs, strand, align"/>
          <p:cNvSpPr txBox="1"/>
          <p:nvPr/>
        </p:nvSpPr>
        <p:spPr>
          <a:xfrm>
            <a:off x="7835344" y="2349674"/>
            <a:ext cx="3931920" cy="411480"/>
          </a:xfrm>
          <a:prstGeom prst="rect">
            <a:avLst/>
          </a:prstGeom>
          <a:noFill/>
        </p:spPr>
        <p:txBody>
          <a:bodyPr wrap="square" lIns="0" tIns="0" rIns="0" bIns="0">
            <a:spAutoFit/>
          </a:bodyPr>
          <a:lstStyle/>
          <a:p>
            <a:r>
              <a:rPr sz="1800" b="0">
                <a:solidFill>
                  <a:srgbClr val="6E6E6E"/>
                </a:solidFill>
                <a:latin typeface="Calibri"/>
              </a:rPr>
              <a:t>PAF: read pairs, strand, aligned coordinates</a:t>
            </a:r>
          </a:p>
        </p:txBody>
      </p:sp>
      <p:sp>
        <p:nvSpPr>
          <p:cNvPr id="220165" name="L5 GFA: nodes, arcs, unitig paths"/>
          <p:cNvSpPr txBox="1"/>
          <p:nvPr/>
        </p:nvSpPr>
        <p:spPr>
          <a:xfrm>
            <a:off x="7835344" y="3431814"/>
            <a:ext cx="3931920" cy="411480"/>
          </a:xfrm>
          <a:prstGeom prst="rect">
            <a:avLst/>
          </a:prstGeom>
          <a:noFill/>
        </p:spPr>
        <p:txBody>
          <a:bodyPr wrap="square" lIns="0" tIns="0" rIns="0" bIns="0">
            <a:spAutoFit/>
          </a:bodyPr>
          <a:lstStyle/>
          <a:p>
            <a:r>
              <a:rPr sz="1800" b="0">
                <a:solidFill>
                  <a:srgbClr val="6E6E6E"/>
                </a:solidFill>
                <a:latin typeface="Calibri"/>
              </a:rPr>
              <a:t>GFA: nodes, arcs, unitig paths</a:t>
            </a:r>
          </a:p>
        </p:txBody>
      </p:sp>
      <p:sp>
        <p:nvSpPr>
          <p:cNvPr id="220166" name="L5 FASTA: contig sequences"/>
          <p:cNvSpPr txBox="1"/>
          <p:nvPr/>
        </p:nvSpPr>
        <p:spPr>
          <a:xfrm>
            <a:off x="7835344" y="4520243"/>
            <a:ext cx="3931920" cy="411480"/>
          </a:xfrm>
          <a:prstGeom prst="rect">
            <a:avLst/>
          </a:prstGeom>
          <a:noFill/>
        </p:spPr>
        <p:txBody>
          <a:bodyPr wrap="square" lIns="0" tIns="0" rIns="0" bIns="0">
            <a:spAutoFit/>
          </a:bodyPr>
          <a:lstStyle/>
          <a:p>
            <a:r>
              <a:rPr sz="1800" b="0">
                <a:solidFill>
                  <a:srgbClr val="6E6E6E"/>
                </a:solidFill>
                <a:latin typeface="Calibri"/>
              </a:rPr>
              <a:t>FASTA: contig sequences</a:t>
            </a:r>
          </a:p>
        </p:txBody>
      </p:sp>
    </p:spTree>
    <p:extLst>
      <p:ext uri="{BB962C8B-B14F-4D97-AF65-F5344CB8AC3E}">
        <p14:creationId xmlns:p14="http://schemas.microsoft.com/office/powerpoint/2010/main" val="193127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0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01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01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016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p:bldP spid="220164" grpId="0"/>
      <p:bldP spid="220165" grpId="0"/>
      <p:bldP spid="2201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8EEBD-F3DB-FF69-69C7-012C190211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BE5276-341C-2B94-876B-E1378EFCF5F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Two Ways to Build an Assembly Graph</a:t>
            </a:r>
          </a:p>
        </p:txBody>
      </p:sp>
      <p:sp>
        <p:nvSpPr>
          <p:cNvPr id="6" name="Content Placeholder 5">
            <a:extLst>
              <a:ext uri="{FF2B5EF4-FFF2-40B4-BE49-F238E27FC236}">
                <a16:creationId xmlns:a16="http://schemas.microsoft.com/office/drawing/2014/main" id="{B0380FE7-1D7F-802C-2115-5B7BD35716A5}"/>
              </a:ext>
            </a:extLst>
          </p:cNvPr>
          <p:cNvSpPr>
            <a:spLocks noGrp="1"/>
          </p:cNvSpPr>
          <p:nvPr>
            <p:ph idx="1"/>
          </p:nvPr>
        </p:nvSpPr>
        <p:spPr/>
        <p:txBody>
          <a:bodyPr/>
          <a:lstStyle/>
          <a:p>
            <a:pPr lvl="0"/>
            <a:r>
              <a:rPr lang="en-US" sz="2800" b="1">
                <a:solidFill>
                  <a:srgbClr val="4472C4"/>
                </a:solidFill>
                <a:latin typeface="Calibri"/>
                <a:ea typeface="Calibri"/>
                <a:cs typeface="Calibri"/>
              </a:rPr>
              <a:t>Overlap graphs: connect whole reads through overlaps</a:t>
            </a:r>
          </a:p>
          <a:p>
            <a:pPr lvl="0"/>
            <a:r>
              <a:rPr lang="en-US" sz="2800" b="0">
                <a:solidFill>
                  <a:srgbClr val="6E6E6E"/>
                </a:solidFill>
                <a:latin typeface="Calibri"/>
                <a:ea typeface="Calibri"/>
                <a:cs typeface="Calibri"/>
              </a:rPr>
              <a:t>De Bruijn graphs: connect k-mers (DNA words of length k)</a:t>
            </a:r>
          </a:p>
        </p:txBody>
      </p:sp>
      <p:sp>
        <p:nvSpPr>
          <p:cNvPr id="7" name="Slide Number Placeholder 2">
            <a:extLst>
              <a:ext uri="{FF2B5EF4-FFF2-40B4-BE49-F238E27FC236}">
                <a16:creationId xmlns:a16="http://schemas.microsoft.com/office/drawing/2014/main" id="{D96A31EA-D951-F1F1-878D-53EE35709229}"/>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8</a:t>
            </a:fld>
            <a:endParaRPr lang="en-US" sz="2400" b="1">
              <a:solidFill>
                <a:srgbClr val="000000"/>
              </a:solidFill>
              <a:latin typeface="Garamond"/>
              <a:ea typeface="Garamond"/>
              <a:cs typeface="Garamond"/>
            </a:endParaRPr>
          </a:p>
        </p:txBody>
      </p:sp>
      <p:pic>
        <p:nvPicPr>
          <p:cNvPr id="9" name="08-overlap-vs-kmer-graph" descr="08-overlap-vs-kmer-graph.png">
            <a:extLst>
              <a:ext uri="{FF2B5EF4-FFF2-40B4-BE49-F238E27FC236}">
                <a16:creationId xmlns:a16="http://schemas.microsoft.com/office/drawing/2014/main" id="{F2EE994C-4AB4-CB29-6CA3-EA16F2CC7F9F}"/>
              </a:ext>
            </a:extLst>
          </p:cNvPr>
          <p:cNvPicPr>
            <a:picLocks noChangeAspect="1"/>
          </p:cNvPicPr>
          <p:nvPr/>
        </p:nvPicPr>
        <p:blipFill>
          <a:blip r:embed="rId3"/>
          <a:stretch>
            <a:fillRect/>
          </a:stretch>
        </p:blipFill>
        <p:spPr>
          <a:xfrm>
            <a:off x="804672" y="2121408"/>
            <a:ext cx="10588752" cy="4191381"/>
          </a:xfrm>
          <a:prstGeom prst="rect">
            <a:avLst/>
          </a:prstGeom>
        </p:spPr>
      </p:pic>
      <p:sp>
        <p:nvSpPr>
          <p:cNvPr id="10" name="Roadmap: de Bruijn section ahead"/>
          <p:cNvSpPr/>
          <p:nvPr/>
        </p:nvSpPr>
        <p:spPr>
          <a:xfrm>
            <a:off x="6163056" y="2130552"/>
            <a:ext cx="5248656" cy="3328416"/>
          </a:xfrm>
          <a:prstGeom prst="rect">
            <a:avLst/>
          </a:prstGeom>
          <a:solidFill>
            <a:srgbClr val="FFFFFF">
              <a:alpha val="65000"/>
            </a:srgbClr>
          </a:solidFill>
          <a:ln w="25400">
            <a:noFill/>
          </a:ln>
        </p:spPr>
        <p:txBody>
          <a:bodyPr/>
          <a:lstStyle/>
          <a:p>
            <a:endParaRPr lang="en-US"/>
          </a:p>
        </p:txBody>
      </p:sp>
      <p:sp>
        <p:nvSpPr>
          <p:cNvPr id="11" name="Roadmap: overlap section active"/>
          <p:cNvSpPr/>
          <p:nvPr/>
        </p:nvSpPr>
        <p:spPr>
          <a:xfrm>
            <a:off x="905256" y="2221992"/>
            <a:ext cx="5056632" cy="3209544"/>
          </a:xfrm>
          <a:prstGeom prst="rect">
            <a:avLst/>
          </a:prstGeom>
          <a:noFill/>
          <a:ln w="25400">
            <a:solidFill>
              <a:srgbClr val="4472C4"/>
            </a:solidFill>
          </a:ln>
        </p:spPr>
        <p:txBody>
          <a:bodyPr/>
          <a:lstStyle/>
          <a:p>
            <a:endParaRPr lang="en-US"/>
          </a:p>
        </p:txBody>
      </p:sp>
    </p:spTree>
    <p:extLst>
      <p:ext uri="{BB962C8B-B14F-4D97-AF65-F5344CB8AC3E}">
        <p14:creationId xmlns:p14="http://schemas.microsoft.com/office/powerpoint/2010/main" val="3962302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AED12A4E-9528-4D97-B621-E963B129E644}"/>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Finding Overlapping Reads</a:t>
            </a:r>
          </a:p>
        </p:txBody>
      </p:sp>
      <p:sp>
        <p:nvSpPr>
          <p:cNvPr id="4" name="Content Placeholder 5">
            <a:extLst>
              <a:ext uri="{FF2B5EF4-FFF2-40B4-BE49-F238E27FC236}">
                <a16:creationId xmlns:a16="http://schemas.microsoft.com/office/drawing/2014/main" id="{B99CA392-F051-4DF7-BB7F-08753EC14A52}"/>
              </a:ext>
            </a:extLst>
          </p:cNvPr>
          <p:cNvSpPr>
            <a:spLocks noGrp="1"/>
          </p:cNvSpPr>
          <p:nvPr>
            <p:ph idx="1"/>
          </p:nvPr>
        </p:nvSpPr>
        <p:spPr/>
        <p:txBody>
          <a:bodyPr/>
          <a:lstStyle/>
          <a:p>
            <a:pPr lvl="0"/>
            <a:r>
              <a:rPr lang="en-US" b="0" dirty="0"/>
              <a:t>Find candidate read pairs using shared seeds</a:t>
            </a:r>
          </a:p>
          <a:p>
            <a:pPr lvl="0"/>
            <a:r>
              <a:rPr lang="en-US" b="0" dirty="0"/>
              <a:t>Chain matching seeds and estimate the overlap</a:t>
            </a:r>
          </a:p>
          <a:p>
            <a:pPr lvl="0"/>
            <a:r>
              <a:rPr lang="en-US" b="0" dirty="0"/>
              <a:t>Account for the reverse-complement orientation</a:t>
            </a:r>
          </a:p>
        </p:txBody>
      </p:sp>
      <p:sp>
        <p:nvSpPr>
          <p:cNvPr id="220574" name="Slide Number Placeholder 2">
            <a:extLst>
              <a:ext uri="{FF2B5EF4-FFF2-40B4-BE49-F238E27FC236}">
                <a16:creationId xmlns:a16="http://schemas.microsoft.com/office/drawing/2014/main" id="{EA2C1DE0-56B0-44F4-A814-E1606CE94194}"/>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9</a:t>
            </a:fld>
            <a:endParaRPr lang="en-US" sz="2400" b="1">
              <a:solidFill>
                <a:srgbClr val="000000"/>
              </a:solidFill>
              <a:latin typeface="Garamond"/>
              <a:ea typeface="Garamond"/>
              <a:cs typeface="Garamond"/>
            </a:endParaRPr>
          </a:p>
        </p:txBody>
      </p:sp>
      <p:pic>
        <p:nvPicPr>
          <p:cNvPr id="220575" name="02a-seeds-shared" descr="02a-seeds-shared.png"/>
          <p:cNvPicPr>
            <a:picLocks noChangeAspect="1"/>
          </p:cNvPicPr>
          <p:nvPr/>
        </p:nvPicPr>
        <p:blipFill>
          <a:blip r:embed="rId3"/>
          <a:stretch>
            <a:fillRect/>
          </a:stretch>
        </p:blipFill>
        <p:spPr>
          <a:xfrm>
            <a:off x="1115568" y="2542032"/>
            <a:ext cx="9966960" cy="3945255"/>
          </a:xfrm>
          <a:prstGeom prst="rect">
            <a:avLst/>
          </a:prstGeom>
        </p:spPr>
      </p:pic>
      <p:pic>
        <p:nvPicPr>
          <p:cNvPr id="220576" name="02b-seeds-chained" descr="02b-seeds-chained.png"/>
          <p:cNvPicPr>
            <a:picLocks noChangeAspect="1"/>
          </p:cNvPicPr>
          <p:nvPr/>
        </p:nvPicPr>
        <p:blipFill>
          <a:blip r:embed="rId4"/>
          <a:stretch>
            <a:fillRect/>
          </a:stretch>
        </p:blipFill>
        <p:spPr>
          <a:xfrm>
            <a:off x="1115568" y="2542032"/>
            <a:ext cx="9966960" cy="3945255"/>
          </a:xfrm>
          <a:prstGeom prst="rect">
            <a:avLst/>
          </a:prstGeom>
        </p:spPr>
      </p:pic>
      <p:pic>
        <p:nvPicPr>
          <p:cNvPr id="220577" name="02-seeds-to-overlap" descr="02-seeds-to-overlap.png"/>
          <p:cNvPicPr>
            <a:picLocks noChangeAspect="1"/>
          </p:cNvPicPr>
          <p:nvPr/>
        </p:nvPicPr>
        <p:blipFill>
          <a:blip r:embed="rId5"/>
          <a:stretch>
            <a:fillRect/>
          </a:stretch>
        </p:blipFill>
        <p:spPr>
          <a:xfrm>
            <a:off x="1115568" y="2542032"/>
            <a:ext cx="9966960" cy="3945255"/>
          </a:xfrm>
          <a:prstGeom prst="rect">
            <a:avLst/>
          </a:prstGeom>
        </p:spPr>
      </p:pic>
    </p:spTree>
    <p:extLst>
      <p:ext uri="{BB962C8B-B14F-4D97-AF65-F5344CB8AC3E}">
        <p14:creationId xmlns:p14="http://schemas.microsoft.com/office/powerpoint/2010/main" val="138395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05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05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0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379B78-A540-4556-88A8-91E63D4D429B}"/>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Which Matches Extend a Read?</a:t>
            </a:r>
          </a:p>
        </p:txBody>
      </p:sp>
      <p:sp>
        <p:nvSpPr>
          <p:cNvPr id="50" name="Slide Number Placeholder 2">
            <a:extLst>
              <a:ext uri="{FF2B5EF4-FFF2-40B4-BE49-F238E27FC236}">
                <a16:creationId xmlns:a16="http://schemas.microsoft.com/office/drawing/2014/main" id="{F3417B85-7921-4DBF-B770-278FBB64C1A3}"/>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10</a:t>
            </a:fld>
            <a:endParaRPr lang="en-US" sz="2400" b="1">
              <a:solidFill>
                <a:srgbClr val="000000"/>
              </a:solidFill>
              <a:latin typeface="Garamond"/>
              <a:ea typeface="Garamond"/>
              <a:cs typeface="Garamond"/>
            </a:endParaRPr>
          </a:p>
        </p:txBody>
      </p:sp>
      <p:sp>
        <p:nvSpPr>
          <p:cNvPr id="6" name="Content Placeholder 5">
            <a:extLst>
              <a:ext uri="{FF2B5EF4-FFF2-40B4-BE49-F238E27FC236}">
                <a16:creationId xmlns:a16="http://schemas.microsoft.com/office/drawing/2014/main" id="{DBD9A9F8-0CCB-47DC-87A5-7EB84DD067C9}"/>
              </a:ext>
            </a:extLst>
          </p:cNvPr>
          <p:cNvSpPr>
            <a:spLocks noGrp="1"/>
          </p:cNvSpPr>
          <p:nvPr>
            <p:ph idx="1"/>
          </p:nvPr>
        </p:nvSpPr>
        <p:spPr/>
        <p:txBody>
          <a:bodyPr/>
          <a:lstStyle/>
          <a:p>
            <a:pPr lvl="0"/>
            <a:r>
              <a:rPr lang="en-US" b="0" dirty="0"/>
              <a:t>Compare the aligned region with what lies beyond it on each read</a:t>
            </a:r>
          </a:p>
          <a:p>
            <a:pPr lvl="0"/>
            <a:r>
              <a:rPr lang="en-US" b="0" dirty="0"/>
              <a:t>Only </a:t>
            </a:r>
            <a:r>
              <a:rPr lang="en-US" b="0" i="1" dirty="0"/>
              <a:t>informative</a:t>
            </a:r>
            <a:r>
              <a:rPr lang="en-US" b="0" dirty="0"/>
              <a:t> (dovetail) overlaps become arcs of the graph</a:t>
            </a:r>
          </a:p>
        </p:txBody>
      </p:sp>
      <p:pic>
        <p:nvPicPr>
          <p:cNvPr id="89" name="03a-overlap-classes-1" descr="03a-overlap-classes-1.png"/>
          <p:cNvPicPr>
            <a:picLocks noChangeAspect="1"/>
          </p:cNvPicPr>
          <p:nvPr/>
        </p:nvPicPr>
        <p:blipFill>
          <a:blip r:embed="rId3"/>
          <a:stretch>
            <a:fillRect/>
          </a:stretch>
        </p:blipFill>
        <p:spPr>
          <a:xfrm>
            <a:off x="804672" y="2121408"/>
            <a:ext cx="10588752" cy="4191381"/>
          </a:xfrm>
          <a:prstGeom prst="rect">
            <a:avLst/>
          </a:prstGeom>
        </p:spPr>
      </p:pic>
      <p:pic>
        <p:nvPicPr>
          <p:cNvPr id="90" name="03b-overlap-classes-2" descr="03b-overlap-classes-2.png"/>
          <p:cNvPicPr>
            <a:picLocks noChangeAspect="1"/>
          </p:cNvPicPr>
          <p:nvPr/>
        </p:nvPicPr>
        <p:blipFill>
          <a:blip r:embed="rId4"/>
          <a:stretch>
            <a:fillRect/>
          </a:stretch>
        </p:blipFill>
        <p:spPr>
          <a:xfrm>
            <a:off x="804672" y="2121408"/>
            <a:ext cx="10588752" cy="4191381"/>
          </a:xfrm>
          <a:prstGeom prst="rect">
            <a:avLst/>
          </a:prstGeom>
        </p:spPr>
      </p:pic>
      <p:pic>
        <p:nvPicPr>
          <p:cNvPr id="91" name="03c-overlap-classes-3" descr="03c-overlap-classes-3.png"/>
          <p:cNvPicPr>
            <a:picLocks noChangeAspect="1"/>
          </p:cNvPicPr>
          <p:nvPr/>
        </p:nvPicPr>
        <p:blipFill>
          <a:blip r:embed="rId5"/>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45141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816981-8C8D-4592-BCDE-FF380C4B21C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Reads as an Overlap Graph</a:t>
            </a:r>
          </a:p>
        </p:txBody>
      </p:sp>
      <p:sp>
        <p:nvSpPr>
          <p:cNvPr id="6" name="Content Placeholder 5">
            <a:extLst>
              <a:ext uri="{FF2B5EF4-FFF2-40B4-BE49-F238E27FC236}">
                <a16:creationId xmlns:a16="http://schemas.microsoft.com/office/drawing/2014/main" id="{DBD9A9F8-0CCB-47DC-87A5-7EB84DD067C9}"/>
              </a:ext>
            </a:extLst>
          </p:cNvPr>
          <p:cNvSpPr>
            <a:spLocks noGrp="1"/>
          </p:cNvSpPr>
          <p:nvPr>
            <p:ph idx="1"/>
          </p:nvPr>
        </p:nvSpPr>
        <p:spPr/>
        <p:txBody>
          <a:bodyPr/>
          <a:lstStyle/>
          <a:p>
            <a:pPr lvl="0"/>
            <a:r>
              <a:rPr lang="en-US" b="0" dirty="0"/>
              <a:t>Nodes represent oriented reads</a:t>
            </a:r>
          </a:p>
          <a:p>
            <a:pPr lvl="0"/>
            <a:r>
              <a:rPr lang="en-US" b="0" dirty="0"/>
              <a:t>Edges represent informative overlaps</a:t>
            </a:r>
          </a:p>
        </p:txBody>
      </p:sp>
      <p:sp>
        <p:nvSpPr>
          <p:cNvPr id="8" name="L5 R1"/>
          <p:cNvSpPr/>
          <p:nvPr/>
        </p:nvSpPr>
        <p:spPr>
          <a:xfrm>
            <a:off x="635000" y="2692400"/>
            <a:ext cx="914400" cy="469900"/>
          </a:xfrm>
          <a:noFill/>
          <a:ln>
            <a:noFill/>
          </a:ln>
        </p:spPr>
        <p:txBody>
          <a:bodyPr wrap="square" lIns="0" tIns="0" rIns="0" bIns="0" anchor="t">
            <a:noAutofit/>
          </a:bodyPr>
          <a:lstStyle/>
          <a:p>
            <a:pPr marL="0" lvl="0" indent="0" algn="l">
              <a:lnSpc>
                <a:spcPct val="100000"/>
              </a:lnSpc>
              <a:spcAft>
                <a:spcPts val="0"/>
              </a:spcAft>
              <a:buNone/>
            </a:pPr>
            <a:r>
              <a:rPr lang="en-US" sz="2500" b="1">
                <a:solidFill>
                  <a:srgbClr val="222222"/>
                </a:solidFill>
                <a:latin typeface="Calibri"/>
                <a:ea typeface="Calibri"/>
                <a:cs typeface="Calibri"/>
              </a:rPr>
              <a:t>R1</a:t>
            </a:r>
          </a:p>
        </p:txBody>
      </p:sp>
      <p:sp>
        <p:nvSpPr>
          <p:cNvPr id="9" name="L5 A"/>
          <p:cNvSpPr/>
          <p:nvPr/>
        </p:nvSpPr>
        <p:spPr>
          <a:xfrm>
            <a:off x="16510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10" name="L5 C"/>
          <p:cNvSpPr/>
          <p:nvPr/>
        </p:nvSpPr>
        <p:spPr>
          <a:xfrm>
            <a:off x="20066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11" name="L5 G"/>
          <p:cNvSpPr/>
          <p:nvPr/>
        </p:nvSpPr>
        <p:spPr>
          <a:xfrm>
            <a:off x="23622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12" name="L5 T"/>
          <p:cNvSpPr/>
          <p:nvPr/>
        </p:nvSpPr>
        <p:spPr>
          <a:xfrm>
            <a:off x="27178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13" name="L5 T"/>
          <p:cNvSpPr/>
          <p:nvPr/>
        </p:nvSpPr>
        <p:spPr>
          <a:xfrm>
            <a:off x="30734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14" name="L5 A"/>
          <p:cNvSpPr/>
          <p:nvPr/>
        </p:nvSpPr>
        <p:spPr>
          <a:xfrm>
            <a:off x="3429000" y="26924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15" name="L5 R2"/>
          <p:cNvSpPr/>
          <p:nvPr/>
        </p:nvSpPr>
        <p:spPr>
          <a:xfrm>
            <a:off x="635000" y="3530600"/>
            <a:ext cx="914400" cy="469900"/>
          </a:xfrm>
          <a:noFill/>
          <a:ln>
            <a:noFill/>
          </a:ln>
        </p:spPr>
        <p:txBody>
          <a:bodyPr wrap="square" lIns="0" tIns="0" rIns="0" bIns="0" anchor="t">
            <a:noAutofit/>
          </a:bodyPr>
          <a:lstStyle/>
          <a:p>
            <a:pPr marL="0" lvl="0" indent="0" algn="l">
              <a:lnSpc>
                <a:spcPct val="100000"/>
              </a:lnSpc>
              <a:spcAft>
                <a:spcPts val="0"/>
              </a:spcAft>
              <a:buNone/>
            </a:pPr>
            <a:r>
              <a:rPr lang="en-US" sz="2500" b="1">
                <a:solidFill>
                  <a:srgbClr val="222222"/>
                </a:solidFill>
                <a:latin typeface="Calibri"/>
                <a:ea typeface="Calibri"/>
                <a:cs typeface="Calibri"/>
              </a:rPr>
              <a:t>R2</a:t>
            </a:r>
          </a:p>
        </p:txBody>
      </p:sp>
      <p:sp>
        <p:nvSpPr>
          <p:cNvPr id="16" name="L5 G"/>
          <p:cNvSpPr/>
          <p:nvPr/>
        </p:nvSpPr>
        <p:spPr>
          <a:xfrm>
            <a:off x="23622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17" name="L5 T"/>
          <p:cNvSpPr/>
          <p:nvPr/>
        </p:nvSpPr>
        <p:spPr>
          <a:xfrm>
            <a:off x="27178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18" name="L5 T"/>
          <p:cNvSpPr/>
          <p:nvPr/>
        </p:nvSpPr>
        <p:spPr>
          <a:xfrm>
            <a:off x="30734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19" name="L5 A"/>
          <p:cNvSpPr/>
          <p:nvPr/>
        </p:nvSpPr>
        <p:spPr>
          <a:xfrm>
            <a:off x="34290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20" name="L5 G"/>
          <p:cNvSpPr/>
          <p:nvPr/>
        </p:nvSpPr>
        <p:spPr>
          <a:xfrm>
            <a:off x="37846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21" name="L5 C"/>
          <p:cNvSpPr/>
          <p:nvPr/>
        </p:nvSpPr>
        <p:spPr>
          <a:xfrm>
            <a:off x="4140200" y="35306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22" name="L5 R3"/>
          <p:cNvSpPr/>
          <p:nvPr/>
        </p:nvSpPr>
        <p:spPr>
          <a:xfrm>
            <a:off x="635000" y="4368800"/>
            <a:ext cx="914400" cy="469900"/>
          </a:xfrm>
          <a:noFill/>
          <a:ln>
            <a:noFill/>
          </a:ln>
        </p:spPr>
        <p:txBody>
          <a:bodyPr wrap="square" lIns="0" tIns="0" rIns="0" bIns="0" anchor="t">
            <a:noAutofit/>
          </a:bodyPr>
          <a:lstStyle/>
          <a:p>
            <a:pPr marL="0" lvl="0" indent="0" algn="l">
              <a:lnSpc>
                <a:spcPct val="100000"/>
              </a:lnSpc>
              <a:spcAft>
                <a:spcPts val="0"/>
              </a:spcAft>
              <a:buNone/>
            </a:pPr>
            <a:r>
              <a:rPr lang="en-US" sz="2500" b="1">
                <a:solidFill>
                  <a:srgbClr val="222222"/>
                </a:solidFill>
                <a:latin typeface="Calibri"/>
                <a:ea typeface="Calibri"/>
                <a:cs typeface="Calibri"/>
              </a:rPr>
              <a:t>R3</a:t>
            </a:r>
          </a:p>
        </p:txBody>
      </p:sp>
      <p:sp>
        <p:nvSpPr>
          <p:cNvPr id="23" name="L5 T"/>
          <p:cNvSpPr/>
          <p:nvPr/>
        </p:nvSpPr>
        <p:spPr>
          <a:xfrm>
            <a:off x="30734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24" name="L5 A"/>
          <p:cNvSpPr/>
          <p:nvPr/>
        </p:nvSpPr>
        <p:spPr>
          <a:xfrm>
            <a:off x="34290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25" name="L5 G"/>
          <p:cNvSpPr/>
          <p:nvPr/>
        </p:nvSpPr>
        <p:spPr>
          <a:xfrm>
            <a:off x="37846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26" name="L5 C"/>
          <p:cNvSpPr/>
          <p:nvPr/>
        </p:nvSpPr>
        <p:spPr>
          <a:xfrm>
            <a:off x="41402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27" name="L5 C"/>
          <p:cNvSpPr/>
          <p:nvPr/>
        </p:nvSpPr>
        <p:spPr>
          <a:xfrm>
            <a:off x="44958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28" name="L5 A"/>
          <p:cNvSpPr/>
          <p:nvPr/>
        </p:nvSpPr>
        <p:spPr>
          <a:xfrm>
            <a:off x="4851400" y="4368800"/>
            <a:ext cx="3556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29" name="L5 Minimum overlap: 2 bases"/>
          <p:cNvSpPr/>
          <p:nvPr/>
        </p:nvSpPr>
        <p:spPr>
          <a:xfrm>
            <a:off x="939800" y="5473700"/>
            <a:ext cx="5219700" cy="406400"/>
          </a:xfrm>
          <a:noFill/>
          <a:ln>
            <a:noFill/>
          </a:ln>
        </p:spPr>
        <p:txBody>
          <a:bodyPr wrap="square" lIns="0" tIns="0" rIns="0" bIns="0" anchor="t">
            <a:noAutofit/>
          </a:bodyPr>
          <a:lstStyle/>
          <a:p>
            <a:pPr marL="0" lvl="0" indent="0" algn="l">
              <a:lnSpc>
                <a:spcPct val="100000"/>
              </a:lnSpc>
              <a:spcAft>
                <a:spcPts val="0"/>
              </a:spcAft>
              <a:buNone/>
            </a:pPr>
            <a:r>
              <a:rPr lang="en-US" sz="2100" b="0">
                <a:solidFill>
                  <a:srgbClr val="6E6E6E"/>
                </a:solidFill>
                <a:latin typeface="Calibri"/>
                <a:ea typeface="Calibri"/>
                <a:cs typeface="Calibri"/>
              </a:rPr>
              <a:t>Minimum overlap: 2 bases</a:t>
            </a:r>
          </a:p>
        </p:txBody>
      </p:sp>
      <p:sp>
        <p:nvSpPr>
          <p:cNvPr id="30" name="L5 Diagram"/>
          <p:cNvSpPr/>
          <p:nvPr/>
        </p:nvSpPr>
        <p:spPr>
          <a:xfrm>
            <a:off x="6997700" y="2755900"/>
            <a:ext cx="1333500" cy="533400"/>
          </a:xfrm>
          <a:prstGeom prst="roundRect">
            <a:avLst/>
          </a:prstGeom>
          <a:solidFill>
            <a:srgbClr val="FFFFFF"/>
          </a:solidFill>
          <a:ln w="22860">
            <a:solidFill>
              <a:srgbClr val="4472C4"/>
            </a:solidFill>
          </a:ln>
        </p:spPr>
        <p:txBody>
          <a:bodyPr/>
          <a:lstStyle/>
          <a:p>
            <a:endParaRPr lang="en-US"/>
          </a:p>
        </p:txBody>
      </p:sp>
      <p:sp>
        <p:nvSpPr>
          <p:cNvPr id="31" name="L5 R1"/>
          <p:cNvSpPr/>
          <p:nvPr/>
        </p:nvSpPr>
        <p:spPr>
          <a:xfrm>
            <a:off x="7061200" y="2819400"/>
            <a:ext cx="1206500" cy="469900"/>
          </a:xfrm>
          <a:noFill/>
          <a:ln>
            <a:noFill/>
          </a:ln>
        </p:spPr>
        <p:txBody>
          <a:bodyPr wrap="square" lIns="0" tIns="0" rIns="0" bIns="0" anchor="t">
            <a:noAutofit/>
          </a:bodyPr>
          <a:lstStyle/>
          <a:p>
            <a:pPr marL="0" lvl="0" indent="0" algn="ctr">
              <a:lnSpc>
                <a:spcPct val="100000"/>
              </a:lnSpc>
              <a:spcAft>
                <a:spcPts val="0"/>
              </a:spcAft>
              <a:buNone/>
            </a:pPr>
            <a:r>
              <a:rPr lang="en-US" sz="2600" b="1">
                <a:solidFill>
                  <a:srgbClr val="4472C4"/>
                </a:solidFill>
                <a:latin typeface="Calibri"/>
                <a:ea typeface="Calibri"/>
                <a:cs typeface="Calibri"/>
              </a:rPr>
              <a:t>R1</a:t>
            </a:r>
          </a:p>
        </p:txBody>
      </p:sp>
      <p:sp>
        <p:nvSpPr>
          <p:cNvPr id="32" name="L5 Diagram"/>
          <p:cNvSpPr/>
          <p:nvPr/>
        </p:nvSpPr>
        <p:spPr>
          <a:xfrm>
            <a:off x="9753600" y="2755900"/>
            <a:ext cx="1333500" cy="533400"/>
          </a:xfrm>
          <a:prstGeom prst="roundRect">
            <a:avLst/>
          </a:prstGeom>
          <a:solidFill>
            <a:srgbClr val="FFFFFF"/>
          </a:solidFill>
          <a:ln w="22860">
            <a:solidFill>
              <a:srgbClr val="4472C4"/>
            </a:solidFill>
          </a:ln>
        </p:spPr>
        <p:txBody>
          <a:bodyPr/>
          <a:lstStyle/>
          <a:p>
            <a:endParaRPr lang="en-US"/>
          </a:p>
        </p:txBody>
      </p:sp>
      <p:sp>
        <p:nvSpPr>
          <p:cNvPr id="33" name="L5 R2"/>
          <p:cNvSpPr/>
          <p:nvPr/>
        </p:nvSpPr>
        <p:spPr>
          <a:xfrm>
            <a:off x="9817100" y="2819400"/>
            <a:ext cx="1206500" cy="469900"/>
          </a:xfrm>
          <a:noFill/>
          <a:ln>
            <a:noFill/>
          </a:ln>
        </p:spPr>
        <p:txBody>
          <a:bodyPr wrap="square" lIns="0" tIns="0" rIns="0" bIns="0" anchor="t">
            <a:noAutofit/>
          </a:bodyPr>
          <a:lstStyle/>
          <a:p>
            <a:pPr marL="0" lvl="0" indent="0" algn="ctr">
              <a:lnSpc>
                <a:spcPct val="100000"/>
              </a:lnSpc>
              <a:spcAft>
                <a:spcPts val="0"/>
              </a:spcAft>
              <a:buNone/>
            </a:pPr>
            <a:r>
              <a:rPr lang="en-US" sz="2600" b="1">
                <a:solidFill>
                  <a:srgbClr val="4472C4"/>
                </a:solidFill>
                <a:latin typeface="Calibri"/>
                <a:ea typeface="Calibri"/>
                <a:cs typeface="Calibri"/>
              </a:rPr>
              <a:t>R2</a:t>
            </a:r>
          </a:p>
        </p:txBody>
      </p:sp>
      <p:sp>
        <p:nvSpPr>
          <p:cNvPr id="34" name="L5 Diagram"/>
          <p:cNvSpPr/>
          <p:nvPr/>
        </p:nvSpPr>
        <p:spPr>
          <a:xfrm>
            <a:off x="9753600" y="4724400"/>
            <a:ext cx="1333500" cy="533400"/>
          </a:xfrm>
          <a:prstGeom prst="roundRect">
            <a:avLst/>
          </a:prstGeom>
          <a:solidFill>
            <a:srgbClr val="FFFFFF"/>
          </a:solidFill>
          <a:ln w="22860">
            <a:solidFill>
              <a:srgbClr val="4472C4"/>
            </a:solidFill>
          </a:ln>
        </p:spPr>
        <p:txBody>
          <a:bodyPr/>
          <a:lstStyle/>
          <a:p>
            <a:endParaRPr lang="en-US"/>
          </a:p>
        </p:txBody>
      </p:sp>
      <p:sp>
        <p:nvSpPr>
          <p:cNvPr id="35" name="L5 R3"/>
          <p:cNvSpPr/>
          <p:nvPr/>
        </p:nvSpPr>
        <p:spPr>
          <a:xfrm>
            <a:off x="9817100" y="4787900"/>
            <a:ext cx="1206500" cy="469900"/>
          </a:xfrm>
          <a:noFill/>
          <a:ln>
            <a:noFill/>
          </a:ln>
        </p:spPr>
        <p:txBody>
          <a:bodyPr wrap="square" lIns="0" tIns="0" rIns="0" bIns="0" anchor="t">
            <a:noAutofit/>
          </a:bodyPr>
          <a:lstStyle/>
          <a:p>
            <a:pPr marL="0" lvl="0" indent="0" algn="ctr">
              <a:lnSpc>
                <a:spcPct val="100000"/>
              </a:lnSpc>
              <a:spcAft>
                <a:spcPts val="0"/>
              </a:spcAft>
              <a:buNone/>
            </a:pPr>
            <a:r>
              <a:rPr lang="en-US" sz="2600" b="1">
                <a:solidFill>
                  <a:srgbClr val="4472C4"/>
                </a:solidFill>
                <a:latin typeface="Calibri"/>
                <a:ea typeface="Calibri"/>
                <a:cs typeface="Calibri"/>
              </a:rPr>
              <a:t>R3</a:t>
            </a:r>
          </a:p>
        </p:txBody>
      </p:sp>
      <p:sp>
        <p:nvSpPr>
          <p:cNvPr id="36" name="L5 Diagram"/>
          <p:cNvSpPr/>
          <p:nvPr/>
        </p:nvSpPr>
        <p:spPr>
          <a:xfrm>
            <a:off x="8331200" y="3022600"/>
            <a:ext cx="1422400" cy="635"/>
          </a:xfrm>
          <a:prstGeom prst="line">
            <a:avLst/>
          </a:prstGeom>
          <a:noFill/>
          <a:ln w="31750">
            <a:solidFill>
              <a:srgbClr val="4472C4"/>
            </a:solidFill>
            <a:tailEnd type="triangle" w="med" len="med"/>
          </a:ln>
        </p:spPr>
        <p:txBody>
          <a:bodyPr/>
          <a:lstStyle/>
          <a:p>
            <a:endParaRPr lang="en-US"/>
          </a:p>
        </p:txBody>
      </p:sp>
      <p:sp>
        <p:nvSpPr>
          <p:cNvPr id="37" name="L5 Diagram"/>
          <p:cNvSpPr/>
          <p:nvPr/>
        </p:nvSpPr>
        <p:spPr>
          <a:xfrm>
            <a:off x="10414000" y="3289300"/>
            <a:ext cx="635" cy="1435100"/>
          </a:xfrm>
          <a:prstGeom prst="line">
            <a:avLst/>
          </a:prstGeom>
          <a:noFill/>
          <a:ln w="31750">
            <a:solidFill>
              <a:srgbClr val="4472C4"/>
            </a:solidFill>
            <a:tailEnd type="triangle" w="med" len="med"/>
          </a:ln>
        </p:spPr>
        <p:txBody>
          <a:bodyPr/>
          <a:lstStyle/>
          <a:p>
            <a:endParaRPr lang="en-US"/>
          </a:p>
        </p:txBody>
      </p:sp>
      <p:sp>
        <p:nvSpPr>
          <p:cNvPr id="38" name="L5 Diagram"/>
          <p:cNvSpPr/>
          <p:nvPr/>
        </p:nvSpPr>
        <p:spPr>
          <a:xfrm>
            <a:off x="8331200" y="3263900"/>
            <a:ext cx="1422400" cy="1587500"/>
          </a:xfrm>
          <a:prstGeom prst="line">
            <a:avLst/>
          </a:prstGeom>
          <a:noFill/>
          <a:ln w="31750">
            <a:solidFill>
              <a:srgbClr val="ED7D31"/>
            </a:solidFill>
            <a:tailEnd type="triangle" w="med" len="med"/>
          </a:ln>
        </p:spPr>
        <p:txBody>
          <a:bodyPr/>
          <a:lstStyle/>
          <a:p>
            <a:endParaRPr lang="en-US"/>
          </a:p>
        </p:txBody>
      </p:sp>
      <p:sp>
        <p:nvSpPr>
          <p:cNvPr id="39" name="L5 4"/>
          <p:cNvSpPr/>
          <p:nvPr/>
        </p:nvSpPr>
        <p:spPr>
          <a:xfrm>
            <a:off x="8851900" y="2489200"/>
            <a:ext cx="546100" cy="457200"/>
          </a:xfrm>
          <a:noFill/>
          <a:ln>
            <a:noFill/>
          </a:ln>
        </p:spPr>
        <p:txBody>
          <a:bodyPr wrap="square" lIns="0" tIns="0" rIns="0" bIns="0" anchor="t">
            <a:noAutofit/>
          </a:bodyPr>
          <a:lstStyle/>
          <a:p>
            <a:pPr marL="0" lvl="0" indent="0" algn="l">
              <a:lnSpc>
                <a:spcPct val="100000"/>
              </a:lnSpc>
              <a:spcAft>
                <a:spcPts val="0"/>
              </a:spcAft>
              <a:buNone/>
            </a:pPr>
            <a:r>
              <a:rPr lang="en-US" sz="2600" b="0">
                <a:solidFill>
                  <a:srgbClr val="222222"/>
                </a:solidFill>
                <a:latin typeface="PT Mono"/>
                <a:ea typeface="PT Mono"/>
                <a:cs typeface="PT Mono"/>
              </a:rPr>
              <a:t>4</a:t>
            </a:r>
          </a:p>
        </p:txBody>
      </p:sp>
      <p:sp>
        <p:nvSpPr>
          <p:cNvPr id="40" name="L5 4"/>
          <p:cNvSpPr/>
          <p:nvPr/>
        </p:nvSpPr>
        <p:spPr>
          <a:xfrm>
            <a:off x="10604500" y="3835400"/>
            <a:ext cx="508000" cy="457200"/>
          </a:xfrm>
          <a:noFill/>
          <a:ln>
            <a:noFill/>
          </a:ln>
        </p:spPr>
        <p:txBody>
          <a:bodyPr wrap="square" lIns="0" tIns="0" rIns="0" bIns="0" anchor="t">
            <a:noAutofit/>
          </a:bodyPr>
          <a:lstStyle/>
          <a:p>
            <a:pPr marL="0" lvl="0" indent="0" algn="l">
              <a:lnSpc>
                <a:spcPct val="100000"/>
              </a:lnSpc>
              <a:spcAft>
                <a:spcPts val="0"/>
              </a:spcAft>
              <a:buNone/>
            </a:pPr>
            <a:r>
              <a:rPr lang="en-US" sz="2600" b="0">
                <a:solidFill>
                  <a:srgbClr val="222222"/>
                </a:solidFill>
                <a:latin typeface="PT Mono"/>
                <a:ea typeface="PT Mono"/>
                <a:cs typeface="PT Mono"/>
              </a:rPr>
              <a:t>4</a:t>
            </a:r>
          </a:p>
        </p:txBody>
      </p:sp>
      <p:sp>
        <p:nvSpPr>
          <p:cNvPr id="41" name="L5 2"/>
          <p:cNvSpPr/>
          <p:nvPr/>
        </p:nvSpPr>
        <p:spPr>
          <a:xfrm>
            <a:off x="8559800" y="4051300"/>
            <a:ext cx="508000" cy="457200"/>
          </a:xfrm>
          <a:noFill/>
          <a:ln>
            <a:noFill/>
          </a:ln>
        </p:spPr>
        <p:txBody>
          <a:bodyPr wrap="square" lIns="0" tIns="0" rIns="0" bIns="0" anchor="t">
            <a:noAutofit/>
          </a:bodyPr>
          <a:lstStyle/>
          <a:p>
            <a:pPr marL="0" lvl="0" indent="0" algn="l">
              <a:lnSpc>
                <a:spcPct val="100000"/>
              </a:lnSpc>
              <a:spcAft>
                <a:spcPts val="0"/>
              </a:spcAft>
              <a:buNone/>
            </a:pPr>
            <a:r>
              <a:rPr lang="en-US" sz="2600" b="0">
                <a:solidFill>
                  <a:srgbClr val="ED7D31"/>
                </a:solidFill>
                <a:latin typeface="PT Mono"/>
                <a:ea typeface="PT Mono"/>
                <a:cs typeface="PT Mono"/>
              </a:rPr>
              <a:t>2</a:t>
            </a:r>
          </a:p>
        </p:txBody>
      </p:sp>
      <p:sp>
        <p:nvSpPr>
          <p:cNvPr id="42" name="Slide Number Placeholder 2">
            <a:extLst>
              <a:ext uri="{FF2B5EF4-FFF2-40B4-BE49-F238E27FC236}">
                <a16:creationId xmlns:a16="http://schemas.microsoft.com/office/drawing/2014/main" id="{3886C13A-AE34-41A4-B33D-E177018F750C}"/>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11</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59744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1" end="1"/>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B48F52-D481-49F5-A451-C493E96D3CE9}"/>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Removing a Transitive Overlap</a:t>
            </a:r>
          </a:p>
        </p:txBody>
      </p:sp>
      <p:sp>
        <p:nvSpPr>
          <p:cNvPr id="6" name="Content Placeholder 5">
            <a:extLst>
              <a:ext uri="{FF2B5EF4-FFF2-40B4-BE49-F238E27FC236}">
                <a16:creationId xmlns:a16="http://schemas.microsoft.com/office/drawing/2014/main" id="{99A7D161-6576-4D6B-8F4D-DC2A5B5C0963}"/>
              </a:ext>
            </a:extLst>
          </p:cNvPr>
          <p:cNvSpPr>
            <a:spLocks noGrp="1"/>
          </p:cNvSpPr>
          <p:nvPr>
            <p:ph idx="1"/>
          </p:nvPr>
        </p:nvSpPr>
        <p:spPr/>
        <p:txBody>
          <a:bodyPr/>
          <a:lstStyle/>
          <a:p>
            <a:pPr lvl="0"/>
            <a:r>
              <a:rPr lang="en-US" b="0"/>
              <a:t>Both routes add the same sequence after R1</a:t>
            </a:r>
          </a:p>
        </p:txBody>
      </p:sp>
      <p:sp>
        <p:nvSpPr>
          <p:cNvPr id="7" name="Slide Number Placeholder 2">
            <a:extLst>
              <a:ext uri="{FF2B5EF4-FFF2-40B4-BE49-F238E27FC236}">
                <a16:creationId xmlns:a16="http://schemas.microsoft.com/office/drawing/2014/main" id="{09CF8D5D-92A4-41A4-B6EF-10C24E175E77}"/>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12</a:t>
            </a:fld>
            <a:endParaRPr lang="en-US" sz="2400" b="1">
              <a:solidFill>
                <a:srgbClr val="000000"/>
              </a:solidFill>
              <a:latin typeface="Garamond"/>
              <a:ea typeface="Garamond"/>
              <a:cs typeface="Garamond"/>
            </a:endParaRPr>
          </a:p>
        </p:txBody>
      </p:sp>
      <p:sp>
        <p:nvSpPr>
          <p:cNvPr id="8" name="L5 Before"/>
          <p:cNvSpPr/>
          <p:nvPr/>
        </p:nvSpPr>
        <p:spPr>
          <a:xfrm>
            <a:off x="952500" y="1841500"/>
            <a:ext cx="1905000" cy="381000"/>
          </a:xfrm>
          <a:noFill/>
          <a:ln>
            <a:noFill/>
          </a:ln>
        </p:spPr>
        <p:txBody>
          <a:bodyPr wrap="square" lIns="0" tIns="0" rIns="0" bIns="0" anchor="t">
            <a:noAutofit/>
          </a:bodyPr>
          <a:lstStyle/>
          <a:p>
            <a:pPr marL="0" lvl="0" indent="0" algn="l">
              <a:lnSpc>
                <a:spcPct val="100000"/>
              </a:lnSpc>
              <a:spcAft>
                <a:spcPts val="0"/>
              </a:spcAft>
              <a:buNone/>
            </a:pPr>
            <a:r>
              <a:rPr lang="en-US" sz="2300" b="1">
                <a:solidFill>
                  <a:srgbClr val="6E6E6E"/>
                </a:solidFill>
                <a:latin typeface="Calibri"/>
                <a:ea typeface="Calibri"/>
                <a:cs typeface="Calibri"/>
              </a:rPr>
              <a:t>Before</a:t>
            </a:r>
          </a:p>
        </p:txBody>
      </p:sp>
      <p:sp>
        <p:nvSpPr>
          <p:cNvPr id="9" name="L5 After"/>
          <p:cNvSpPr/>
          <p:nvPr/>
        </p:nvSpPr>
        <p:spPr>
          <a:xfrm>
            <a:off x="6921500" y="1841500"/>
            <a:ext cx="1905000" cy="381000"/>
          </a:xfrm>
          <a:noFill/>
          <a:ln>
            <a:noFill/>
          </a:ln>
        </p:spPr>
        <p:txBody>
          <a:bodyPr wrap="square" lIns="0" tIns="0" rIns="0" bIns="0" anchor="t">
            <a:noAutofit/>
          </a:bodyPr>
          <a:lstStyle/>
          <a:p>
            <a:pPr marL="0" lvl="0" indent="0" algn="l">
              <a:lnSpc>
                <a:spcPct val="100000"/>
              </a:lnSpc>
              <a:spcAft>
                <a:spcPts val="0"/>
              </a:spcAft>
              <a:buNone/>
            </a:pPr>
            <a:r>
              <a:rPr lang="en-US" sz="2300" b="1">
                <a:solidFill>
                  <a:srgbClr val="6E6E6E"/>
                </a:solidFill>
                <a:latin typeface="Calibri"/>
                <a:ea typeface="Calibri"/>
                <a:cs typeface="Calibri"/>
              </a:rPr>
              <a:t>After</a:t>
            </a:r>
          </a:p>
        </p:txBody>
      </p:sp>
      <p:sp>
        <p:nvSpPr>
          <p:cNvPr id="10" name="L5 Diagram"/>
          <p:cNvSpPr/>
          <p:nvPr/>
        </p:nvSpPr>
        <p:spPr>
          <a:xfrm>
            <a:off x="952500" y="2603500"/>
            <a:ext cx="1206500" cy="838200"/>
          </a:xfrm>
          <a:prstGeom prst="roundRect">
            <a:avLst/>
          </a:prstGeom>
          <a:solidFill>
            <a:srgbClr val="F7F9FC"/>
          </a:solidFill>
          <a:ln w="16510">
            <a:solidFill>
              <a:srgbClr val="4472C4"/>
            </a:solidFill>
          </a:ln>
        </p:spPr>
        <p:txBody>
          <a:bodyPr/>
          <a:lstStyle/>
          <a:p>
            <a:endParaRPr lang="en-US"/>
          </a:p>
        </p:txBody>
      </p:sp>
      <p:sp>
        <p:nvSpPr>
          <p:cNvPr id="11" name="L5 R1"/>
          <p:cNvSpPr/>
          <p:nvPr/>
        </p:nvSpPr>
        <p:spPr>
          <a:xfrm>
            <a:off x="1003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R1</a:t>
            </a:r>
          </a:p>
        </p:txBody>
      </p:sp>
      <p:sp>
        <p:nvSpPr>
          <p:cNvPr id="12" name="L5 A"/>
          <p:cNvSpPr/>
          <p:nvPr/>
        </p:nvSpPr>
        <p:spPr>
          <a:xfrm>
            <a:off x="1060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13" name="L5 C"/>
          <p:cNvSpPr/>
          <p:nvPr/>
        </p:nvSpPr>
        <p:spPr>
          <a:xfrm>
            <a:off x="1225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14" name="L5 G"/>
          <p:cNvSpPr/>
          <p:nvPr/>
        </p:nvSpPr>
        <p:spPr>
          <a:xfrm>
            <a:off x="1390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15" name="L5 T"/>
          <p:cNvSpPr/>
          <p:nvPr/>
        </p:nvSpPr>
        <p:spPr>
          <a:xfrm>
            <a:off x="1555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16" name="L5 T"/>
          <p:cNvSpPr/>
          <p:nvPr/>
        </p:nvSpPr>
        <p:spPr>
          <a:xfrm>
            <a:off x="1720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17" name="L5 A"/>
          <p:cNvSpPr/>
          <p:nvPr/>
        </p:nvSpPr>
        <p:spPr>
          <a:xfrm>
            <a:off x="1885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18" name="L5 Diagram"/>
          <p:cNvSpPr/>
          <p:nvPr/>
        </p:nvSpPr>
        <p:spPr>
          <a:xfrm>
            <a:off x="2730500" y="2603500"/>
            <a:ext cx="1206500" cy="838200"/>
          </a:xfrm>
          <a:prstGeom prst="roundRect">
            <a:avLst/>
          </a:prstGeom>
          <a:solidFill>
            <a:srgbClr val="F7F9FC"/>
          </a:solidFill>
          <a:ln w="16510">
            <a:solidFill>
              <a:srgbClr val="4472C4"/>
            </a:solidFill>
          </a:ln>
        </p:spPr>
        <p:txBody>
          <a:bodyPr/>
          <a:lstStyle/>
          <a:p>
            <a:endParaRPr lang="en-US"/>
          </a:p>
        </p:txBody>
      </p:sp>
      <p:sp>
        <p:nvSpPr>
          <p:cNvPr id="19" name="L5 R2"/>
          <p:cNvSpPr/>
          <p:nvPr/>
        </p:nvSpPr>
        <p:spPr>
          <a:xfrm>
            <a:off x="2781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R2</a:t>
            </a:r>
          </a:p>
        </p:txBody>
      </p:sp>
      <p:sp>
        <p:nvSpPr>
          <p:cNvPr id="20" name="L5 G"/>
          <p:cNvSpPr/>
          <p:nvPr/>
        </p:nvSpPr>
        <p:spPr>
          <a:xfrm>
            <a:off x="2838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21" name="L5 T"/>
          <p:cNvSpPr/>
          <p:nvPr/>
        </p:nvSpPr>
        <p:spPr>
          <a:xfrm>
            <a:off x="3003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22" name="L5 T"/>
          <p:cNvSpPr/>
          <p:nvPr/>
        </p:nvSpPr>
        <p:spPr>
          <a:xfrm>
            <a:off x="3168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23" name="L5 A"/>
          <p:cNvSpPr/>
          <p:nvPr/>
        </p:nvSpPr>
        <p:spPr>
          <a:xfrm>
            <a:off x="3333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24" name="L5 G"/>
          <p:cNvSpPr/>
          <p:nvPr/>
        </p:nvSpPr>
        <p:spPr>
          <a:xfrm>
            <a:off x="3498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25" name="L5 C"/>
          <p:cNvSpPr/>
          <p:nvPr/>
        </p:nvSpPr>
        <p:spPr>
          <a:xfrm>
            <a:off x="3663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26" name="L5 Diagram"/>
          <p:cNvSpPr/>
          <p:nvPr/>
        </p:nvSpPr>
        <p:spPr>
          <a:xfrm>
            <a:off x="4508500" y="2603500"/>
            <a:ext cx="1206500" cy="838200"/>
          </a:xfrm>
          <a:prstGeom prst="roundRect">
            <a:avLst/>
          </a:prstGeom>
          <a:solidFill>
            <a:srgbClr val="F7F9FC"/>
          </a:solidFill>
          <a:ln w="16510">
            <a:solidFill>
              <a:srgbClr val="4472C4"/>
            </a:solidFill>
          </a:ln>
        </p:spPr>
        <p:txBody>
          <a:bodyPr/>
          <a:lstStyle/>
          <a:p>
            <a:endParaRPr lang="en-US"/>
          </a:p>
        </p:txBody>
      </p:sp>
      <p:sp>
        <p:nvSpPr>
          <p:cNvPr id="27" name="L5 R3"/>
          <p:cNvSpPr/>
          <p:nvPr/>
        </p:nvSpPr>
        <p:spPr>
          <a:xfrm>
            <a:off x="4559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R3</a:t>
            </a:r>
          </a:p>
        </p:txBody>
      </p:sp>
      <p:sp>
        <p:nvSpPr>
          <p:cNvPr id="28" name="L5 T"/>
          <p:cNvSpPr/>
          <p:nvPr/>
        </p:nvSpPr>
        <p:spPr>
          <a:xfrm>
            <a:off x="4616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29" name="L5 A"/>
          <p:cNvSpPr/>
          <p:nvPr/>
        </p:nvSpPr>
        <p:spPr>
          <a:xfrm>
            <a:off x="4781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30" name="L5 G"/>
          <p:cNvSpPr/>
          <p:nvPr/>
        </p:nvSpPr>
        <p:spPr>
          <a:xfrm>
            <a:off x="4946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31" name="L5 C"/>
          <p:cNvSpPr/>
          <p:nvPr/>
        </p:nvSpPr>
        <p:spPr>
          <a:xfrm>
            <a:off x="5111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32" name="L5 C"/>
          <p:cNvSpPr/>
          <p:nvPr/>
        </p:nvSpPr>
        <p:spPr>
          <a:xfrm>
            <a:off x="5276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33" name="L5 A"/>
          <p:cNvSpPr/>
          <p:nvPr/>
        </p:nvSpPr>
        <p:spPr>
          <a:xfrm>
            <a:off x="5441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34" name="L5 Diagram"/>
          <p:cNvSpPr/>
          <p:nvPr/>
        </p:nvSpPr>
        <p:spPr>
          <a:xfrm>
            <a:off x="2171700" y="3022600"/>
            <a:ext cx="457200" cy="635"/>
          </a:xfrm>
          <a:prstGeom prst="line">
            <a:avLst/>
          </a:prstGeom>
          <a:noFill/>
          <a:ln w="25400">
            <a:solidFill>
              <a:srgbClr val="1B8A3A"/>
            </a:solidFill>
            <a:tailEnd type="triangle" w="med" len="med"/>
          </a:ln>
        </p:spPr>
        <p:txBody>
          <a:bodyPr/>
          <a:lstStyle/>
          <a:p>
            <a:endParaRPr lang="en-US"/>
          </a:p>
        </p:txBody>
      </p:sp>
      <p:sp>
        <p:nvSpPr>
          <p:cNvPr id="35" name="L5 Diagram"/>
          <p:cNvSpPr/>
          <p:nvPr/>
        </p:nvSpPr>
        <p:spPr>
          <a:xfrm>
            <a:off x="3949700" y="3022600"/>
            <a:ext cx="457200" cy="635"/>
          </a:xfrm>
          <a:prstGeom prst="line">
            <a:avLst/>
          </a:prstGeom>
          <a:noFill/>
          <a:ln w="25400">
            <a:solidFill>
              <a:srgbClr val="1B8A3A"/>
            </a:solidFill>
            <a:tailEnd type="triangle" w="med" len="med"/>
          </a:ln>
        </p:spPr>
        <p:txBody>
          <a:bodyPr/>
          <a:lstStyle/>
          <a:p>
            <a:endParaRPr lang="en-US"/>
          </a:p>
        </p:txBody>
      </p:sp>
      <p:sp>
        <p:nvSpPr>
          <p:cNvPr id="36" name="L5 +GC"/>
          <p:cNvSpPr/>
          <p:nvPr/>
        </p:nvSpPr>
        <p:spPr>
          <a:xfrm>
            <a:off x="2209800" y="2628900"/>
            <a:ext cx="520700" cy="3048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+GC</a:t>
            </a:r>
          </a:p>
        </p:txBody>
      </p:sp>
      <p:sp>
        <p:nvSpPr>
          <p:cNvPr id="37" name="L5 +CA"/>
          <p:cNvSpPr/>
          <p:nvPr/>
        </p:nvSpPr>
        <p:spPr>
          <a:xfrm>
            <a:off x="3987800" y="2628900"/>
            <a:ext cx="520700" cy="3048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+CA</a:t>
            </a:r>
          </a:p>
        </p:txBody>
      </p:sp>
      <p:sp>
        <p:nvSpPr>
          <p:cNvPr id="38" name="L5 Diagram"/>
          <p:cNvSpPr/>
          <p:nvPr/>
        </p:nvSpPr>
        <p:spPr>
          <a:xfrm>
            <a:off x="6921500" y="2603500"/>
            <a:ext cx="1206500" cy="838200"/>
          </a:xfrm>
          <a:prstGeom prst="roundRect">
            <a:avLst/>
          </a:prstGeom>
          <a:solidFill>
            <a:srgbClr val="F7F9FC"/>
          </a:solidFill>
          <a:ln w="16510">
            <a:solidFill>
              <a:srgbClr val="4472C4"/>
            </a:solidFill>
          </a:ln>
        </p:spPr>
        <p:txBody>
          <a:bodyPr/>
          <a:lstStyle/>
          <a:p>
            <a:endParaRPr lang="en-US"/>
          </a:p>
        </p:txBody>
      </p:sp>
      <p:sp>
        <p:nvSpPr>
          <p:cNvPr id="39" name="L5 R1"/>
          <p:cNvSpPr/>
          <p:nvPr/>
        </p:nvSpPr>
        <p:spPr>
          <a:xfrm>
            <a:off x="6972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R1</a:t>
            </a:r>
          </a:p>
        </p:txBody>
      </p:sp>
      <p:sp>
        <p:nvSpPr>
          <p:cNvPr id="40" name="L5 A"/>
          <p:cNvSpPr/>
          <p:nvPr/>
        </p:nvSpPr>
        <p:spPr>
          <a:xfrm>
            <a:off x="7029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41" name="L5 C"/>
          <p:cNvSpPr/>
          <p:nvPr/>
        </p:nvSpPr>
        <p:spPr>
          <a:xfrm>
            <a:off x="7194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42" name="L5 G"/>
          <p:cNvSpPr/>
          <p:nvPr/>
        </p:nvSpPr>
        <p:spPr>
          <a:xfrm>
            <a:off x="7359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43" name="L5 T"/>
          <p:cNvSpPr/>
          <p:nvPr/>
        </p:nvSpPr>
        <p:spPr>
          <a:xfrm>
            <a:off x="7524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44" name="L5 T"/>
          <p:cNvSpPr/>
          <p:nvPr/>
        </p:nvSpPr>
        <p:spPr>
          <a:xfrm>
            <a:off x="7689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45" name="L5 A"/>
          <p:cNvSpPr/>
          <p:nvPr/>
        </p:nvSpPr>
        <p:spPr>
          <a:xfrm>
            <a:off x="7854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46" name="L5 Diagram"/>
          <p:cNvSpPr/>
          <p:nvPr/>
        </p:nvSpPr>
        <p:spPr>
          <a:xfrm>
            <a:off x="8699500" y="2603500"/>
            <a:ext cx="1206500" cy="838200"/>
          </a:xfrm>
          <a:prstGeom prst="roundRect">
            <a:avLst/>
          </a:prstGeom>
          <a:solidFill>
            <a:srgbClr val="F7F9FC"/>
          </a:solidFill>
          <a:ln w="16510">
            <a:solidFill>
              <a:srgbClr val="4472C4"/>
            </a:solidFill>
          </a:ln>
        </p:spPr>
        <p:txBody>
          <a:bodyPr/>
          <a:lstStyle/>
          <a:p>
            <a:endParaRPr lang="en-US"/>
          </a:p>
        </p:txBody>
      </p:sp>
      <p:sp>
        <p:nvSpPr>
          <p:cNvPr id="47" name="L5 R2"/>
          <p:cNvSpPr/>
          <p:nvPr/>
        </p:nvSpPr>
        <p:spPr>
          <a:xfrm>
            <a:off x="8750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R2</a:t>
            </a:r>
          </a:p>
        </p:txBody>
      </p:sp>
      <p:sp>
        <p:nvSpPr>
          <p:cNvPr id="48" name="L5 G"/>
          <p:cNvSpPr/>
          <p:nvPr/>
        </p:nvSpPr>
        <p:spPr>
          <a:xfrm>
            <a:off x="8807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49" name="L5 T"/>
          <p:cNvSpPr/>
          <p:nvPr/>
        </p:nvSpPr>
        <p:spPr>
          <a:xfrm>
            <a:off x="8972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50" name="L5 T"/>
          <p:cNvSpPr/>
          <p:nvPr/>
        </p:nvSpPr>
        <p:spPr>
          <a:xfrm>
            <a:off x="9137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51" name="L5 A"/>
          <p:cNvSpPr/>
          <p:nvPr/>
        </p:nvSpPr>
        <p:spPr>
          <a:xfrm>
            <a:off x="9302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52" name="L5 G"/>
          <p:cNvSpPr/>
          <p:nvPr/>
        </p:nvSpPr>
        <p:spPr>
          <a:xfrm>
            <a:off x="9467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53" name="L5 C"/>
          <p:cNvSpPr/>
          <p:nvPr/>
        </p:nvSpPr>
        <p:spPr>
          <a:xfrm>
            <a:off x="9632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54" name="L5 Diagram"/>
          <p:cNvSpPr/>
          <p:nvPr/>
        </p:nvSpPr>
        <p:spPr>
          <a:xfrm>
            <a:off x="10477500" y="2603500"/>
            <a:ext cx="1206500" cy="838200"/>
          </a:xfrm>
          <a:prstGeom prst="roundRect">
            <a:avLst/>
          </a:prstGeom>
          <a:solidFill>
            <a:srgbClr val="F7F9FC"/>
          </a:solidFill>
          <a:ln w="16510">
            <a:solidFill>
              <a:srgbClr val="4472C4"/>
            </a:solidFill>
          </a:ln>
        </p:spPr>
        <p:txBody>
          <a:bodyPr/>
          <a:lstStyle/>
          <a:p>
            <a:endParaRPr lang="en-US"/>
          </a:p>
        </p:txBody>
      </p:sp>
      <p:sp>
        <p:nvSpPr>
          <p:cNvPr id="55" name="L5 R3"/>
          <p:cNvSpPr/>
          <p:nvPr/>
        </p:nvSpPr>
        <p:spPr>
          <a:xfrm>
            <a:off x="10528300" y="2679700"/>
            <a:ext cx="1104900" cy="317500"/>
          </a:xfrm>
          <a:noFill/>
          <a:ln>
            <a:noFill/>
          </a:ln>
        </p:spPr>
        <p:txBody>
          <a:bodyPr wrap="square" lIns="0" tIns="0" rIns="0" bIns="0" anchor="t">
            <a:noAutofit/>
          </a:bodyPr>
          <a:lstStyle/>
          <a:p>
            <a:pPr marL="0" lvl="0" indent="0" algn="ctr">
              <a:lnSpc>
                <a:spcPct val="100000"/>
              </a:lnSpc>
              <a:spcAft>
                <a:spcPts val="0"/>
              </a:spcAft>
              <a:buNone/>
            </a:pPr>
            <a:r>
              <a:rPr lang="en-US" sz="1900" b="1">
                <a:solidFill>
                  <a:srgbClr val="4472C4"/>
                </a:solidFill>
                <a:latin typeface="Calibri"/>
                <a:ea typeface="Calibri"/>
                <a:cs typeface="Calibri"/>
              </a:rPr>
              <a:t>R3</a:t>
            </a:r>
          </a:p>
        </p:txBody>
      </p:sp>
      <p:sp>
        <p:nvSpPr>
          <p:cNvPr id="56" name="L5 T"/>
          <p:cNvSpPr/>
          <p:nvPr/>
        </p:nvSpPr>
        <p:spPr>
          <a:xfrm>
            <a:off x="105854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7030A0"/>
                </a:solidFill>
                <a:latin typeface="PT Mono"/>
                <a:ea typeface="PT Mono"/>
                <a:cs typeface="PT Mono"/>
              </a:rPr>
              <a:t>T</a:t>
            </a:r>
          </a:p>
        </p:txBody>
      </p:sp>
      <p:sp>
        <p:nvSpPr>
          <p:cNvPr id="57" name="L5 A"/>
          <p:cNvSpPr/>
          <p:nvPr/>
        </p:nvSpPr>
        <p:spPr>
          <a:xfrm>
            <a:off x="107505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58" name="L5 G"/>
          <p:cNvSpPr/>
          <p:nvPr/>
        </p:nvSpPr>
        <p:spPr>
          <a:xfrm>
            <a:off x="109156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C0620F"/>
                </a:solidFill>
                <a:latin typeface="PT Mono"/>
                <a:ea typeface="PT Mono"/>
                <a:cs typeface="PT Mono"/>
              </a:rPr>
              <a:t>G</a:t>
            </a:r>
          </a:p>
        </p:txBody>
      </p:sp>
      <p:sp>
        <p:nvSpPr>
          <p:cNvPr id="59" name="L5 C"/>
          <p:cNvSpPr/>
          <p:nvPr/>
        </p:nvSpPr>
        <p:spPr>
          <a:xfrm>
            <a:off x="110807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60" name="L5 C"/>
          <p:cNvSpPr/>
          <p:nvPr/>
        </p:nvSpPr>
        <p:spPr>
          <a:xfrm>
            <a:off x="112458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2E75B6"/>
                </a:solidFill>
                <a:latin typeface="PT Mono"/>
                <a:ea typeface="PT Mono"/>
                <a:cs typeface="PT Mono"/>
              </a:rPr>
              <a:t>C</a:t>
            </a:r>
          </a:p>
        </p:txBody>
      </p:sp>
      <p:sp>
        <p:nvSpPr>
          <p:cNvPr id="61" name="L5 A"/>
          <p:cNvSpPr/>
          <p:nvPr/>
        </p:nvSpPr>
        <p:spPr>
          <a:xfrm>
            <a:off x="11410950" y="3060700"/>
            <a:ext cx="165100" cy="4445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A</a:t>
            </a:r>
          </a:p>
        </p:txBody>
      </p:sp>
      <p:sp>
        <p:nvSpPr>
          <p:cNvPr id="62" name="L5 Diagram"/>
          <p:cNvSpPr/>
          <p:nvPr/>
        </p:nvSpPr>
        <p:spPr>
          <a:xfrm>
            <a:off x="8140700" y="3022600"/>
            <a:ext cx="457200" cy="635"/>
          </a:xfrm>
          <a:prstGeom prst="line">
            <a:avLst/>
          </a:prstGeom>
          <a:noFill/>
          <a:ln w="25400">
            <a:solidFill>
              <a:srgbClr val="1B8A3A"/>
            </a:solidFill>
            <a:tailEnd type="triangle" w="med" len="med"/>
          </a:ln>
        </p:spPr>
        <p:txBody>
          <a:bodyPr/>
          <a:lstStyle/>
          <a:p>
            <a:endParaRPr lang="en-US"/>
          </a:p>
        </p:txBody>
      </p:sp>
      <p:sp>
        <p:nvSpPr>
          <p:cNvPr id="63" name="L5 Diagram"/>
          <p:cNvSpPr/>
          <p:nvPr/>
        </p:nvSpPr>
        <p:spPr>
          <a:xfrm>
            <a:off x="9918700" y="3022600"/>
            <a:ext cx="457200" cy="635"/>
          </a:xfrm>
          <a:prstGeom prst="line">
            <a:avLst/>
          </a:prstGeom>
          <a:noFill/>
          <a:ln w="25400">
            <a:solidFill>
              <a:srgbClr val="1B8A3A"/>
            </a:solidFill>
            <a:tailEnd type="triangle" w="med" len="med"/>
          </a:ln>
        </p:spPr>
        <p:txBody>
          <a:bodyPr/>
          <a:lstStyle/>
          <a:p>
            <a:endParaRPr lang="en-US"/>
          </a:p>
        </p:txBody>
      </p:sp>
      <p:sp>
        <p:nvSpPr>
          <p:cNvPr id="64" name="L5 +GC"/>
          <p:cNvSpPr/>
          <p:nvPr/>
        </p:nvSpPr>
        <p:spPr>
          <a:xfrm>
            <a:off x="8178800" y="2628900"/>
            <a:ext cx="520700" cy="3048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+GC</a:t>
            </a:r>
          </a:p>
        </p:txBody>
      </p:sp>
      <p:sp>
        <p:nvSpPr>
          <p:cNvPr id="65" name="L5 +CA"/>
          <p:cNvSpPr/>
          <p:nvPr/>
        </p:nvSpPr>
        <p:spPr>
          <a:xfrm>
            <a:off x="9956800" y="2628900"/>
            <a:ext cx="520700" cy="304800"/>
          </a:xfrm>
          <a:noFill/>
          <a:ln>
            <a:noFill/>
          </a:ln>
        </p:spPr>
        <p:txBody>
          <a:bodyPr wrap="square" lIns="0" tIns="0" rIns="0" bIns="0" anchor="t">
            <a:noAutofit/>
          </a:bodyPr>
          <a:lstStyle/>
          <a:p>
            <a:pPr marL="0" lvl="0" indent="0" algn="ctr">
              <a:lnSpc>
                <a:spcPct val="100000"/>
              </a:lnSpc>
              <a:spcAft>
                <a:spcPts val="0"/>
              </a:spcAft>
              <a:buNone/>
            </a:pPr>
            <a:r>
              <a:rPr lang="en-US" sz="1700" b="0">
                <a:solidFill>
                  <a:srgbClr val="1B8A3A"/>
                </a:solidFill>
                <a:latin typeface="PT Mono"/>
                <a:ea typeface="PT Mono"/>
                <a:cs typeface="PT Mono"/>
              </a:rPr>
              <a:t>+CA</a:t>
            </a:r>
          </a:p>
        </p:txBody>
      </p:sp>
      <p:sp>
        <p:nvSpPr>
          <p:cNvPr id="66" name="L5 Diagram"/>
          <p:cNvSpPr/>
          <p:nvPr/>
        </p:nvSpPr>
        <p:spPr>
          <a:xfrm>
            <a:off x="1555750" y="3454400"/>
            <a:ext cx="635" cy="482600"/>
          </a:xfrm>
          <a:prstGeom prst="line">
            <a:avLst/>
          </a:prstGeom>
          <a:noFill/>
          <a:ln w="22860">
            <a:solidFill>
              <a:srgbClr val="ED7D31"/>
            </a:solidFill>
          </a:ln>
        </p:spPr>
        <p:txBody>
          <a:bodyPr/>
          <a:lstStyle/>
          <a:p>
            <a:endParaRPr lang="en-US"/>
          </a:p>
        </p:txBody>
      </p:sp>
      <p:sp>
        <p:nvSpPr>
          <p:cNvPr id="67" name="L5 Diagram"/>
          <p:cNvSpPr/>
          <p:nvPr/>
        </p:nvSpPr>
        <p:spPr>
          <a:xfrm>
            <a:off x="1555750" y="3937000"/>
            <a:ext cx="3556000" cy="635"/>
          </a:xfrm>
          <a:prstGeom prst="line">
            <a:avLst/>
          </a:prstGeom>
          <a:noFill/>
          <a:ln w="22860">
            <a:solidFill>
              <a:srgbClr val="ED7D31"/>
            </a:solidFill>
          </a:ln>
        </p:spPr>
        <p:txBody>
          <a:bodyPr/>
          <a:lstStyle/>
          <a:p>
            <a:endParaRPr lang="en-US"/>
          </a:p>
        </p:txBody>
      </p:sp>
      <p:sp>
        <p:nvSpPr>
          <p:cNvPr id="68" name="L5 Diagram"/>
          <p:cNvSpPr/>
          <p:nvPr/>
        </p:nvSpPr>
        <p:spPr>
          <a:xfrm flipV="1">
            <a:off x="5111750" y="3454400"/>
            <a:ext cx="635" cy="482600"/>
          </a:xfrm>
          <a:prstGeom prst="line">
            <a:avLst/>
          </a:prstGeom>
          <a:noFill/>
          <a:ln w="22860">
            <a:solidFill>
              <a:srgbClr val="ED7D31"/>
            </a:solidFill>
            <a:tailEnd type="triangle" w="med" len="med"/>
          </a:ln>
        </p:spPr>
        <p:txBody>
          <a:bodyPr/>
          <a:lstStyle/>
          <a:p>
            <a:endParaRPr lang="en-US"/>
          </a:p>
        </p:txBody>
      </p:sp>
      <p:sp>
        <p:nvSpPr>
          <p:cNvPr id="69" name="L5 +GCCA"/>
          <p:cNvSpPr/>
          <p:nvPr/>
        </p:nvSpPr>
        <p:spPr>
          <a:xfrm>
            <a:off x="2768600" y="4025900"/>
            <a:ext cx="1270000" cy="342900"/>
          </a:xfrm>
          <a:noFill/>
          <a:ln>
            <a:noFill/>
          </a:ln>
        </p:spPr>
        <p:txBody>
          <a:bodyPr wrap="square" lIns="0" tIns="0" rIns="0" bIns="0" anchor="t">
            <a:noAutofit/>
          </a:bodyPr>
          <a:lstStyle/>
          <a:p>
            <a:pPr marL="0" lvl="0" indent="0" algn="ctr">
              <a:lnSpc>
                <a:spcPct val="100000"/>
              </a:lnSpc>
              <a:spcAft>
                <a:spcPts val="0"/>
              </a:spcAft>
              <a:buNone/>
            </a:pPr>
            <a:r>
              <a:rPr lang="en-US" sz="1900" b="0">
                <a:solidFill>
                  <a:srgbClr val="ED7D31"/>
                </a:solidFill>
                <a:latin typeface="PT Mono"/>
                <a:ea typeface="PT Mono"/>
                <a:cs typeface="PT Mono"/>
              </a:rPr>
              <a:t>+GCCA</a:t>
            </a:r>
          </a:p>
        </p:txBody>
      </p:sp>
      <p:sp>
        <p:nvSpPr>
          <p:cNvPr id="70" name="L5 Direct"/>
          <p:cNvSpPr/>
          <p:nvPr/>
        </p:nvSpPr>
        <p:spPr>
          <a:xfrm>
            <a:off x="965200" y="4711700"/>
            <a:ext cx="1651000" cy="381000"/>
          </a:xfrm>
          <a:noFill/>
          <a:ln>
            <a:noFill/>
          </a:ln>
        </p:spPr>
        <p:txBody>
          <a:bodyPr wrap="square" lIns="0" tIns="0" rIns="0" bIns="0" anchor="t">
            <a:noAutofit/>
          </a:bodyPr>
          <a:lstStyle/>
          <a:p>
            <a:pPr marL="0" lvl="0" indent="0" algn="l">
              <a:lnSpc>
                <a:spcPct val="100000"/>
              </a:lnSpc>
              <a:spcAft>
                <a:spcPts val="0"/>
              </a:spcAft>
              <a:buNone/>
            </a:pPr>
            <a:r>
              <a:rPr lang="en-US" sz="2200" b="1">
                <a:solidFill>
                  <a:srgbClr val="222222"/>
                </a:solidFill>
                <a:latin typeface="Calibri"/>
                <a:ea typeface="Calibri"/>
                <a:cs typeface="Calibri"/>
              </a:rPr>
              <a:t>Direct</a:t>
            </a:r>
          </a:p>
        </p:txBody>
      </p:sp>
      <p:sp>
        <p:nvSpPr>
          <p:cNvPr id="71" name="L5 GCCA"/>
          <p:cNvSpPr/>
          <p:nvPr/>
        </p:nvSpPr>
        <p:spPr>
          <a:xfrm>
            <a:off x="2667000" y="4711700"/>
            <a:ext cx="2794000" cy="393700"/>
          </a:xfrm>
          <a:noFill/>
          <a:ln>
            <a:noFill/>
          </a:ln>
        </p:spPr>
        <p:txBody>
          <a:bodyPr wrap="square" lIns="0" tIns="0" rIns="0" bIns="0" anchor="t">
            <a:noAutofit/>
          </a:bodyPr>
          <a:lstStyle/>
          <a:p>
            <a:pPr marL="0" lvl="0" indent="0" algn="l">
              <a:lnSpc>
                <a:spcPct val="100000"/>
              </a:lnSpc>
              <a:spcAft>
                <a:spcPts val="0"/>
              </a:spcAft>
              <a:buNone/>
            </a:pPr>
            <a:r>
              <a:rPr lang="en-US" sz="2400" b="0">
                <a:solidFill>
                  <a:srgbClr val="ED7D31"/>
                </a:solidFill>
                <a:latin typeface="PT Mono"/>
                <a:ea typeface="PT Mono"/>
                <a:cs typeface="PT Mono"/>
              </a:rPr>
              <a:t>GCCA</a:t>
            </a:r>
          </a:p>
        </p:txBody>
      </p:sp>
      <p:sp>
        <p:nvSpPr>
          <p:cNvPr id="72" name="L5 Via R2"/>
          <p:cNvSpPr/>
          <p:nvPr/>
        </p:nvSpPr>
        <p:spPr>
          <a:xfrm>
            <a:off x="965200" y="5219700"/>
            <a:ext cx="1651000" cy="381000"/>
          </a:xfrm>
          <a:noFill/>
          <a:ln>
            <a:noFill/>
          </a:ln>
        </p:spPr>
        <p:txBody>
          <a:bodyPr wrap="square" lIns="0" tIns="0" rIns="0" bIns="0" anchor="t">
            <a:noAutofit/>
          </a:bodyPr>
          <a:lstStyle/>
          <a:p>
            <a:pPr marL="0" lvl="0" indent="0" algn="l">
              <a:lnSpc>
                <a:spcPct val="100000"/>
              </a:lnSpc>
              <a:spcAft>
                <a:spcPts val="0"/>
              </a:spcAft>
              <a:buNone/>
            </a:pPr>
            <a:r>
              <a:rPr lang="en-US" sz="2200" b="1">
                <a:solidFill>
                  <a:srgbClr val="222222"/>
                </a:solidFill>
                <a:latin typeface="Calibri"/>
                <a:ea typeface="Calibri"/>
                <a:cs typeface="Calibri"/>
              </a:rPr>
              <a:t>Via R2</a:t>
            </a:r>
          </a:p>
        </p:txBody>
      </p:sp>
      <p:sp>
        <p:nvSpPr>
          <p:cNvPr id="73" name="L5 GC + CA = GCCA"/>
          <p:cNvSpPr/>
          <p:nvPr/>
        </p:nvSpPr>
        <p:spPr>
          <a:xfrm>
            <a:off x="2667000" y="5219700"/>
            <a:ext cx="3238500" cy="393700"/>
          </a:xfrm>
          <a:noFill/>
          <a:ln>
            <a:noFill/>
          </a:ln>
        </p:spPr>
        <p:txBody>
          <a:bodyPr wrap="square" lIns="0" tIns="0" rIns="0" bIns="0" anchor="t">
            <a:noAutofit/>
          </a:bodyPr>
          <a:lstStyle/>
          <a:p>
            <a:pPr marL="0" lvl="0" indent="0" algn="l">
              <a:lnSpc>
                <a:spcPct val="100000"/>
              </a:lnSpc>
              <a:spcAft>
                <a:spcPts val="0"/>
              </a:spcAft>
              <a:buNone/>
            </a:pPr>
            <a:r>
              <a:rPr lang="en-US" sz="2300" b="0">
                <a:solidFill>
                  <a:srgbClr val="1B8A3A"/>
                </a:solidFill>
                <a:latin typeface="PT Mono"/>
                <a:ea typeface="PT Mono"/>
                <a:cs typeface="PT Mono"/>
              </a:rPr>
              <a:t>GC + CA = GCCA</a:t>
            </a:r>
          </a:p>
        </p:txBody>
      </p:sp>
      <p:sp>
        <p:nvSpPr>
          <p:cNvPr id="74" name="L5 Diagram"/>
          <p:cNvSpPr/>
          <p:nvPr/>
        </p:nvSpPr>
        <p:spPr>
          <a:xfrm>
            <a:off x="5930900" y="3022600"/>
            <a:ext cx="711200" cy="635"/>
          </a:xfrm>
          <a:prstGeom prst="line">
            <a:avLst/>
          </a:prstGeom>
          <a:noFill/>
          <a:ln w="25400">
            <a:solidFill>
              <a:srgbClr val="6E6E6E"/>
            </a:solidFill>
            <a:tailEnd type="triangle" w="med" len="med"/>
          </a:ln>
        </p:spPr>
        <p:txBody>
          <a:bodyPr/>
          <a:lstStyle/>
          <a:p>
            <a:endParaRPr lang="en-US"/>
          </a:p>
        </p:txBody>
      </p:sp>
      <p:sp>
        <p:nvSpPr>
          <p:cNvPr id="75" name="L5 Contig"/>
          <p:cNvSpPr/>
          <p:nvPr/>
        </p:nvSpPr>
        <p:spPr>
          <a:xfrm>
            <a:off x="6921500" y="4635500"/>
            <a:ext cx="4445000" cy="393700"/>
          </a:xfrm>
          <a:noFill/>
          <a:ln>
            <a:noFill/>
          </a:ln>
        </p:spPr>
        <p:txBody>
          <a:bodyPr wrap="square" lIns="0" tIns="0" rIns="0" bIns="0" anchor="t">
            <a:noAutofit/>
          </a:bodyPr>
          <a:lstStyle/>
          <a:p>
            <a:pPr marL="0" lvl="0" indent="0" algn="l">
              <a:lnSpc>
                <a:spcPct val="100000"/>
              </a:lnSpc>
              <a:spcAft>
                <a:spcPts val="0"/>
              </a:spcAft>
              <a:buNone/>
            </a:pPr>
            <a:r>
              <a:rPr lang="en-US" sz="2300" b="1">
                <a:solidFill>
                  <a:srgbClr val="1B8A3A"/>
                </a:solidFill>
                <a:latin typeface="Calibri"/>
                <a:ea typeface="Calibri"/>
                <a:cs typeface="Calibri"/>
              </a:rPr>
              <a:t>Contig</a:t>
            </a:r>
          </a:p>
        </p:txBody>
      </p:sp>
      <p:sp>
        <p:nvSpPr>
          <p:cNvPr id="76" name="L5 A"/>
          <p:cNvSpPr/>
          <p:nvPr/>
        </p:nvSpPr>
        <p:spPr>
          <a:xfrm>
            <a:off x="69215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77" name="L5 C"/>
          <p:cNvSpPr/>
          <p:nvPr/>
        </p:nvSpPr>
        <p:spPr>
          <a:xfrm>
            <a:off x="73279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78" name="L5 G"/>
          <p:cNvSpPr/>
          <p:nvPr/>
        </p:nvSpPr>
        <p:spPr>
          <a:xfrm>
            <a:off x="77343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79" name="L5 T"/>
          <p:cNvSpPr/>
          <p:nvPr/>
        </p:nvSpPr>
        <p:spPr>
          <a:xfrm>
            <a:off x="81407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80" name="L5 T"/>
          <p:cNvSpPr/>
          <p:nvPr/>
        </p:nvSpPr>
        <p:spPr>
          <a:xfrm>
            <a:off x="85471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7030A0"/>
                </a:solidFill>
                <a:latin typeface="PT Mono"/>
                <a:ea typeface="PT Mono"/>
                <a:cs typeface="PT Mono"/>
              </a:rPr>
              <a:t>T</a:t>
            </a:r>
          </a:p>
        </p:txBody>
      </p:sp>
      <p:sp>
        <p:nvSpPr>
          <p:cNvPr id="81" name="L5 A"/>
          <p:cNvSpPr/>
          <p:nvPr/>
        </p:nvSpPr>
        <p:spPr>
          <a:xfrm>
            <a:off x="89535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82" name="L5 G"/>
          <p:cNvSpPr/>
          <p:nvPr/>
        </p:nvSpPr>
        <p:spPr>
          <a:xfrm>
            <a:off x="93599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C0620F"/>
                </a:solidFill>
                <a:latin typeface="PT Mono"/>
                <a:ea typeface="PT Mono"/>
                <a:cs typeface="PT Mono"/>
              </a:rPr>
              <a:t>G</a:t>
            </a:r>
          </a:p>
        </p:txBody>
      </p:sp>
      <p:sp>
        <p:nvSpPr>
          <p:cNvPr id="83" name="L5 C"/>
          <p:cNvSpPr/>
          <p:nvPr/>
        </p:nvSpPr>
        <p:spPr>
          <a:xfrm>
            <a:off x="97663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84" name="L5 C"/>
          <p:cNvSpPr/>
          <p:nvPr/>
        </p:nvSpPr>
        <p:spPr>
          <a:xfrm>
            <a:off x="101727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2E75B6"/>
                </a:solidFill>
                <a:latin typeface="PT Mono"/>
                <a:ea typeface="PT Mono"/>
                <a:cs typeface="PT Mono"/>
              </a:rPr>
              <a:t>C</a:t>
            </a:r>
          </a:p>
        </p:txBody>
      </p:sp>
      <p:sp>
        <p:nvSpPr>
          <p:cNvPr id="85" name="L5 A"/>
          <p:cNvSpPr/>
          <p:nvPr/>
        </p:nvSpPr>
        <p:spPr>
          <a:xfrm>
            <a:off x="10579100" y="5194300"/>
            <a:ext cx="406400" cy="444500"/>
          </a:xfrm>
          <a:noFill/>
          <a:ln>
            <a:noFill/>
          </a:ln>
        </p:spPr>
        <p:txBody>
          <a:bodyPr wrap="square" lIns="0" tIns="0" rIns="0" bIns="0" anchor="t">
            <a:noAutofit/>
          </a:bodyPr>
          <a:lstStyle/>
          <a:p>
            <a:pPr marL="0" lvl="0" indent="0" algn="ctr">
              <a:lnSpc>
                <a:spcPct val="100000"/>
              </a:lnSpc>
              <a:spcAft>
                <a:spcPts val="0"/>
              </a:spcAft>
              <a:buNone/>
            </a:pPr>
            <a:r>
              <a:rPr lang="en-US" sz="2900" b="0">
                <a:solidFill>
                  <a:srgbClr val="1B8A3A"/>
                </a:solidFill>
                <a:latin typeface="PT Mono"/>
                <a:ea typeface="PT Mono"/>
                <a:cs typeface="PT Mono"/>
              </a:rPr>
              <a:t>A</a:t>
            </a:r>
          </a:p>
        </p:txBody>
      </p:sp>
      <p:sp>
        <p:nvSpPr>
          <p:cNvPr id="167" name="L5 The reduced graph is Myers' st"/>
          <p:cNvSpPr txBox="1"/>
          <p:nvPr/>
        </p:nvSpPr>
        <p:spPr>
          <a:xfrm>
            <a:off x="731520" y="5760720"/>
            <a:ext cx="10972800" cy="411480"/>
          </a:xfrm>
          <a:prstGeom prst="rect">
            <a:avLst/>
          </a:prstGeom>
          <a:noFill/>
        </p:spPr>
        <p:txBody>
          <a:bodyPr wrap="square" lIns="0" tIns="0" rIns="0" bIns="0">
            <a:spAutoFit/>
          </a:bodyPr>
          <a:lstStyle/>
          <a:p>
            <a:r>
              <a:rPr sz="2200" b="0">
                <a:solidFill>
                  <a:srgbClr val="6E6E6E"/>
                </a:solidFill>
                <a:latin typeface="Calibri"/>
              </a:rPr>
              <a:t>The reduced graph is Myers' string graph: each arc spells only the bases it adds</a:t>
            </a:r>
          </a:p>
        </p:txBody>
      </p:sp>
    </p:spTree>
    <p:extLst>
      <p:ext uri="{BB962C8B-B14F-4D97-AF65-F5344CB8AC3E}">
        <p14:creationId xmlns:p14="http://schemas.microsoft.com/office/powerpoint/2010/main" val="21185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7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4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5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5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59"/>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0"/>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61"/>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62"/>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63"/>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64"/>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65"/>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74"/>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5"/>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76"/>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77"/>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78"/>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79"/>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80"/>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81"/>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2"/>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83"/>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84"/>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85"/>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7BE99B-76D2-469C-97D8-541FEBD6DBE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Graph Simplification</a:t>
            </a:r>
          </a:p>
        </p:txBody>
      </p:sp>
      <p:sp>
        <p:nvSpPr>
          <p:cNvPr id="6" name="Content Placeholder 5">
            <a:extLst>
              <a:ext uri="{FF2B5EF4-FFF2-40B4-BE49-F238E27FC236}">
                <a16:creationId xmlns:a16="http://schemas.microsoft.com/office/drawing/2014/main" id="{8287142C-112D-4397-A415-43B633AD12D9}"/>
              </a:ext>
            </a:extLst>
          </p:cNvPr>
          <p:cNvSpPr>
            <a:spLocks noGrp="1"/>
          </p:cNvSpPr>
          <p:nvPr>
            <p:ph idx="1"/>
          </p:nvPr>
        </p:nvSpPr>
        <p:spPr/>
        <p:txBody>
          <a:bodyPr/>
          <a:lstStyle/>
          <a:p>
            <a:pPr lvl="0"/>
            <a:r>
              <a:rPr lang="en-US" b="0"/>
              <a:t>Remove redundant edges while preserving sequence relationships</a:t>
            </a:r>
          </a:p>
          <a:p>
            <a:pPr lvl="0"/>
            <a:r>
              <a:rPr lang="en-US" b="0"/>
              <a:t>Repeat-induced overlaps survive: no two-step route explains them</a:t>
            </a:r>
          </a:p>
          <a:p>
            <a:pPr lvl="0"/>
            <a:r>
              <a:rPr lang="en-US" b="0"/>
              <a:t>Miniasm then drops arcs much shorter than a read's best overlap</a:t>
            </a:r>
          </a:p>
        </p:txBody>
      </p:sp>
      <p:sp>
        <p:nvSpPr>
          <p:cNvPr id="10" name="Slide Number Placeholder 2">
            <a:extLst>
              <a:ext uri="{FF2B5EF4-FFF2-40B4-BE49-F238E27FC236}">
                <a16:creationId xmlns:a16="http://schemas.microsoft.com/office/drawing/2014/main" id="{DA586E9C-D36A-4EC2-8E38-48C36517406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13</a:t>
            </a:fld>
            <a:endParaRPr lang="en-US" sz="2400" b="1">
              <a:solidFill>
                <a:srgbClr val="000000"/>
              </a:solidFill>
              <a:latin typeface="Garamond"/>
              <a:ea typeface="Garamond"/>
              <a:cs typeface="Garamond"/>
            </a:endParaRPr>
          </a:p>
        </p:txBody>
      </p:sp>
      <p:pic>
        <p:nvPicPr>
          <p:cNvPr id="17" name="04a-string-graph-before" descr="04a-string-graph-before.png"/>
          <p:cNvPicPr>
            <a:picLocks noChangeAspect="1"/>
          </p:cNvPicPr>
          <p:nvPr/>
        </p:nvPicPr>
        <p:blipFill>
          <a:blip r:embed="rId3"/>
          <a:stretch>
            <a:fillRect/>
          </a:stretch>
        </p:blipFill>
        <p:spPr>
          <a:xfrm>
            <a:off x="1115568" y="2542032"/>
            <a:ext cx="9966960" cy="3945255"/>
          </a:xfrm>
          <a:prstGeom prst="rect">
            <a:avLst/>
          </a:prstGeom>
        </p:spPr>
      </p:pic>
      <p:pic>
        <p:nvPicPr>
          <p:cNvPr id="18" name="04-string-graph-reduction" descr="04-string-graph-reduction.png"/>
          <p:cNvPicPr>
            <a:picLocks noChangeAspect="1"/>
          </p:cNvPicPr>
          <p:nvPr/>
        </p:nvPicPr>
        <p:blipFill>
          <a:blip r:embed="rId4"/>
          <a:stretch>
            <a:fillRect/>
          </a:stretch>
        </p:blipFill>
        <p:spPr>
          <a:xfrm>
            <a:off x="1115568" y="2542032"/>
            <a:ext cx="9966960" cy="3945255"/>
          </a:xfrm>
          <a:prstGeom prst="rect">
            <a:avLst/>
          </a:prstGeom>
        </p:spPr>
      </p:pic>
      <p:pic>
        <p:nvPicPr>
          <p:cNvPr id="19" name="04c-string-graph-dropped" descr="04c-string-graph-dropped.png"/>
          <p:cNvPicPr>
            <a:picLocks noChangeAspect="1"/>
          </p:cNvPicPr>
          <p:nvPr/>
        </p:nvPicPr>
        <p:blipFill>
          <a:blip r:embed="rId5"/>
          <a:stretch>
            <a:fillRect/>
          </a:stretch>
        </p:blipFill>
        <p:spPr>
          <a:xfrm>
            <a:off x="1115568" y="2542032"/>
            <a:ext cx="9966960" cy="3945255"/>
          </a:xfrm>
          <a:prstGeom prst="rect">
            <a:avLst/>
          </a:prstGeom>
        </p:spPr>
      </p:pic>
    </p:spTree>
    <p:extLst>
      <p:ext uri="{BB962C8B-B14F-4D97-AF65-F5344CB8AC3E}">
        <p14:creationId xmlns:p14="http://schemas.microsoft.com/office/powerpoint/2010/main" val="48836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45037-CF66-4685-ADE1-2AEC276291E4}"/>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Short Dead Ends in the Graph</a:t>
            </a:r>
          </a:p>
        </p:txBody>
      </p:sp>
      <p:sp>
        <p:nvSpPr>
          <p:cNvPr id="6" name="Content Placeholder 5">
            <a:extLst>
              <a:ext uri="{FF2B5EF4-FFF2-40B4-BE49-F238E27FC236}">
                <a16:creationId xmlns:a16="http://schemas.microsoft.com/office/drawing/2014/main" id="{5593CF7F-6C7A-46A5-B0B8-5224F14DD378}"/>
              </a:ext>
            </a:extLst>
          </p:cNvPr>
          <p:cNvSpPr>
            <a:spLocks noGrp="1"/>
          </p:cNvSpPr>
          <p:nvPr>
            <p:ph idx="1"/>
          </p:nvPr>
        </p:nvSpPr>
        <p:spPr/>
        <p:txBody>
          <a:bodyPr/>
          <a:lstStyle/>
          <a:p>
            <a:pPr lvl="0"/>
            <a:r>
              <a:rPr lang="en-US" b="0"/>
              <a:t>A tip is a short branch that stops early</a:t>
            </a:r>
          </a:p>
          <a:p>
            <a:pPr lvl="0"/>
            <a:r>
              <a:rPr lang="en-US" b="0"/>
              <a:t>Trimming suspicious tips is a heuristic</a:t>
            </a:r>
          </a:p>
        </p:txBody>
      </p:sp>
      <p:sp>
        <p:nvSpPr>
          <p:cNvPr id="8" name="L5 Diagram"/>
          <p:cNvSpPr/>
          <p:nvPr/>
        </p:nvSpPr>
        <p:spPr>
          <a:xfrm>
            <a:off x="1397000" y="3416300"/>
            <a:ext cx="889000" cy="533400"/>
          </a:xfrm>
          <a:prstGeom prst="roundRect">
            <a:avLst/>
          </a:prstGeom>
          <a:solidFill>
            <a:srgbClr val="FFFFFF"/>
          </a:solidFill>
          <a:ln w="22860">
            <a:solidFill>
              <a:srgbClr val="4472C4"/>
            </a:solidFill>
          </a:ln>
        </p:spPr>
        <p:txBody>
          <a:bodyPr/>
          <a:lstStyle/>
          <a:p>
            <a:endParaRPr lang="en-US"/>
          </a:p>
        </p:txBody>
      </p:sp>
      <p:sp>
        <p:nvSpPr>
          <p:cNvPr id="9" name="L5 "/>
          <p:cNvSpPr/>
          <p:nvPr/>
        </p:nvSpPr>
        <p:spPr>
          <a:xfrm>
            <a:off x="1460500" y="3479800"/>
            <a:ext cx="762000" cy="469900"/>
          </a:xfrm>
          <a:noFill/>
          <a:ln>
            <a:noFill/>
          </a:ln>
        </p:spPr>
        <p:txBody>
          <a:bodyPr wrap="square" lIns="0" tIns="0" rIns="0" bIns="0" anchor="t">
            <a:noAutofit/>
          </a:bodyPr>
          <a:lstStyle/>
          <a:p>
            <a:pPr marL="0" lvl="0" indent="0" algn="ctr">
              <a:lnSpc>
                <a:spcPct val="100000"/>
              </a:lnSpc>
              <a:spcAft>
                <a:spcPts val="0"/>
              </a:spcAft>
              <a:buNone/>
            </a:pPr>
            <a:endParaRPr/>
          </a:p>
        </p:txBody>
      </p:sp>
      <p:sp>
        <p:nvSpPr>
          <p:cNvPr id="10" name="L5 Diagram"/>
          <p:cNvSpPr/>
          <p:nvPr/>
        </p:nvSpPr>
        <p:spPr>
          <a:xfrm>
            <a:off x="3619500" y="3416300"/>
            <a:ext cx="889000" cy="533400"/>
          </a:xfrm>
          <a:prstGeom prst="roundRect">
            <a:avLst/>
          </a:prstGeom>
          <a:solidFill>
            <a:srgbClr val="FFFFFF"/>
          </a:solidFill>
          <a:ln w="22860">
            <a:solidFill>
              <a:srgbClr val="4472C4"/>
            </a:solidFill>
          </a:ln>
        </p:spPr>
        <p:txBody>
          <a:bodyPr/>
          <a:lstStyle/>
          <a:p>
            <a:endParaRPr lang="en-US"/>
          </a:p>
        </p:txBody>
      </p:sp>
      <p:sp>
        <p:nvSpPr>
          <p:cNvPr id="11" name="L5 "/>
          <p:cNvSpPr/>
          <p:nvPr/>
        </p:nvSpPr>
        <p:spPr>
          <a:xfrm>
            <a:off x="3683000" y="3479800"/>
            <a:ext cx="762000" cy="469900"/>
          </a:xfrm>
          <a:noFill/>
          <a:ln>
            <a:noFill/>
          </a:ln>
        </p:spPr>
        <p:txBody>
          <a:bodyPr wrap="square" lIns="0" tIns="0" rIns="0" bIns="0" anchor="t">
            <a:noAutofit/>
          </a:bodyPr>
          <a:lstStyle/>
          <a:p>
            <a:pPr marL="0" lvl="0" indent="0" algn="ctr">
              <a:lnSpc>
                <a:spcPct val="100000"/>
              </a:lnSpc>
              <a:spcAft>
                <a:spcPts val="0"/>
              </a:spcAft>
              <a:buNone/>
            </a:pPr>
            <a:endParaRPr/>
          </a:p>
        </p:txBody>
      </p:sp>
      <p:sp>
        <p:nvSpPr>
          <p:cNvPr id="12" name="L5 Diagram"/>
          <p:cNvSpPr/>
          <p:nvPr/>
        </p:nvSpPr>
        <p:spPr>
          <a:xfrm>
            <a:off x="5842000" y="3416300"/>
            <a:ext cx="889000" cy="533400"/>
          </a:xfrm>
          <a:prstGeom prst="roundRect">
            <a:avLst/>
          </a:prstGeom>
          <a:solidFill>
            <a:srgbClr val="FFFFFF"/>
          </a:solidFill>
          <a:ln w="22860">
            <a:solidFill>
              <a:srgbClr val="4472C4"/>
            </a:solidFill>
          </a:ln>
        </p:spPr>
        <p:txBody>
          <a:bodyPr/>
          <a:lstStyle/>
          <a:p>
            <a:endParaRPr lang="en-US"/>
          </a:p>
        </p:txBody>
      </p:sp>
      <p:sp>
        <p:nvSpPr>
          <p:cNvPr id="13" name="L5 "/>
          <p:cNvSpPr/>
          <p:nvPr/>
        </p:nvSpPr>
        <p:spPr>
          <a:xfrm>
            <a:off x="5905500" y="3479800"/>
            <a:ext cx="762000" cy="469900"/>
          </a:xfrm>
          <a:noFill/>
          <a:ln>
            <a:noFill/>
          </a:ln>
        </p:spPr>
        <p:txBody>
          <a:bodyPr wrap="square" lIns="0" tIns="0" rIns="0" bIns="0" anchor="t">
            <a:noAutofit/>
          </a:bodyPr>
          <a:lstStyle/>
          <a:p>
            <a:pPr marL="0" lvl="0" indent="0" algn="ctr">
              <a:lnSpc>
                <a:spcPct val="100000"/>
              </a:lnSpc>
              <a:spcAft>
                <a:spcPts val="0"/>
              </a:spcAft>
              <a:buNone/>
            </a:pPr>
            <a:endParaRPr/>
          </a:p>
        </p:txBody>
      </p:sp>
      <p:sp>
        <p:nvSpPr>
          <p:cNvPr id="14" name="L5 Diagram"/>
          <p:cNvSpPr/>
          <p:nvPr/>
        </p:nvSpPr>
        <p:spPr>
          <a:xfrm>
            <a:off x="8064500" y="3416300"/>
            <a:ext cx="889000" cy="533400"/>
          </a:xfrm>
          <a:prstGeom prst="roundRect">
            <a:avLst/>
          </a:prstGeom>
          <a:solidFill>
            <a:srgbClr val="FFFFFF"/>
          </a:solidFill>
          <a:ln w="22860">
            <a:solidFill>
              <a:srgbClr val="4472C4"/>
            </a:solidFill>
          </a:ln>
        </p:spPr>
        <p:txBody>
          <a:bodyPr/>
          <a:lstStyle/>
          <a:p>
            <a:endParaRPr lang="en-US"/>
          </a:p>
        </p:txBody>
      </p:sp>
      <p:sp>
        <p:nvSpPr>
          <p:cNvPr id="15" name="L5 "/>
          <p:cNvSpPr/>
          <p:nvPr/>
        </p:nvSpPr>
        <p:spPr>
          <a:xfrm>
            <a:off x="8128000" y="3479800"/>
            <a:ext cx="762000" cy="469900"/>
          </a:xfrm>
          <a:noFill/>
          <a:ln>
            <a:noFill/>
          </a:ln>
        </p:spPr>
        <p:txBody>
          <a:bodyPr wrap="square" lIns="0" tIns="0" rIns="0" bIns="0" anchor="t">
            <a:noAutofit/>
          </a:bodyPr>
          <a:lstStyle/>
          <a:p>
            <a:pPr marL="0" lvl="0" indent="0" algn="ctr">
              <a:lnSpc>
                <a:spcPct val="100000"/>
              </a:lnSpc>
              <a:spcAft>
                <a:spcPts val="0"/>
              </a:spcAft>
              <a:buNone/>
            </a:pPr>
            <a:endParaRPr/>
          </a:p>
        </p:txBody>
      </p:sp>
      <p:sp>
        <p:nvSpPr>
          <p:cNvPr id="16" name="L5 Diagram"/>
          <p:cNvSpPr/>
          <p:nvPr/>
        </p:nvSpPr>
        <p:spPr>
          <a:xfrm>
            <a:off x="2286000" y="3683000"/>
            <a:ext cx="1333500" cy="635"/>
          </a:xfrm>
          <a:prstGeom prst="line">
            <a:avLst/>
          </a:prstGeom>
          <a:noFill/>
          <a:ln w="30480">
            <a:solidFill>
              <a:srgbClr val="4472C4"/>
            </a:solidFill>
            <a:tailEnd type="triangle" w="med" len="med"/>
          </a:ln>
        </p:spPr>
        <p:txBody>
          <a:bodyPr/>
          <a:lstStyle/>
          <a:p>
            <a:endParaRPr lang="en-US"/>
          </a:p>
        </p:txBody>
      </p:sp>
      <p:sp>
        <p:nvSpPr>
          <p:cNvPr id="17" name="L5 Diagram"/>
          <p:cNvSpPr/>
          <p:nvPr/>
        </p:nvSpPr>
        <p:spPr>
          <a:xfrm>
            <a:off x="4508500" y="3683000"/>
            <a:ext cx="1333500" cy="635"/>
          </a:xfrm>
          <a:prstGeom prst="line">
            <a:avLst/>
          </a:prstGeom>
          <a:noFill/>
          <a:ln w="30480">
            <a:solidFill>
              <a:srgbClr val="4472C4"/>
            </a:solidFill>
            <a:tailEnd type="triangle" w="med" len="med"/>
          </a:ln>
        </p:spPr>
        <p:txBody>
          <a:bodyPr/>
          <a:lstStyle/>
          <a:p>
            <a:endParaRPr lang="en-US"/>
          </a:p>
        </p:txBody>
      </p:sp>
      <p:sp>
        <p:nvSpPr>
          <p:cNvPr id="18" name="L5 Diagram"/>
          <p:cNvSpPr/>
          <p:nvPr/>
        </p:nvSpPr>
        <p:spPr>
          <a:xfrm>
            <a:off x="6731000" y="3683000"/>
            <a:ext cx="1333500" cy="635"/>
          </a:xfrm>
          <a:prstGeom prst="line">
            <a:avLst/>
          </a:prstGeom>
          <a:noFill/>
          <a:ln w="30480">
            <a:solidFill>
              <a:srgbClr val="4472C4"/>
            </a:solidFill>
            <a:tailEnd type="triangle" w="med" len="med"/>
          </a:ln>
        </p:spPr>
        <p:txBody>
          <a:bodyPr/>
          <a:lstStyle/>
          <a:p>
            <a:endParaRPr lang="en-US"/>
          </a:p>
        </p:txBody>
      </p:sp>
      <p:sp>
        <p:nvSpPr>
          <p:cNvPr id="19" name="L5 Diagram"/>
          <p:cNvSpPr/>
          <p:nvPr/>
        </p:nvSpPr>
        <p:spPr>
          <a:xfrm>
            <a:off x="4508500" y="3657600"/>
            <a:ext cx="1333500" cy="1244600"/>
          </a:xfrm>
          <a:prstGeom prst="line">
            <a:avLst/>
          </a:prstGeom>
          <a:noFill/>
          <a:ln w="30480">
            <a:solidFill>
              <a:srgbClr val="C00000"/>
            </a:solidFill>
            <a:tailEnd type="triangle" w="med" len="med"/>
          </a:ln>
        </p:spPr>
        <p:txBody>
          <a:bodyPr/>
          <a:lstStyle/>
          <a:p>
            <a:endParaRPr lang="en-US"/>
          </a:p>
        </p:txBody>
      </p:sp>
      <p:sp>
        <p:nvSpPr>
          <p:cNvPr id="20" name="L5 Diagram"/>
          <p:cNvSpPr/>
          <p:nvPr/>
        </p:nvSpPr>
        <p:spPr>
          <a:xfrm>
            <a:off x="5842000" y="4826000"/>
            <a:ext cx="889000" cy="533400"/>
          </a:xfrm>
          <a:prstGeom prst="roundRect">
            <a:avLst/>
          </a:prstGeom>
          <a:solidFill>
            <a:srgbClr val="FFFFFF"/>
          </a:solidFill>
          <a:ln w="22860">
            <a:solidFill>
              <a:srgbClr val="C00000"/>
            </a:solidFill>
          </a:ln>
        </p:spPr>
        <p:txBody>
          <a:bodyPr/>
          <a:lstStyle/>
          <a:p>
            <a:endParaRPr lang="en-US"/>
          </a:p>
        </p:txBody>
      </p:sp>
      <p:sp>
        <p:nvSpPr>
          <p:cNvPr id="21" name="L5 "/>
          <p:cNvSpPr/>
          <p:nvPr/>
        </p:nvSpPr>
        <p:spPr>
          <a:xfrm>
            <a:off x="5905500" y="4889500"/>
            <a:ext cx="762000" cy="469900"/>
          </a:xfrm>
          <a:noFill/>
          <a:ln>
            <a:noFill/>
          </a:ln>
        </p:spPr>
        <p:txBody>
          <a:bodyPr wrap="square" lIns="0" tIns="0" rIns="0" bIns="0" anchor="t">
            <a:noAutofit/>
          </a:bodyPr>
          <a:lstStyle/>
          <a:p>
            <a:pPr marL="0" lvl="0" indent="0" algn="ctr">
              <a:lnSpc>
                <a:spcPct val="100000"/>
              </a:lnSpc>
              <a:spcAft>
                <a:spcPts val="0"/>
              </a:spcAft>
              <a:buNone/>
            </a:pPr>
            <a:endParaRPr/>
          </a:p>
        </p:txBody>
      </p:sp>
      <p:sp>
        <p:nvSpPr>
          <p:cNvPr id="22" name="L5 Short dead end"/>
          <p:cNvSpPr/>
          <p:nvPr/>
        </p:nvSpPr>
        <p:spPr>
          <a:xfrm>
            <a:off x="6934200" y="4914900"/>
            <a:ext cx="4191000" cy="431800"/>
          </a:xfrm>
          <a:noFill/>
          <a:ln>
            <a:noFill/>
          </a:ln>
        </p:spPr>
        <p:txBody>
          <a:bodyPr wrap="square" lIns="0" tIns="0" rIns="0" bIns="0" anchor="t">
            <a:noAutofit/>
          </a:bodyPr>
          <a:lstStyle/>
          <a:p>
            <a:pPr marL="0" lvl="0" indent="0" algn="l">
              <a:lnSpc>
                <a:spcPct val="100000"/>
              </a:lnSpc>
              <a:spcAft>
                <a:spcPts val="0"/>
              </a:spcAft>
              <a:buNone/>
            </a:pPr>
            <a:r>
              <a:rPr lang="en-US" sz="2500" b="1">
                <a:solidFill>
                  <a:srgbClr val="C00000"/>
                </a:solidFill>
                <a:latin typeface="Calibri"/>
                <a:ea typeface="Calibri"/>
                <a:cs typeface="Calibri"/>
              </a:rPr>
              <a:t>Short dead end</a:t>
            </a:r>
          </a:p>
        </p:txBody>
      </p:sp>
      <p:sp>
        <p:nvSpPr>
          <p:cNvPr id="23" name="L5 A short end can also be real sequen"/>
          <p:cNvSpPr/>
          <p:nvPr/>
        </p:nvSpPr>
        <p:spPr>
          <a:xfrm>
            <a:off x="1397000" y="5816600"/>
            <a:ext cx="9220200" cy="457200"/>
          </a:xfrm>
          <a:noFill/>
          <a:ln>
            <a:noFill/>
          </a:ln>
        </p:spPr>
        <p:txBody>
          <a:bodyPr wrap="square" lIns="0" tIns="0" rIns="0" bIns="0" anchor="t">
            <a:noAutofit/>
          </a:bodyPr>
          <a:lstStyle/>
          <a:p>
            <a:pPr marL="0" lvl="0" indent="0" algn="l">
              <a:lnSpc>
                <a:spcPct val="100000"/>
              </a:lnSpc>
              <a:spcAft>
                <a:spcPts val="0"/>
              </a:spcAft>
              <a:buNone/>
            </a:pPr>
            <a:r>
              <a:rPr lang="en-US" sz="2500" b="1">
                <a:solidFill>
                  <a:srgbClr val="222222"/>
                </a:solidFill>
                <a:latin typeface="Calibri"/>
                <a:ea typeface="Calibri"/>
                <a:cs typeface="Calibri"/>
              </a:rPr>
              <a:t>A short end can also be real sequence</a:t>
            </a:r>
          </a:p>
        </p:txBody>
      </p:sp>
      <p:sp>
        <p:nvSpPr>
          <p:cNvPr id="24" name="Slide Number Placeholder 2">
            <a:extLst>
              <a:ext uri="{FF2B5EF4-FFF2-40B4-BE49-F238E27FC236}">
                <a16:creationId xmlns:a16="http://schemas.microsoft.com/office/drawing/2014/main" id="{F3C1071F-F8A3-4D2D-B342-A5A46BCF2A64}"/>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14</a:t>
            </a:fld>
            <a:endParaRPr lang="en-US" sz="2400" b="1">
              <a:solidFill>
                <a:srgbClr val="000000"/>
              </a:solidFill>
              <a:latin typeface="Garamond"/>
              <a:ea typeface="Garamond"/>
              <a:cs typeface="Garamond"/>
            </a:endParaRPr>
          </a:p>
        </p:txBody>
      </p:sp>
      <p:sp>
        <p:nvSpPr>
          <p:cNvPr id="43" name="L5 Miniasm cuts a dead end made o"/>
          <p:cNvSpPr txBox="1"/>
          <p:nvPr/>
        </p:nvSpPr>
        <p:spPr>
          <a:xfrm>
            <a:off x="1399032" y="5394960"/>
            <a:ext cx="9144000" cy="411480"/>
          </a:xfrm>
          <a:prstGeom prst="rect">
            <a:avLst/>
          </a:prstGeom>
          <a:noFill/>
        </p:spPr>
        <p:txBody>
          <a:bodyPr wrap="square" lIns="0" tIns="0" rIns="0" bIns="0">
            <a:spAutoFit/>
          </a:bodyPr>
          <a:lstStyle/>
          <a:p>
            <a:r>
              <a:rPr sz="2200" b="0">
                <a:solidFill>
                  <a:srgbClr val="6E6E6E"/>
                </a:solidFill>
                <a:latin typeface="Calibri"/>
              </a:rPr>
              <a:t>Miniasm cuts a dead end made of fewer than 4 reads (-e 4)</a:t>
            </a:r>
          </a:p>
        </p:txBody>
      </p:sp>
    </p:spTree>
    <p:extLst>
      <p:ext uri="{BB962C8B-B14F-4D97-AF65-F5344CB8AC3E}">
        <p14:creationId xmlns:p14="http://schemas.microsoft.com/office/powerpoint/2010/main" val="85598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A414A1D9-F03C-44F2-9005-8A559EB9FC20}"/>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Bubbles: Errors or Real Variants</a:t>
            </a:r>
          </a:p>
        </p:txBody>
      </p:sp>
      <p:sp>
        <p:nvSpPr>
          <p:cNvPr id="4" name="Content Placeholder 5">
            <a:extLst>
              <a:ext uri="{FF2B5EF4-FFF2-40B4-BE49-F238E27FC236}">
                <a16:creationId xmlns:a16="http://schemas.microsoft.com/office/drawing/2014/main" id="{F0CBEED6-1AEC-4357-82D7-6FC0164B65B8}"/>
              </a:ext>
            </a:extLst>
          </p:cNvPr>
          <p:cNvSpPr>
            <a:spLocks noGrp="1"/>
          </p:cNvSpPr>
          <p:nvPr>
            <p:ph idx="1"/>
          </p:nvPr>
        </p:nvSpPr>
        <p:spPr/>
        <p:txBody>
          <a:bodyPr/>
          <a:lstStyle/>
          <a:p>
            <a:pPr lvl="0"/>
            <a:r>
              <a:rPr lang="en-US" b="0"/>
              <a:t>Alternative paths can share a source and a sink</a:t>
            </a:r>
          </a:p>
          <a:p>
            <a:pPr lvl="0"/>
            <a:r>
              <a:rPr lang="en-US" b="0"/>
              <a:t>Sequencing errors and real alleles look alike, yet need different treatment</a:t>
            </a:r>
          </a:p>
        </p:txBody>
      </p:sp>
      <p:sp>
        <p:nvSpPr>
          <p:cNvPr id="220164" name="Slide Number Placeholder 2">
            <a:extLst>
              <a:ext uri="{FF2B5EF4-FFF2-40B4-BE49-F238E27FC236}">
                <a16:creationId xmlns:a16="http://schemas.microsoft.com/office/drawing/2014/main" id="{83382676-9F02-4E58-AA11-DE66D20ABE24}"/>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15</a:t>
            </a:fld>
            <a:endParaRPr lang="en-US" sz="2400" b="1">
              <a:solidFill>
                <a:srgbClr val="000000"/>
              </a:solidFill>
              <a:latin typeface="Garamond"/>
              <a:ea typeface="Garamond"/>
              <a:cs typeface="Garamond"/>
            </a:endParaRPr>
          </a:p>
        </p:txBody>
      </p:sp>
      <p:pic>
        <p:nvPicPr>
          <p:cNvPr id="220165" name="05a-bubbles-error" descr="05a-bubbles-error.png"/>
          <p:cNvPicPr>
            <a:picLocks noChangeAspect="1"/>
          </p:cNvPicPr>
          <p:nvPr/>
        </p:nvPicPr>
        <p:blipFill>
          <a:blip r:embed="rId3"/>
          <a:stretch>
            <a:fillRect/>
          </a:stretch>
        </p:blipFill>
        <p:spPr>
          <a:xfrm>
            <a:off x="804672" y="2121408"/>
            <a:ext cx="10588752" cy="4191381"/>
          </a:xfrm>
          <a:prstGeom prst="rect">
            <a:avLst/>
          </a:prstGeom>
        </p:spPr>
      </p:pic>
      <p:pic>
        <p:nvPicPr>
          <p:cNvPr id="220166" name="05-bubbles" descr="05-bubbles.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59491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016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0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CF05BF-0851-40C5-BA3A-F695EE1C4C0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From Nonbranching Paths to Unitigs</a:t>
            </a:r>
          </a:p>
        </p:txBody>
      </p:sp>
      <p:sp>
        <p:nvSpPr>
          <p:cNvPr id="6" name="Content Placeholder 5">
            <a:extLst>
              <a:ext uri="{FF2B5EF4-FFF2-40B4-BE49-F238E27FC236}">
                <a16:creationId xmlns:a16="http://schemas.microsoft.com/office/drawing/2014/main" id="{967F9C86-5A64-4DEB-A339-C7D11119E468}"/>
              </a:ext>
            </a:extLst>
          </p:cNvPr>
          <p:cNvSpPr>
            <a:spLocks noGrp="1"/>
          </p:cNvSpPr>
          <p:nvPr>
            <p:ph idx="1"/>
          </p:nvPr>
        </p:nvSpPr>
        <p:spPr/>
        <p:txBody>
          <a:bodyPr/>
          <a:lstStyle/>
          <a:p>
            <a:pPr lvl="0"/>
            <a:r>
              <a:rPr lang="en-US" b="0" dirty="0"/>
              <a:t>Continue while each internal step has one way in and one way out</a:t>
            </a:r>
          </a:p>
          <a:p>
            <a:pPr lvl="0"/>
            <a:r>
              <a:rPr lang="en-US" b="0" dirty="0"/>
              <a:t>Compact the maximal unambiguous path</a:t>
            </a:r>
          </a:p>
        </p:txBody>
      </p:sp>
      <p:sp>
        <p:nvSpPr>
          <p:cNvPr id="8" name="L5 Diagram"/>
          <p:cNvSpPr/>
          <p:nvPr/>
        </p:nvSpPr>
        <p:spPr>
          <a:xfrm>
            <a:off x="1168400" y="3175000"/>
            <a:ext cx="762000" cy="508000"/>
          </a:xfrm>
          <a:prstGeom prst="roundRect">
            <a:avLst/>
          </a:prstGeom>
          <a:solidFill>
            <a:srgbClr val="FFFFFF"/>
          </a:solidFill>
          <a:ln w="22860">
            <a:solidFill>
              <a:srgbClr val="4472C4"/>
            </a:solidFill>
          </a:ln>
        </p:spPr>
        <p:txBody>
          <a:bodyPr/>
          <a:lstStyle/>
          <a:p>
            <a:endParaRPr lang="en-US"/>
          </a:p>
        </p:txBody>
      </p:sp>
      <p:sp>
        <p:nvSpPr>
          <p:cNvPr id="9" name="L5 "/>
          <p:cNvSpPr/>
          <p:nvPr/>
        </p:nvSpPr>
        <p:spPr>
          <a:xfrm>
            <a:off x="1231900" y="3238500"/>
            <a:ext cx="635000" cy="444500"/>
          </a:xfrm>
          <a:noFill/>
          <a:ln>
            <a:noFill/>
          </a:ln>
        </p:spPr>
        <p:txBody>
          <a:bodyPr wrap="square" lIns="0" tIns="0" rIns="0" bIns="0" anchor="ctr">
            <a:noAutofit/>
          </a:bodyPr>
          <a:lstStyle/>
          <a:p>
            <a:pPr marL="0" lvl="0" indent="0" algn="ctr">
              <a:lnSpc>
                <a:spcPct val="100000"/>
              </a:lnSpc>
              <a:spcAft>
                <a:spcPts val="0"/>
              </a:spcAft>
              <a:buNone/>
            </a:pPr>
            <a:r>
              <a:rPr sz="2000" b="1">
                <a:solidFill>
                  <a:srgbClr val="4472C4"/>
                </a:solidFill>
                <a:latin typeface="Calibri"/>
              </a:rPr>
              <a:t>R1</a:t>
            </a:r>
            <a:endParaRPr/>
          </a:p>
        </p:txBody>
      </p:sp>
      <p:sp>
        <p:nvSpPr>
          <p:cNvPr id="10" name="L5 Diagram"/>
          <p:cNvSpPr/>
          <p:nvPr/>
        </p:nvSpPr>
        <p:spPr>
          <a:xfrm>
            <a:off x="3213100" y="3175000"/>
            <a:ext cx="762000" cy="508000"/>
          </a:xfrm>
          <a:prstGeom prst="roundRect">
            <a:avLst/>
          </a:prstGeom>
          <a:solidFill>
            <a:srgbClr val="FFFFFF"/>
          </a:solidFill>
          <a:ln w="22860">
            <a:solidFill>
              <a:srgbClr val="4472C4"/>
            </a:solidFill>
          </a:ln>
        </p:spPr>
        <p:txBody>
          <a:bodyPr/>
          <a:lstStyle/>
          <a:p>
            <a:endParaRPr lang="en-US"/>
          </a:p>
        </p:txBody>
      </p:sp>
      <p:sp>
        <p:nvSpPr>
          <p:cNvPr id="11" name="L5 "/>
          <p:cNvSpPr/>
          <p:nvPr/>
        </p:nvSpPr>
        <p:spPr>
          <a:xfrm>
            <a:off x="3276600" y="3238500"/>
            <a:ext cx="635000" cy="444500"/>
          </a:xfrm>
          <a:noFill/>
          <a:ln>
            <a:noFill/>
          </a:ln>
        </p:spPr>
        <p:txBody>
          <a:bodyPr wrap="square" lIns="0" tIns="0" rIns="0" bIns="0" anchor="ctr">
            <a:noAutofit/>
          </a:bodyPr>
          <a:lstStyle/>
          <a:p>
            <a:pPr marL="0" lvl="0" indent="0" algn="ctr">
              <a:lnSpc>
                <a:spcPct val="100000"/>
              </a:lnSpc>
              <a:spcAft>
                <a:spcPts val="0"/>
              </a:spcAft>
              <a:buNone/>
            </a:pPr>
            <a:r>
              <a:rPr sz="2000" b="1">
                <a:solidFill>
                  <a:srgbClr val="4472C4"/>
                </a:solidFill>
                <a:latin typeface="Calibri"/>
              </a:rPr>
              <a:t>R2</a:t>
            </a:r>
            <a:endParaRPr/>
          </a:p>
        </p:txBody>
      </p:sp>
      <p:sp>
        <p:nvSpPr>
          <p:cNvPr id="12" name="L5 Diagram"/>
          <p:cNvSpPr/>
          <p:nvPr/>
        </p:nvSpPr>
        <p:spPr>
          <a:xfrm>
            <a:off x="5257800" y="3175000"/>
            <a:ext cx="762000" cy="508000"/>
          </a:xfrm>
          <a:prstGeom prst="roundRect">
            <a:avLst/>
          </a:prstGeom>
          <a:solidFill>
            <a:srgbClr val="FFFFFF"/>
          </a:solidFill>
          <a:ln w="22860">
            <a:solidFill>
              <a:srgbClr val="4472C4"/>
            </a:solidFill>
          </a:ln>
        </p:spPr>
        <p:txBody>
          <a:bodyPr/>
          <a:lstStyle/>
          <a:p>
            <a:endParaRPr lang="en-US"/>
          </a:p>
        </p:txBody>
      </p:sp>
      <p:sp>
        <p:nvSpPr>
          <p:cNvPr id="13" name="L5 "/>
          <p:cNvSpPr/>
          <p:nvPr/>
        </p:nvSpPr>
        <p:spPr>
          <a:xfrm>
            <a:off x="5321300" y="3238500"/>
            <a:ext cx="635000" cy="444500"/>
          </a:xfrm>
          <a:noFill/>
          <a:ln>
            <a:noFill/>
          </a:ln>
        </p:spPr>
        <p:txBody>
          <a:bodyPr wrap="square" lIns="0" tIns="0" rIns="0" bIns="0" anchor="ctr">
            <a:noAutofit/>
          </a:bodyPr>
          <a:lstStyle/>
          <a:p>
            <a:pPr marL="0" lvl="0" indent="0" algn="ctr">
              <a:lnSpc>
                <a:spcPct val="100000"/>
              </a:lnSpc>
              <a:spcAft>
                <a:spcPts val="0"/>
              </a:spcAft>
              <a:buNone/>
            </a:pPr>
            <a:r>
              <a:rPr sz="2000" b="1">
                <a:solidFill>
                  <a:srgbClr val="4472C4"/>
                </a:solidFill>
                <a:latin typeface="Calibri"/>
              </a:rPr>
              <a:t>R3</a:t>
            </a:r>
            <a:endParaRPr/>
          </a:p>
        </p:txBody>
      </p:sp>
      <p:sp>
        <p:nvSpPr>
          <p:cNvPr id="14" name="L5 Diagram"/>
          <p:cNvSpPr/>
          <p:nvPr/>
        </p:nvSpPr>
        <p:spPr>
          <a:xfrm>
            <a:off x="1930400" y="3429000"/>
            <a:ext cx="1282700" cy="635"/>
          </a:xfrm>
          <a:prstGeom prst="line">
            <a:avLst/>
          </a:prstGeom>
          <a:noFill/>
          <a:ln w="31750">
            <a:solidFill>
              <a:srgbClr val="4472C4"/>
            </a:solidFill>
            <a:tailEnd type="triangle" w="med" len="med"/>
          </a:ln>
        </p:spPr>
        <p:txBody>
          <a:bodyPr/>
          <a:lstStyle/>
          <a:p>
            <a:endParaRPr lang="en-US"/>
          </a:p>
        </p:txBody>
      </p:sp>
      <p:sp>
        <p:nvSpPr>
          <p:cNvPr id="15" name="L5 Diagram"/>
          <p:cNvSpPr/>
          <p:nvPr/>
        </p:nvSpPr>
        <p:spPr>
          <a:xfrm>
            <a:off x="3975100" y="3429000"/>
            <a:ext cx="1282700" cy="635"/>
          </a:xfrm>
          <a:prstGeom prst="line">
            <a:avLst/>
          </a:prstGeom>
          <a:noFill/>
          <a:ln w="31750">
            <a:solidFill>
              <a:srgbClr val="4472C4"/>
            </a:solidFill>
            <a:tailEnd type="triangle" w="med" len="med"/>
          </a:ln>
        </p:spPr>
        <p:txBody>
          <a:bodyPr/>
          <a:lstStyle/>
          <a:p>
            <a:endParaRPr lang="en-US"/>
          </a:p>
        </p:txBody>
      </p:sp>
      <p:sp>
        <p:nvSpPr>
          <p:cNvPr id="16" name="L5 Diagram"/>
          <p:cNvSpPr/>
          <p:nvPr/>
        </p:nvSpPr>
        <p:spPr>
          <a:xfrm>
            <a:off x="8128000" y="2501900"/>
            <a:ext cx="762000" cy="508000"/>
          </a:xfrm>
          <a:prstGeom prst="roundRect">
            <a:avLst/>
          </a:prstGeom>
          <a:solidFill>
            <a:srgbClr val="FFFFFF"/>
          </a:solidFill>
          <a:ln w="22860">
            <a:solidFill>
              <a:srgbClr val="4472C4"/>
            </a:solidFill>
          </a:ln>
        </p:spPr>
        <p:txBody>
          <a:bodyPr/>
          <a:lstStyle/>
          <a:p>
            <a:endParaRPr lang="en-US"/>
          </a:p>
        </p:txBody>
      </p:sp>
      <p:sp>
        <p:nvSpPr>
          <p:cNvPr id="17" name="L5 "/>
          <p:cNvSpPr/>
          <p:nvPr/>
        </p:nvSpPr>
        <p:spPr>
          <a:xfrm>
            <a:off x="8191500" y="2565400"/>
            <a:ext cx="635000" cy="444500"/>
          </a:xfrm>
          <a:noFill/>
          <a:ln>
            <a:noFill/>
          </a:ln>
        </p:spPr>
        <p:txBody>
          <a:bodyPr wrap="square" lIns="0" tIns="0" rIns="0" bIns="0" anchor="ctr">
            <a:noAutofit/>
          </a:bodyPr>
          <a:lstStyle/>
          <a:p>
            <a:pPr marL="0" lvl="0" indent="0" algn="ctr">
              <a:lnSpc>
                <a:spcPct val="100000"/>
              </a:lnSpc>
              <a:spcAft>
                <a:spcPts val="0"/>
              </a:spcAft>
              <a:buNone/>
            </a:pPr>
            <a:r>
              <a:rPr sz="2000" b="1">
                <a:solidFill>
                  <a:srgbClr val="4472C4"/>
                </a:solidFill>
                <a:latin typeface="Calibri"/>
              </a:rPr>
              <a:t>R4</a:t>
            </a:r>
            <a:endParaRPr/>
          </a:p>
        </p:txBody>
      </p:sp>
      <p:sp>
        <p:nvSpPr>
          <p:cNvPr id="18" name="L5 Diagram"/>
          <p:cNvSpPr/>
          <p:nvPr/>
        </p:nvSpPr>
        <p:spPr>
          <a:xfrm>
            <a:off x="8128000" y="4114800"/>
            <a:ext cx="762000" cy="508000"/>
          </a:xfrm>
          <a:prstGeom prst="roundRect">
            <a:avLst/>
          </a:prstGeom>
          <a:solidFill>
            <a:srgbClr val="FFFFFF"/>
          </a:solidFill>
          <a:ln w="22860">
            <a:solidFill>
              <a:srgbClr val="4472C4"/>
            </a:solidFill>
          </a:ln>
        </p:spPr>
        <p:txBody>
          <a:bodyPr/>
          <a:lstStyle/>
          <a:p>
            <a:endParaRPr lang="en-US"/>
          </a:p>
        </p:txBody>
      </p:sp>
      <p:sp>
        <p:nvSpPr>
          <p:cNvPr id="19" name="L5 "/>
          <p:cNvSpPr/>
          <p:nvPr/>
        </p:nvSpPr>
        <p:spPr>
          <a:xfrm>
            <a:off x="8191500" y="4178300"/>
            <a:ext cx="635000" cy="444500"/>
          </a:xfrm>
          <a:noFill/>
          <a:ln>
            <a:noFill/>
          </a:ln>
        </p:spPr>
        <p:txBody>
          <a:bodyPr wrap="square" lIns="0" tIns="0" rIns="0" bIns="0" anchor="ctr">
            <a:noAutofit/>
          </a:bodyPr>
          <a:lstStyle/>
          <a:p>
            <a:pPr marL="0" lvl="0" indent="0" algn="ctr">
              <a:lnSpc>
                <a:spcPct val="100000"/>
              </a:lnSpc>
              <a:spcAft>
                <a:spcPts val="0"/>
              </a:spcAft>
              <a:buNone/>
            </a:pPr>
            <a:r>
              <a:rPr sz="2000" b="1">
                <a:solidFill>
                  <a:srgbClr val="4472C4"/>
                </a:solidFill>
                <a:latin typeface="Calibri"/>
              </a:rPr>
              <a:t>R5</a:t>
            </a:r>
            <a:endParaRPr/>
          </a:p>
        </p:txBody>
      </p:sp>
      <p:sp>
        <p:nvSpPr>
          <p:cNvPr id="20" name="L5 Diagram"/>
          <p:cNvSpPr/>
          <p:nvPr/>
        </p:nvSpPr>
        <p:spPr>
          <a:xfrm flipV="1">
            <a:off x="6019800" y="2755900"/>
            <a:ext cx="2108200" cy="673100"/>
          </a:xfrm>
          <a:prstGeom prst="line">
            <a:avLst/>
          </a:prstGeom>
          <a:noFill/>
          <a:ln w="29210">
            <a:solidFill>
              <a:srgbClr val="6E6E6E"/>
            </a:solidFill>
            <a:tailEnd type="triangle" w="med" len="med"/>
          </a:ln>
        </p:spPr>
        <p:txBody>
          <a:bodyPr/>
          <a:lstStyle/>
          <a:p>
            <a:endParaRPr lang="en-US"/>
          </a:p>
        </p:txBody>
      </p:sp>
      <p:sp>
        <p:nvSpPr>
          <p:cNvPr id="21" name="L5 Diagram"/>
          <p:cNvSpPr/>
          <p:nvPr/>
        </p:nvSpPr>
        <p:spPr>
          <a:xfrm>
            <a:off x="6019800" y="3429000"/>
            <a:ext cx="2108200" cy="939800"/>
          </a:xfrm>
          <a:prstGeom prst="line">
            <a:avLst/>
          </a:prstGeom>
          <a:noFill/>
          <a:ln w="29210">
            <a:solidFill>
              <a:srgbClr val="6E6E6E"/>
            </a:solidFill>
            <a:tailEnd type="triangle" w="med" len="med"/>
          </a:ln>
        </p:spPr>
        <p:txBody>
          <a:bodyPr/>
          <a:lstStyle/>
          <a:p>
            <a:endParaRPr lang="en-US"/>
          </a:p>
        </p:txBody>
      </p:sp>
      <p:sp>
        <p:nvSpPr>
          <p:cNvPr id="22" name="L5 Diagram"/>
          <p:cNvSpPr/>
          <p:nvPr/>
        </p:nvSpPr>
        <p:spPr>
          <a:xfrm>
            <a:off x="1016000" y="2984500"/>
            <a:ext cx="5181600" cy="889000"/>
          </a:xfrm>
          <a:prstGeom prst="roundRect">
            <a:avLst/>
          </a:prstGeom>
          <a:noFill/>
          <a:ln w="31750">
            <a:solidFill>
              <a:srgbClr val="1B8A3A"/>
            </a:solidFill>
          </a:ln>
        </p:spPr>
        <p:txBody>
          <a:bodyPr/>
          <a:lstStyle/>
          <a:p>
            <a:endParaRPr lang="en-US"/>
          </a:p>
        </p:txBody>
      </p:sp>
      <p:sp>
        <p:nvSpPr>
          <p:cNvPr id="23" name="L5 Unitig"/>
          <p:cNvSpPr/>
          <p:nvPr/>
        </p:nvSpPr>
        <p:spPr>
          <a:xfrm>
            <a:off x="2425700" y="4140200"/>
            <a:ext cx="2844800" cy="533400"/>
          </a:xfrm>
          <a:noFill/>
          <a:ln>
            <a:noFill/>
          </a:ln>
        </p:spPr>
        <p:txBody>
          <a:bodyPr wrap="square" lIns="0" tIns="0" rIns="0" bIns="0" anchor="t">
            <a:noAutofit/>
          </a:bodyPr>
          <a:lstStyle/>
          <a:p>
            <a:pPr marL="0" lvl="0" indent="0" algn="l">
              <a:lnSpc>
                <a:spcPct val="100000"/>
              </a:lnSpc>
              <a:spcAft>
                <a:spcPts val="0"/>
              </a:spcAft>
              <a:buNone/>
            </a:pPr>
            <a:r>
              <a:rPr lang="en-US" sz="2800" b="1">
                <a:solidFill>
                  <a:srgbClr val="1B8A3A"/>
                </a:solidFill>
                <a:latin typeface="Calibri"/>
                <a:ea typeface="Calibri"/>
                <a:cs typeface="Calibri"/>
              </a:rPr>
              <a:t>Unitig</a:t>
            </a:r>
          </a:p>
        </p:txBody>
      </p:sp>
      <p:sp>
        <p:nvSpPr>
          <p:cNvPr id="24" name="L5 Branch"/>
          <p:cNvSpPr/>
          <p:nvPr/>
        </p:nvSpPr>
        <p:spPr>
          <a:xfrm>
            <a:off x="9169400" y="3314700"/>
            <a:ext cx="2235200" cy="533400"/>
          </a:xfrm>
          <a:noFill/>
          <a:ln>
            <a:noFill/>
          </a:ln>
        </p:spPr>
        <p:txBody>
          <a:bodyPr wrap="square" lIns="0" tIns="0" rIns="0" bIns="0" anchor="t">
            <a:noAutofit/>
          </a:bodyPr>
          <a:lstStyle/>
          <a:p>
            <a:pPr marL="0" lvl="0" indent="0" algn="l">
              <a:lnSpc>
                <a:spcPct val="100000"/>
              </a:lnSpc>
              <a:spcAft>
                <a:spcPts val="0"/>
              </a:spcAft>
              <a:buNone/>
            </a:pPr>
            <a:r>
              <a:rPr lang="en-US" sz="2600" b="1">
                <a:solidFill>
                  <a:srgbClr val="222222"/>
                </a:solidFill>
                <a:latin typeface="Calibri"/>
                <a:ea typeface="Calibri"/>
                <a:cs typeface="Calibri"/>
              </a:rPr>
              <a:t>Branch</a:t>
            </a:r>
          </a:p>
        </p:txBody>
      </p:sp>
      <p:sp>
        <p:nvSpPr>
          <p:cNvPr id="28" name="Slide Number Placeholder 2">
            <a:extLst>
              <a:ext uri="{FF2B5EF4-FFF2-40B4-BE49-F238E27FC236}">
                <a16:creationId xmlns:a16="http://schemas.microsoft.com/office/drawing/2014/main" id="{ACC9F001-170E-4E76-B548-FCB2BF2A930A}"/>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80453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09E5FA-2CDE-4549-972D-8A852A6EE74B}"/>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Miniasm: From Mappings to Unitigs</a:t>
            </a:r>
          </a:p>
        </p:txBody>
      </p:sp>
      <p:sp>
        <p:nvSpPr>
          <p:cNvPr id="6" name="Content Placeholder 5">
            <a:extLst>
              <a:ext uri="{FF2B5EF4-FFF2-40B4-BE49-F238E27FC236}">
                <a16:creationId xmlns:a16="http://schemas.microsoft.com/office/drawing/2014/main" id="{22FF5E22-FE3C-4C65-858E-E7D0118FC0E7}"/>
              </a:ext>
            </a:extLst>
          </p:cNvPr>
          <p:cNvSpPr>
            <a:spLocks noGrp="1"/>
          </p:cNvSpPr>
          <p:nvPr>
            <p:ph idx="1"/>
          </p:nvPr>
        </p:nvSpPr>
        <p:spPr/>
        <p:txBody>
          <a:bodyPr/>
          <a:lstStyle/>
          <a:p>
            <a:pPr lvl="0"/>
            <a:r>
              <a:rPr lang="en-US" b="0"/>
              <a:t>Every step is a filter or a graph rule with a threshold</a:t>
            </a:r>
          </a:p>
          <a:p>
            <a:pPr lvl="0"/>
            <a:r>
              <a:rPr lang="en-US" b="0"/>
              <a:t>No base is corrected: a consensus tool must follow</a:t>
            </a:r>
          </a:p>
        </p:txBody>
      </p:sp>
      <p:sp>
        <p:nvSpPr>
          <p:cNvPr id="17" name="Slide Number Placeholder 2">
            <a:extLst>
              <a:ext uri="{FF2B5EF4-FFF2-40B4-BE49-F238E27FC236}">
                <a16:creationId xmlns:a16="http://schemas.microsoft.com/office/drawing/2014/main" id="{EE076023-4DA9-40FC-8B15-76EA5FDC66A6}"/>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17</a:t>
            </a:fld>
            <a:endParaRPr lang="en-US" sz="2400" b="1">
              <a:solidFill>
                <a:srgbClr val="000000"/>
              </a:solidFill>
              <a:latin typeface="Garamond"/>
              <a:ea typeface="Garamond"/>
              <a:cs typeface="Garamond"/>
            </a:endParaRPr>
          </a:p>
        </p:txBody>
      </p:sp>
      <p:pic>
        <p:nvPicPr>
          <p:cNvPr id="31" name="06a-miniasm-steps" descr="06a-miniasm-steps.png"/>
          <p:cNvPicPr>
            <a:picLocks noChangeAspect="1"/>
          </p:cNvPicPr>
          <p:nvPr/>
        </p:nvPicPr>
        <p:blipFill>
          <a:blip r:embed="rId3"/>
          <a:stretch>
            <a:fillRect/>
          </a:stretch>
        </p:blipFill>
        <p:spPr>
          <a:xfrm>
            <a:off x="804672" y="2121408"/>
            <a:ext cx="10588752" cy="4191381"/>
          </a:xfrm>
          <a:prstGeom prst="rect">
            <a:avLst/>
          </a:prstGeom>
        </p:spPr>
      </p:pic>
      <p:pic>
        <p:nvPicPr>
          <p:cNvPr id="32" name="06-miniasm-pipeline" descr="06-miniasm-pipeline.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170030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Unitigs and Links in a GFA File</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One S line per unitig, a lines give the read pieces behind it</a:t>
            </a:r>
          </a:p>
          <a:p>
            <a:pPr lvl="0"/>
            <a:r>
              <a:rPr lang="en-US" b="0"/>
              <a:t>L lines keep the branch: three unitigs, two links, one component</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18</a:t>
            </a:fld>
            <a:endParaRPr lang="en-US" sz="2400" b="1">
              <a:solidFill>
                <a:srgbClr val="000000"/>
              </a:solidFill>
              <a:latin typeface="Garamond"/>
              <a:ea typeface="Garamond"/>
              <a:cs typeface="Garamond"/>
            </a:endParaRPr>
          </a:p>
        </p:txBody>
      </p:sp>
      <p:pic>
        <p:nvPicPr>
          <p:cNvPr id="8" name="13a-unitig-gfa" descr="13a-unitig-gfa.png"/>
          <p:cNvPicPr>
            <a:picLocks noChangeAspect="1"/>
          </p:cNvPicPr>
          <p:nvPr/>
        </p:nvPicPr>
        <p:blipFill>
          <a:blip r:embed="rId3"/>
          <a:stretch>
            <a:fillRect/>
          </a:stretch>
        </p:blipFill>
        <p:spPr>
          <a:xfrm>
            <a:off x="804672" y="2121408"/>
            <a:ext cx="10588752" cy="4191381"/>
          </a:xfrm>
          <a:prstGeom prst="rect">
            <a:avLst/>
          </a:prstGeom>
        </p:spPr>
      </p:pic>
      <p:pic>
        <p:nvPicPr>
          <p:cNvPr id="9" name="13-unitigs-gfa" descr="13-unitigs-gfa.png"/>
          <p:cNvPicPr>
            <a:picLocks noChangeAspect="1"/>
          </p:cNvPicPr>
          <p:nvPr/>
        </p:nvPicPr>
        <p:blipFill>
          <a:blip r:embed="rId4"/>
          <a:stretch>
            <a:fillRect/>
          </a:stretch>
        </p:blipFill>
        <p:spPr>
          <a:xfrm>
            <a:off x="804672" y="2121408"/>
            <a:ext cx="10588752" cy="419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CC5A72EB-E9F5-42EB-9344-C6C574018940}"/>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Further Reading: Assembly Graphs</a:t>
            </a:r>
          </a:p>
        </p:txBody>
      </p:sp>
      <p:sp>
        <p:nvSpPr>
          <p:cNvPr id="4" name="Content Placeholder 2">
            <a:extLst>
              <a:ext uri="{FF2B5EF4-FFF2-40B4-BE49-F238E27FC236}">
                <a16:creationId xmlns:a16="http://schemas.microsoft.com/office/drawing/2014/main" id="{B192A0E6-65E7-4DFE-B3BE-DB57242A6D26}"/>
              </a:ext>
            </a:extLst>
          </p:cNvPr>
          <p:cNvSpPr>
            <a:spLocks noGrp="1"/>
          </p:cNvSpPr>
          <p:nvPr>
            <p:ph idx="1"/>
          </p:nvPr>
        </p:nvSpPr>
        <p:spPr/>
        <p:txBody>
          <a:bodyPr/>
          <a:lstStyle/>
          <a:p>
            <a:r>
              <a:rPr lang="en-US" dirty="0"/>
              <a:t>Read the following paper if you are curious about</a:t>
            </a:r>
          </a:p>
          <a:p>
            <a:pPr lvl="1"/>
            <a:r>
              <a:rPr lang="en-US" dirty="0"/>
              <a:t>How the transitive reduction works: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How to collapse bubbles in overlap graphs:</a:t>
            </a:r>
          </a:p>
        </p:txBody>
      </p:sp>
      <p:pic>
        <p:nvPicPr>
          <p:cNvPr id="5" name="Picture 4">
            <a:extLst>
              <a:ext uri="{FF2B5EF4-FFF2-40B4-BE49-F238E27FC236}">
                <a16:creationId xmlns:a16="http://schemas.microsoft.com/office/drawing/2014/main" id="{F74FBB82-5CE1-43C6-B2E6-E43CAD37C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576" y="1669606"/>
            <a:ext cx="7295728" cy="2359829"/>
          </a:xfrm>
          <a:prstGeom prst="rect">
            <a:avLst/>
          </a:prstGeom>
        </p:spPr>
      </p:pic>
      <p:pic>
        <p:nvPicPr>
          <p:cNvPr id="3" name="Picture 2">
            <a:extLst>
              <a:ext uri="{FF2B5EF4-FFF2-40B4-BE49-F238E27FC236}">
                <a16:creationId xmlns:a16="http://schemas.microsoft.com/office/drawing/2014/main" id="{7CE00A98-0FFD-4D29-99DC-A121B44E58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1360" y="4584180"/>
            <a:ext cx="6012160" cy="1803026"/>
          </a:xfrm>
          <a:prstGeom prst="rect">
            <a:avLst/>
          </a:prstGeom>
        </p:spPr>
      </p:pic>
      <p:sp>
        <p:nvSpPr>
          <p:cNvPr id="220162" name="Slide Number Placeholder 2">
            <a:extLst>
              <a:ext uri="{FF2B5EF4-FFF2-40B4-BE49-F238E27FC236}">
                <a16:creationId xmlns:a16="http://schemas.microsoft.com/office/drawing/2014/main" id="{55DF66A8-78A8-4264-BABC-C4DE03F6906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19</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36663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6CF369B0-823A-4A89-97F6-4E8472D2AE94}"/>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Consensus from Aligned Reads</a:t>
            </a:r>
          </a:p>
        </p:txBody>
      </p:sp>
      <p:grpSp>
        <p:nvGrpSpPr>
          <p:cNvPr id="5" name="PT Mono: original sequence artwork" descr="ATTGACCTAACTTTACCT&#13;&#10;|||||||| |||||||&#13;&#10;TGACCTAATTTTACCT&#13;&#10;|||||||||| ||&#13;&#10;CCTAATTTTAGCTTTAGC&#13;&#10;||||| ||||||&#13;&#10;TTTTACCTTTAGATTGA&#13;&#10;||||||||||||||&#13;&#10;TACCTTTAGATTGAGGACGACG&#13;&#10;||| ||||||||||||&#13;&#10;TAGTTTGAGGACGACGCCAGGAC&#13;&#10;ATTGACCTAATTTTACCTTTAGATTGAGGACGACGCCAGGAC"/>
          <p:cNvGrpSpPr/>
          <p:nvPr/>
        </p:nvGrpSpPr>
        <p:grpSpPr>
          <a:xfrm>
            <a:off x="1564661" y="2298427"/>
            <a:ext cx="9068320" cy="4031259"/>
            <a:chOff x="0" y="0"/>
            <a:chExt cx="9068320" cy="4031259"/>
          </a:xfrm>
        </p:grpSpPr>
        <p:sp>
          <p:nvSpPr>
            <p:cNvPr id="220163" name="L5 A"/>
            <p:cNvSpPr/>
            <p:nvPr/>
          </p:nvSpPr>
          <p:spPr>
            <a:xfrm>
              <a:off x="-13367" y="-85692"/>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64" name="L5 T"/>
            <p:cNvSpPr/>
            <p:nvPr/>
          </p:nvSpPr>
          <p:spPr>
            <a:xfrm>
              <a:off x="203074"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65" name="L5 T"/>
            <p:cNvSpPr/>
            <p:nvPr/>
          </p:nvSpPr>
          <p:spPr>
            <a:xfrm>
              <a:off x="419573"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66" name="L5 G"/>
            <p:cNvSpPr/>
            <p:nvPr/>
          </p:nvSpPr>
          <p:spPr>
            <a:xfrm>
              <a:off x="636937"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167" name="L5 A"/>
            <p:cNvSpPr/>
            <p:nvPr/>
          </p:nvSpPr>
          <p:spPr>
            <a:xfrm>
              <a:off x="852426" y="-85692"/>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68" name="L5 C"/>
            <p:cNvSpPr/>
            <p:nvPr/>
          </p:nvSpPr>
          <p:spPr>
            <a:xfrm>
              <a:off x="1068867"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169" name="L5 C"/>
            <p:cNvSpPr/>
            <p:nvPr/>
          </p:nvSpPr>
          <p:spPr>
            <a:xfrm>
              <a:off x="1285365"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170" name="L5 T"/>
            <p:cNvSpPr/>
            <p:nvPr/>
          </p:nvSpPr>
          <p:spPr>
            <a:xfrm>
              <a:off x="1501575"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71" name="L5 A"/>
            <p:cNvSpPr/>
            <p:nvPr/>
          </p:nvSpPr>
          <p:spPr>
            <a:xfrm>
              <a:off x="1718074" y="-85692"/>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72" name="L5 A"/>
            <p:cNvSpPr/>
            <p:nvPr/>
          </p:nvSpPr>
          <p:spPr>
            <a:xfrm>
              <a:off x="1934515" y="-85692"/>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73" name="L5 C"/>
            <p:cNvSpPr/>
            <p:nvPr/>
          </p:nvSpPr>
          <p:spPr>
            <a:xfrm>
              <a:off x="2150956"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174" name="L5 T"/>
            <p:cNvSpPr/>
            <p:nvPr/>
          </p:nvSpPr>
          <p:spPr>
            <a:xfrm>
              <a:off x="2367455"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75" name="L5 T"/>
            <p:cNvSpPr/>
            <p:nvPr/>
          </p:nvSpPr>
          <p:spPr>
            <a:xfrm>
              <a:off x="2583953"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76" name="L5 T"/>
            <p:cNvSpPr/>
            <p:nvPr/>
          </p:nvSpPr>
          <p:spPr>
            <a:xfrm>
              <a:off x="2800452"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77" name="L5 A"/>
            <p:cNvSpPr/>
            <p:nvPr/>
          </p:nvSpPr>
          <p:spPr>
            <a:xfrm>
              <a:off x="3016951" y="-85692"/>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78" name="L5 C"/>
            <p:cNvSpPr/>
            <p:nvPr/>
          </p:nvSpPr>
          <p:spPr>
            <a:xfrm>
              <a:off x="3233103"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179" name="L5 C"/>
            <p:cNvSpPr/>
            <p:nvPr/>
          </p:nvSpPr>
          <p:spPr>
            <a:xfrm>
              <a:off x="3449601" y="-810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180" name="L5 T"/>
            <p:cNvSpPr/>
            <p:nvPr/>
          </p:nvSpPr>
          <p:spPr>
            <a:xfrm>
              <a:off x="3666100" y="-800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81" name="L5 Diagram"/>
            <p:cNvSpPr/>
            <p:nvPr/>
          </p:nvSpPr>
          <p:spPr>
            <a:xfrm>
              <a:off x="532365" y="338665"/>
              <a:ext cx="635" cy="288299"/>
            </a:xfrm>
            <a:prstGeom prst="line">
              <a:avLst/>
            </a:prstGeom>
            <a:noFill/>
            <a:ln w="8890">
              <a:solidFill>
                <a:srgbClr val="222222"/>
              </a:solidFill>
            </a:ln>
          </p:spPr>
          <p:txBody>
            <a:bodyPr/>
            <a:lstStyle/>
            <a:p>
              <a:endParaRPr lang="en-US"/>
            </a:p>
          </p:txBody>
        </p:sp>
        <p:sp>
          <p:nvSpPr>
            <p:cNvPr id="220182" name="L5 Diagram"/>
            <p:cNvSpPr/>
            <p:nvPr/>
          </p:nvSpPr>
          <p:spPr>
            <a:xfrm>
              <a:off x="748748" y="338665"/>
              <a:ext cx="635" cy="288299"/>
            </a:xfrm>
            <a:prstGeom prst="line">
              <a:avLst/>
            </a:prstGeom>
            <a:noFill/>
            <a:ln w="8890">
              <a:solidFill>
                <a:srgbClr val="222222"/>
              </a:solidFill>
            </a:ln>
          </p:spPr>
          <p:txBody>
            <a:bodyPr/>
            <a:lstStyle/>
            <a:p>
              <a:endParaRPr lang="en-US"/>
            </a:p>
          </p:txBody>
        </p:sp>
        <p:sp>
          <p:nvSpPr>
            <p:cNvPr id="220183" name="L5 Diagram"/>
            <p:cNvSpPr/>
            <p:nvPr/>
          </p:nvSpPr>
          <p:spPr>
            <a:xfrm>
              <a:off x="965131" y="338665"/>
              <a:ext cx="635" cy="288299"/>
            </a:xfrm>
            <a:prstGeom prst="line">
              <a:avLst/>
            </a:prstGeom>
            <a:noFill/>
            <a:ln w="8890">
              <a:solidFill>
                <a:srgbClr val="222222"/>
              </a:solidFill>
            </a:ln>
          </p:spPr>
          <p:txBody>
            <a:bodyPr/>
            <a:lstStyle/>
            <a:p>
              <a:endParaRPr lang="en-US"/>
            </a:p>
          </p:txBody>
        </p:sp>
        <p:sp>
          <p:nvSpPr>
            <p:cNvPr id="220184" name="L5 Diagram"/>
            <p:cNvSpPr/>
            <p:nvPr/>
          </p:nvSpPr>
          <p:spPr>
            <a:xfrm>
              <a:off x="1181803" y="338665"/>
              <a:ext cx="635" cy="288299"/>
            </a:xfrm>
            <a:prstGeom prst="line">
              <a:avLst/>
            </a:prstGeom>
            <a:noFill/>
            <a:ln w="8890">
              <a:solidFill>
                <a:srgbClr val="222222"/>
              </a:solidFill>
            </a:ln>
          </p:spPr>
          <p:txBody>
            <a:bodyPr/>
            <a:lstStyle/>
            <a:p>
              <a:endParaRPr lang="en-US"/>
            </a:p>
          </p:txBody>
        </p:sp>
        <p:sp>
          <p:nvSpPr>
            <p:cNvPr id="220185" name="L5 Diagram"/>
            <p:cNvSpPr/>
            <p:nvPr/>
          </p:nvSpPr>
          <p:spPr>
            <a:xfrm>
              <a:off x="1398186" y="338665"/>
              <a:ext cx="635" cy="288299"/>
            </a:xfrm>
            <a:prstGeom prst="line">
              <a:avLst/>
            </a:prstGeom>
            <a:noFill/>
            <a:ln w="8890">
              <a:solidFill>
                <a:srgbClr val="222222"/>
              </a:solidFill>
            </a:ln>
          </p:spPr>
          <p:txBody>
            <a:bodyPr/>
            <a:lstStyle/>
            <a:p>
              <a:endParaRPr lang="en-US"/>
            </a:p>
          </p:txBody>
        </p:sp>
        <p:sp>
          <p:nvSpPr>
            <p:cNvPr id="220186" name="L5 Diagram"/>
            <p:cNvSpPr/>
            <p:nvPr/>
          </p:nvSpPr>
          <p:spPr>
            <a:xfrm>
              <a:off x="1614569" y="338665"/>
              <a:ext cx="635" cy="288299"/>
            </a:xfrm>
            <a:prstGeom prst="line">
              <a:avLst/>
            </a:prstGeom>
            <a:noFill/>
            <a:ln w="8890">
              <a:solidFill>
                <a:srgbClr val="222222"/>
              </a:solidFill>
            </a:ln>
          </p:spPr>
          <p:txBody>
            <a:bodyPr/>
            <a:lstStyle/>
            <a:p>
              <a:endParaRPr lang="en-US"/>
            </a:p>
          </p:txBody>
        </p:sp>
        <p:sp>
          <p:nvSpPr>
            <p:cNvPr id="220187" name="L5 Diagram"/>
            <p:cNvSpPr/>
            <p:nvPr/>
          </p:nvSpPr>
          <p:spPr>
            <a:xfrm>
              <a:off x="1830952" y="338665"/>
              <a:ext cx="635" cy="288299"/>
            </a:xfrm>
            <a:prstGeom prst="line">
              <a:avLst/>
            </a:prstGeom>
            <a:noFill/>
            <a:ln w="8890">
              <a:solidFill>
                <a:srgbClr val="222222"/>
              </a:solidFill>
            </a:ln>
          </p:spPr>
          <p:txBody>
            <a:bodyPr/>
            <a:lstStyle/>
            <a:p>
              <a:endParaRPr lang="en-US"/>
            </a:p>
          </p:txBody>
        </p:sp>
        <p:sp>
          <p:nvSpPr>
            <p:cNvPr id="220188" name="L5 Diagram"/>
            <p:cNvSpPr/>
            <p:nvPr/>
          </p:nvSpPr>
          <p:spPr>
            <a:xfrm>
              <a:off x="2047336" y="338665"/>
              <a:ext cx="635" cy="288299"/>
            </a:xfrm>
            <a:prstGeom prst="line">
              <a:avLst/>
            </a:prstGeom>
            <a:noFill/>
            <a:ln w="8890">
              <a:solidFill>
                <a:srgbClr val="222222"/>
              </a:solidFill>
            </a:ln>
          </p:spPr>
          <p:txBody>
            <a:bodyPr/>
            <a:lstStyle/>
            <a:p>
              <a:endParaRPr lang="en-US"/>
            </a:p>
          </p:txBody>
        </p:sp>
        <p:sp>
          <p:nvSpPr>
            <p:cNvPr id="220189" name="L5 Diagram"/>
            <p:cNvSpPr/>
            <p:nvPr/>
          </p:nvSpPr>
          <p:spPr>
            <a:xfrm>
              <a:off x="2480448" y="338665"/>
              <a:ext cx="635" cy="288299"/>
            </a:xfrm>
            <a:prstGeom prst="line">
              <a:avLst/>
            </a:prstGeom>
            <a:noFill/>
            <a:ln w="8890">
              <a:solidFill>
                <a:srgbClr val="222222"/>
              </a:solidFill>
            </a:ln>
          </p:spPr>
          <p:txBody>
            <a:bodyPr/>
            <a:lstStyle/>
            <a:p>
              <a:endParaRPr lang="en-US"/>
            </a:p>
          </p:txBody>
        </p:sp>
        <p:sp>
          <p:nvSpPr>
            <p:cNvPr id="220190" name="L5 Diagram"/>
            <p:cNvSpPr/>
            <p:nvPr/>
          </p:nvSpPr>
          <p:spPr>
            <a:xfrm>
              <a:off x="2696831" y="338665"/>
              <a:ext cx="635" cy="288299"/>
            </a:xfrm>
            <a:prstGeom prst="line">
              <a:avLst/>
            </a:prstGeom>
            <a:noFill/>
            <a:ln w="8890">
              <a:solidFill>
                <a:srgbClr val="222222"/>
              </a:solidFill>
            </a:ln>
          </p:spPr>
          <p:txBody>
            <a:bodyPr/>
            <a:lstStyle/>
            <a:p>
              <a:endParaRPr lang="en-US"/>
            </a:p>
          </p:txBody>
        </p:sp>
        <p:sp>
          <p:nvSpPr>
            <p:cNvPr id="220191" name="L5 Diagram"/>
            <p:cNvSpPr/>
            <p:nvPr/>
          </p:nvSpPr>
          <p:spPr>
            <a:xfrm>
              <a:off x="2913215" y="338665"/>
              <a:ext cx="635" cy="288299"/>
            </a:xfrm>
            <a:prstGeom prst="line">
              <a:avLst/>
            </a:prstGeom>
            <a:noFill/>
            <a:ln w="8890">
              <a:solidFill>
                <a:srgbClr val="222222"/>
              </a:solidFill>
            </a:ln>
          </p:spPr>
          <p:txBody>
            <a:bodyPr/>
            <a:lstStyle/>
            <a:p>
              <a:endParaRPr lang="en-US"/>
            </a:p>
          </p:txBody>
        </p:sp>
        <p:sp>
          <p:nvSpPr>
            <p:cNvPr id="220192" name="L5 Diagram"/>
            <p:cNvSpPr/>
            <p:nvPr/>
          </p:nvSpPr>
          <p:spPr>
            <a:xfrm>
              <a:off x="3129598" y="338665"/>
              <a:ext cx="635" cy="288299"/>
            </a:xfrm>
            <a:prstGeom prst="line">
              <a:avLst/>
            </a:prstGeom>
            <a:noFill/>
            <a:ln w="8890">
              <a:solidFill>
                <a:srgbClr val="222222"/>
              </a:solidFill>
            </a:ln>
          </p:spPr>
          <p:txBody>
            <a:bodyPr/>
            <a:lstStyle/>
            <a:p>
              <a:endParaRPr lang="en-US"/>
            </a:p>
          </p:txBody>
        </p:sp>
        <p:sp>
          <p:nvSpPr>
            <p:cNvPr id="220193" name="L5 Diagram"/>
            <p:cNvSpPr/>
            <p:nvPr/>
          </p:nvSpPr>
          <p:spPr>
            <a:xfrm>
              <a:off x="3345981" y="338665"/>
              <a:ext cx="635" cy="288299"/>
            </a:xfrm>
            <a:prstGeom prst="line">
              <a:avLst/>
            </a:prstGeom>
            <a:noFill/>
            <a:ln w="8890">
              <a:solidFill>
                <a:srgbClr val="222222"/>
              </a:solidFill>
            </a:ln>
          </p:spPr>
          <p:txBody>
            <a:bodyPr/>
            <a:lstStyle/>
            <a:p>
              <a:endParaRPr lang="en-US"/>
            </a:p>
          </p:txBody>
        </p:sp>
        <p:sp>
          <p:nvSpPr>
            <p:cNvPr id="220194" name="L5 Diagram"/>
            <p:cNvSpPr/>
            <p:nvPr/>
          </p:nvSpPr>
          <p:spPr>
            <a:xfrm>
              <a:off x="3562653" y="338665"/>
              <a:ext cx="635" cy="288299"/>
            </a:xfrm>
            <a:prstGeom prst="line">
              <a:avLst/>
            </a:prstGeom>
            <a:noFill/>
            <a:ln w="8890">
              <a:solidFill>
                <a:srgbClr val="222222"/>
              </a:solidFill>
            </a:ln>
          </p:spPr>
          <p:txBody>
            <a:bodyPr/>
            <a:lstStyle/>
            <a:p>
              <a:endParaRPr lang="en-US"/>
            </a:p>
          </p:txBody>
        </p:sp>
        <p:sp>
          <p:nvSpPr>
            <p:cNvPr id="220195" name="L5 Diagram"/>
            <p:cNvSpPr/>
            <p:nvPr/>
          </p:nvSpPr>
          <p:spPr>
            <a:xfrm>
              <a:off x="3779037" y="338665"/>
              <a:ext cx="635" cy="288299"/>
            </a:xfrm>
            <a:prstGeom prst="line">
              <a:avLst/>
            </a:prstGeom>
            <a:noFill/>
            <a:ln w="8890">
              <a:solidFill>
                <a:srgbClr val="222222"/>
              </a:solidFill>
            </a:ln>
          </p:spPr>
          <p:txBody>
            <a:bodyPr/>
            <a:lstStyle/>
            <a:p>
              <a:endParaRPr lang="en-US"/>
            </a:p>
          </p:txBody>
        </p:sp>
        <p:sp>
          <p:nvSpPr>
            <p:cNvPr id="220196" name="L5 T"/>
            <p:cNvSpPr/>
            <p:nvPr/>
          </p:nvSpPr>
          <p:spPr>
            <a:xfrm>
              <a:off x="419504"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197" name="L5 G"/>
            <p:cNvSpPr/>
            <p:nvPr/>
          </p:nvSpPr>
          <p:spPr>
            <a:xfrm>
              <a:off x="637157" y="61152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198" name="L5 A"/>
            <p:cNvSpPr/>
            <p:nvPr/>
          </p:nvSpPr>
          <p:spPr>
            <a:xfrm>
              <a:off x="852357" y="60691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199" name="L5 C"/>
            <p:cNvSpPr/>
            <p:nvPr/>
          </p:nvSpPr>
          <p:spPr>
            <a:xfrm>
              <a:off x="1068798" y="61152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00" name="L5 C"/>
            <p:cNvSpPr/>
            <p:nvPr/>
          </p:nvSpPr>
          <p:spPr>
            <a:xfrm>
              <a:off x="1285296" y="61152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01" name="L5 T"/>
            <p:cNvSpPr/>
            <p:nvPr/>
          </p:nvSpPr>
          <p:spPr>
            <a:xfrm>
              <a:off x="1501795"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02" name="L5 A"/>
            <p:cNvSpPr/>
            <p:nvPr/>
          </p:nvSpPr>
          <p:spPr>
            <a:xfrm>
              <a:off x="1718294" y="60691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03" name="L5 A"/>
            <p:cNvSpPr/>
            <p:nvPr/>
          </p:nvSpPr>
          <p:spPr>
            <a:xfrm>
              <a:off x="1934735" y="60691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04" name="L5 T"/>
            <p:cNvSpPr/>
            <p:nvPr/>
          </p:nvSpPr>
          <p:spPr>
            <a:xfrm>
              <a:off x="2150887"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05" name="L5 T"/>
            <p:cNvSpPr/>
            <p:nvPr/>
          </p:nvSpPr>
          <p:spPr>
            <a:xfrm>
              <a:off x="2367385"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06" name="L5 T"/>
            <p:cNvSpPr/>
            <p:nvPr/>
          </p:nvSpPr>
          <p:spPr>
            <a:xfrm>
              <a:off x="2583884"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07" name="L5 T"/>
            <p:cNvSpPr/>
            <p:nvPr/>
          </p:nvSpPr>
          <p:spPr>
            <a:xfrm>
              <a:off x="2800383"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08" name="L5 A"/>
            <p:cNvSpPr/>
            <p:nvPr/>
          </p:nvSpPr>
          <p:spPr>
            <a:xfrm>
              <a:off x="3016881" y="60691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09" name="L5 C"/>
            <p:cNvSpPr/>
            <p:nvPr/>
          </p:nvSpPr>
          <p:spPr>
            <a:xfrm>
              <a:off x="3233322" y="61152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10" name="L5 C"/>
            <p:cNvSpPr/>
            <p:nvPr/>
          </p:nvSpPr>
          <p:spPr>
            <a:xfrm>
              <a:off x="3449532" y="61152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11" name="L5 T"/>
            <p:cNvSpPr/>
            <p:nvPr/>
          </p:nvSpPr>
          <p:spPr>
            <a:xfrm>
              <a:off x="3666031" y="612539"/>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12" name="L5 Diagram"/>
            <p:cNvSpPr/>
            <p:nvPr/>
          </p:nvSpPr>
          <p:spPr>
            <a:xfrm>
              <a:off x="1181692" y="1031271"/>
              <a:ext cx="635" cy="288299"/>
            </a:xfrm>
            <a:prstGeom prst="line">
              <a:avLst/>
            </a:prstGeom>
            <a:noFill/>
            <a:ln w="8890">
              <a:solidFill>
                <a:srgbClr val="222222"/>
              </a:solidFill>
            </a:ln>
          </p:spPr>
          <p:txBody>
            <a:bodyPr/>
            <a:lstStyle/>
            <a:p>
              <a:endParaRPr lang="en-US"/>
            </a:p>
          </p:txBody>
        </p:sp>
        <p:sp>
          <p:nvSpPr>
            <p:cNvPr id="220213" name="L5 Diagram"/>
            <p:cNvSpPr/>
            <p:nvPr/>
          </p:nvSpPr>
          <p:spPr>
            <a:xfrm>
              <a:off x="1398075" y="1031271"/>
              <a:ext cx="635" cy="288299"/>
            </a:xfrm>
            <a:prstGeom prst="line">
              <a:avLst/>
            </a:prstGeom>
            <a:noFill/>
            <a:ln w="8890">
              <a:solidFill>
                <a:srgbClr val="222222"/>
              </a:solidFill>
            </a:ln>
          </p:spPr>
          <p:txBody>
            <a:bodyPr/>
            <a:lstStyle/>
            <a:p>
              <a:endParaRPr lang="en-US"/>
            </a:p>
          </p:txBody>
        </p:sp>
        <p:sp>
          <p:nvSpPr>
            <p:cNvPr id="220214" name="L5 Diagram"/>
            <p:cNvSpPr/>
            <p:nvPr/>
          </p:nvSpPr>
          <p:spPr>
            <a:xfrm>
              <a:off x="1614459" y="1031271"/>
              <a:ext cx="635" cy="288299"/>
            </a:xfrm>
            <a:prstGeom prst="line">
              <a:avLst/>
            </a:prstGeom>
            <a:noFill/>
            <a:ln w="8890">
              <a:solidFill>
                <a:srgbClr val="222222"/>
              </a:solidFill>
            </a:ln>
          </p:spPr>
          <p:txBody>
            <a:bodyPr/>
            <a:lstStyle/>
            <a:p>
              <a:endParaRPr lang="en-US"/>
            </a:p>
          </p:txBody>
        </p:sp>
        <p:sp>
          <p:nvSpPr>
            <p:cNvPr id="220215" name="L5 Diagram"/>
            <p:cNvSpPr/>
            <p:nvPr/>
          </p:nvSpPr>
          <p:spPr>
            <a:xfrm>
              <a:off x="1831130" y="1031271"/>
              <a:ext cx="635" cy="288299"/>
            </a:xfrm>
            <a:prstGeom prst="line">
              <a:avLst/>
            </a:prstGeom>
            <a:noFill/>
            <a:ln w="8890">
              <a:solidFill>
                <a:srgbClr val="222222"/>
              </a:solidFill>
            </a:ln>
          </p:spPr>
          <p:txBody>
            <a:bodyPr/>
            <a:lstStyle/>
            <a:p>
              <a:endParaRPr lang="en-US"/>
            </a:p>
          </p:txBody>
        </p:sp>
        <p:sp>
          <p:nvSpPr>
            <p:cNvPr id="220216" name="L5 Diagram"/>
            <p:cNvSpPr/>
            <p:nvPr/>
          </p:nvSpPr>
          <p:spPr>
            <a:xfrm>
              <a:off x="2047514" y="1031271"/>
              <a:ext cx="635" cy="288299"/>
            </a:xfrm>
            <a:prstGeom prst="line">
              <a:avLst/>
            </a:prstGeom>
            <a:noFill/>
            <a:ln w="8890">
              <a:solidFill>
                <a:srgbClr val="222222"/>
              </a:solidFill>
            </a:ln>
          </p:spPr>
          <p:txBody>
            <a:bodyPr/>
            <a:lstStyle/>
            <a:p>
              <a:endParaRPr lang="en-US"/>
            </a:p>
          </p:txBody>
        </p:sp>
        <p:sp>
          <p:nvSpPr>
            <p:cNvPr id="220217" name="L5 Diagram"/>
            <p:cNvSpPr/>
            <p:nvPr/>
          </p:nvSpPr>
          <p:spPr>
            <a:xfrm>
              <a:off x="2263897" y="1031271"/>
              <a:ext cx="635" cy="288299"/>
            </a:xfrm>
            <a:prstGeom prst="line">
              <a:avLst/>
            </a:prstGeom>
            <a:noFill/>
            <a:ln w="8890">
              <a:solidFill>
                <a:srgbClr val="222222"/>
              </a:solidFill>
            </a:ln>
          </p:spPr>
          <p:txBody>
            <a:bodyPr/>
            <a:lstStyle/>
            <a:p>
              <a:endParaRPr lang="en-US"/>
            </a:p>
          </p:txBody>
        </p:sp>
        <p:sp>
          <p:nvSpPr>
            <p:cNvPr id="220218" name="L5 Diagram"/>
            <p:cNvSpPr/>
            <p:nvPr/>
          </p:nvSpPr>
          <p:spPr>
            <a:xfrm>
              <a:off x="2480280" y="1031271"/>
              <a:ext cx="635" cy="288299"/>
            </a:xfrm>
            <a:prstGeom prst="line">
              <a:avLst/>
            </a:prstGeom>
            <a:noFill/>
            <a:ln w="8890">
              <a:solidFill>
                <a:srgbClr val="222222"/>
              </a:solidFill>
            </a:ln>
          </p:spPr>
          <p:txBody>
            <a:bodyPr/>
            <a:lstStyle/>
            <a:p>
              <a:endParaRPr lang="en-US"/>
            </a:p>
          </p:txBody>
        </p:sp>
        <p:sp>
          <p:nvSpPr>
            <p:cNvPr id="220219" name="L5 Diagram"/>
            <p:cNvSpPr/>
            <p:nvPr/>
          </p:nvSpPr>
          <p:spPr>
            <a:xfrm>
              <a:off x="2696663" y="1031271"/>
              <a:ext cx="635" cy="288299"/>
            </a:xfrm>
            <a:prstGeom prst="line">
              <a:avLst/>
            </a:prstGeom>
            <a:noFill/>
            <a:ln w="8890">
              <a:solidFill>
                <a:srgbClr val="222222"/>
              </a:solidFill>
            </a:ln>
          </p:spPr>
          <p:txBody>
            <a:bodyPr/>
            <a:lstStyle/>
            <a:p>
              <a:endParaRPr lang="en-US"/>
            </a:p>
          </p:txBody>
        </p:sp>
        <p:sp>
          <p:nvSpPr>
            <p:cNvPr id="220220" name="L5 Diagram"/>
            <p:cNvSpPr/>
            <p:nvPr/>
          </p:nvSpPr>
          <p:spPr>
            <a:xfrm>
              <a:off x="2913335" y="1031271"/>
              <a:ext cx="635" cy="288299"/>
            </a:xfrm>
            <a:prstGeom prst="line">
              <a:avLst/>
            </a:prstGeom>
            <a:noFill/>
            <a:ln w="8890">
              <a:solidFill>
                <a:srgbClr val="222222"/>
              </a:solidFill>
            </a:ln>
          </p:spPr>
          <p:txBody>
            <a:bodyPr/>
            <a:lstStyle/>
            <a:p>
              <a:endParaRPr lang="en-US"/>
            </a:p>
          </p:txBody>
        </p:sp>
        <p:sp>
          <p:nvSpPr>
            <p:cNvPr id="220221" name="L5 Diagram"/>
            <p:cNvSpPr/>
            <p:nvPr/>
          </p:nvSpPr>
          <p:spPr>
            <a:xfrm>
              <a:off x="3129718" y="1031271"/>
              <a:ext cx="635" cy="288299"/>
            </a:xfrm>
            <a:prstGeom prst="line">
              <a:avLst/>
            </a:prstGeom>
            <a:noFill/>
            <a:ln w="8890">
              <a:solidFill>
                <a:srgbClr val="222222"/>
              </a:solidFill>
            </a:ln>
          </p:spPr>
          <p:txBody>
            <a:bodyPr/>
            <a:lstStyle/>
            <a:p>
              <a:endParaRPr lang="en-US"/>
            </a:p>
          </p:txBody>
        </p:sp>
        <p:sp>
          <p:nvSpPr>
            <p:cNvPr id="220222" name="L5 Diagram"/>
            <p:cNvSpPr/>
            <p:nvPr/>
          </p:nvSpPr>
          <p:spPr>
            <a:xfrm>
              <a:off x="3562542" y="1031271"/>
              <a:ext cx="635" cy="288299"/>
            </a:xfrm>
            <a:prstGeom prst="line">
              <a:avLst/>
            </a:prstGeom>
            <a:noFill/>
            <a:ln w="8890">
              <a:solidFill>
                <a:srgbClr val="222222"/>
              </a:solidFill>
            </a:ln>
          </p:spPr>
          <p:txBody>
            <a:bodyPr/>
            <a:lstStyle/>
            <a:p>
              <a:endParaRPr lang="en-US"/>
            </a:p>
          </p:txBody>
        </p:sp>
        <p:sp>
          <p:nvSpPr>
            <p:cNvPr id="220223" name="L5 Diagram"/>
            <p:cNvSpPr/>
            <p:nvPr/>
          </p:nvSpPr>
          <p:spPr>
            <a:xfrm>
              <a:off x="3778925" y="1031271"/>
              <a:ext cx="635" cy="288299"/>
            </a:xfrm>
            <a:prstGeom prst="line">
              <a:avLst/>
            </a:prstGeom>
            <a:noFill/>
            <a:ln w="8890">
              <a:solidFill>
                <a:srgbClr val="222222"/>
              </a:solidFill>
            </a:ln>
          </p:spPr>
          <p:txBody>
            <a:bodyPr/>
            <a:lstStyle/>
            <a:p>
              <a:endParaRPr lang="en-US"/>
            </a:p>
          </p:txBody>
        </p:sp>
        <p:sp>
          <p:nvSpPr>
            <p:cNvPr id="220224" name="L5 C"/>
            <p:cNvSpPr/>
            <p:nvPr/>
          </p:nvSpPr>
          <p:spPr>
            <a:xfrm>
              <a:off x="1068831"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25" name="L5 C"/>
            <p:cNvSpPr/>
            <p:nvPr/>
          </p:nvSpPr>
          <p:spPr>
            <a:xfrm>
              <a:off x="1285330"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26" name="L5 T"/>
            <p:cNvSpPr/>
            <p:nvPr/>
          </p:nvSpPr>
          <p:spPr>
            <a:xfrm>
              <a:off x="1501828"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27" name="L5 A"/>
            <p:cNvSpPr/>
            <p:nvPr/>
          </p:nvSpPr>
          <p:spPr>
            <a:xfrm>
              <a:off x="1718038" y="129951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28" name="L5 A"/>
            <p:cNvSpPr/>
            <p:nvPr/>
          </p:nvSpPr>
          <p:spPr>
            <a:xfrm>
              <a:off x="1934479" y="129951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29" name="L5 T"/>
            <p:cNvSpPr/>
            <p:nvPr/>
          </p:nvSpPr>
          <p:spPr>
            <a:xfrm>
              <a:off x="2150920"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0" name="L5 T"/>
            <p:cNvSpPr/>
            <p:nvPr/>
          </p:nvSpPr>
          <p:spPr>
            <a:xfrm>
              <a:off x="2367419"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1" name="L5 T"/>
            <p:cNvSpPr/>
            <p:nvPr/>
          </p:nvSpPr>
          <p:spPr>
            <a:xfrm>
              <a:off x="2583917"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2" name="L5 T"/>
            <p:cNvSpPr/>
            <p:nvPr/>
          </p:nvSpPr>
          <p:spPr>
            <a:xfrm>
              <a:off x="2800416"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3" name="L5 A"/>
            <p:cNvSpPr/>
            <p:nvPr/>
          </p:nvSpPr>
          <p:spPr>
            <a:xfrm>
              <a:off x="3016915" y="129951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34" name="L5 G"/>
            <p:cNvSpPr/>
            <p:nvPr/>
          </p:nvSpPr>
          <p:spPr>
            <a:xfrm>
              <a:off x="3234221"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35" name="L5 C"/>
            <p:cNvSpPr/>
            <p:nvPr/>
          </p:nvSpPr>
          <p:spPr>
            <a:xfrm>
              <a:off x="3449710"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36" name="L5 T"/>
            <p:cNvSpPr/>
            <p:nvPr/>
          </p:nvSpPr>
          <p:spPr>
            <a:xfrm>
              <a:off x="3666209"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7" name="L5 T"/>
            <p:cNvSpPr/>
            <p:nvPr/>
          </p:nvSpPr>
          <p:spPr>
            <a:xfrm>
              <a:off x="3882419"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8" name="L5 T"/>
            <p:cNvSpPr/>
            <p:nvPr/>
          </p:nvSpPr>
          <p:spPr>
            <a:xfrm>
              <a:off x="4098917" y="130514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39" name="L5 A"/>
            <p:cNvSpPr/>
            <p:nvPr/>
          </p:nvSpPr>
          <p:spPr>
            <a:xfrm>
              <a:off x="4315416" y="129951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40" name="L5 G"/>
            <p:cNvSpPr/>
            <p:nvPr/>
          </p:nvSpPr>
          <p:spPr>
            <a:xfrm>
              <a:off x="4533011"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41" name="L5 C"/>
            <p:cNvSpPr/>
            <p:nvPr/>
          </p:nvSpPr>
          <p:spPr>
            <a:xfrm>
              <a:off x="4748211" y="130413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42" name="L5 Diagram"/>
            <p:cNvSpPr/>
            <p:nvPr/>
          </p:nvSpPr>
          <p:spPr>
            <a:xfrm>
              <a:off x="2263875" y="1723904"/>
              <a:ext cx="635" cy="288299"/>
            </a:xfrm>
            <a:prstGeom prst="line">
              <a:avLst/>
            </a:prstGeom>
            <a:noFill/>
            <a:ln w="8890">
              <a:solidFill>
                <a:srgbClr val="222222"/>
              </a:solidFill>
            </a:ln>
          </p:spPr>
          <p:txBody>
            <a:bodyPr/>
            <a:lstStyle/>
            <a:p>
              <a:endParaRPr lang="en-US"/>
            </a:p>
          </p:txBody>
        </p:sp>
        <p:sp>
          <p:nvSpPr>
            <p:cNvPr id="220243" name="L5 Diagram"/>
            <p:cNvSpPr/>
            <p:nvPr/>
          </p:nvSpPr>
          <p:spPr>
            <a:xfrm>
              <a:off x="2480258" y="1723904"/>
              <a:ext cx="635" cy="288299"/>
            </a:xfrm>
            <a:prstGeom prst="line">
              <a:avLst/>
            </a:prstGeom>
            <a:noFill/>
            <a:ln w="8890">
              <a:solidFill>
                <a:srgbClr val="222222"/>
              </a:solidFill>
            </a:ln>
          </p:spPr>
          <p:txBody>
            <a:bodyPr/>
            <a:lstStyle/>
            <a:p>
              <a:endParaRPr lang="en-US"/>
            </a:p>
          </p:txBody>
        </p:sp>
        <p:sp>
          <p:nvSpPr>
            <p:cNvPr id="220244" name="L5 Diagram"/>
            <p:cNvSpPr/>
            <p:nvPr/>
          </p:nvSpPr>
          <p:spPr>
            <a:xfrm>
              <a:off x="2696641" y="1723904"/>
              <a:ext cx="635" cy="288299"/>
            </a:xfrm>
            <a:prstGeom prst="line">
              <a:avLst/>
            </a:prstGeom>
            <a:noFill/>
            <a:ln w="8890">
              <a:solidFill>
                <a:srgbClr val="222222"/>
              </a:solidFill>
            </a:ln>
          </p:spPr>
          <p:txBody>
            <a:bodyPr/>
            <a:lstStyle/>
            <a:p>
              <a:endParaRPr lang="en-US"/>
            </a:p>
          </p:txBody>
        </p:sp>
        <p:sp>
          <p:nvSpPr>
            <p:cNvPr id="220245" name="L5 Diagram"/>
            <p:cNvSpPr/>
            <p:nvPr/>
          </p:nvSpPr>
          <p:spPr>
            <a:xfrm>
              <a:off x="2913313" y="1723904"/>
              <a:ext cx="635" cy="288299"/>
            </a:xfrm>
            <a:prstGeom prst="line">
              <a:avLst/>
            </a:prstGeom>
            <a:noFill/>
            <a:ln w="8890">
              <a:solidFill>
                <a:srgbClr val="222222"/>
              </a:solidFill>
            </a:ln>
          </p:spPr>
          <p:txBody>
            <a:bodyPr/>
            <a:lstStyle/>
            <a:p>
              <a:endParaRPr lang="en-US"/>
            </a:p>
          </p:txBody>
        </p:sp>
        <p:sp>
          <p:nvSpPr>
            <p:cNvPr id="220246" name="L5 Diagram"/>
            <p:cNvSpPr/>
            <p:nvPr/>
          </p:nvSpPr>
          <p:spPr>
            <a:xfrm>
              <a:off x="3129696" y="1723904"/>
              <a:ext cx="635" cy="288299"/>
            </a:xfrm>
            <a:prstGeom prst="line">
              <a:avLst/>
            </a:prstGeom>
            <a:noFill/>
            <a:ln w="8890">
              <a:solidFill>
                <a:srgbClr val="222222"/>
              </a:solidFill>
            </a:ln>
          </p:spPr>
          <p:txBody>
            <a:bodyPr/>
            <a:lstStyle/>
            <a:p>
              <a:endParaRPr lang="en-US"/>
            </a:p>
          </p:txBody>
        </p:sp>
        <p:sp>
          <p:nvSpPr>
            <p:cNvPr id="220247" name="L5 Diagram"/>
            <p:cNvSpPr/>
            <p:nvPr/>
          </p:nvSpPr>
          <p:spPr>
            <a:xfrm>
              <a:off x="3562520" y="1723904"/>
              <a:ext cx="635" cy="288299"/>
            </a:xfrm>
            <a:prstGeom prst="line">
              <a:avLst/>
            </a:prstGeom>
            <a:noFill/>
            <a:ln w="8890">
              <a:solidFill>
                <a:srgbClr val="222222"/>
              </a:solidFill>
            </a:ln>
          </p:spPr>
          <p:txBody>
            <a:bodyPr/>
            <a:lstStyle/>
            <a:p>
              <a:endParaRPr lang="en-US"/>
            </a:p>
          </p:txBody>
        </p:sp>
        <p:sp>
          <p:nvSpPr>
            <p:cNvPr id="220248" name="L5 Diagram"/>
            <p:cNvSpPr/>
            <p:nvPr/>
          </p:nvSpPr>
          <p:spPr>
            <a:xfrm>
              <a:off x="3778903" y="1723904"/>
              <a:ext cx="635" cy="288299"/>
            </a:xfrm>
            <a:prstGeom prst="line">
              <a:avLst/>
            </a:prstGeom>
            <a:noFill/>
            <a:ln w="8890">
              <a:solidFill>
                <a:srgbClr val="222222"/>
              </a:solidFill>
            </a:ln>
          </p:spPr>
          <p:txBody>
            <a:bodyPr/>
            <a:lstStyle/>
            <a:p>
              <a:endParaRPr lang="en-US"/>
            </a:p>
          </p:txBody>
        </p:sp>
        <p:sp>
          <p:nvSpPr>
            <p:cNvPr id="220249" name="L5 Diagram"/>
            <p:cNvSpPr/>
            <p:nvPr/>
          </p:nvSpPr>
          <p:spPr>
            <a:xfrm>
              <a:off x="3995287" y="1723904"/>
              <a:ext cx="635" cy="288299"/>
            </a:xfrm>
            <a:prstGeom prst="line">
              <a:avLst/>
            </a:prstGeom>
            <a:noFill/>
            <a:ln w="8890">
              <a:solidFill>
                <a:srgbClr val="222222"/>
              </a:solidFill>
            </a:ln>
          </p:spPr>
          <p:txBody>
            <a:bodyPr/>
            <a:lstStyle/>
            <a:p>
              <a:endParaRPr lang="en-US"/>
            </a:p>
          </p:txBody>
        </p:sp>
        <p:sp>
          <p:nvSpPr>
            <p:cNvPr id="220250" name="L5 Diagram"/>
            <p:cNvSpPr/>
            <p:nvPr/>
          </p:nvSpPr>
          <p:spPr>
            <a:xfrm>
              <a:off x="4211958" y="1723904"/>
              <a:ext cx="635" cy="288299"/>
            </a:xfrm>
            <a:prstGeom prst="line">
              <a:avLst/>
            </a:prstGeom>
            <a:noFill/>
            <a:ln w="8890">
              <a:solidFill>
                <a:srgbClr val="222222"/>
              </a:solidFill>
            </a:ln>
          </p:spPr>
          <p:txBody>
            <a:bodyPr/>
            <a:lstStyle/>
            <a:p>
              <a:endParaRPr lang="en-US"/>
            </a:p>
          </p:txBody>
        </p:sp>
        <p:sp>
          <p:nvSpPr>
            <p:cNvPr id="220251" name="L5 Diagram"/>
            <p:cNvSpPr/>
            <p:nvPr/>
          </p:nvSpPr>
          <p:spPr>
            <a:xfrm>
              <a:off x="4428341" y="1723904"/>
              <a:ext cx="635" cy="288299"/>
            </a:xfrm>
            <a:prstGeom prst="line">
              <a:avLst/>
            </a:prstGeom>
            <a:noFill/>
            <a:ln w="8890">
              <a:solidFill>
                <a:srgbClr val="222222"/>
              </a:solidFill>
            </a:ln>
          </p:spPr>
          <p:txBody>
            <a:bodyPr/>
            <a:lstStyle/>
            <a:p>
              <a:endParaRPr lang="en-US"/>
            </a:p>
          </p:txBody>
        </p:sp>
        <p:sp>
          <p:nvSpPr>
            <p:cNvPr id="220252" name="L5 Diagram"/>
            <p:cNvSpPr/>
            <p:nvPr/>
          </p:nvSpPr>
          <p:spPr>
            <a:xfrm>
              <a:off x="4644725" y="1723904"/>
              <a:ext cx="635" cy="288299"/>
            </a:xfrm>
            <a:prstGeom prst="line">
              <a:avLst/>
            </a:prstGeom>
            <a:noFill/>
            <a:ln w="8890">
              <a:solidFill>
                <a:srgbClr val="222222"/>
              </a:solidFill>
            </a:ln>
          </p:spPr>
          <p:txBody>
            <a:bodyPr/>
            <a:lstStyle/>
            <a:p>
              <a:endParaRPr lang="en-US"/>
            </a:p>
          </p:txBody>
        </p:sp>
        <p:sp>
          <p:nvSpPr>
            <p:cNvPr id="220253" name="L5 T"/>
            <p:cNvSpPr/>
            <p:nvPr/>
          </p:nvSpPr>
          <p:spPr>
            <a:xfrm>
              <a:off x="2151014"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54" name="L5 T"/>
            <p:cNvSpPr/>
            <p:nvPr/>
          </p:nvSpPr>
          <p:spPr>
            <a:xfrm>
              <a:off x="2367513"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55" name="L5 T"/>
            <p:cNvSpPr/>
            <p:nvPr/>
          </p:nvSpPr>
          <p:spPr>
            <a:xfrm>
              <a:off x="2584011"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56" name="L5 T"/>
            <p:cNvSpPr/>
            <p:nvPr/>
          </p:nvSpPr>
          <p:spPr>
            <a:xfrm>
              <a:off x="2800221"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57" name="L5 A"/>
            <p:cNvSpPr/>
            <p:nvPr/>
          </p:nvSpPr>
          <p:spPr>
            <a:xfrm>
              <a:off x="3016720" y="1992148"/>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58" name="L5 C"/>
            <p:cNvSpPr/>
            <p:nvPr/>
          </p:nvSpPr>
          <p:spPr>
            <a:xfrm>
              <a:off x="3233219" y="19967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59" name="L5 C"/>
            <p:cNvSpPr/>
            <p:nvPr/>
          </p:nvSpPr>
          <p:spPr>
            <a:xfrm>
              <a:off x="3449717" y="19967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60" name="L5 T"/>
            <p:cNvSpPr/>
            <p:nvPr/>
          </p:nvSpPr>
          <p:spPr>
            <a:xfrm>
              <a:off x="3666216"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61" name="L5 T"/>
            <p:cNvSpPr/>
            <p:nvPr/>
          </p:nvSpPr>
          <p:spPr>
            <a:xfrm>
              <a:off x="3882714"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62" name="L5 T"/>
            <p:cNvSpPr/>
            <p:nvPr/>
          </p:nvSpPr>
          <p:spPr>
            <a:xfrm>
              <a:off x="4098925"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63" name="L5 A"/>
            <p:cNvSpPr/>
            <p:nvPr/>
          </p:nvSpPr>
          <p:spPr>
            <a:xfrm>
              <a:off x="4315423" y="1992148"/>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64" name="L5 G"/>
            <p:cNvSpPr/>
            <p:nvPr/>
          </p:nvSpPr>
          <p:spPr>
            <a:xfrm>
              <a:off x="4533077" y="19967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65" name="L5 A"/>
            <p:cNvSpPr/>
            <p:nvPr/>
          </p:nvSpPr>
          <p:spPr>
            <a:xfrm>
              <a:off x="4748421" y="1992148"/>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66" name="L5 T"/>
            <p:cNvSpPr/>
            <p:nvPr/>
          </p:nvSpPr>
          <p:spPr>
            <a:xfrm>
              <a:off x="4964920"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67" name="L5 T"/>
            <p:cNvSpPr/>
            <p:nvPr/>
          </p:nvSpPr>
          <p:spPr>
            <a:xfrm>
              <a:off x="5181130" y="199777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68" name="L5 G"/>
            <p:cNvSpPr/>
            <p:nvPr/>
          </p:nvSpPr>
          <p:spPr>
            <a:xfrm>
              <a:off x="5398783" y="1996765"/>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69" name="L5 A"/>
            <p:cNvSpPr/>
            <p:nvPr/>
          </p:nvSpPr>
          <p:spPr>
            <a:xfrm>
              <a:off x="5614127" y="1992148"/>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70" name="L5 Diagram"/>
            <p:cNvSpPr/>
            <p:nvPr/>
          </p:nvSpPr>
          <p:spPr>
            <a:xfrm>
              <a:off x="2913202" y="2416507"/>
              <a:ext cx="635" cy="288299"/>
            </a:xfrm>
            <a:prstGeom prst="line">
              <a:avLst/>
            </a:prstGeom>
            <a:noFill/>
            <a:ln w="8890">
              <a:solidFill>
                <a:srgbClr val="222222"/>
              </a:solidFill>
            </a:ln>
          </p:spPr>
          <p:txBody>
            <a:bodyPr/>
            <a:lstStyle/>
            <a:p>
              <a:endParaRPr lang="en-US"/>
            </a:p>
          </p:txBody>
        </p:sp>
        <p:sp>
          <p:nvSpPr>
            <p:cNvPr id="220271" name="L5 Diagram"/>
            <p:cNvSpPr/>
            <p:nvPr/>
          </p:nvSpPr>
          <p:spPr>
            <a:xfrm>
              <a:off x="3129585" y="2416507"/>
              <a:ext cx="635" cy="288299"/>
            </a:xfrm>
            <a:prstGeom prst="line">
              <a:avLst/>
            </a:prstGeom>
            <a:noFill/>
            <a:ln w="8890">
              <a:solidFill>
                <a:srgbClr val="222222"/>
              </a:solidFill>
            </a:ln>
          </p:spPr>
          <p:txBody>
            <a:bodyPr/>
            <a:lstStyle/>
            <a:p>
              <a:endParaRPr lang="en-US"/>
            </a:p>
          </p:txBody>
        </p:sp>
        <p:sp>
          <p:nvSpPr>
            <p:cNvPr id="220272" name="L5 Diagram"/>
            <p:cNvSpPr/>
            <p:nvPr/>
          </p:nvSpPr>
          <p:spPr>
            <a:xfrm>
              <a:off x="3345968" y="2416507"/>
              <a:ext cx="635" cy="288299"/>
            </a:xfrm>
            <a:prstGeom prst="line">
              <a:avLst/>
            </a:prstGeom>
            <a:noFill/>
            <a:ln w="8890">
              <a:solidFill>
                <a:srgbClr val="222222"/>
              </a:solidFill>
            </a:ln>
          </p:spPr>
          <p:txBody>
            <a:bodyPr/>
            <a:lstStyle/>
            <a:p>
              <a:endParaRPr lang="en-US"/>
            </a:p>
          </p:txBody>
        </p:sp>
        <p:sp>
          <p:nvSpPr>
            <p:cNvPr id="220273" name="L5 Diagram"/>
            <p:cNvSpPr/>
            <p:nvPr/>
          </p:nvSpPr>
          <p:spPr>
            <a:xfrm>
              <a:off x="3562640" y="2416507"/>
              <a:ext cx="635" cy="288299"/>
            </a:xfrm>
            <a:prstGeom prst="line">
              <a:avLst/>
            </a:prstGeom>
            <a:noFill/>
            <a:ln w="8890">
              <a:solidFill>
                <a:srgbClr val="222222"/>
              </a:solidFill>
            </a:ln>
          </p:spPr>
          <p:txBody>
            <a:bodyPr/>
            <a:lstStyle/>
            <a:p>
              <a:endParaRPr lang="en-US"/>
            </a:p>
          </p:txBody>
        </p:sp>
        <p:sp>
          <p:nvSpPr>
            <p:cNvPr id="220274" name="L5 Diagram"/>
            <p:cNvSpPr/>
            <p:nvPr/>
          </p:nvSpPr>
          <p:spPr>
            <a:xfrm>
              <a:off x="3779023" y="2416507"/>
              <a:ext cx="635" cy="288299"/>
            </a:xfrm>
            <a:prstGeom prst="line">
              <a:avLst/>
            </a:prstGeom>
            <a:noFill/>
            <a:ln w="8890">
              <a:solidFill>
                <a:srgbClr val="222222"/>
              </a:solidFill>
            </a:ln>
          </p:spPr>
          <p:txBody>
            <a:bodyPr/>
            <a:lstStyle/>
            <a:p>
              <a:endParaRPr lang="en-US"/>
            </a:p>
          </p:txBody>
        </p:sp>
        <p:sp>
          <p:nvSpPr>
            <p:cNvPr id="220275" name="L5 Diagram"/>
            <p:cNvSpPr/>
            <p:nvPr/>
          </p:nvSpPr>
          <p:spPr>
            <a:xfrm>
              <a:off x="3995406" y="2416507"/>
              <a:ext cx="635" cy="288299"/>
            </a:xfrm>
            <a:prstGeom prst="line">
              <a:avLst/>
            </a:prstGeom>
            <a:noFill/>
            <a:ln w="8890">
              <a:solidFill>
                <a:srgbClr val="222222"/>
              </a:solidFill>
            </a:ln>
          </p:spPr>
          <p:txBody>
            <a:bodyPr/>
            <a:lstStyle/>
            <a:p>
              <a:endParaRPr lang="en-US"/>
            </a:p>
          </p:txBody>
        </p:sp>
        <p:sp>
          <p:nvSpPr>
            <p:cNvPr id="220276" name="L5 Diagram"/>
            <p:cNvSpPr/>
            <p:nvPr/>
          </p:nvSpPr>
          <p:spPr>
            <a:xfrm>
              <a:off x="4211789" y="2416507"/>
              <a:ext cx="635" cy="288299"/>
            </a:xfrm>
            <a:prstGeom prst="line">
              <a:avLst/>
            </a:prstGeom>
            <a:noFill/>
            <a:ln w="8890">
              <a:solidFill>
                <a:srgbClr val="222222"/>
              </a:solidFill>
            </a:ln>
          </p:spPr>
          <p:txBody>
            <a:bodyPr/>
            <a:lstStyle/>
            <a:p>
              <a:endParaRPr lang="en-US"/>
            </a:p>
          </p:txBody>
        </p:sp>
        <p:sp>
          <p:nvSpPr>
            <p:cNvPr id="220277" name="L5 Diagram"/>
            <p:cNvSpPr/>
            <p:nvPr/>
          </p:nvSpPr>
          <p:spPr>
            <a:xfrm>
              <a:off x="4428173" y="2416507"/>
              <a:ext cx="635" cy="288299"/>
            </a:xfrm>
            <a:prstGeom prst="line">
              <a:avLst/>
            </a:prstGeom>
            <a:noFill/>
            <a:ln w="8890">
              <a:solidFill>
                <a:srgbClr val="222222"/>
              </a:solidFill>
            </a:ln>
          </p:spPr>
          <p:txBody>
            <a:bodyPr/>
            <a:lstStyle/>
            <a:p>
              <a:endParaRPr lang="en-US"/>
            </a:p>
          </p:txBody>
        </p:sp>
        <p:sp>
          <p:nvSpPr>
            <p:cNvPr id="220278" name="L5 Diagram"/>
            <p:cNvSpPr/>
            <p:nvPr/>
          </p:nvSpPr>
          <p:spPr>
            <a:xfrm>
              <a:off x="4644844" y="2416507"/>
              <a:ext cx="635" cy="288299"/>
            </a:xfrm>
            <a:prstGeom prst="line">
              <a:avLst/>
            </a:prstGeom>
            <a:noFill/>
            <a:ln w="8890">
              <a:solidFill>
                <a:srgbClr val="222222"/>
              </a:solidFill>
            </a:ln>
          </p:spPr>
          <p:txBody>
            <a:bodyPr/>
            <a:lstStyle/>
            <a:p>
              <a:endParaRPr lang="en-US"/>
            </a:p>
          </p:txBody>
        </p:sp>
        <p:sp>
          <p:nvSpPr>
            <p:cNvPr id="220279" name="L5 Diagram"/>
            <p:cNvSpPr/>
            <p:nvPr/>
          </p:nvSpPr>
          <p:spPr>
            <a:xfrm>
              <a:off x="4861227" y="2416507"/>
              <a:ext cx="635" cy="288299"/>
            </a:xfrm>
            <a:prstGeom prst="line">
              <a:avLst/>
            </a:prstGeom>
            <a:noFill/>
            <a:ln w="8890">
              <a:solidFill>
                <a:srgbClr val="222222"/>
              </a:solidFill>
            </a:ln>
          </p:spPr>
          <p:txBody>
            <a:bodyPr/>
            <a:lstStyle/>
            <a:p>
              <a:endParaRPr lang="en-US"/>
            </a:p>
          </p:txBody>
        </p:sp>
        <p:sp>
          <p:nvSpPr>
            <p:cNvPr id="220280" name="L5 Diagram"/>
            <p:cNvSpPr/>
            <p:nvPr/>
          </p:nvSpPr>
          <p:spPr>
            <a:xfrm>
              <a:off x="5077610" y="2416507"/>
              <a:ext cx="635" cy="288299"/>
            </a:xfrm>
            <a:prstGeom prst="line">
              <a:avLst/>
            </a:prstGeom>
            <a:noFill/>
            <a:ln w="8890">
              <a:solidFill>
                <a:srgbClr val="222222"/>
              </a:solidFill>
            </a:ln>
          </p:spPr>
          <p:txBody>
            <a:bodyPr/>
            <a:lstStyle/>
            <a:p>
              <a:endParaRPr lang="en-US"/>
            </a:p>
          </p:txBody>
        </p:sp>
        <p:sp>
          <p:nvSpPr>
            <p:cNvPr id="220281" name="L5 Diagram"/>
            <p:cNvSpPr/>
            <p:nvPr/>
          </p:nvSpPr>
          <p:spPr>
            <a:xfrm>
              <a:off x="5293994" y="2416507"/>
              <a:ext cx="635" cy="288299"/>
            </a:xfrm>
            <a:prstGeom prst="line">
              <a:avLst/>
            </a:prstGeom>
            <a:noFill/>
            <a:ln w="8890">
              <a:solidFill>
                <a:srgbClr val="222222"/>
              </a:solidFill>
            </a:ln>
          </p:spPr>
          <p:txBody>
            <a:bodyPr/>
            <a:lstStyle/>
            <a:p>
              <a:endParaRPr lang="en-US"/>
            </a:p>
          </p:txBody>
        </p:sp>
        <p:sp>
          <p:nvSpPr>
            <p:cNvPr id="220282" name="L5 Diagram"/>
            <p:cNvSpPr/>
            <p:nvPr/>
          </p:nvSpPr>
          <p:spPr>
            <a:xfrm>
              <a:off x="5510377" y="2416507"/>
              <a:ext cx="635" cy="288299"/>
            </a:xfrm>
            <a:prstGeom prst="line">
              <a:avLst/>
            </a:prstGeom>
            <a:noFill/>
            <a:ln w="8890">
              <a:solidFill>
                <a:srgbClr val="222222"/>
              </a:solidFill>
            </a:ln>
          </p:spPr>
          <p:txBody>
            <a:bodyPr/>
            <a:lstStyle/>
            <a:p>
              <a:endParaRPr lang="en-US"/>
            </a:p>
          </p:txBody>
        </p:sp>
        <p:sp>
          <p:nvSpPr>
            <p:cNvPr id="220283" name="L5 Diagram"/>
            <p:cNvSpPr/>
            <p:nvPr/>
          </p:nvSpPr>
          <p:spPr>
            <a:xfrm>
              <a:off x="5727049" y="2416507"/>
              <a:ext cx="635" cy="288299"/>
            </a:xfrm>
            <a:prstGeom prst="line">
              <a:avLst/>
            </a:prstGeom>
            <a:noFill/>
            <a:ln w="8890">
              <a:solidFill>
                <a:srgbClr val="222222"/>
              </a:solidFill>
            </a:ln>
          </p:spPr>
          <p:txBody>
            <a:bodyPr/>
            <a:lstStyle/>
            <a:p>
              <a:endParaRPr lang="en-US"/>
            </a:p>
          </p:txBody>
        </p:sp>
        <p:sp>
          <p:nvSpPr>
            <p:cNvPr id="220284" name="L5 T"/>
            <p:cNvSpPr/>
            <p:nvPr/>
          </p:nvSpPr>
          <p:spPr>
            <a:xfrm>
              <a:off x="2800341"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85" name="L5 A"/>
            <p:cNvSpPr/>
            <p:nvPr/>
          </p:nvSpPr>
          <p:spPr>
            <a:xfrm>
              <a:off x="3016839"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86" name="L5 C"/>
            <p:cNvSpPr/>
            <p:nvPr/>
          </p:nvSpPr>
          <p:spPr>
            <a:xfrm>
              <a:off x="3233338"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87" name="L5 C"/>
            <p:cNvSpPr/>
            <p:nvPr/>
          </p:nvSpPr>
          <p:spPr>
            <a:xfrm>
              <a:off x="3449837"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288" name="L5 T"/>
            <p:cNvSpPr/>
            <p:nvPr/>
          </p:nvSpPr>
          <p:spPr>
            <a:xfrm>
              <a:off x="3666047"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89" name="L5 T"/>
            <p:cNvSpPr/>
            <p:nvPr/>
          </p:nvSpPr>
          <p:spPr>
            <a:xfrm>
              <a:off x="3882545"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90" name="L5 T"/>
            <p:cNvSpPr/>
            <p:nvPr/>
          </p:nvSpPr>
          <p:spPr>
            <a:xfrm>
              <a:off x="4099044"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91" name="L5 A"/>
            <p:cNvSpPr/>
            <p:nvPr/>
          </p:nvSpPr>
          <p:spPr>
            <a:xfrm>
              <a:off x="4315543"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92" name="L5 G"/>
            <p:cNvSpPr/>
            <p:nvPr/>
          </p:nvSpPr>
          <p:spPr>
            <a:xfrm>
              <a:off x="4533196"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93" name="L5 A"/>
            <p:cNvSpPr/>
            <p:nvPr/>
          </p:nvSpPr>
          <p:spPr>
            <a:xfrm>
              <a:off x="4748251"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94" name="L5 T"/>
            <p:cNvSpPr/>
            <p:nvPr/>
          </p:nvSpPr>
          <p:spPr>
            <a:xfrm>
              <a:off x="4964750"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95" name="L5 T"/>
            <p:cNvSpPr/>
            <p:nvPr/>
          </p:nvSpPr>
          <p:spPr>
            <a:xfrm>
              <a:off x="5181249" y="269038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296" name="L5 G"/>
            <p:cNvSpPr/>
            <p:nvPr/>
          </p:nvSpPr>
          <p:spPr>
            <a:xfrm>
              <a:off x="5398901"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97" name="L5 A"/>
            <p:cNvSpPr/>
            <p:nvPr/>
          </p:nvSpPr>
          <p:spPr>
            <a:xfrm>
              <a:off x="5613958"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298" name="L5 G"/>
            <p:cNvSpPr/>
            <p:nvPr/>
          </p:nvSpPr>
          <p:spPr>
            <a:xfrm>
              <a:off x="5831611"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299" name="L5 G"/>
            <p:cNvSpPr/>
            <p:nvPr/>
          </p:nvSpPr>
          <p:spPr>
            <a:xfrm>
              <a:off x="6047821"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00" name="L5 A"/>
            <p:cNvSpPr/>
            <p:nvPr/>
          </p:nvSpPr>
          <p:spPr>
            <a:xfrm>
              <a:off x="6263165"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01" name="L5 C"/>
            <p:cNvSpPr/>
            <p:nvPr/>
          </p:nvSpPr>
          <p:spPr>
            <a:xfrm>
              <a:off x="6479664"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02" name="L5 G"/>
            <p:cNvSpPr/>
            <p:nvPr/>
          </p:nvSpPr>
          <p:spPr>
            <a:xfrm>
              <a:off x="6697028"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03" name="L5 A"/>
            <p:cNvSpPr/>
            <p:nvPr/>
          </p:nvSpPr>
          <p:spPr>
            <a:xfrm>
              <a:off x="6912373" y="268475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04" name="L5 C"/>
            <p:cNvSpPr/>
            <p:nvPr/>
          </p:nvSpPr>
          <p:spPr>
            <a:xfrm>
              <a:off x="7128871"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05" name="L5 G"/>
            <p:cNvSpPr/>
            <p:nvPr/>
          </p:nvSpPr>
          <p:spPr>
            <a:xfrm>
              <a:off x="7346236" y="2689371"/>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06" name="L5 Diagram"/>
            <p:cNvSpPr/>
            <p:nvPr/>
          </p:nvSpPr>
          <p:spPr>
            <a:xfrm>
              <a:off x="4211856" y="3109112"/>
              <a:ext cx="635" cy="288299"/>
            </a:xfrm>
            <a:prstGeom prst="line">
              <a:avLst/>
            </a:prstGeom>
            <a:noFill/>
            <a:ln w="8890">
              <a:solidFill>
                <a:srgbClr val="222222"/>
              </a:solidFill>
            </a:ln>
          </p:spPr>
          <p:txBody>
            <a:bodyPr/>
            <a:lstStyle/>
            <a:p>
              <a:endParaRPr lang="en-US"/>
            </a:p>
          </p:txBody>
        </p:sp>
        <p:sp>
          <p:nvSpPr>
            <p:cNvPr id="220307" name="L5 Diagram"/>
            <p:cNvSpPr/>
            <p:nvPr/>
          </p:nvSpPr>
          <p:spPr>
            <a:xfrm>
              <a:off x="4428239" y="3109112"/>
              <a:ext cx="635" cy="288299"/>
            </a:xfrm>
            <a:prstGeom prst="line">
              <a:avLst/>
            </a:prstGeom>
            <a:noFill/>
            <a:ln w="8890">
              <a:solidFill>
                <a:srgbClr val="222222"/>
              </a:solidFill>
            </a:ln>
          </p:spPr>
          <p:txBody>
            <a:bodyPr/>
            <a:lstStyle/>
            <a:p>
              <a:endParaRPr lang="en-US"/>
            </a:p>
          </p:txBody>
        </p:sp>
        <p:sp>
          <p:nvSpPr>
            <p:cNvPr id="220308" name="L5 Diagram"/>
            <p:cNvSpPr/>
            <p:nvPr/>
          </p:nvSpPr>
          <p:spPr>
            <a:xfrm>
              <a:off x="4644622" y="3109112"/>
              <a:ext cx="635" cy="288299"/>
            </a:xfrm>
            <a:prstGeom prst="line">
              <a:avLst/>
            </a:prstGeom>
            <a:noFill/>
            <a:ln w="8890">
              <a:solidFill>
                <a:srgbClr val="222222"/>
              </a:solidFill>
            </a:ln>
          </p:spPr>
          <p:txBody>
            <a:bodyPr/>
            <a:lstStyle/>
            <a:p>
              <a:endParaRPr lang="en-US"/>
            </a:p>
          </p:txBody>
        </p:sp>
        <p:sp>
          <p:nvSpPr>
            <p:cNvPr id="220309" name="L5 Diagram"/>
            <p:cNvSpPr/>
            <p:nvPr/>
          </p:nvSpPr>
          <p:spPr>
            <a:xfrm>
              <a:off x="5077735" y="3109112"/>
              <a:ext cx="635" cy="288299"/>
            </a:xfrm>
            <a:prstGeom prst="line">
              <a:avLst/>
            </a:prstGeom>
            <a:noFill/>
            <a:ln w="8890">
              <a:solidFill>
                <a:srgbClr val="222222"/>
              </a:solidFill>
            </a:ln>
          </p:spPr>
          <p:txBody>
            <a:bodyPr/>
            <a:lstStyle/>
            <a:p>
              <a:endParaRPr lang="en-US"/>
            </a:p>
          </p:txBody>
        </p:sp>
        <p:sp>
          <p:nvSpPr>
            <p:cNvPr id="220310" name="L5 Diagram"/>
            <p:cNvSpPr/>
            <p:nvPr/>
          </p:nvSpPr>
          <p:spPr>
            <a:xfrm>
              <a:off x="5294118" y="3109112"/>
              <a:ext cx="635" cy="288299"/>
            </a:xfrm>
            <a:prstGeom prst="line">
              <a:avLst/>
            </a:prstGeom>
            <a:noFill/>
            <a:ln w="8890">
              <a:solidFill>
                <a:srgbClr val="222222"/>
              </a:solidFill>
            </a:ln>
          </p:spPr>
          <p:txBody>
            <a:bodyPr/>
            <a:lstStyle/>
            <a:p>
              <a:endParaRPr lang="en-US"/>
            </a:p>
          </p:txBody>
        </p:sp>
        <p:sp>
          <p:nvSpPr>
            <p:cNvPr id="220311" name="L5 Diagram"/>
            <p:cNvSpPr/>
            <p:nvPr/>
          </p:nvSpPr>
          <p:spPr>
            <a:xfrm>
              <a:off x="5510501" y="3109112"/>
              <a:ext cx="635" cy="288299"/>
            </a:xfrm>
            <a:prstGeom prst="line">
              <a:avLst/>
            </a:prstGeom>
            <a:noFill/>
            <a:ln w="8890">
              <a:solidFill>
                <a:srgbClr val="222222"/>
              </a:solidFill>
            </a:ln>
          </p:spPr>
          <p:txBody>
            <a:bodyPr/>
            <a:lstStyle/>
            <a:p>
              <a:endParaRPr lang="en-US"/>
            </a:p>
          </p:txBody>
        </p:sp>
        <p:sp>
          <p:nvSpPr>
            <p:cNvPr id="220312" name="L5 Diagram"/>
            <p:cNvSpPr/>
            <p:nvPr/>
          </p:nvSpPr>
          <p:spPr>
            <a:xfrm>
              <a:off x="5726884" y="3109112"/>
              <a:ext cx="635" cy="288299"/>
            </a:xfrm>
            <a:prstGeom prst="line">
              <a:avLst/>
            </a:prstGeom>
            <a:noFill/>
            <a:ln w="8890">
              <a:solidFill>
                <a:srgbClr val="222222"/>
              </a:solidFill>
            </a:ln>
          </p:spPr>
          <p:txBody>
            <a:bodyPr/>
            <a:lstStyle/>
            <a:p>
              <a:endParaRPr lang="en-US"/>
            </a:p>
          </p:txBody>
        </p:sp>
        <p:sp>
          <p:nvSpPr>
            <p:cNvPr id="220313" name="L5 Diagram"/>
            <p:cNvSpPr/>
            <p:nvPr/>
          </p:nvSpPr>
          <p:spPr>
            <a:xfrm>
              <a:off x="5943267" y="3109112"/>
              <a:ext cx="635" cy="288299"/>
            </a:xfrm>
            <a:prstGeom prst="line">
              <a:avLst/>
            </a:prstGeom>
            <a:noFill/>
            <a:ln w="8890">
              <a:solidFill>
                <a:srgbClr val="222222"/>
              </a:solidFill>
            </a:ln>
          </p:spPr>
          <p:txBody>
            <a:bodyPr/>
            <a:lstStyle/>
            <a:p>
              <a:endParaRPr lang="en-US"/>
            </a:p>
          </p:txBody>
        </p:sp>
        <p:sp>
          <p:nvSpPr>
            <p:cNvPr id="220314" name="L5 Diagram"/>
            <p:cNvSpPr/>
            <p:nvPr/>
          </p:nvSpPr>
          <p:spPr>
            <a:xfrm>
              <a:off x="6159939" y="3109112"/>
              <a:ext cx="635" cy="288299"/>
            </a:xfrm>
            <a:prstGeom prst="line">
              <a:avLst/>
            </a:prstGeom>
            <a:noFill/>
            <a:ln w="8890">
              <a:solidFill>
                <a:srgbClr val="222222"/>
              </a:solidFill>
            </a:ln>
          </p:spPr>
          <p:txBody>
            <a:bodyPr/>
            <a:lstStyle/>
            <a:p>
              <a:endParaRPr lang="en-US"/>
            </a:p>
          </p:txBody>
        </p:sp>
        <p:sp>
          <p:nvSpPr>
            <p:cNvPr id="220315" name="L5 Diagram"/>
            <p:cNvSpPr/>
            <p:nvPr/>
          </p:nvSpPr>
          <p:spPr>
            <a:xfrm>
              <a:off x="6376322" y="3109112"/>
              <a:ext cx="635" cy="288299"/>
            </a:xfrm>
            <a:prstGeom prst="line">
              <a:avLst/>
            </a:prstGeom>
            <a:noFill/>
            <a:ln w="8890">
              <a:solidFill>
                <a:srgbClr val="222222"/>
              </a:solidFill>
            </a:ln>
          </p:spPr>
          <p:txBody>
            <a:bodyPr/>
            <a:lstStyle/>
            <a:p>
              <a:endParaRPr lang="en-US"/>
            </a:p>
          </p:txBody>
        </p:sp>
        <p:sp>
          <p:nvSpPr>
            <p:cNvPr id="220316" name="L5 Diagram"/>
            <p:cNvSpPr/>
            <p:nvPr/>
          </p:nvSpPr>
          <p:spPr>
            <a:xfrm>
              <a:off x="6592706" y="3109112"/>
              <a:ext cx="635" cy="288299"/>
            </a:xfrm>
            <a:prstGeom prst="line">
              <a:avLst/>
            </a:prstGeom>
            <a:noFill/>
            <a:ln w="8890">
              <a:solidFill>
                <a:srgbClr val="222222"/>
              </a:solidFill>
            </a:ln>
          </p:spPr>
          <p:txBody>
            <a:bodyPr/>
            <a:lstStyle/>
            <a:p>
              <a:endParaRPr lang="en-US"/>
            </a:p>
          </p:txBody>
        </p:sp>
        <p:sp>
          <p:nvSpPr>
            <p:cNvPr id="220317" name="L5 Diagram"/>
            <p:cNvSpPr/>
            <p:nvPr/>
          </p:nvSpPr>
          <p:spPr>
            <a:xfrm>
              <a:off x="6809089" y="3109112"/>
              <a:ext cx="635" cy="288299"/>
            </a:xfrm>
            <a:prstGeom prst="line">
              <a:avLst/>
            </a:prstGeom>
            <a:noFill/>
            <a:ln w="8890">
              <a:solidFill>
                <a:srgbClr val="222222"/>
              </a:solidFill>
            </a:ln>
          </p:spPr>
          <p:txBody>
            <a:bodyPr/>
            <a:lstStyle/>
            <a:p>
              <a:endParaRPr lang="en-US"/>
            </a:p>
          </p:txBody>
        </p:sp>
        <p:sp>
          <p:nvSpPr>
            <p:cNvPr id="220318" name="L5 Diagram"/>
            <p:cNvSpPr/>
            <p:nvPr/>
          </p:nvSpPr>
          <p:spPr>
            <a:xfrm>
              <a:off x="7025472" y="3109112"/>
              <a:ext cx="635" cy="288299"/>
            </a:xfrm>
            <a:prstGeom prst="line">
              <a:avLst/>
            </a:prstGeom>
            <a:noFill/>
            <a:ln w="8890">
              <a:solidFill>
                <a:srgbClr val="222222"/>
              </a:solidFill>
            </a:ln>
          </p:spPr>
          <p:txBody>
            <a:bodyPr/>
            <a:lstStyle/>
            <a:p>
              <a:endParaRPr lang="en-US"/>
            </a:p>
          </p:txBody>
        </p:sp>
        <p:sp>
          <p:nvSpPr>
            <p:cNvPr id="220319" name="L5 Diagram"/>
            <p:cNvSpPr/>
            <p:nvPr/>
          </p:nvSpPr>
          <p:spPr>
            <a:xfrm>
              <a:off x="7242144" y="3109112"/>
              <a:ext cx="635" cy="288299"/>
            </a:xfrm>
            <a:prstGeom prst="line">
              <a:avLst/>
            </a:prstGeom>
            <a:noFill/>
            <a:ln w="8890">
              <a:solidFill>
                <a:srgbClr val="222222"/>
              </a:solidFill>
            </a:ln>
          </p:spPr>
          <p:txBody>
            <a:bodyPr/>
            <a:lstStyle/>
            <a:p>
              <a:endParaRPr lang="en-US"/>
            </a:p>
          </p:txBody>
        </p:sp>
        <p:sp>
          <p:nvSpPr>
            <p:cNvPr id="220320" name="L5 Diagram"/>
            <p:cNvSpPr/>
            <p:nvPr/>
          </p:nvSpPr>
          <p:spPr>
            <a:xfrm>
              <a:off x="7458528" y="3109112"/>
              <a:ext cx="635" cy="288299"/>
            </a:xfrm>
            <a:prstGeom prst="line">
              <a:avLst/>
            </a:prstGeom>
            <a:noFill/>
            <a:ln w="8890">
              <a:solidFill>
                <a:srgbClr val="222222"/>
              </a:solidFill>
            </a:ln>
          </p:spPr>
          <p:txBody>
            <a:bodyPr/>
            <a:lstStyle/>
            <a:p>
              <a:endParaRPr lang="en-US"/>
            </a:p>
          </p:txBody>
        </p:sp>
        <p:sp>
          <p:nvSpPr>
            <p:cNvPr id="220321" name="L5 T"/>
            <p:cNvSpPr/>
            <p:nvPr/>
          </p:nvSpPr>
          <p:spPr>
            <a:xfrm>
              <a:off x="4098995" y="338298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22" name="L5 A"/>
            <p:cNvSpPr/>
            <p:nvPr/>
          </p:nvSpPr>
          <p:spPr>
            <a:xfrm>
              <a:off x="4315493"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23" name="L5 G"/>
            <p:cNvSpPr/>
            <p:nvPr/>
          </p:nvSpPr>
          <p:spPr>
            <a:xfrm>
              <a:off x="4533146"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24" name="L5 T"/>
            <p:cNvSpPr/>
            <p:nvPr/>
          </p:nvSpPr>
          <p:spPr>
            <a:xfrm>
              <a:off x="4748202" y="338298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25" name="L5 T"/>
            <p:cNvSpPr/>
            <p:nvPr/>
          </p:nvSpPr>
          <p:spPr>
            <a:xfrm>
              <a:off x="4964701" y="338298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26" name="L5 T"/>
            <p:cNvSpPr/>
            <p:nvPr/>
          </p:nvSpPr>
          <p:spPr>
            <a:xfrm>
              <a:off x="5181199" y="338298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27" name="L5 G"/>
            <p:cNvSpPr/>
            <p:nvPr/>
          </p:nvSpPr>
          <p:spPr>
            <a:xfrm>
              <a:off x="5398563"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28" name="L5 A"/>
            <p:cNvSpPr/>
            <p:nvPr/>
          </p:nvSpPr>
          <p:spPr>
            <a:xfrm>
              <a:off x="5613908"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29" name="L5 G"/>
            <p:cNvSpPr/>
            <p:nvPr/>
          </p:nvSpPr>
          <p:spPr>
            <a:xfrm>
              <a:off x="5831561"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30" name="L5 G"/>
            <p:cNvSpPr/>
            <p:nvPr/>
          </p:nvSpPr>
          <p:spPr>
            <a:xfrm>
              <a:off x="6047771"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31" name="L5 A"/>
            <p:cNvSpPr/>
            <p:nvPr/>
          </p:nvSpPr>
          <p:spPr>
            <a:xfrm>
              <a:off x="6263115"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32" name="L5 C"/>
            <p:cNvSpPr/>
            <p:nvPr/>
          </p:nvSpPr>
          <p:spPr>
            <a:xfrm>
              <a:off x="6479325"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33" name="L5 G"/>
            <p:cNvSpPr/>
            <p:nvPr/>
          </p:nvSpPr>
          <p:spPr>
            <a:xfrm>
              <a:off x="6696978"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34" name="L5 A"/>
            <p:cNvSpPr/>
            <p:nvPr/>
          </p:nvSpPr>
          <p:spPr>
            <a:xfrm>
              <a:off x="6912323"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35" name="L5 C"/>
            <p:cNvSpPr/>
            <p:nvPr/>
          </p:nvSpPr>
          <p:spPr>
            <a:xfrm>
              <a:off x="7128821"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36" name="L5 G"/>
            <p:cNvSpPr/>
            <p:nvPr/>
          </p:nvSpPr>
          <p:spPr>
            <a:xfrm>
              <a:off x="7346186"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37" name="L5 C"/>
            <p:cNvSpPr/>
            <p:nvPr/>
          </p:nvSpPr>
          <p:spPr>
            <a:xfrm>
              <a:off x="7561530"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38" name="L5 C"/>
            <p:cNvSpPr/>
            <p:nvPr/>
          </p:nvSpPr>
          <p:spPr>
            <a:xfrm>
              <a:off x="7777740"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39" name="L5 A"/>
            <p:cNvSpPr/>
            <p:nvPr/>
          </p:nvSpPr>
          <p:spPr>
            <a:xfrm>
              <a:off x="7994239"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40" name="L5 G"/>
            <p:cNvSpPr/>
            <p:nvPr/>
          </p:nvSpPr>
          <p:spPr>
            <a:xfrm>
              <a:off x="8211892"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41" name="L5 G"/>
            <p:cNvSpPr/>
            <p:nvPr/>
          </p:nvSpPr>
          <p:spPr>
            <a:xfrm>
              <a:off x="8428102"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42" name="L5 A"/>
            <p:cNvSpPr/>
            <p:nvPr/>
          </p:nvSpPr>
          <p:spPr>
            <a:xfrm>
              <a:off x="8643446" y="3377356"/>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43" name="L5 C"/>
            <p:cNvSpPr/>
            <p:nvPr/>
          </p:nvSpPr>
          <p:spPr>
            <a:xfrm>
              <a:off x="8859945" y="3381973"/>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44" name="L5 A"/>
            <p:cNvSpPr/>
            <p:nvPr/>
          </p:nvSpPr>
          <p:spPr>
            <a:xfrm>
              <a:off x="-13367"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45" name="L5 T"/>
            <p:cNvSpPr/>
            <p:nvPr/>
          </p:nvSpPr>
          <p:spPr>
            <a:xfrm>
              <a:off x="203074"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46" name="L5 T"/>
            <p:cNvSpPr/>
            <p:nvPr/>
          </p:nvSpPr>
          <p:spPr>
            <a:xfrm>
              <a:off x="419573"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47" name="L5 G"/>
            <p:cNvSpPr/>
            <p:nvPr/>
          </p:nvSpPr>
          <p:spPr>
            <a:xfrm>
              <a:off x="636937"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48" name="L5 A"/>
            <p:cNvSpPr/>
            <p:nvPr/>
          </p:nvSpPr>
          <p:spPr>
            <a:xfrm>
              <a:off x="852426"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49" name="L5 C"/>
            <p:cNvSpPr/>
            <p:nvPr/>
          </p:nvSpPr>
          <p:spPr>
            <a:xfrm>
              <a:off x="1068867"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50" name="L5 C"/>
            <p:cNvSpPr/>
            <p:nvPr/>
          </p:nvSpPr>
          <p:spPr>
            <a:xfrm>
              <a:off x="1285365"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51" name="L5 T"/>
            <p:cNvSpPr/>
            <p:nvPr/>
          </p:nvSpPr>
          <p:spPr>
            <a:xfrm>
              <a:off x="1501575"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52" name="L5 A"/>
            <p:cNvSpPr/>
            <p:nvPr/>
          </p:nvSpPr>
          <p:spPr>
            <a:xfrm>
              <a:off x="1718074"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53" name="L5 A"/>
            <p:cNvSpPr/>
            <p:nvPr/>
          </p:nvSpPr>
          <p:spPr>
            <a:xfrm>
              <a:off x="1934515"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54" name="L5 T"/>
            <p:cNvSpPr/>
            <p:nvPr/>
          </p:nvSpPr>
          <p:spPr>
            <a:xfrm>
              <a:off x="2150956"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55" name="L5 T"/>
            <p:cNvSpPr/>
            <p:nvPr/>
          </p:nvSpPr>
          <p:spPr>
            <a:xfrm>
              <a:off x="2367455"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56" name="L5 T"/>
            <p:cNvSpPr/>
            <p:nvPr/>
          </p:nvSpPr>
          <p:spPr>
            <a:xfrm>
              <a:off x="2583953"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57" name="L5 T"/>
            <p:cNvSpPr/>
            <p:nvPr/>
          </p:nvSpPr>
          <p:spPr>
            <a:xfrm>
              <a:off x="2800452"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58" name="L5 A"/>
            <p:cNvSpPr/>
            <p:nvPr/>
          </p:nvSpPr>
          <p:spPr>
            <a:xfrm>
              <a:off x="3016951"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59" name="L5 C"/>
            <p:cNvSpPr/>
            <p:nvPr/>
          </p:nvSpPr>
          <p:spPr>
            <a:xfrm>
              <a:off x="3233103"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60" name="L5 C"/>
            <p:cNvSpPr/>
            <p:nvPr/>
          </p:nvSpPr>
          <p:spPr>
            <a:xfrm>
              <a:off x="3449601"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61" name="L5 T"/>
            <p:cNvSpPr/>
            <p:nvPr/>
          </p:nvSpPr>
          <p:spPr>
            <a:xfrm>
              <a:off x="3666100"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62" name="L5 T"/>
            <p:cNvSpPr/>
            <p:nvPr/>
          </p:nvSpPr>
          <p:spPr>
            <a:xfrm>
              <a:off x="3882599"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63" name="L5 T"/>
            <p:cNvSpPr/>
            <p:nvPr/>
          </p:nvSpPr>
          <p:spPr>
            <a:xfrm>
              <a:off x="4099098"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64" name="L5 A"/>
            <p:cNvSpPr/>
            <p:nvPr/>
          </p:nvSpPr>
          <p:spPr>
            <a:xfrm>
              <a:off x="4315596"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65" name="L5 G"/>
            <p:cNvSpPr/>
            <p:nvPr/>
          </p:nvSpPr>
          <p:spPr>
            <a:xfrm>
              <a:off x="4532903"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66" name="L5 A"/>
            <p:cNvSpPr/>
            <p:nvPr/>
          </p:nvSpPr>
          <p:spPr>
            <a:xfrm>
              <a:off x="4748391"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67" name="L5 T"/>
            <p:cNvSpPr/>
            <p:nvPr/>
          </p:nvSpPr>
          <p:spPr>
            <a:xfrm>
              <a:off x="4964832"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68" name="L5 T"/>
            <p:cNvSpPr/>
            <p:nvPr/>
          </p:nvSpPr>
          <p:spPr>
            <a:xfrm>
              <a:off x="5181331" y="372931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T</a:t>
              </a:r>
            </a:p>
          </p:txBody>
        </p:sp>
        <p:sp>
          <p:nvSpPr>
            <p:cNvPr id="220369" name="L5 G"/>
            <p:cNvSpPr/>
            <p:nvPr/>
          </p:nvSpPr>
          <p:spPr>
            <a:xfrm>
              <a:off x="5398696"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70" name="L5 A"/>
            <p:cNvSpPr/>
            <p:nvPr/>
          </p:nvSpPr>
          <p:spPr>
            <a:xfrm>
              <a:off x="5614184"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71" name="L5 G"/>
            <p:cNvSpPr/>
            <p:nvPr/>
          </p:nvSpPr>
          <p:spPr>
            <a:xfrm>
              <a:off x="5831491"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72" name="L5 G"/>
            <p:cNvSpPr/>
            <p:nvPr/>
          </p:nvSpPr>
          <p:spPr>
            <a:xfrm>
              <a:off x="6048134"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73" name="L5 A"/>
            <p:cNvSpPr/>
            <p:nvPr/>
          </p:nvSpPr>
          <p:spPr>
            <a:xfrm>
              <a:off x="6263334"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74" name="L5 C"/>
            <p:cNvSpPr/>
            <p:nvPr/>
          </p:nvSpPr>
          <p:spPr>
            <a:xfrm>
              <a:off x="6479775"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75" name="L5 G"/>
            <p:cNvSpPr/>
            <p:nvPr/>
          </p:nvSpPr>
          <p:spPr>
            <a:xfrm>
              <a:off x="6697428"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76" name="L5 A"/>
            <p:cNvSpPr/>
            <p:nvPr/>
          </p:nvSpPr>
          <p:spPr>
            <a:xfrm>
              <a:off x="6912629"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77" name="L5 C"/>
            <p:cNvSpPr/>
            <p:nvPr/>
          </p:nvSpPr>
          <p:spPr>
            <a:xfrm>
              <a:off x="7129069"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78" name="L5 G"/>
            <p:cNvSpPr/>
            <p:nvPr/>
          </p:nvSpPr>
          <p:spPr>
            <a:xfrm>
              <a:off x="7346722"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79" name="L5 C"/>
            <p:cNvSpPr/>
            <p:nvPr/>
          </p:nvSpPr>
          <p:spPr>
            <a:xfrm>
              <a:off x="7561922"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80" name="L5 C"/>
            <p:cNvSpPr/>
            <p:nvPr/>
          </p:nvSpPr>
          <p:spPr>
            <a:xfrm>
              <a:off x="7778421"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sp>
          <p:nvSpPr>
            <p:cNvPr id="220381" name="L5 A"/>
            <p:cNvSpPr/>
            <p:nvPr/>
          </p:nvSpPr>
          <p:spPr>
            <a:xfrm>
              <a:off x="7994920"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82" name="L5 G"/>
            <p:cNvSpPr/>
            <p:nvPr/>
          </p:nvSpPr>
          <p:spPr>
            <a:xfrm>
              <a:off x="8212515"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83" name="L5 G"/>
            <p:cNvSpPr/>
            <p:nvPr/>
          </p:nvSpPr>
          <p:spPr>
            <a:xfrm>
              <a:off x="8428869"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G</a:t>
              </a:r>
            </a:p>
          </p:txBody>
        </p:sp>
        <p:sp>
          <p:nvSpPr>
            <p:cNvPr id="220384" name="L5 A"/>
            <p:cNvSpPr/>
            <p:nvPr/>
          </p:nvSpPr>
          <p:spPr>
            <a:xfrm>
              <a:off x="8644358" y="3723687"/>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A</a:t>
              </a:r>
            </a:p>
          </p:txBody>
        </p:sp>
        <p:sp>
          <p:nvSpPr>
            <p:cNvPr id="220385" name="L5 C"/>
            <p:cNvSpPr/>
            <p:nvPr/>
          </p:nvSpPr>
          <p:spPr>
            <a:xfrm>
              <a:off x="8860799" y="3728304"/>
              <a:ext cx="225300" cy="382366"/>
            </a:xfrm>
            <a:noFill/>
            <a:ln>
              <a:noFill/>
            </a:ln>
          </p:spPr>
          <p:txBody>
            <a:bodyPr wrap="square" lIns="0" tIns="0" rIns="0" bIns="0" anchor="ctr">
              <a:noAutofit/>
            </a:bodyPr>
            <a:lstStyle/>
            <a:p>
              <a:pPr marL="0" lvl="0" indent="0" algn="ctr">
                <a:lnSpc>
                  <a:spcPct val="100000"/>
                </a:lnSpc>
                <a:spcAft>
                  <a:spcPts val="0"/>
                </a:spcAft>
                <a:buNone/>
              </a:pPr>
              <a:r>
                <a:rPr lang="en-US" sz="2281" b="0">
                  <a:solidFill>
                    <a:srgbClr val="222222"/>
                  </a:solidFill>
                  <a:latin typeface="PT Mono"/>
                  <a:ea typeface="PT Mono"/>
                  <a:cs typeface="PT Mono"/>
                </a:rPr>
                <a:t>C</a:t>
              </a:r>
            </a:p>
          </p:txBody>
        </p:sp>
      </p:grpSp>
      <p:sp>
        <p:nvSpPr>
          <p:cNvPr id="7" name="Rectangle 6">
            <a:extLst>
              <a:ext uri="{FF2B5EF4-FFF2-40B4-BE49-F238E27FC236}">
                <a16:creationId xmlns:a16="http://schemas.microsoft.com/office/drawing/2014/main" id="{880C5718-AD85-4CE7-989A-DB0381D041EC}"/>
              </a:ext>
            </a:extLst>
          </p:cNvPr>
          <p:cNvSpPr/>
          <p:nvPr/>
        </p:nvSpPr>
        <p:spPr bwMode="auto">
          <a:xfrm>
            <a:off x="3684000" y="2153816"/>
            <a:ext cx="288032" cy="4248471"/>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8" name="Rectangle 7">
            <a:extLst>
              <a:ext uri="{FF2B5EF4-FFF2-40B4-BE49-F238E27FC236}">
                <a16:creationId xmlns:a16="http://schemas.microsoft.com/office/drawing/2014/main" id="{70DD6F0F-6D79-4A90-992B-2AA42482B8D0}"/>
              </a:ext>
            </a:extLst>
          </p:cNvPr>
          <p:cNvSpPr/>
          <p:nvPr/>
        </p:nvSpPr>
        <p:spPr bwMode="auto">
          <a:xfrm>
            <a:off x="4764000" y="2153816"/>
            <a:ext cx="288032" cy="4248472"/>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9" name="Rectangle 8">
            <a:extLst>
              <a:ext uri="{FF2B5EF4-FFF2-40B4-BE49-F238E27FC236}">
                <a16:creationId xmlns:a16="http://schemas.microsoft.com/office/drawing/2014/main" id="{8F85F1DC-5DC4-4BB4-8FE6-D52F717BBD54}"/>
              </a:ext>
            </a:extLst>
          </p:cNvPr>
          <p:cNvSpPr/>
          <p:nvPr/>
        </p:nvSpPr>
        <p:spPr bwMode="auto">
          <a:xfrm>
            <a:off x="6303312" y="3593976"/>
            <a:ext cx="288032" cy="280831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6" name="TextBox 5">
            <a:extLst>
              <a:ext uri="{FF2B5EF4-FFF2-40B4-BE49-F238E27FC236}">
                <a16:creationId xmlns:a16="http://schemas.microsoft.com/office/drawing/2014/main" id="{9192BF82-7FEF-4ECD-BB16-FF1435CA7090}"/>
              </a:ext>
            </a:extLst>
          </p:cNvPr>
          <p:cNvSpPr txBox="1"/>
          <p:nvPr/>
        </p:nvSpPr>
        <p:spPr>
          <a:xfrm>
            <a:off x="1482820" y="5610200"/>
            <a:ext cx="1031051" cy="40011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400" b="1">
                <a:solidFill>
                  <a:srgbClr val="222222"/>
                </a:solidFill>
                <a:latin typeface="Calibri"/>
                <a:ea typeface="Calibri"/>
                <a:cs typeface="Calibri"/>
              </a:rPr>
              <a:t>Contig</a:t>
            </a:r>
          </a:p>
        </p:txBody>
      </p:sp>
      <p:sp>
        <p:nvSpPr>
          <p:cNvPr id="4" name="Content Placeholder 5">
            <a:extLst>
              <a:ext uri="{FF2B5EF4-FFF2-40B4-BE49-F238E27FC236}">
                <a16:creationId xmlns:a16="http://schemas.microsoft.com/office/drawing/2014/main" id="{EEAE7A4A-CDE7-4616-A542-17A6D6680CC3}"/>
              </a:ext>
            </a:extLst>
          </p:cNvPr>
          <p:cNvSpPr>
            <a:spLocks noGrp="1"/>
          </p:cNvSpPr>
          <p:nvPr>
            <p:ph idx="1"/>
          </p:nvPr>
        </p:nvSpPr>
        <p:spPr/>
        <p:txBody>
          <a:bodyPr/>
          <a:lstStyle/>
          <a:p>
            <a:pPr lvl="0"/>
            <a:r>
              <a:rPr lang="en-US" b="0"/>
              <a:t>Align the reads consistently with the layout</a:t>
            </a:r>
          </a:p>
          <a:p>
            <a:pPr lvl="0"/>
            <a:r>
              <a:rPr lang="en-US" b="0"/>
              <a:t>Combine their evidence to infer the assembled bases</a:t>
            </a:r>
          </a:p>
        </p:txBody>
      </p:sp>
      <p:sp>
        <p:nvSpPr>
          <p:cNvPr id="220386" name="Slide Number Placeholder 2">
            <a:extLst>
              <a:ext uri="{FF2B5EF4-FFF2-40B4-BE49-F238E27FC236}">
                <a16:creationId xmlns:a16="http://schemas.microsoft.com/office/drawing/2014/main" id="{BC3FA978-9F7D-4DE7-8F37-3BCC3477B5C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20</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2298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BB610EAD-6872-4DA1-A0E6-59941EFAA83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Assembly Polishing</a:t>
            </a:r>
          </a:p>
        </p:txBody>
      </p:sp>
      <p:sp>
        <p:nvSpPr>
          <p:cNvPr id="5" name="Rectangle 4">
            <a:extLst>
              <a:ext uri="{FF2B5EF4-FFF2-40B4-BE49-F238E27FC236}">
                <a16:creationId xmlns:a16="http://schemas.microsoft.com/office/drawing/2014/main" id="{12ED0C0A-9FDA-48FE-BF48-EB40ABC32B6E}"/>
              </a:ext>
            </a:extLst>
          </p:cNvPr>
          <p:cNvSpPr/>
          <p:nvPr/>
        </p:nvSpPr>
        <p:spPr bwMode="auto">
          <a:xfrm>
            <a:off x="3029652" y="3429000"/>
            <a:ext cx="936104" cy="36004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highlight>
                <a:srgbClr val="00FF00"/>
              </a:highlight>
              <a:latin typeface="Calibri"/>
              <a:ea typeface="Calibri"/>
              <a:cs typeface="Calibri"/>
            </a:endParaRPr>
          </a:p>
        </p:txBody>
      </p:sp>
      <p:sp>
        <p:nvSpPr>
          <p:cNvPr id="6" name="Rectangle 5">
            <a:extLst>
              <a:ext uri="{FF2B5EF4-FFF2-40B4-BE49-F238E27FC236}">
                <a16:creationId xmlns:a16="http://schemas.microsoft.com/office/drawing/2014/main" id="{4E86C367-DD06-41F7-8E4D-7BAB1BDAAF97}"/>
              </a:ext>
            </a:extLst>
          </p:cNvPr>
          <p:cNvSpPr/>
          <p:nvPr/>
        </p:nvSpPr>
        <p:spPr bwMode="auto">
          <a:xfrm>
            <a:off x="3929752" y="3429000"/>
            <a:ext cx="720080"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7" name="Rectangle 6">
            <a:extLst>
              <a:ext uri="{FF2B5EF4-FFF2-40B4-BE49-F238E27FC236}">
                <a16:creationId xmlns:a16="http://schemas.microsoft.com/office/drawing/2014/main" id="{9D4D252C-6C6D-4180-B5E5-1338238F41A2}"/>
              </a:ext>
            </a:extLst>
          </p:cNvPr>
          <p:cNvSpPr/>
          <p:nvPr/>
        </p:nvSpPr>
        <p:spPr bwMode="auto">
          <a:xfrm>
            <a:off x="5592270" y="3429000"/>
            <a:ext cx="1277979" cy="36004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8" name="Rectangle 7">
            <a:extLst>
              <a:ext uri="{FF2B5EF4-FFF2-40B4-BE49-F238E27FC236}">
                <a16:creationId xmlns:a16="http://schemas.microsoft.com/office/drawing/2014/main" id="{0FBCD704-CDB5-4B16-A634-521723BAF76B}"/>
              </a:ext>
            </a:extLst>
          </p:cNvPr>
          <p:cNvSpPr/>
          <p:nvPr/>
        </p:nvSpPr>
        <p:spPr bwMode="auto">
          <a:xfrm>
            <a:off x="7734344" y="3429000"/>
            <a:ext cx="1025952" cy="36004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9" name="Rectangle 8">
            <a:extLst>
              <a:ext uri="{FF2B5EF4-FFF2-40B4-BE49-F238E27FC236}">
                <a16:creationId xmlns:a16="http://schemas.microsoft.com/office/drawing/2014/main" id="{648EFB28-3B28-4851-BEB8-6FF292753CA6}"/>
              </a:ext>
            </a:extLst>
          </p:cNvPr>
          <p:cNvSpPr/>
          <p:nvPr/>
        </p:nvSpPr>
        <p:spPr bwMode="auto">
          <a:xfrm>
            <a:off x="8760296" y="3429000"/>
            <a:ext cx="1440160"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0" name="Rectangle 9">
            <a:extLst>
              <a:ext uri="{FF2B5EF4-FFF2-40B4-BE49-F238E27FC236}">
                <a16:creationId xmlns:a16="http://schemas.microsoft.com/office/drawing/2014/main" id="{91D75655-9631-4ED5-B2C1-6BE2D282FD98}"/>
              </a:ext>
            </a:extLst>
          </p:cNvPr>
          <p:cNvSpPr/>
          <p:nvPr/>
        </p:nvSpPr>
        <p:spPr bwMode="auto">
          <a:xfrm>
            <a:off x="4656165" y="3429000"/>
            <a:ext cx="936104"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1" name="Rectangle 10">
            <a:extLst>
              <a:ext uri="{FF2B5EF4-FFF2-40B4-BE49-F238E27FC236}">
                <a16:creationId xmlns:a16="http://schemas.microsoft.com/office/drawing/2014/main" id="{898520AB-615E-4D61-B834-B0E0DDA6634B}"/>
              </a:ext>
            </a:extLst>
          </p:cNvPr>
          <p:cNvSpPr/>
          <p:nvPr/>
        </p:nvSpPr>
        <p:spPr bwMode="auto">
          <a:xfrm>
            <a:off x="6870248" y="3429000"/>
            <a:ext cx="864096"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2" name="Rectangle 11">
            <a:extLst>
              <a:ext uri="{FF2B5EF4-FFF2-40B4-BE49-F238E27FC236}">
                <a16:creationId xmlns:a16="http://schemas.microsoft.com/office/drawing/2014/main" id="{F295F25E-D509-42C0-A407-A1B71B86B226}"/>
              </a:ext>
            </a:extLst>
          </p:cNvPr>
          <p:cNvSpPr/>
          <p:nvPr/>
        </p:nvSpPr>
        <p:spPr bwMode="auto">
          <a:xfrm>
            <a:off x="8885764" y="3972570"/>
            <a:ext cx="1104291"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4" name="Rectangle 13">
            <a:extLst>
              <a:ext uri="{FF2B5EF4-FFF2-40B4-BE49-F238E27FC236}">
                <a16:creationId xmlns:a16="http://schemas.microsoft.com/office/drawing/2014/main" id="{276F1586-0ED2-447E-9002-AAFE32AB7850}"/>
              </a:ext>
            </a:extLst>
          </p:cNvPr>
          <p:cNvSpPr/>
          <p:nvPr/>
        </p:nvSpPr>
        <p:spPr bwMode="auto">
          <a:xfrm>
            <a:off x="6004912" y="3972570"/>
            <a:ext cx="865336" cy="36004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5" name="Rectangle 14">
            <a:extLst>
              <a:ext uri="{FF2B5EF4-FFF2-40B4-BE49-F238E27FC236}">
                <a16:creationId xmlns:a16="http://schemas.microsoft.com/office/drawing/2014/main" id="{475C774D-36DA-46AF-8134-AC095D8F8C0A}"/>
              </a:ext>
            </a:extLst>
          </p:cNvPr>
          <p:cNvSpPr/>
          <p:nvPr/>
        </p:nvSpPr>
        <p:spPr bwMode="auto">
          <a:xfrm>
            <a:off x="3965757" y="3972570"/>
            <a:ext cx="624611"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7" name="Rectangle 16">
            <a:extLst>
              <a:ext uri="{FF2B5EF4-FFF2-40B4-BE49-F238E27FC236}">
                <a16:creationId xmlns:a16="http://schemas.microsoft.com/office/drawing/2014/main" id="{EA94BBC1-F03B-4E91-B4DF-00AA5838AF2E}"/>
              </a:ext>
            </a:extLst>
          </p:cNvPr>
          <p:cNvSpPr/>
          <p:nvPr/>
        </p:nvSpPr>
        <p:spPr bwMode="auto">
          <a:xfrm>
            <a:off x="6866253" y="3972570"/>
            <a:ext cx="308969"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18" name="Rectangle 17">
            <a:extLst>
              <a:ext uri="{FF2B5EF4-FFF2-40B4-BE49-F238E27FC236}">
                <a16:creationId xmlns:a16="http://schemas.microsoft.com/office/drawing/2014/main" id="{3DC40198-A285-4250-9899-EE4E98562F60}"/>
              </a:ext>
            </a:extLst>
          </p:cNvPr>
          <p:cNvSpPr/>
          <p:nvPr/>
        </p:nvSpPr>
        <p:spPr bwMode="auto">
          <a:xfrm>
            <a:off x="3098464" y="3973515"/>
            <a:ext cx="720080" cy="36004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19" name="Rectangle 18">
            <a:extLst>
              <a:ext uri="{FF2B5EF4-FFF2-40B4-BE49-F238E27FC236}">
                <a16:creationId xmlns:a16="http://schemas.microsoft.com/office/drawing/2014/main" id="{B9027C0F-AFDF-4D02-A5EF-BA0440BF8479}"/>
              </a:ext>
            </a:extLst>
          </p:cNvPr>
          <p:cNvSpPr/>
          <p:nvPr/>
        </p:nvSpPr>
        <p:spPr bwMode="auto">
          <a:xfrm>
            <a:off x="4832593" y="4535292"/>
            <a:ext cx="759677"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0" name="Rectangle 19">
            <a:extLst>
              <a:ext uri="{FF2B5EF4-FFF2-40B4-BE49-F238E27FC236}">
                <a16:creationId xmlns:a16="http://schemas.microsoft.com/office/drawing/2014/main" id="{58F5A0A2-520E-4EC9-BA32-1EDE1E354B93}"/>
              </a:ext>
            </a:extLst>
          </p:cNvPr>
          <p:cNvSpPr/>
          <p:nvPr/>
        </p:nvSpPr>
        <p:spPr bwMode="auto">
          <a:xfrm>
            <a:off x="5592270" y="4535292"/>
            <a:ext cx="759677" cy="36004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1" name="Rectangle 20">
            <a:extLst>
              <a:ext uri="{FF2B5EF4-FFF2-40B4-BE49-F238E27FC236}">
                <a16:creationId xmlns:a16="http://schemas.microsoft.com/office/drawing/2014/main" id="{1A1CFF2B-93A5-4893-88EF-D2A8EA4282E8}"/>
              </a:ext>
            </a:extLst>
          </p:cNvPr>
          <p:cNvSpPr/>
          <p:nvPr/>
        </p:nvSpPr>
        <p:spPr bwMode="auto">
          <a:xfrm>
            <a:off x="8806092" y="4535292"/>
            <a:ext cx="639700"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22" name="Rectangle 21">
            <a:extLst>
              <a:ext uri="{FF2B5EF4-FFF2-40B4-BE49-F238E27FC236}">
                <a16:creationId xmlns:a16="http://schemas.microsoft.com/office/drawing/2014/main" id="{0D638A7C-B7D9-401C-BE22-9165D5E9A28A}"/>
              </a:ext>
            </a:extLst>
          </p:cNvPr>
          <p:cNvSpPr/>
          <p:nvPr/>
        </p:nvSpPr>
        <p:spPr bwMode="auto">
          <a:xfrm>
            <a:off x="7941996" y="4535292"/>
            <a:ext cx="864096" cy="36004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latin typeface="Calibri"/>
              <a:ea typeface="Calibri"/>
              <a:cs typeface="Calibri"/>
            </a:endParaRPr>
          </a:p>
        </p:txBody>
      </p:sp>
      <p:sp>
        <p:nvSpPr>
          <p:cNvPr id="23" name="Rectangle 22">
            <a:extLst>
              <a:ext uri="{FF2B5EF4-FFF2-40B4-BE49-F238E27FC236}">
                <a16:creationId xmlns:a16="http://schemas.microsoft.com/office/drawing/2014/main" id="{ED554760-5BBB-40A2-8F91-A1AD7ABE8A92}"/>
              </a:ext>
            </a:extLst>
          </p:cNvPr>
          <p:cNvSpPr/>
          <p:nvPr/>
        </p:nvSpPr>
        <p:spPr bwMode="auto">
          <a:xfrm>
            <a:off x="7841545" y="3982146"/>
            <a:ext cx="720080" cy="36004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cxnSp>
        <p:nvCxnSpPr>
          <p:cNvPr id="3" name="Straight Connector 2">
            <a:extLst>
              <a:ext uri="{FF2B5EF4-FFF2-40B4-BE49-F238E27FC236}">
                <a16:creationId xmlns:a16="http://schemas.microsoft.com/office/drawing/2014/main" id="{5B219ADA-2103-4C5C-9ED9-59EC18C7A4BA}"/>
              </a:ext>
            </a:extLst>
          </p:cNvPr>
          <p:cNvCxnSpPr/>
          <p:nvPr/>
        </p:nvCxnSpPr>
        <p:spPr bwMode="auto">
          <a:xfrm>
            <a:off x="6089992" y="3429000"/>
            <a:ext cx="0" cy="360040"/>
          </a:xfrm>
          <a:prstGeom prst="line">
            <a:avLst/>
          </a:prstGeom>
          <a:solidFill>
            <a:srgbClr val="C0C0C0"/>
          </a:solid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820F495-9B84-4309-8155-ABD44A9BB49A}"/>
              </a:ext>
            </a:extLst>
          </p:cNvPr>
          <p:cNvCxnSpPr/>
          <p:nvPr/>
        </p:nvCxnSpPr>
        <p:spPr bwMode="auto">
          <a:xfrm>
            <a:off x="8322240" y="3429000"/>
            <a:ext cx="0" cy="360040"/>
          </a:xfrm>
          <a:prstGeom prst="line">
            <a:avLst/>
          </a:prstGeom>
          <a:solidFill>
            <a:srgbClr val="C0C0C0"/>
          </a:solid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AE5CCAA-FBCF-4361-A0BB-79DD72FB2EA3}"/>
              </a:ext>
            </a:extLst>
          </p:cNvPr>
          <p:cNvCxnSpPr/>
          <p:nvPr/>
        </p:nvCxnSpPr>
        <p:spPr bwMode="auto">
          <a:xfrm>
            <a:off x="9186336" y="3429000"/>
            <a:ext cx="0" cy="360040"/>
          </a:xfrm>
          <a:prstGeom prst="line">
            <a:avLst/>
          </a:prstGeom>
          <a:solidFill>
            <a:srgbClr val="C0C0C0"/>
          </a:solid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7218FC7-7EFB-482A-BE62-BD0DF0323E8C}"/>
              </a:ext>
            </a:extLst>
          </p:cNvPr>
          <p:cNvCxnSpPr/>
          <p:nvPr/>
        </p:nvCxnSpPr>
        <p:spPr bwMode="auto">
          <a:xfrm>
            <a:off x="3497704" y="3429000"/>
            <a:ext cx="0" cy="360040"/>
          </a:xfrm>
          <a:prstGeom prst="line">
            <a:avLst/>
          </a:prstGeom>
          <a:solidFill>
            <a:srgbClr val="C0C0C0"/>
          </a:solidFill>
          <a:ln w="28575" cap="flat" cmpd="sng" algn="ctr">
            <a:solidFill>
              <a:schemeClr val="bg1"/>
            </a:solidFill>
            <a:prstDash val="solid"/>
            <a:round/>
            <a:headEnd type="none" w="med" len="med"/>
            <a:tailEnd type="none" w="med" len="med"/>
          </a:ln>
          <a:effectLst/>
        </p:spPr>
      </p:cxnSp>
      <p:sp>
        <p:nvSpPr>
          <p:cNvPr id="29" name="Rectangle 28">
            <a:extLst>
              <a:ext uri="{FF2B5EF4-FFF2-40B4-BE49-F238E27FC236}">
                <a16:creationId xmlns:a16="http://schemas.microsoft.com/office/drawing/2014/main" id="{0914137A-8418-4099-9A9B-EC8CF604BCA2}"/>
              </a:ext>
            </a:extLst>
          </p:cNvPr>
          <p:cNvSpPr/>
          <p:nvPr/>
        </p:nvSpPr>
        <p:spPr bwMode="auto">
          <a:xfrm>
            <a:off x="3029652" y="5877272"/>
            <a:ext cx="936104" cy="360040"/>
          </a:xfrm>
          <a:prstGeom prst="rect">
            <a:avLst/>
          </a:prstGeom>
          <a:solidFill>
            <a:srgbClr val="C00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dirty="0">
              <a:highlight>
                <a:srgbClr val="00FF00"/>
              </a:highlight>
              <a:latin typeface="Calibri"/>
              <a:ea typeface="Calibri"/>
              <a:cs typeface="Calibri"/>
            </a:endParaRPr>
          </a:p>
        </p:txBody>
      </p:sp>
      <p:sp>
        <p:nvSpPr>
          <p:cNvPr id="30" name="Rectangle 29">
            <a:extLst>
              <a:ext uri="{FF2B5EF4-FFF2-40B4-BE49-F238E27FC236}">
                <a16:creationId xmlns:a16="http://schemas.microsoft.com/office/drawing/2014/main" id="{DB32E47B-F279-423B-A73F-AA8028A6EDC5}"/>
              </a:ext>
            </a:extLst>
          </p:cNvPr>
          <p:cNvSpPr/>
          <p:nvPr/>
        </p:nvSpPr>
        <p:spPr bwMode="auto">
          <a:xfrm>
            <a:off x="3929752" y="5877272"/>
            <a:ext cx="720080"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1" name="Rectangle 30">
            <a:extLst>
              <a:ext uri="{FF2B5EF4-FFF2-40B4-BE49-F238E27FC236}">
                <a16:creationId xmlns:a16="http://schemas.microsoft.com/office/drawing/2014/main" id="{7E3F7755-364A-4039-8DB6-D84CE40D0C9A}"/>
              </a:ext>
            </a:extLst>
          </p:cNvPr>
          <p:cNvSpPr/>
          <p:nvPr/>
        </p:nvSpPr>
        <p:spPr bwMode="auto">
          <a:xfrm>
            <a:off x="5592270" y="5877272"/>
            <a:ext cx="1277979" cy="360040"/>
          </a:xfrm>
          <a:prstGeom prst="rect">
            <a:avLst/>
          </a:prstGeom>
          <a:solidFill>
            <a:srgbClr val="7030A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2" name="Rectangle 31">
            <a:extLst>
              <a:ext uri="{FF2B5EF4-FFF2-40B4-BE49-F238E27FC236}">
                <a16:creationId xmlns:a16="http://schemas.microsoft.com/office/drawing/2014/main" id="{5DE1C7DE-4286-4E55-8F78-87DB370611D4}"/>
              </a:ext>
            </a:extLst>
          </p:cNvPr>
          <p:cNvSpPr/>
          <p:nvPr/>
        </p:nvSpPr>
        <p:spPr bwMode="auto">
          <a:xfrm>
            <a:off x="7734344" y="5877272"/>
            <a:ext cx="1025952" cy="360040"/>
          </a:xfrm>
          <a:prstGeom prst="rect">
            <a:avLst/>
          </a:prstGeom>
          <a:solidFill>
            <a:srgbClr val="0070C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3" name="Rectangle 32">
            <a:extLst>
              <a:ext uri="{FF2B5EF4-FFF2-40B4-BE49-F238E27FC236}">
                <a16:creationId xmlns:a16="http://schemas.microsoft.com/office/drawing/2014/main" id="{E407F3C4-CE92-40ED-890E-B322E90DE79A}"/>
              </a:ext>
            </a:extLst>
          </p:cNvPr>
          <p:cNvSpPr/>
          <p:nvPr/>
        </p:nvSpPr>
        <p:spPr bwMode="auto">
          <a:xfrm>
            <a:off x="8760296" y="5877272"/>
            <a:ext cx="1440160"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4" name="Rectangle 33">
            <a:extLst>
              <a:ext uri="{FF2B5EF4-FFF2-40B4-BE49-F238E27FC236}">
                <a16:creationId xmlns:a16="http://schemas.microsoft.com/office/drawing/2014/main" id="{D6A74E98-BB38-41AA-87E6-6D3D48D84716}"/>
              </a:ext>
            </a:extLst>
          </p:cNvPr>
          <p:cNvSpPr/>
          <p:nvPr/>
        </p:nvSpPr>
        <p:spPr bwMode="auto">
          <a:xfrm>
            <a:off x="4656165" y="5877272"/>
            <a:ext cx="936104" cy="360040"/>
          </a:xfrm>
          <a:prstGeom prst="rect">
            <a:avLst/>
          </a:prstGeom>
          <a:solidFill>
            <a:srgbClr val="00B05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5" name="Rectangle 34">
            <a:extLst>
              <a:ext uri="{FF2B5EF4-FFF2-40B4-BE49-F238E27FC236}">
                <a16:creationId xmlns:a16="http://schemas.microsoft.com/office/drawing/2014/main" id="{994BE94E-1E19-47B4-857B-489A8790CD7C}"/>
              </a:ext>
            </a:extLst>
          </p:cNvPr>
          <p:cNvSpPr/>
          <p:nvPr/>
        </p:nvSpPr>
        <p:spPr bwMode="auto">
          <a:xfrm>
            <a:off x="6870248" y="5877272"/>
            <a:ext cx="864096" cy="360040"/>
          </a:xfrm>
          <a:prstGeom prst="rect">
            <a:avLst/>
          </a:prstGeom>
          <a:solidFill>
            <a:srgbClr val="FFC000"/>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6" name="Down Arrow 35">
            <a:extLst>
              <a:ext uri="{FF2B5EF4-FFF2-40B4-BE49-F238E27FC236}">
                <a16:creationId xmlns:a16="http://schemas.microsoft.com/office/drawing/2014/main" id="{84C40424-56AA-4713-B16D-A8077C6C541F}"/>
              </a:ext>
            </a:extLst>
          </p:cNvPr>
          <p:cNvSpPr/>
          <p:nvPr/>
        </p:nvSpPr>
        <p:spPr bwMode="auto">
          <a:xfrm>
            <a:off x="5924593" y="2952383"/>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7" name="Down Arrow 36">
            <a:extLst>
              <a:ext uri="{FF2B5EF4-FFF2-40B4-BE49-F238E27FC236}">
                <a16:creationId xmlns:a16="http://schemas.microsoft.com/office/drawing/2014/main" id="{830BCB4D-1B5E-42AE-BFD0-AA61E7D2D9CA}"/>
              </a:ext>
            </a:extLst>
          </p:cNvPr>
          <p:cNvSpPr/>
          <p:nvPr/>
        </p:nvSpPr>
        <p:spPr bwMode="auto">
          <a:xfrm>
            <a:off x="5972107" y="5170615"/>
            <a:ext cx="330798" cy="431375"/>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CH">
              <a:latin typeface="Calibri"/>
              <a:ea typeface="Calibri"/>
              <a:cs typeface="Calibri"/>
            </a:endParaRPr>
          </a:p>
        </p:txBody>
      </p:sp>
      <p:sp>
        <p:nvSpPr>
          <p:cNvPr id="38" name="TextBox 37">
            <a:extLst>
              <a:ext uri="{FF2B5EF4-FFF2-40B4-BE49-F238E27FC236}">
                <a16:creationId xmlns:a16="http://schemas.microsoft.com/office/drawing/2014/main" id="{C42AC627-913B-49EB-A790-EA6D3AA21427}"/>
              </a:ext>
            </a:extLst>
          </p:cNvPr>
          <p:cNvSpPr txBox="1"/>
          <p:nvPr/>
        </p:nvSpPr>
        <p:spPr>
          <a:xfrm>
            <a:off x="533400" y="3466507"/>
            <a:ext cx="2324100" cy="4699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1">
                <a:solidFill>
                  <a:srgbClr val="222222"/>
                </a:solidFill>
                <a:latin typeface="Calibri"/>
                <a:ea typeface="Calibri"/>
                <a:cs typeface="Calibri"/>
              </a:rPr>
              <a:t>Draft contig</a:t>
            </a:r>
          </a:p>
        </p:txBody>
      </p:sp>
      <p:sp>
        <p:nvSpPr>
          <p:cNvPr id="39" name="TextBox 38">
            <a:extLst>
              <a:ext uri="{FF2B5EF4-FFF2-40B4-BE49-F238E27FC236}">
                <a16:creationId xmlns:a16="http://schemas.microsoft.com/office/drawing/2014/main" id="{F8D8F838-619E-48D3-AF73-73A5C4C98F0F}"/>
              </a:ext>
            </a:extLst>
          </p:cNvPr>
          <p:cNvSpPr txBox="1"/>
          <p:nvPr/>
        </p:nvSpPr>
        <p:spPr>
          <a:xfrm>
            <a:off x="6231259" y="3005200"/>
            <a:ext cx="1856241" cy="246428"/>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0">
                <a:solidFill>
                  <a:srgbClr val="222222"/>
                </a:solidFill>
                <a:latin typeface="Calibri"/>
                <a:ea typeface="Calibri"/>
                <a:cs typeface="Calibri"/>
              </a:rPr>
              <a:t>Align reads</a:t>
            </a:r>
          </a:p>
        </p:txBody>
      </p:sp>
      <p:sp>
        <p:nvSpPr>
          <p:cNvPr id="40" name="TextBox 39">
            <a:extLst>
              <a:ext uri="{FF2B5EF4-FFF2-40B4-BE49-F238E27FC236}">
                <a16:creationId xmlns:a16="http://schemas.microsoft.com/office/drawing/2014/main" id="{25988968-CBAC-4784-9B2F-37F1482365A1}"/>
              </a:ext>
            </a:extLst>
          </p:cNvPr>
          <p:cNvSpPr txBox="1"/>
          <p:nvPr/>
        </p:nvSpPr>
        <p:spPr>
          <a:xfrm>
            <a:off x="6247101" y="5191292"/>
            <a:ext cx="1856241" cy="246428"/>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0">
                <a:solidFill>
                  <a:srgbClr val="222222"/>
                </a:solidFill>
                <a:latin typeface="Calibri"/>
                <a:ea typeface="Calibri"/>
                <a:cs typeface="Calibri"/>
              </a:rPr>
              <a:t>Correct errors</a:t>
            </a:r>
          </a:p>
        </p:txBody>
      </p:sp>
      <p:sp>
        <p:nvSpPr>
          <p:cNvPr id="41" name="TextBox 40">
            <a:extLst>
              <a:ext uri="{FF2B5EF4-FFF2-40B4-BE49-F238E27FC236}">
                <a16:creationId xmlns:a16="http://schemas.microsoft.com/office/drawing/2014/main" id="{45FD2A99-4CB0-4B87-A7AC-73BC6B3F447C}"/>
              </a:ext>
            </a:extLst>
          </p:cNvPr>
          <p:cNvSpPr txBox="1"/>
          <p:nvPr/>
        </p:nvSpPr>
        <p:spPr>
          <a:xfrm>
            <a:off x="533400" y="5915253"/>
            <a:ext cx="2324100" cy="4699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1">
                <a:solidFill>
                  <a:srgbClr val="222222"/>
                </a:solidFill>
                <a:latin typeface="Calibri"/>
                <a:ea typeface="Calibri"/>
                <a:cs typeface="Calibri"/>
              </a:rPr>
              <a:t>Polished contig</a:t>
            </a:r>
          </a:p>
        </p:txBody>
      </p:sp>
      <p:sp>
        <p:nvSpPr>
          <p:cNvPr id="42" name="TextBox 41">
            <a:extLst>
              <a:ext uri="{FF2B5EF4-FFF2-40B4-BE49-F238E27FC236}">
                <a16:creationId xmlns:a16="http://schemas.microsoft.com/office/drawing/2014/main" id="{2F53129C-B663-4BF0-AC98-0E405DBA7147}"/>
              </a:ext>
            </a:extLst>
          </p:cNvPr>
          <p:cNvSpPr txBox="1"/>
          <p:nvPr/>
        </p:nvSpPr>
        <p:spPr>
          <a:xfrm>
            <a:off x="533400" y="4007553"/>
            <a:ext cx="2324100" cy="469900"/>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1">
                <a:solidFill>
                  <a:srgbClr val="222222"/>
                </a:solidFill>
                <a:latin typeface="Calibri"/>
                <a:ea typeface="Calibri"/>
                <a:cs typeface="Calibri"/>
              </a:rPr>
              <a:t>Aligned reads</a:t>
            </a:r>
          </a:p>
        </p:txBody>
      </p:sp>
      <p:cxnSp>
        <p:nvCxnSpPr>
          <p:cNvPr id="25" name="Straight Arrow Connector 24">
            <a:extLst>
              <a:ext uri="{FF2B5EF4-FFF2-40B4-BE49-F238E27FC236}">
                <a16:creationId xmlns:a16="http://schemas.microsoft.com/office/drawing/2014/main" id="{B3D7F390-1BE4-4F80-AC79-CE7E6E47FFA8}"/>
              </a:ext>
            </a:extLst>
          </p:cNvPr>
          <p:cNvCxnSpPr/>
          <p:nvPr/>
        </p:nvCxnSpPr>
        <p:spPr bwMode="auto">
          <a:xfrm flipV="1">
            <a:off x="8269828" y="2995398"/>
            <a:ext cx="945261" cy="447973"/>
          </a:xfrm>
          <a:prstGeom prst="straightConnector1">
            <a:avLst/>
          </a:prstGeom>
          <a:solidFill>
            <a:srgbClr val="C0C0C0"/>
          </a:solidFill>
          <a:ln w="9525" cap="flat" cmpd="sng" algn="ctr">
            <a:solidFill>
              <a:schemeClr val="tx1"/>
            </a:solidFill>
            <a:prstDash val="solid"/>
            <a:round/>
            <a:headEnd type="triangle" w="med" len="med"/>
            <a:tailEnd type="none"/>
          </a:ln>
          <a:effectLst/>
        </p:spPr>
      </p:cxnSp>
      <p:sp>
        <p:nvSpPr>
          <p:cNvPr id="43" name="TextBox 42">
            <a:extLst>
              <a:ext uri="{FF2B5EF4-FFF2-40B4-BE49-F238E27FC236}">
                <a16:creationId xmlns:a16="http://schemas.microsoft.com/office/drawing/2014/main" id="{C8D511C1-3759-4145-955E-6D7532D08676}"/>
              </a:ext>
            </a:extLst>
          </p:cNvPr>
          <p:cNvSpPr txBox="1"/>
          <p:nvPr/>
        </p:nvSpPr>
        <p:spPr>
          <a:xfrm>
            <a:off x="8645352" y="2707333"/>
            <a:ext cx="1621982" cy="307777"/>
          </a:xfrm>
          <a:prstGeom prst="rect">
            <a:avLst/>
          </a:prstGeom>
          <a:noFill/>
        </p:spPr>
        <p:txBody>
          <a:bodyPr wrap="square" lIns="0" tIns="0" rIns="0" bIns="0" rtlCol="0" anchor="t">
            <a:noAutofit/>
          </a:bodyPr>
          <a:lstStyle/>
          <a:p>
            <a:pPr marL="0" lvl="0" indent="0" algn="l">
              <a:lnSpc>
                <a:spcPct val="100000"/>
              </a:lnSpc>
              <a:spcAft>
                <a:spcPts val="700"/>
              </a:spcAft>
              <a:buNone/>
            </a:pPr>
            <a:r>
              <a:rPr lang="en-US" sz="2000" b="0">
                <a:solidFill>
                  <a:srgbClr val="222222"/>
                </a:solidFill>
                <a:latin typeface="Calibri"/>
                <a:ea typeface="Calibri"/>
                <a:cs typeface="Calibri"/>
              </a:rPr>
              <a:t>Errors</a:t>
            </a:r>
          </a:p>
        </p:txBody>
      </p:sp>
      <p:sp>
        <p:nvSpPr>
          <p:cNvPr id="4" name="Content Placeholder 5">
            <a:extLst>
              <a:ext uri="{FF2B5EF4-FFF2-40B4-BE49-F238E27FC236}">
                <a16:creationId xmlns:a16="http://schemas.microsoft.com/office/drawing/2014/main" id="{80582E5C-3362-4A28-B94F-068E12DA4CF8}"/>
              </a:ext>
            </a:extLst>
          </p:cNvPr>
          <p:cNvSpPr>
            <a:spLocks noGrp="1"/>
          </p:cNvSpPr>
          <p:nvPr>
            <p:ph idx="1"/>
          </p:nvPr>
        </p:nvSpPr>
        <p:spPr/>
        <p:txBody>
          <a:bodyPr/>
          <a:lstStyle/>
          <a:p>
            <a:pPr lvl="0"/>
            <a:r>
              <a:rPr lang="en-US" b="0" dirty="0"/>
              <a:t>Align reads to the draft and revise unsupported bases</a:t>
            </a:r>
          </a:p>
          <a:p>
            <a:pPr lvl="1"/>
            <a:r>
              <a:rPr lang="en-US" b="0" dirty="0"/>
              <a:t>By combining evidence from different read technologies</a:t>
            </a:r>
          </a:p>
        </p:txBody>
      </p:sp>
      <p:sp>
        <p:nvSpPr>
          <p:cNvPr id="220162" name="Slide Number Placeholder 2">
            <a:extLst>
              <a:ext uri="{FF2B5EF4-FFF2-40B4-BE49-F238E27FC236}">
                <a16:creationId xmlns:a16="http://schemas.microsoft.com/office/drawing/2014/main" id="{817FB4C9-C824-4878-9162-1E3FC0B8DAE0}"/>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21</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65848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animBg="1"/>
      <p:bldP spid="18" grpId="0" animBg="1"/>
      <p:bldP spid="19" grpId="0" animBg="1"/>
      <p:bldP spid="20" grpId="0" animBg="1"/>
      <p:bldP spid="21" grpId="0" animBg="1"/>
      <p:bldP spid="22" grpId="0" animBg="1"/>
      <p:bldP spid="23"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1ACF7D-A3FA-7323-68E0-FE1A758E7957}"/>
              </a:ext>
            </a:extLst>
          </p:cNvPr>
          <p:cNvSpPr>
            <a:spLocks noGrp="1"/>
          </p:cNvSpPr>
          <p:nvPr>
            <p:ph idx="1"/>
          </p:nvPr>
        </p:nvSpPr>
        <p:spPr/>
        <p:txBody>
          <a:bodyPr/>
          <a:lstStyle/>
          <a:p>
            <a:r>
              <a:rPr lang="en-US" sz="2000" b="1" dirty="0">
                <a:latin typeface="Calibri"/>
                <a:cs typeface="Calibri"/>
              </a:rPr>
              <a:t>Apollo: a sequencing-technology-independent, scalable and accurate</a:t>
            </a:r>
            <a:br>
              <a:rPr lang="en-US" sz="2000" b="1" dirty="0">
                <a:latin typeface="Calibri"/>
                <a:cs typeface="Calibri"/>
              </a:rPr>
            </a:br>
            <a:r>
              <a:rPr lang="en-US" sz="2000" b="1" dirty="0">
                <a:latin typeface="Calibri"/>
                <a:cs typeface="Calibri"/>
              </a:rPr>
              <a:t>assembly polishing algorithm</a:t>
            </a:r>
            <a:br>
              <a:rPr lang="en-US" sz="2000" b="1" dirty="0">
                <a:latin typeface="Calibri"/>
                <a:cs typeface="Calibri"/>
              </a:rPr>
            </a:br>
            <a:r>
              <a:rPr lang="en-US" sz="2000" u="sng" dirty="0">
                <a:latin typeface="Calibri"/>
                <a:cs typeface="Calibri"/>
              </a:rPr>
              <a:t>Can Firtina</a:t>
            </a:r>
            <a:r>
              <a:rPr lang="en-US" sz="2000" dirty="0">
                <a:latin typeface="Calibri"/>
                <a:cs typeface="Calibri"/>
              </a:rPr>
              <a:t>, Jeremie S. Kim, Mohammed </a:t>
            </a:r>
            <a:r>
              <a:rPr lang="en-US" sz="2000" dirty="0" err="1">
                <a:latin typeface="Calibri"/>
                <a:cs typeface="Calibri"/>
              </a:rPr>
              <a:t>Alser</a:t>
            </a:r>
            <a:r>
              <a:rPr lang="en-US" sz="2000" dirty="0">
                <a:latin typeface="Calibri"/>
                <a:cs typeface="Calibri"/>
              </a:rPr>
              <a:t>, Damla Senol Cali, A </a:t>
            </a:r>
            <a:r>
              <a:rPr lang="en-US" sz="2000" dirty="0" err="1">
                <a:latin typeface="Calibri"/>
                <a:cs typeface="Calibri"/>
              </a:rPr>
              <a:t>Ercument</a:t>
            </a:r>
            <a:r>
              <a:rPr lang="en-US" sz="2000" dirty="0">
                <a:latin typeface="Calibri"/>
                <a:cs typeface="Calibri"/>
              </a:rPr>
              <a:t> Cicek, Can Alkan, Onur Mutlu</a:t>
            </a:r>
            <a:br>
              <a:rPr lang="en-US" sz="2000" dirty="0">
                <a:latin typeface="Calibri"/>
                <a:cs typeface="Calibri"/>
              </a:rPr>
            </a:br>
            <a:r>
              <a:rPr lang="en-US" sz="2000" dirty="0">
                <a:latin typeface="Calibri"/>
                <a:cs typeface="Calibri"/>
                <a:hlinkClick r:id="rId3"/>
              </a:rPr>
              <a:t>Bioinformatics</a:t>
            </a:r>
            <a:r>
              <a:rPr lang="en-US" sz="2000" dirty="0">
                <a:latin typeface="Calibri"/>
                <a:cs typeface="Calibri"/>
              </a:rPr>
              <a:t>, June 2020.</a:t>
            </a:r>
            <a:br>
              <a:rPr lang="en-US" sz="2000" dirty="0">
                <a:latin typeface="Calibri"/>
                <a:cs typeface="Calibri"/>
              </a:rPr>
            </a:br>
            <a:r>
              <a:rPr lang="en-US" sz="2000" dirty="0">
                <a:latin typeface="Calibri"/>
                <a:cs typeface="Calibri"/>
                <a:hlinkClick r:id="rId4"/>
              </a:rPr>
              <a:t>[PDF]</a:t>
            </a:r>
            <a:r>
              <a:rPr lang="en-US" sz="2000" dirty="0">
                <a:latin typeface="Calibri"/>
                <a:cs typeface="Calibri"/>
              </a:rPr>
              <a:t> </a:t>
            </a:r>
            <a:r>
              <a:rPr lang="en-US" sz="2000" dirty="0">
                <a:latin typeface="Calibri"/>
                <a:cs typeface="Calibri"/>
                <a:hlinkClick r:id="rId5"/>
              </a:rPr>
              <a:t>[Code]</a:t>
            </a:r>
            <a:r>
              <a:rPr lang="en-US" sz="2000" dirty="0">
                <a:latin typeface="Calibri"/>
                <a:cs typeface="Calibri"/>
              </a:rPr>
              <a:t> </a:t>
            </a:r>
            <a:r>
              <a:rPr lang="en-US" sz="2000" dirty="0">
                <a:latin typeface="Calibri"/>
                <a:cs typeface="Calibri"/>
                <a:hlinkClick r:id="rId6"/>
              </a:rPr>
              <a:t>[Link]</a:t>
            </a:r>
            <a:br>
              <a:rPr lang="en-US" sz="2000" dirty="0">
                <a:latin typeface="Calibri"/>
                <a:cs typeface="Calibri"/>
              </a:rPr>
            </a:br>
            <a:endParaRPr lang="en-US" sz="2000" dirty="0">
              <a:latin typeface="Calibri"/>
              <a:cs typeface="Calibri"/>
            </a:endParaRPr>
          </a:p>
        </p:txBody>
      </p:sp>
      <p:sp>
        <p:nvSpPr>
          <p:cNvPr id="4" name="Title 3">
            <a:extLst>
              <a:ext uri="{FF2B5EF4-FFF2-40B4-BE49-F238E27FC236}">
                <a16:creationId xmlns:a16="http://schemas.microsoft.com/office/drawing/2014/main" id="{4922ADD8-6C10-CEB3-4683-471ED950D670}"/>
              </a:ext>
            </a:extLst>
          </p:cNvPr>
          <p:cNvSpPr>
            <a:spLocks noGrp="1"/>
          </p:cNvSpPr>
          <p:nvPr>
            <p:ph type="title"/>
          </p:nvPr>
        </p:nvSpPr>
        <p:spPr/>
        <p:txBody>
          <a:bodyPr/>
          <a:lstStyle/>
          <a:p>
            <a:r>
              <a:rPr lang="en-US" dirty="0"/>
              <a:t>Error Correction using ML </a:t>
            </a:r>
            <a:r>
              <a:rPr lang="en-US" sz="2400" dirty="0"/>
              <a:t>[Bioinformatics '20]</a:t>
            </a:r>
          </a:p>
        </p:txBody>
      </p:sp>
      <p:sp>
        <p:nvSpPr>
          <p:cNvPr id="3" name="Slide Number Placeholder 2">
            <a:extLst>
              <a:ext uri="{FF2B5EF4-FFF2-40B4-BE49-F238E27FC236}">
                <a16:creationId xmlns:a16="http://schemas.microsoft.com/office/drawing/2014/main" id="{788B808D-7399-765D-3DEE-C7D26FCD1E7B}"/>
              </a:ext>
            </a:extLst>
          </p:cNvPr>
          <p:cNvSpPr>
            <a:spLocks noGrp="1"/>
          </p:cNvSpPr>
          <p:nvPr>
            <p:ph type="sldNum" sz="quarter" idx="12"/>
          </p:nvPr>
        </p:nvSpPr>
        <p:spPr/>
        <p:txBody>
          <a:bodyPr/>
          <a:lstStyle/>
          <a:p>
            <a:fld id="{926C5CFF-FC03-5F4C-B716-CBEBB43E48DE}" type="slidenum">
              <a:rPr lang="en-US" smtClean="0">
                <a:latin typeface="Garamond"/>
                <a:cs typeface="Calibri"/>
              </a:rPr>
              <a:t>22</a:t>
            </a:fld>
            <a:endParaRPr lang="en-US" dirty="0">
              <a:latin typeface="Garamond"/>
              <a:cs typeface="Calibri"/>
            </a:endParaRPr>
          </a:p>
        </p:txBody>
      </p:sp>
      <p:pic>
        <p:nvPicPr>
          <p:cNvPr id="5" name="Content Placeholder 2">
            <a:extLst>
              <a:ext uri="{FF2B5EF4-FFF2-40B4-BE49-F238E27FC236}">
                <a16:creationId xmlns:a16="http://schemas.microsoft.com/office/drawing/2014/main" id="{38E76BF0-F2BC-8A7E-34F5-230B4F892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1593067" y="2867527"/>
            <a:ext cx="9005865" cy="338979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191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33F981-8B58-6765-5224-EB58C4AA9EB3}"/>
              </a:ext>
            </a:extLst>
          </p:cNvPr>
          <p:cNvSpPr>
            <a:spLocks noGrp="1"/>
          </p:cNvSpPr>
          <p:nvPr>
            <p:ph idx="1"/>
          </p:nvPr>
        </p:nvSpPr>
        <p:spPr/>
        <p:txBody>
          <a:bodyPr/>
          <a:lstStyle/>
          <a:p>
            <a:r>
              <a:rPr lang="en-US" sz="2000" b="1" dirty="0" err="1">
                <a:latin typeface="Calibri"/>
                <a:cs typeface="Calibri"/>
              </a:rPr>
              <a:t>ApHMM</a:t>
            </a:r>
            <a:r>
              <a:rPr lang="en-US" sz="2000" b="1" dirty="0">
                <a:latin typeface="Calibri"/>
                <a:cs typeface="Calibri"/>
              </a:rPr>
              <a:t>: Accelerating Profile Hidden Markov Models for Fast and Energy-efficient</a:t>
            </a:r>
            <a:br>
              <a:rPr lang="en-US" sz="2000" b="1" dirty="0">
                <a:latin typeface="Calibri"/>
                <a:cs typeface="Calibri"/>
              </a:rPr>
            </a:br>
            <a:r>
              <a:rPr lang="en-US" sz="2000" b="1" dirty="0">
                <a:latin typeface="Calibri"/>
                <a:cs typeface="Calibri"/>
              </a:rPr>
              <a:t>Genome Analysis</a:t>
            </a:r>
            <a:br>
              <a:rPr lang="en-US" sz="2000" b="1" dirty="0">
                <a:latin typeface="Calibri"/>
                <a:cs typeface="Calibri"/>
              </a:rPr>
            </a:br>
            <a:r>
              <a:rPr lang="en-US" sz="2000" u="sng" dirty="0">
                <a:latin typeface="Calibri"/>
                <a:cs typeface="Calibri"/>
              </a:rPr>
              <a:t>Can Firtina</a:t>
            </a:r>
            <a:r>
              <a:rPr lang="en-US" sz="2000" dirty="0">
                <a:latin typeface="Calibri"/>
                <a:cs typeface="Calibri"/>
              </a:rPr>
              <a:t>, Kamlesh Pillai, Gurpreet S. Kalsi, Bharathwaj Suresh, Damla Senol Cali, Jeremie S. Kim, Taha </a:t>
            </a:r>
            <a:r>
              <a:rPr lang="en-US" sz="2000" dirty="0" err="1">
                <a:latin typeface="Calibri"/>
                <a:cs typeface="Calibri"/>
              </a:rPr>
              <a:t>Shahroodi</a:t>
            </a:r>
            <a:r>
              <a:rPr lang="en-US" sz="2000" dirty="0">
                <a:latin typeface="Calibri"/>
                <a:cs typeface="Calibri"/>
              </a:rPr>
              <a:t>, Meryem Banu </a:t>
            </a:r>
            <a:r>
              <a:rPr lang="en-US" sz="2000" dirty="0" err="1">
                <a:latin typeface="Calibri"/>
                <a:cs typeface="Calibri"/>
              </a:rPr>
              <a:t>Cavlak</a:t>
            </a:r>
            <a:r>
              <a:rPr lang="en-US" sz="2000" dirty="0">
                <a:latin typeface="Calibri"/>
                <a:cs typeface="Calibri"/>
              </a:rPr>
              <a:t>, Joël </a:t>
            </a:r>
            <a:r>
              <a:rPr lang="en-US" sz="2000" dirty="0" err="1">
                <a:latin typeface="Calibri"/>
                <a:cs typeface="Calibri"/>
              </a:rPr>
              <a:t>Lindegger</a:t>
            </a:r>
            <a:r>
              <a:rPr lang="en-US" sz="2000" dirty="0">
                <a:latin typeface="Calibri"/>
                <a:cs typeface="Calibri"/>
              </a:rPr>
              <a:t>, Mohammed </a:t>
            </a:r>
            <a:r>
              <a:rPr lang="en-US" sz="2000" dirty="0" err="1">
                <a:latin typeface="Calibri"/>
                <a:cs typeface="Calibri"/>
              </a:rPr>
              <a:t>Alser</a:t>
            </a:r>
            <a:r>
              <a:rPr lang="en-US" sz="2000" dirty="0">
                <a:latin typeface="Calibri"/>
                <a:cs typeface="Calibri"/>
              </a:rPr>
              <a:t>, Juan Gómez Luna, Sreenivas </a:t>
            </a:r>
            <a:r>
              <a:rPr lang="en-US" sz="2000" dirty="0" err="1">
                <a:latin typeface="Calibri"/>
                <a:cs typeface="Calibri"/>
              </a:rPr>
              <a:t>Subramoney</a:t>
            </a:r>
            <a:r>
              <a:rPr lang="en-US" sz="2000" dirty="0">
                <a:latin typeface="Calibri"/>
                <a:cs typeface="Calibri"/>
              </a:rPr>
              <a:t>, Onur Mutlu</a:t>
            </a:r>
            <a:br>
              <a:rPr lang="en-US" sz="2000" dirty="0">
                <a:latin typeface="Calibri"/>
                <a:cs typeface="Calibri"/>
              </a:rPr>
            </a:br>
            <a:r>
              <a:rPr lang="en-US" sz="2000" dirty="0">
                <a:latin typeface="Calibri"/>
                <a:cs typeface="Calibri"/>
                <a:hlinkClick r:id="rId3"/>
              </a:rPr>
              <a:t>ACM Transactions on Architecture and Code Optimization (</a:t>
            </a:r>
            <a:r>
              <a:rPr lang="en-US" sz="2000" b="1" dirty="0">
                <a:latin typeface="Calibri"/>
                <a:cs typeface="Calibri"/>
                <a:hlinkClick r:id="rId3"/>
              </a:rPr>
              <a:t>TACO</a:t>
            </a:r>
            <a:r>
              <a:rPr lang="en-US" sz="2000" dirty="0">
                <a:latin typeface="Calibri"/>
                <a:cs typeface="Calibri"/>
                <a:hlinkClick r:id="rId3"/>
              </a:rPr>
              <a:t>)</a:t>
            </a:r>
            <a:r>
              <a:rPr lang="en-US" sz="2000" dirty="0">
                <a:latin typeface="Calibri"/>
                <a:cs typeface="Calibri"/>
              </a:rPr>
              <a:t>, February 2024.</a:t>
            </a:r>
            <a:br>
              <a:rPr lang="en-US" sz="2000" dirty="0">
                <a:latin typeface="Calibri"/>
                <a:cs typeface="Calibri"/>
              </a:rPr>
            </a:br>
            <a:r>
              <a:rPr lang="en-US" sz="2000" dirty="0">
                <a:latin typeface="Calibri"/>
                <a:cs typeface="Calibri"/>
                <a:hlinkClick r:id="rId4"/>
              </a:rPr>
              <a:t>[PDF]</a:t>
            </a:r>
            <a:r>
              <a:rPr lang="en-US" sz="2000" dirty="0">
                <a:latin typeface="Calibri"/>
                <a:cs typeface="Calibri"/>
              </a:rPr>
              <a:t> </a:t>
            </a:r>
            <a:r>
              <a:rPr lang="en-US" sz="2000" dirty="0">
                <a:latin typeface="Calibri"/>
                <a:cs typeface="Calibri"/>
                <a:hlinkClick r:id="rId5"/>
              </a:rPr>
              <a:t>[Code]</a:t>
            </a:r>
            <a:r>
              <a:rPr lang="en-US" sz="2000" dirty="0">
                <a:latin typeface="Calibri"/>
                <a:cs typeface="Calibri"/>
              </a:rPr>
              <a:t> </a:t>
            </a:r>
            <a:r>
              <a:rPr lang="en-US" sz="2000" dirty="0">
                <a:latin typeface="Calibri"/>
                <a:cs typeface="Calibri"/>
                <a:hlinkClick r:id="rId6"/>
              </a:rPr>
              <a:t>[DOI]</a:t>
            </a:r>
            <a:br>
              <a:rPr lang="en-US" sz="2000" dirty="0">
                <a:latin typeface="Calibri"/>
                <a:cs typeface="Calibri"/>
              </a:rPr>
            </a:br>
            <a:r>
              <a:rPr lang="en-US" sz="2000" dirty="0" err="1">
                <a:latin typeface="Calibri"/>
                <a:cs typeface="Calibri"/>
              </a:rPr>
              <a:t>HiPEAC</a:t>
            </a:r>
            <a:r>
              <a:rPr lang="en-US" sz="2000" dirty="0">
                <a:latin typeface="Calibri"/>
                <a:cs typeface="Calibri"/>
              </a:rPr>
              <a:t> 2024 Talk </a:t>
            </a:r>
            <a:r>
              <a:rPr lang="en-US" sz="2000" dirty="0">
                <a:latin typeface="Calibri"/>
                <a:cs typeface="Calibri"/>
                <a:hlinkClick r:id="rId7"/>
              </a:rPr>
              <a:t>[Video]</a:t>
            </a:r>
            <a:r>
              <a:rPr lang="en-US" sz="2000" dirty="0">
                <a:latin typeface="Calibri"/>
                <a:cs typeface="Calibri"/>
              </a:rPr>
              <a:t> </a:t>
            </a:r>
            <a:r>
              <a:rPr lang="en-US" sz="2000" dirty="0">
                <a:latin typeface="Calibri"/>
                <a:cs typeface="Calibri"/>
                <a:hlinkClick r:id="rId8"/>
              </a:rPr>
              <a:t>[Slides (pptx)]</a:t>
            </a:r>
            <a:r>
              <a:rPr lang="en-US" sz="2000" dirty="0">
                <a:latin typeface="Calibri"/>
                <a:cs typeface="Calibri"/>
              </a:rPr>
              <a:t> </a:t>
            </a:r>
            <a:r>
              <a:rPr lang="en-US" sz="2000" dirty="0">
                <a:latin typeface="Calibri"/>
                <a:cs typeface="Calibri"/>
                <a:hlinkClick r:id="rId9"/>
              </a:rPr>
              <a:t>[Slides (pdf)]</a:t>
            </a:r>
            <a:endParaRPr lang="en-US" sz="2000" dirty="0">
              <a:latin typeface="Calibri"/>
              <a:cs typeface="Calibri"/>
            </a:endParaRPr>
          </a:p>
        </p:txBody>
      </p:sp>
      <p:sp>
        <p:nvSpPr>
          <p:cNvPr id="4" name="Title 3">
            <a:extLst>
              <a:ext uri="{FF2B5EF4-FFF2-40B4-BE49-F238E27FC236}">
                <a16:creationId xmlns:a16="http://schemas.microsoft.com/office/drawing/2014/main" id="{A73D8579-5C69-2045-028A-4433CF91C611}"/>
              </a:ext>
            </a:extLst>
          </p:cNvPr>
          <p:cNvSpPr>
            <a:spLocks noGrp="1"/>
          </p:cNvSpPr>
          <p:nvPr>
            <p:ph type="title"/>
          </p:nvPr>
        </p:nvSpPr>
        <p:spPr/>
        <p:txBody>
          <a:bodyPr vert="horz" lIns="0" tIns="45720" rIns="0" bIns="45720" rtlCol="0" anchor="ctr">
            <a:noAutofit/>
          </a:bodyPr>
          <a:lstStyle/>
          <a:p>
            <a:r>
              <a:rPr lang="en-US" dirty="0"/>
              <a:t>Accelerating ML &amp; Genome Graphs </a:t>
            </a:r>
            <a:r>
              <a:rPr lang="en-US" sz="2400" dirty="0"/>
              <a:t>[ACM TACO '24]</a:t>
            </a:r>
          </a:p>
        </p:txBody>
      </p:sp>
      <p:sp>
        <p:nvSpPr>
          <p:cNvPr id="3" name="Slide Number Placeholder 2">
            <a:extLst>
              <a:ext uri="{FF2B5EF4-FFF2-40B4-BE49-F238E27FC236}">
                <a16:creationId xmlns:a16="http://schemas.microsoft.com/office/drawing/2014/main" id="{3D8242C7-B7C3-C40C-64C1-EB8D58B2D17C}"/>
              </a:ext>
            </a:extLst>
          </p:cNvPr>
          <p:cNvSpPr>
            <a:spLocks noGrp="1"/>
          </p:cNvSpPr>
          <p:nvPr>
            <p:ph type="sldNum" sz="quarter" idx="12"/>
          </p:nvPr>
        </p:nvSpPr>
        <p:spPr/>
        <p:txBody>
          <a:bodyPr/>
          <a:lstStyle/>
          <a:p>
            <a:fld id="{926C5CFF-FC03-5F4C-B716-CBEBB43E48DE}" type="slidenum">
              <a:rPr lang="en-US" smtClean="0">
                <a:latin typeface="Garamond"/>
                <a:cs typeface="Calibri"/>
              </a:rPr>
              <a:t>23</a:t>
            </a:fld>
            <a:endParaRPr lang="en-US" dirty="0">
              <a:latin typeface="Garamond"/>
              <a:cs typeface="Calibri"/>
            </a:endParaRPr>
          </a:p>
        </p:txBody>
      </p:sp>
      <p:pic>
        <p:nvPicPr>
          <p:cNvPr id="5" name="Picture 4">
            <a:extLst>
              <a:ext uri="{FF2B5EF4-FFF2-40B4-BE49-F238E27FC236}">
                <a16:creationId xmlns:a16="http://schemas.microsoft.com/office/drawing/2014/main" id="{DF37FF4F-8256-6354-EB12-814F5B3372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0857" y="3429000"/>
            <a:ext cx="10630286" cy="2875547"/>
          </a:xfrm>
          <a:prstGeom prst="rect">
            <a:avLst/>
          </a:prstGeom>
        </p:spPr>
      </p:pic>
    </p:spTree>
    <p:extLst>
      <p:ext uri="{BB962C8B-B14F-4D97-AF65-F5344CB8AC3E}">
        <p14:creationId xmlns:p14="http://schemas.microsoft.com/office/powerpoint/2010/main" val="3559791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2">
            <a:extLst>
              <a:ext uri="{FF2B5EF4-FFF2-40B4-BE49-F238E27FC236}">
                <a16:creationId xmlns:a16="http://schemas.microsoft.com/office/drawing/2014/main" id="{49DA6C60-4E94-4123-BAF7-CE4559ADA20B}"/>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Scaffolds: Order and Orientation</a:t>
            </a:r>
          </a:p>
        </p:txBody>
      </p:sp>
      <p:sp>
        <p:nvSpPr>
          <p:cNvPr id="4" name="Content Placeholder 5">
            <a:extLst>
              <a:ext uri="{FF2B5EF4-FFF2-40B4-BE49-F238E27FC236}">
                <a16:creationId xmlns:a16="http://schemas.microsoft.com/office/drawing/2014/main" id="{EA01959C-8B1E-44EA-B27B-4C6A92759C4A}"/>
              </a:ext>
            </a:extLst>
          </p:cNvPr>
          <p:cNvSpPr>
            <a:spLocks noGrp="1"/>
          </p:cNvSpPr>
          <p:nvPr>
            <p:ph idx="1"/>
          </p:nvPr>
        </p:nvSpPr>
        <p:spPr/>
        <p:txBody>
          <a:bodyPr/>
          <a:lstStyle/>
          <a:p>
            <a:pPr lvl="0"/>
            <a:r>
              <a:rPr lang="en-US" b="0"/>
              <a:t>Use long-range evidence to order and orient contigs</a:t>
            </a:r>
          </a:p>
          <a:p>
            <a:pPr lvl="0"/>
            <a:r>
              <a:rPr lang="en-US" b="0"/>
              <a:t>Unknown sequence between contigs remains a gap of estimated size</a:t>
            </a:r>
          </a:p>
        </p:txBody>
      </p:sp>
      <p:sp>
        <p:nvSpPr>
          <p:cNvPr id="220167" name="Slide Number Placeholder 2">
            <a:extLst>
              <a:ext uri="{FF2B5EF4-FFF2-40B4-BE49-F238E27FC236}">
                <a16:creationId xmlns:a16="http://schemas.microsoft.com/office/drawing/2014/main" id="{9E3CCA2D-3821-4DC2-9AD2-1E490432EE53}"/>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24</a:t>
            </a:fld>
            <a:endParaRPr lang="en-US" sz="2400" b="1">
              <a:solidFill>
                <a:srgbClr val="000000"/>
              </a:solidFill>
              <a:latin typeface="Garamond"/>
              <a:ea typeface="Garamond"/>
              <a:cs typeface="Garamond"/>
            </a:endParaRPr>
          </a:p>
        </p:txBody>
      </p:sp>
      <p:pic>
        <p:nvPicPr>
          <p:cNvPr id="220168" name="07a-scaffold-evidence" descr="07a-scaffold-evidence.png"/>
          <p:cNvPicPr>
            <a:picLocks noChangeAspect="1"/>
          </p:cNvPicPr>
          <p:nvPr/>
        </p:nvPicPr>
        <p:blipFill>
          <a:blip r:embed="rId3"/>
          <a:stretch>
            <a:fillRect/>
          </a:stretch>
        </p:blipFill>
        <p:spPr>
          <a:xfrm>
            <a:off x="804672" y="2121408"/>
            <a:ext cx="10588752" cy="4191381"/>
          </a:xfrm>
          <a:prstGeom prst="rect">
            <a:avLst/>
          </a:prstGeom>
        </p:spPr>
      </p:pic>
      <p:pic>
        <p:nvPicPr>
          <p:cNvPr id="220169" name="07b-scaffold-result" descr="07b-scaffold-result.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35466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01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0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D847A2-EB94-43E9-8DD8-F733D54AA96E}"/>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Contiguity: What N50 Measures</a:t>
            </a:r>
          </a:p>
        </p:txBody>
      </p:sp>
      <p:sp>
        <p:nvSpPr>
          <p:cNvPr id="6" name="Content Placeholder 5">
            <a:extLst>
              <a:ext uri="{FF2B5EF4-FFF2-40B4-BE49-F238E27FC236}">
                <a16:creationId xmlns:a16="http://schemas.microsoft.com/office/drawing/2014/main" id="{6910DCE9-9250-41C7-9FBF-E20D4C2C20B9}"/>
              </a:ext>
            </a:extLst>
          </p:cNvPr>
          <p:cNvSpPr>
            <a:spLocks noGrp="1"/>
          </p:cNvSpPr>
          <p:nvPr>
            <p:ph idx="1"/>
          </p:nvPr>
        </p:nvSpPr>
        <p:spPr/>
        <p:txBody>
          <a:bodyPr/>
          <a:lstStyle/>
          <a:p>
            <a:pPr lvl="0"/>
            <a:r>
              <a:rPr lang="en-US" b="0"/>
              <a:t>Sort contigs by length and accumulate half the total assembly</a:t>
            </a:r>
          </a:p>
          <a:p>
            <a:pPr lvl="0"/>
            <a:r>
              <a:rPr lang="en-US" b="0"/>
              <a:t>N50 alone does not establish a correct assembly</a:t>
            </a:r>
          </a:p>
        </p:txBody>
      </p:sp>
      <p:sp>
        <p:nvSpPr>
          <p:cNvPr id="8" name="Total = 24 kb">
            <a:extLst>
              <a:ext uri="{FF2B5EF4-FFF2-40B4-BE49-F238E27FC236}">
                <a16:creationId xmlns:a16="http://schemas.microsoft.com/office/drawing/2014/main" id="{236C9C23-0E38-4286-981B-67F6E1C694C7}"/>
              </a:ext>
            </a:extLst>
          </p:cNvPr>
          <p:cNvSpPr>
            <a:spLocks noGrp="1"/>
          </p:cNvSpPr>
          <p:nvPr/>
        </p:nvSpPr>
        <p:spPr>
          <a:xfrm>
            <a:off x="657225" y="2317750"/>
            <a:ext cx="3343275" cy="428625"/>
          </a:xfrm>
          <a:prstGeom prst="rect">
            <a:avLst/>
          </a:prstGeom>
          <a:noFill/>
          <a:ln w="0">
            <a:noFill/>
          </a:ln>
        </p:spPr>
        <p:txBody>
          <a:bodyPr anchor="ctr">
            <a:noAutofit/>
          </a:bodyPr>
          <a:lstStyle/>
          <a:p>
            <a:pPr algn="l">
              <a:defRPr sz="2325" b="0">
                <a:solidFill>
                  <a:srgbClr val="222222"/>
                </a:solidFill>
                <a:latin typeface="PT Mono"/>
                <a:ea typeface="PT Mono"/>
                <a:cs typeface="PT Mono"/>
              </a:defRPr>
            </a:pPr>
            <a:r>
              <a:rPr sz="2325" b="0">
                <a:solidFill>
                  <a:srgbClr val="222222"/>
                </a:solidFill>
                <a:latin typeface="PT Mono"/>
                <a:ea typeface="PT Mono"/>
                <a:cs typeface="PT Mono"/>
              </a:rPr>
              <a:t>Total = 24 kb</a:t>
            </a:r>
          </a:p>
        </p:txBody>
      </p:sp>
      <p:sp>
        <p:nvSpPr>
          <p:cNvPr id="9" name="Half = 12 kb">
            <a:extLst>
              <a:ext uri="{FF2B5EF4-FFF2-40B4-BE49-F238E27FC236}">
                <a16:creationId xmlns:a16="http://schemas.microsoft.com/office/drawing/2014/main" id="{B50FC78B-C5A3-4279-B29A-83D52EE37EB4}"/>
              </a:ext>
            </a:extLst>
          </p:cNvPr>
          <p:cNvSpPr>
            <a:spLocks noGrp="1"/>
          </p:cNvSpPr>
          <p:nvPr/>
        </p:nvSpPr>
        <p:spPr>
          <a:xfrm>
            <a:off x="4933950" y="2727325"/>
            <a:ext cx="2428875" cy="419100"/>
          </a:xfrm>
          <a:prstGeom prst="rect">
            <a:avLst/>
          </a:prstGeom>
          <a:noFill/>
          <a:ln w="0">
            <a:noFill/>
          </a:ln>
        </p:spPr>
        <p:txBody>
          <a:bodyPr anchor="ctr">
            <a:noAutofit/>
          </a:bodyPr>
          <a:lstStyle/>
          <a:p>
            <a:pPr algn="ctr">
              <a:defRPr sz="2175" b="0">
                <a:solidFill>
                  <a:srgbClr val="222222"/>
                </a:solidFill>
                <a:latin typeface="PT Mono"/>
                <a:ea typeface="PT Mono"/>
                <a:cs typeface="PT Mono"/>
              </a:defRPr>
            </a:pPr>
            <a:r>
              <a:rPr sz="2175" b="0">
                <a:solidFill>
                  <a:srgbClr val="222222"/>
                </a:solidFill>
                <a:latin typeface="PT Mono"/>
                <a:ea typeface="PT Mono"/>
                <a:cs typeface="PT Mono"/>
              </a:rPr>
              <a:t>Half = 12 kb</a:t>
            </a:r>
          </a:p>
        </p:txBody>
      </p:sp>
      <p:sp>
        <p:nvSpPr>
          <p:cNvPr id="10" name="N50">
            <a:extLst>
              <a:ext uri="{FF2B5EF4-FFF2-40B4-BE49-F238E27FC236}">
                <a16:creationId xmlns:a16="http://schemas.microsoft.com/office/drawing/2014/main" id="{3AE39721-37AD-4A47-9725-CCF3B7DCE5FA}"/>
              </a:ext>
            </a:extLst>
          </p:cNvPr>
          <p:cNvSpPr>
            <a:spLocks noGrp="1"/>
          </p:cNvSpPr>
          <p:nvPr/>
        </p:nvSpPr>
        <p:spPr>
          <a:xfrm>
            <a:off x="10134600" y="2736850"/>
            <a:ext cx="1362075" cy="419100"/>
          </a:xfrm>
          <a:prstGeom prst="rect">
            <a:avLst/>
          </a:prstGeom>
          <a:noFill/>
          <a:ln w="0">
            <a:noFill/>
          </a:ln>
        </p:spPr>
        <p:txBody>
          <a:bodyPr anchor="ctr">
            <a:noAutofit/>
          </a:bodyPr>
          <a:lstStyle/>
          <a:p>
            <a:pPr algn="ctr">
              <a:defRPr sz="2325" b="1">
                <a:solidFill>
                  <a:srgbClr val="222222"/>
                </a:solidFill>
                <a:latin typeface="Calibri"/>
                <a:ea typeface="Calibri"/>
                <a:cs typeface="Calibri"/>
              </a:defRPr>
            </a:pPr>
            <a:r>
              <a:rPr sz="2325" b="1">
                <a:solidFill>
                  <a:srgbClr val="222222"/>
                </a:solidFill>
                <a:latin typeface="Calibri"/>
                <a:ea typeface="Calibri"/>
                <a:cs typeface="Calibri"/>
              </a:rPr>
              <a:t>N50</a:t>
            </a:r>
          </a:p>
        </p:txBody>
      </p:sp>
      <p:sp>
        <p:nvSpPr>
          <p:cNvPr id="11" name="Correct&#10;contigs">
            <a:extLst>
              <a:ext uri="{FF2B5EF4-FFF2-40B4-BE49-F238E27FC236}">
                <a16:creationId xmlns:a16="http://schemas.microsoft.com/office/drawing/2014/main" id="{8FFEFC4F-9E3A-4772-82E6-35BC4D39D0AE}"/>
              </a:ext>
            </a:extLst>
          </p:cNvPr>
          <p:cNvSpPr>
            <a:spLocks noGrp="1"/>
          </p:cNvSpPr>
          <p:nvPr/>
        </p:nvSpPr>
        <p:spPr>
          <a:xfrm>
            <a:off x="647700" y="3413125"/>
            <a:ext cx="1762125" cy="752475"/>
          </a:xfrm>
          <a:prstGeom prst="rect">
            <a:avLst/>
          </a:prstGeom>
          <a:noFill/>
          <a:ln w="0">
            <a:noFill/>
          </a:ln>
        </p:spPr>
        <p:txBody>
          <a:bodyPr anchor="ctr">
            <a:noAutofit/>
          </a:bodyPr>
          <a:lstStyle/>
          <a:p>
            <a:pPr algn="l">
              <a:defRPr sz="2175" b="1">
                <a:solidFill>
                  <a:srgbClr val="222222"/>
                </a:solidFill>
                <a:latin typeface="Calibri"/>
                <a:ea typeface="Calibri"/>
                <a:cs typeface="Calibri"/>
              </a:defRPr>
            </a:pPr>
            <a:r>
              <a:rPr sz="2175" b="1">
                <a:solidFill>
                  <a:srgbClr val="222222"/>
                </a:solidFill>
                <a:latin typeface="Calibri"/>
                <a:ea typeface="Calibri"/>
                <a:cs typeface="Calibri"/>
              </a:rPr>
              <a:t>Correct</a:t>
            </a:r>
          </a:p>
          <a:p>
            <a:pPr algn="l">
              <a:defRPr sz="2175" b="1">
                <a:solidFill>
                  <a:srgbClr val="222222"/>
                </a:solidFill>
                <a:latin typeface="Calibri"/>
                <a:ea typeface="Calibri"/>
                <a:cs typeface="Calibri"/>
              </a:defRPr>
            </a:pPr>
            <a:r>
              <a:rPr sz="2175" b="1">
                <a:solidFill>
                  <a:srgbClr val="222222"/>
                </a:solidFill>
                <a:latin typeface="Calibri"/>
                <a:ea typeface="Calibri"/>
                <a:cs typeface="Calibri"/>
              </a:rPr>
              <a:t>contigs</a:t>
            </a:r>
          </a:p>
        </p:txBody>
      </p:sp>
      <p:sp>
        <p:nvSpPr>
          <p:cNvPr id="12" name="10 sequence">
            <a:extLst>
              <a:ext uri="{FF2B5EF4-FFF2-40B4-BE49-F238E27FC236}">
                <a16:creationId xmlns:a16="http://schemas.microsoft.com/office/drawing/2014/main" id="{AB997489-6567-47CC-9D74-6C017FC6252F}"/>
              </a:ext>
            </a:extLst>
          </p:cNvPr>
          <p:cNvSpPr>
            <a:spLocks noGrp="1"/>
          </p:cNvSpPr>
          <p:nvPr/>
        </p:nvSpPr>
        <p:spPr>
          <a:xfrm>
            <a:off x="2609850" y="3517900"/>
            <a:ext cx="2952750" cy="609600"/>
          </a:xfrm>
          <a:prstGeom prst="rect">
            <a:avLst/>
          </a:prstGeom>
          <a:solidFill>
            <a:srgbClr val="4472C4"/>
          </a:solidFill>
          <a:ln w="0">
            <a:solidFill>
              <a:srgbClr val="4472C4"/>
            </a:solidFill>
            <a:prstDash val="solid"/>
          </a:ln>
        </p:spPr>
        <p:txBody>
          <a:bodyPr/>
          <a:lstStyle/>
          <a:p>
            <a:endParaRPr lang="en-US"/>
          </a:p>
        </p:txBody>
      </p:sp>
      <p:sp>
        <p:nvSpPr>
          <p:cNvPr id="13" name="10">
            <a:extLst>
              <a:ext uri="{FF2B5EF4-FFF2-40B4-BE49-F238E27FC236}">
                <a16:creationId xmlns:a16="http://schemas.microsoft.com/office/drawing/2014/main" id="{4D1C7F0F-D27F-4176-9C5C-A9BADB7AF3A0}"/>
              </a:ext>
            </a:extLst>
          </p:cNvPr>
          <p:cNvSpPr>
            <a:spLocks noGrp="1"/>
          </p:cNvSpPr>
          <p:nvPr/>
        </p:nvSpPr>
        <p:spPr>
          <a:xfrm>
            <a:off x="2638425" y="3527425"/>
            <a:ext cx="289560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10</a:t>
            </a:r>
          </a:p>
        </p:txBody>
      </p:sp>
      <p:sp>
        <p:nvSpPr>
          <p:cNvPr id="14" name="Editable path">
            <a:extLst>
              <a:ext uri="{FF2B5EF4-FFF2-40B4-BE49-F238E27FC236}">
                <a16:creationId xmlns:a16="http://schemas.microsoft.com/office/drawing/2014/main" id="{EBAB99D0-6036-42FB-8273-B5C047275BAC}"/>
              </a:ext>
            </a:extLst>
          </p:cNvPr>
          <p:cNvSpPr>
            <a:spLocks noGrp="1"/>
          </p:cNvSpPr>
          <p:nvPr/>
        </p:nvSpPr>
        <p:spPr>
          <a:xfrm>
            <a:off x="5562600" y="3517900"/>
            <a:ext cx="9525" cy="609600"/>
          </a:xfrm>
          <a:custGeom>
            <a:avLst/>
            <a:gdLst/>
            <a:ahLst/>
            <a:cxnLst/>
            <a:rect l="0" t="0" r="0" b="0"/>
            <a:pathLst>
              <a:path w="9525" h="609600">
                <a:moveTo>
                  <a:pt x="0" y="0"/>
                </a:moveTo>
                <a:lnTo>
                  <a:pt x="0" y="609600"/>
                </a:lnTo>
              </a:path>
            </a:pathLst>
          </a:custGeom>
          <a:noFill/>
          <a:ln w="38100">
            <a:solidFill>
              <a:srgbClr val="FFFFFF"/>
            </a:solidFill>
            <a:prstDash val="solid"/>
          </a:ln>
        </p:spPr>
        <p:txBody>
          <a:bodyPr/>
          <a:lstStyle/>
          <a:p>
            <a:endParaRPr lang="en-US"/>
          </a:p>
        </p:txBody>
      </p:sp>
      <p:sp>
        <p:nvSpPr>
          <p:cNvPr id="15" name="8 sequence">
            <a:extLst>
              <a:ext uri="{FF2B5EF4-FFF2-40B4-BE49-F238E27FC236}">
                <a16:creationId xmlns:a16="http://schemas.microsoft.com/office/drawing/2014/main" id="{5054D769-B7DD-406C-8BB9-2BD6EA07D7B2}"/>
              </a:ext>
            </a:extLst>
          </p:cNvPr>
          <p:cNvSpPr>
            <a:spLocks noGrp="1"/>
          </p:cNvSpPr>
          <p:nvPr/>
        </p:nvSpPr>
        <p:spPr>
          <a:xfrm>
            <a:off x="5562600" y="3517900"/>
            <a:ext cx="2362200" cy="609600"/>
          </a:xfrm>
          <a:prstGeom prst="rect">
            <a:avLst/>
          </a:prstGeom>
          <a:solidFill>
            <a:srgbClr val="1B8A3A"/>
          </a:solidFill>
          <a:ln w="0">
            <a:solidFill>
              <a:srgbClr val="1B8A3A"/>
            </a:solidFill>
            <a:prstDash val="solid"/>
          </a:ln>
        </p:spPr>
        <p:txBody>
          <a:bodyPr/>
          <a:lstStyle/>
          <a:p>
            <a:endParaRPr lang="en-US"/>
          </a:p>
        </p:txBody>
      </p:sp>
      <p:sp>
        <p:nvSpPr>
          <p:cNvPr id="16" name="8">
            <a:extLst>
              <a:ext uri="{FF2B5EF4-FFF2-40B4-BE49-F238E27FC236}">
                <a16:creationId xmlns:a16="http://schemas.microsoft.com/office/drawing/2014/main" id="{5A402B42-9E5B-43B8-ADC1-D753693D896A}"/>
              </a:ext>
            </a:extLst>
          </p:cNvPr>
          <p:cNvSpPr>
            <a:spLocks noGrp="1"/>
          </p:cNvSpPr>
          <p:nvPr/>
        </p:nvSpPr>
        <p:spPr>
          <a:xfrm>
            <a:off x="5591175" y="3527425"/>
            <a:ext cx="230505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8</a:t>
            </a:r>
          </a:p>
        </p:txBody>
      </p:sp>
      <p:sp>
        <p:nvSpPr>
          <p:cNvPr id="17" name="Editable path">
            <a:extLst>
              <a:ext uri="{FF2B5EF4-FFF2-40B4-BE49-F238E27FC236}">
                <a16:creationId xmlns:a16="http://schemas.microsoft.com/office/drawing/2014/main" id="{F9D349FB-F896-47BB-8E00-021E5D2F92AA}"/>
              </a:ext>
            </a:extLst>
          </p:cNvPr>
          <p:cNvSpPr>
            <a:spLocks noGrp="1"/>
          </p:cNvSpPr>
          <p:nvPr/>
        </p:nvSpPr>
        <p:spPr>
          <a:xfrm>
            <a:off x="7924800" y="3517900"/>
            <a:ext cx="9525" cy="609600"/>
          </a:xfrm>
          <a:custGeom>
            <a:avLst/>
            <a:gdLst/>
            <a:ahLst/>
            <a:cxnLst/>
            <a:rect l="0" t="0" r="0" b="0"/>
            <a:pathLst>
              <a:path w="9525" h="609600">
                <a:moveTo>
                  <a:pt x="0" y="0"/>
                </a:moveTo>
                <a:lnTo>
                  <a:pt x="0" y="609600"/>
                </a:lnTo>
              </a:path>
            </a:pathLst>
          </a:custGeom>
          <a:noFill/>
          <a:ln w="38100">
            <a:solidFill>
              <a:srgbClr val="FFFFFF"/>
            </a:solidFill>
            <a:prstDash val="solid"/>
          </a:ln>
        </p:spPr>
        <p:txBody>
          <a:bodyPr/>
          <a:lstStyle/>
          <a:p>
            <a:endParaRPr lang="en-US"/>
          </a:p>
        </p:txBody>
      </p:sp>
      <p:sp>
        <p:nvSpPr>
          <p:cNvPr id="18" name="4 sequence">
            <a:extLst>
              <a:ext uri="{FF2B5EF4-FFF2-40B4-BE49-F238E27FC236}">
                <a16:creationId xmlns:a16="http://schemas.microsoft.com/office/drawing/2014/main" id="{4C005CE8-E1F8-4305-9275-BEB4D7C24349}"/>
              </a:ext>
            </a:extLst>
          </p:cNvPr>
          <p:cNvSpPr>
            <a:spLocks noGrp="1"/>
          </p:cNvSpPr>
          <p:nvPr/>
        </p:nvSpPr>
        <p:spPr>
          <a:xfrm>
            <a:off x="7924800" y="3517900"/>
            <a:ext cx="1181100" cy="609600"/>
          </a:xfrm>
          <a:prstGeom prst="rect">
            <a:avLst/>
          </a:prstGeom>
          <a:solidFill>
            <a:srgbClr val="7030A0"/>
          </a:solidFill>
          <a:ln w="0">
            <a:solidFill>
              <a:srgbClr val="7030A0"/>
            </a:solidFill>
            <a:prstDash val="solid"/>
          </a:ln>
        </p:spPr>
        <p:txBody>
          <a:bodyPr/>
          <a:lstStyle/>
          <a:p>
            <a:endParaRPr lang="en-US"/>
          </a:p>
        </p:txBody>
      </p:sp>
      <p:sp>
        <p:nvSpPr>
          <p:cNvPr id="19" name="4">
            <a:extLst>
              <a:ext uri="{FF2B5EF4-FFF2-40B4-BE49-F238E27FC236}">
                <a16:creationId xmlns:a16="http://schemas.microsoft.com/office/drawing/2014/main" id="{D4264EB0-38AC-479D-A322-79EBA2F79EBF}"/>
              </a:ext>
            </a:extLst>
          </p:cNvPr>
          <p:cNvSpPr>
            <a:spLocks noGrp="1"/>
          </p:cNvSpPr>
          <p:nvPr/>
        </p:nvSpPr>
        <p:spPr>
          <a:xfrm>
            <a:off x="7953375" y="3527425"/>
            <a:ext cx="112395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4</a:t>
            </a:r>
          </a:p>
        </p:txBody>
      </p:sp>
      <p:sp>
        <p:nvSpPr>
          <p:cNvPr id="20" name="Editable path">
            <a:extLst>
              <a:ext uri="{FF2B5EF4-FFF2-40B4-BE49-F238E27FC236}">
                <a16:creationId xmlns:a16="http://schemas.microsoft.com/office/drawing/2014/main" id="{03C59EB0-5234-456B-8FAB-322D1DAA46C8}"/>
              </a:ext>
            </a:extLst>
          </p:cNvPr>
          <p:cNvSpPr>
            <a:spLocks noGrp="1"/>
          </p:cNvSpPr>
          <p:nvPr/>
        </p:nvSpPr>
        <p:spPr>
          <a:xfrm>
            <a:off x="9105900" y="3517900"/>
            <a:ext cx="9525" cy="609600"/>
          </a:xfrm>
          <a:custGeom>
            <a:avLst/>
            <a:gdLst/>
            <a:ahLst/>
            <a:cxnLst/>
            <a:rect l="0" t="0" r="0" b="0"/>
            <a:pathLst>
              <a:path w="9525" h="609600">
                <a:moveTo>
                  <a:pt x="0" y="0"/>
                </a:moveTo>
                <a:lnTo>
                  <a:pt x="0" y="609600"/>
                </a:lnTo>
              </a:path>
            </a:pathLst>
          </a:custGeom>
          <a:noFill/>
          <a:ln w="38100">
            <a:solidFill>
              <a:srgbClr val="FFFFFF"/>
            </a:solidFill>
            <a:prstDash val="solid"/>
          </a:ln>
        </p:spPr>
        <p:txBody>
          <a:bodyPr/>
          <a:lstStyle/>
          <a:p>
            <a:endParaRPr lang="en-US"/>
          </a:p>
        </p:txBody>
      </p:sp>
      <p:sp>
        <p:nvSpPr>
          <p:cNvPr id="21" name="2 sequence">
            <a:extLst>
              <a:ext uri="{FF2B5EF4-FFF2-40B4-BE49-F238E27FC236}">
                <a16:creationId xmlns:a16="http://schemas.microsoft.com/office/drawing/2014/main" id="{CEC8FDA9-5787-4080-B4FD-C8CDCA5C1B86}"/>
              </a:ext>
            </a:extLst>
          </p:cNvPr>
          <p:cNvSpPr>
            <a:spLocks noGrp="1"/>
          </p:cNvSpPr>
          <p:nvPr/>
        </p:nvSpPr>
        <p:spPr>
          <a:xfrm>
            <a:off x="9105900" y="3517900"/>
            <a:ext cx="590550" cy="609600"/>
          </a:xfrm>
          <a:prstGeom prst="rect">
            <a:avLst/>
          </a:prstGeom>
          <a:solidFill>
            <a:srgbClr val="287F8E"/>
          </a:solidFill>
          <a:ln w="0">
            <a:solidFill>
              <a:srgbClr val="287F8E"/>
            </a:solidFill>
            <a:prstDash val="solid"/>
          </a:ln>
        </p:spPr>
        <p:txBody>
          <a:bodyPr/>
          <a:lstStyle/>
          <a:p>
            <a:endParaRPr lang="en-US"/>
          </a:p>
        </p:txBody>
      </p:sp>
      <p:sp>
        <p:nvSpPr>
          <p:cNvPr id="22" name="2">
            <a:extLst>
              <a:ext uri="{FF2B5EF4-FFF2-40B4-BE49-F238E27FC236}">
                <a16:creationId xmlns:a16="http://schemas.microsoft.com/office/drawing/2014/main" id="{D021A654-ED2E-415C-BAB9-BE9901FD24A6}"/>
              </a:ext>
            </a:extLst>
          </p:cNvPr>
          <p:cNvSpPr>
            <a:spLocks noGrp="1"/>
          </p:cNvSpPr>
          <p:nvPr/>
        </p:nvSpPr>
        <p:spPr>
          <a:xfrm>
            <a:off x="9134475" y="3527425"/>
            <a:ext cx="53340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2</a:t>
            </a:r>
          </a:p>
        </p:txBody>
      </p:sp>
      <p:sp>
        <p:nvSpPr>
          <p:cNvPr id="23" name="N50 contig 8 kb">
            <a:extLst>
              <a:ext uri="{FF2B5EF4-FFF2-40B4-BE49-F238E27FC236}">
                <a16:creationId xmlns:a16="http://schemas.microsoft.com/office/drawing/2014/main" id="{6D1E172F-2AB5-4DAC-996C-0279C544A66B}"/>
              </a:ext>
            </a:extLst>
          </p:cNvPr>
          <p:cNvSpPr>
            <a:spLocks noGrp="1"/>
          </p:cNvSpPr>
          <p:nvPr/>
        </p:nvSpPr>
        <p:spPr>
          <a:xfrm>
            <a:off x="5562600" y="3517900"/>
            <a:ext cx="2362200" cy="609600"/>
          </a:xfrm>
          <a:prstGeom prst="rect">
            <a:avLst/>
          </a:prstGeom>
          <a:noFill/>
          <a:ln w="26670">
            <a:solidFill>
              <a:srgbClr val="222222"/>
            </a:solidFill>
            <a:prstDash val="solid"/>
          </a:ln>
        </p:spPr>
        <p:txBody>
          <a:bodyPr/>
          <a:lstStyle/>
          <a:p>
            <a:endParaRPr lang="en-US"/>
          </a:p>
        </p:txBody>
      </p:sp>
      <p:sp>
        <p:nvSpPr>
          <p:cNvPr id="24" name="8 kb">
            <a:extLst>
              <a:ext uri="{FF2B5EF4-FFF2-40B4-BE49-F238E27FC236}">
                <a16:creationId xmlns:a16="http://schemas.microsoft.com/office/drawing/2014/main" id="{28E7C817-64B7-4D2F-8400-C63D7D6548B2}"/>
              </a:ext>
            </a:extLst>
          </p:cNvPr>
          <p:cNvSpPr>
            <a:spLocks noGrp="1"/>
          </p:cNvSpPr>
          <p:nvPr/>
        </p:nvSpPr>
        <p:spPr>
          <a:xfrm>
            <a:off x="10010775" y="3527425"/>
            <a:ext cx="1581150" cy="581025"/>
          </a:xfrm>
          <a:prstGeom prst="rect">
            <a:avLst/>
          </a:prstGeom>
          <a:noFill/>
          <a:ln w="0">
            <a:noFill/>
          </a:ln>
        </p:spPr>
        <p:txBody>
          <a:bodyPr anchor="ctr">
            <a:noAutofit/>
          </a:bodyPr>
          <a:lstStyle/>
          <a:p>
            <a:pPr algn="ctr">
              <a:defRPr sz="2625" b="1">
                <a:solidFill>
                  <a:srgbClr val="1B8A3A"/>
                </a:solidFill>
                <a:latin typeface="PT Mono"/>
                <a:ea typeface="PT Mono"/>
                <a:cs typeface="PT Mono"/>
              </a:defRPr>
            </a:pPr>
            <a:r>
              <a:rPr sz="2625" b="1">
                <a:solidFill>
                  <a:srgbClr val="1B8A3A"/>
                </a:solidFill>
                <a:latin typeface="PT Mono"/>
                <a:ea typeface="PT Mono"/>
                <a:cs typeface="PT Mono"/>
              </a:rPr>
              <a:t>8 kb</a:t>
            </a:r>
          </a:p>
        </p:txBody>
      </p:sp>
      <p:sp>
        <p:nvSpPr>
          <p:cNvPr id="25" name="After&#10;misjoin">
            <a:extLst>
              <a:ext uri="{FF2B5EF4-FFF2-40B4-BE49-F238E27FC236}">
                <a16:creationId xmlns:a16="http://schemas.microsoft.com/office/drawing/2014/main" id="{0E029666-771C-43B3-8770-CF24F571D4A2}"/>
              </a:ext>
            </a:extLst>
          </p:cNvPr>
          <p:cNvSpPr>
            <a:spLocks noGrp="1"/>
          </p:cNvSpPr>
          <p:nvPr/>
        </p:nvSpPr>
        <p:spPr>
          <a:xfrm>
            <a:off x="647700" y="4841875"/>
            <a:ext cx="1762125" cy="752475"/>
          </a:xfrm>
          <a:prstGeom prst="rect">
            <a:avLst/>
          </a:prstGeom>
          <a:noFill/>
          <a:ln w="0">
            <a:noFill/>
          </a:ln>
        </p:spPr>
        <p:txBody>
          <a:bodyPr anchor="ctr">
            <a:noAutofit/>
          </a:bodyPr>
          <a:lstStyle/>
          <a:p>
            <a:pPr algn="l">
              <a:defRPr sz="2175" b="1">
                <a:solidFill>
                  <a:srgbClr val="222222"/>
                </a:solidFill>
                <a:latin typeface="Calibri"/>
                <a:ea typeface="Calibri"/>
                <a:cs typeface="Calibri"/>
              </a:defRPr>
            </a:pPr>
            <a:r>
              <a:rPr sz="2175" b="1">
                <a:solidFill>
                  <a:srgbClr val="222222"/>
                </a:solidFill>
                <a:latin typeface="Calibri"/>
                <a:ea typeface="Calibri"/>
                <a:cs typeface="Calibri"/>
              </a:rPr>
              <a:t>After</a:t>
            </a:r>
          </a:p>
          <a:p>
            <a:pPr algn="l">
              <a:defRPr sz="2175" b="1">
                <a:solidFill>
                  <a:srgbClr val="222222"/>
                </a:solidFill>
                <a:latin typeface="Calibri"/>
                <a:ea typeface="Calibri"/>
                <a:cs typeface="Calibri"/>
              </a:defRPr>
            </a:pPr>
            <a:r>
              <a:rPr sz="2175" b="1">
                <a:solidFill>
                  <a:srgbClr val="222222"/>
                </a:solidFill>
                <a:latin typeface="Calibri"/>
                <a:ea typeface="Calibri"/>
                <a:cs typeface="Calibri"/>
              </a:rPr>
              <a:t>misjoin</a:t>
            </a:r>
          </a:p>
        </p:txBody>
      </p:sp>
      <p:sp>
        <p:nvSpPr>
          <p:cNvPr id="26" name=" sequence">
            <a:extLst>
              <a:ext uri="{FF2B5EF4-FFF2-40B4-BE49-F238E27FC236}">
                <a16:creationId xmlns:a16="http://schemas.microsoft.com/office/drawing/2014/main" id="{FEFA28EF-8DA0-4EF0-B4E4-31B12D967D9B}"/>
              </a:ext>
            </a:extLst>
          </p:cNvPr>
          <p:cNvSpPr>
            <a:spLocks noGrp="1"/>
          </p:cNvSpPr>
          <p:nvPr/>
        </p:nvSpPr>
        <p:spPr>
          <a:xfrm>
            <a:off x="2609850" y="4946650"/>
            <a:ext cx="2952750" cy="609600"/>
          </a:xfrm>
          <a:prstGeom prst="rect">
            <a:avLst/>
          </a:prstGeom>
          <a:solidFill>
            <a:srgbClr val="4472C4"/>
          </a:solidFill>
          <a:ln w="0">
            <a:solidFill>
              <a:srgbClr val="4472C4"/>
            </a:solidFill>
            <a:prstDash val="solid"/>
          </a:ln>
        </p:spPr>
        <p:txBody>
          <a:bodyPr/>
          <a:lstStyle/>
          <a:p>
            <a:endParaRPr lang="en-US"/>
          </a:p>
        </p:txBody>
      </p:sp>
      <p:sp>
        <p:nvSpPr>
          <p:cNvPr id="27" name=" sequence">
            <a:extLst>
              <a:ext uri="{FF2B5EF4-FFF2-40B4-BE49-F238E27FC236}">
                <a16:creationId xmlns:a16="http://schemas.microsoft.com/office/drawing/2014/main" id="{E04A52FB-C74C-4C02-A72D-077BF9E836A5}"/>
              </a:ext>
            </a:extLst>
          </p:cNvPr>
          <p:cNvSpPr>
            <a:spLocks noGrp="1"/>
          </p:cNvSpPr>
          <p:nvPr/>
        </p:nvSpPr>
        <p:spPr>
          <a:xfrm>
            <a:off x="5562600" y="4946650"/>
            <a:ext cx="2362200" cy="609600"/>
          </a:xfrm>
          <a:prstGeom prst="rect">
            <a:avLst/>
          </a:prstGeom>
          <a:solidFill>
            <a:srgbClr val="1B8A3A"/>
          </a:solidFill>
          <a:ln w="0">
            <a:solidFill>
              <a:srgbClr val="1B8A3A"/>
            </a:solidFill>
            <a:prstDash val="solid"/>
          </a:ln>
        </p:spPr>
        <p:txBody>
          <a:bodyPr/>
          <a:lstStyle/>
          <a:p>
            <a:endParaRPr lang="en-US"/>
          </a:p>
        </p:txBody>
      </p:sp>
      <p:sp>
        <p:nvSpPr>
          <p:cNvPr id="28" name="One contig after incorrect join">
            <a:extLst>
              <a:ext uri="{FF2B5EF4-FFF2-40B4-BE49-F238E27FC236}">
                <a16:creationId xmlns:a16="http://schemas.microsoft.com/office/drawing/2014/main" id="{1B4425A8-6CBF-4451-B524-5700D500E926}"/>
              </a:ext>
            </a:extLst>
          </p:cNvPr>
          <p:cNvSpPr>
            <a:spLocks noGrp="1"/>
          </p:cNvSpPr>
          <p:nvPr/>
        </p:nvSpPr>
        <p:spPr>
          <a:xfrm>
            <a:off x="2609850" y="4946650"/>
            <a:ext cx="5314950" cy="609600"/>
          </a:xfrm>
          <a:prstGeom prst="rect">
            <a:avLst/>
          </a:prstGeom>
          <a:noFill/>
          <a:ln w="26670">
            <a:solidFill>
              <a:srgbClr val="C00000"/>
            </a:solidFill>
            <a:prstDash val="solid"/>
          </a:ln>
        </p:spPr>
        <p:txBody>
          <a:bodyPr/>
          <a:lstStyle/>
          <a:p>
            <a:endParaRPr lang="en-US"/>
          </a:p>
        </p:txBody>
      </p:sp>
      <p:sp>
        <p:nvSpPr>
          <p:cNvPr id="29" name="18">
            <a:extLst>
              <a:ext uri="{FF2B5EF4-FFF2-40B4-BE49-F238E27FC236}">
                <a16:creationId xmlns:a16="http://schemas.microsoft.com/office/drawing/2014/main" id="{347C31D2-5BEB-4B04-91E5-92ECE67C12B3}"/>
              </a:ext>
            </a:extLst>
          </p:cNvPr>
          <p:cNvSpPr>
            <a:spLocks noGrp="1"/>
          </p:cNvSpPr>
          <p:nvPr/>
        </p:nvSpPr>
        <p:spPr>
          <a:xfrm>
            <a:off x="4810125" y="4984750"/>
            <a:ext cx="914400" cy="542925"/>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18</a:t>
            </a:r>
          </a:p>
        </p:txBody>
      </p:sp>
      <p:sp>
        <p:nvSpPr>
          <p:cNvPr id="30" name="4 sequence">
            <a:extLst>
              <a:ext uri="{FF2B5EF4-FFF2-40B4-BE49-F238E27FC236}">
                <a16:creationId xmlns:a16="http://schemas.microsoft.com/office/drawing/2014/main" id="{1E064DEE-7881-4D97-98E0-830B1CBBC78F}"/>
              </a:ext>
            </a:extLst>
          </p:cNvPr>
          <p:cNvSpPr>
            <a:spLocks noGrp="1"/>
          </p:cNvSpPr>
          <p:nvPr/>
        </p:nvSpPr>
        <p:spPr>
          <a:xfrm>
            <a:off x="7924800" y="4946650"/>
            <a:ext cx="1181100" cy="609600"/>
          </a:xfrm>
          <a:prstGeom prst="rect">
            <a:avLst/>
          </a:prstGeom>
          <a:solidFill>
            <a:srgbClr val="7030A0"/>
          </a:solidFill>
          <a:ln w="0">
            <a:solidFill>
              <a:srgbClr val="7030A0"/>
            </a:solidFill>
            <a:prstDash val="solid"/>
          </a:ln>
        </p:spPr>
        <p:txBody>
          <a:bodyPr/>
          <a:lstStyle/>
          <a:p>
            <a:endParaRPr lang="en-US"/>
          </a:p>
        </p:txBody>
      </p:sp>
      <p:sp>
        <p:nvSpPr>
          <p:cNvPr id="31" name="4">
            <a:extLst>
              <a:ext uri="{FF2B5EF4-FFF2-40B4-BE49-F238E27FC236}">
                <a16:creationId xmlns:a16="http://schemas.microsoft.com/office/drawing/2014/main" id="{AEF7230E-6E35-43DE-9199-EA18E0646313}"/>
              </a:ext>
            </a:extLst>
          </p:cNvPr>
          <p:cNvSpPr>
            <a:spLocks noGrp="1"/>
          </p:cNvSpPr>
          <p:nvPr/>
        </p:nvSpPr>
        <p:spPr>
          <a:xfrm>
            <a:off x="7953375" y="4956175"/>
            <a:ext cx="112395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4</a:t>
            </a:r>
          </a:p>
        </p:txBody>
      </p:sp>
      <p:sp>
        <p:nvSpPr>
          <p:cNvPr id="32" name="2 sequence">
            <a:extLst>
              <a:ext uri="{FF2B5EF4-FFF2-40B4-BE49-F238E27FC236}">
                <a16:creationId xmlns:a16="http://schemas.microsoft.com/office/drawing/2014/main" id="{E98AEE2B-62AF-4E51-A900-B5272D711B47}"/>
              </a:ext>
            </a:extLst>
          </p:cNvPr>
          <p:cNvSpPr>
            <a:spLocks noGrp="1"/>
          </p:cNvSpPr>
          <p:nvPr/>
        </p:nvSpPr>
        <p:spPr>
          <a:xfrm>
            <a:off x="9105900" y="4946650"/>
            <a:ext cx="590550" cy="609600"/>
          </a:xfrm>
          <a:prstGeom prst="rect">
            <a:avLst/>
          </a:prstGeom>
          <a:solidFill>
            <a:srgbClr val="287F8E"/>
          </a:solidFill>
          <a:ln w="0">
            <a:solidFill>
              <a:srgbClr val="287F8E"/>
            </a:solidFill>
            <a:prstDash val="solid"/>
          </a:ln>
        </p:spPr>
        <p:txBody>
          <a:bodyPr/>
          <a:lstStyle/>
          <a:p>
            <a:endParaRPr lang="en-US"/>
          </a:p>
        </p:txBody>
      </p:sp>
      <p:sp>
        <p:nvSpPr>
          <p:cNvPr id="33" name="2">
            <a:extLst>
              <a:ext uri="{FF2B5EF4-FFF2-40B4-BE49-F238E27FC236}">
                <a16:creationId xmlns:a16="http://schemas.microsoft.com/office/drawing/2014/main" id="{846C3410-C0F0-4677-B1E4-82604C1DAA51}"/>
              </a:ext>
            </a:extLst>
          </p:cNvPr>
          <p:cNvSpPr>
            <a:spLocks noGrp="1"/>
          </p:cNvSpPr>
          <p:nvPr/>
        </p:nvSpPr>
        <p:spPr>
          <a:xfrm>
            <a:off x="9134475" y="4956175"/>
            <a:ext cx="533400" cy="590550"/>
          </a:xfrm>
          <a:prstGeom prst="rect">
            <a:avLst/>
          </a:prstGeom>
          <a:noFill/>
          <a:ln w="0">
            <a:noFill/>
          </a:ln>
        </p:spPr>
        <p:txBody>
          <a:bodyPr anchor="ctr">
            <a:noAutofit/>
          </a:bodyPr>
          <a:lstStyle/>
          <a:p>
            <a:pPr algn="ctr">
              <a:defRPr sz="2400" b="0">
                <a:solidFill>
                  <a:srgbClr val="FFFFFF"/>
                </a:solidFill>
                <a:latin typeface="PT Mono"/>
                <a:ea typeface="PT Mono"/>
                <a:cs typeface="PT Mono"/>
              </a:defRPr>
            </a:pPr>
            <a:r>
              <a:rPr sz="2400" b="0">
                <a:solidFill>
                  <a:srgbClr val="FFFFFF"/>
                </a:solidFill>
                <a:latin typeface="PT Mono"/>
                <a:ea typeface="PT Mono"/>
                <a:cs typeface="PT Mono"/>
              </a:rPr>
              <a:t>2</a:t>
            </a:r>
          </a:p>
        </p:txBody>
      </p:sp>
      <p:sp>
        <p:nvSpPr>
          <p:cNvPr id="34" name="Editable path">
            <a:extLst>
              <a:ext uri="{FF2B5EF4-FFF2-40B4-BE49-F238E27FC236}">
                <a16:creationId xmlns:a16="http://schemas.microsoft.com/office/drawing/2014/main" id="{98C4853A-F4A8-4BA8-AA79-3F53782AA51B}"/>
              </a:ext>
            </a:extLst>
          </p:cNvPr>
          <p:cNvSpPr>
            <a:spLocks noGrp="1"/>
          </p:cNvSpPr>
          <p:nvPr/>
        </p:nvSpPr>
        <p:spPr>
          <a:xfrm>
            <a:off x="7924800" y="4946650"/>
            <a:ext cx="9525" cy="609600"/>
          </a:xfrm>
          <a:custGeom>
            <a:avLst/>
            <a:gdLst/>
            <a:ahLst/>
            <a:cxnLst/>
            <a:rect l="0" t="0" r="0" b="0"/>
            <a:pathLst>
              <a:path w="9525" h="609600">
                <a:moveTo>
                  <a:pt x="0" y="0"/>
                </a:moveTo>
                <a:lnTo>
                  <a:pt x="0" y="609600"/>
                </a:lnTo>
              </a:path>
            </a:pathLst>
          </a:custGeom>
          <a:noFill/>
          <a:ln w="38100">
            <a:solidFill>
              <a:srgbClr val="FFFFFF"/>
            </a:solidFill>
            <a:prstDash val="solid"/>
          </a:ln>
        </p:spPr>
        <p:txBody>
          <a:bodyPr/>
          <a:lstStyle/>
          <a:p>
            <a:endParaRPr lang="en-US"/>
          </a:p>
        </p:txBody>
      </p:sp>
      <p:sp>
        <p:nvSpPr>
          <p:cNvPr id="35" name="Editable path">
            <a:extLst>
              <a:ext uri="{FF2B5EF4-FFF2-40B4-BE49-F238E27FC236}">
                <a16:creationId xmlns:a16="http://schemas.microsoft.com/office/drawing/2014/main" id="{87A39D6C-E8CF-4487-9F35-5F6C728BD61D}"/>
              </a:ext>
            </a:extLst>
          </p:cNvPr>
          <p:cNvSpPr>
            <a:spLocks noGrp="1"/>
          </p:cNvSpPr>
          <p:nvPr/>
        </p:nvSpPr>
        <p:spPr>
          <a:xfrm>
            <a:off x="9105900" y="4946650"/>
            <a:ext cx="9525" cy="609600"/>
          </a:xfrm>
          <a:custGeom>
            <a:avLst/>
            <a:gdLst/>
            <a:ahLst/>
            <a:cxnLst/>
            <a:rect l="0" t="0" r="0" b="0"/>
            <a:pathLst>
              <a:path w="9525" h="609600">
                <a:moveTo>
                  <a:pt x="0" y="0"/>
                </a:moveTo>
                <a:lnTo>
                  <a:pt x="0" y="609600"/>
                </a:lnTo>
              </a:path>
            </a:pathLst>
          </a:custGeom>
          <a:noFill/>
          <a:ln w="38100">
            <a:solidFill>
              <a:srgbClr val="FFFFFF"/>
            </a:solidFill>
            <a:prstDash val="solid"/>
          </a:ln>
        </p:spPr>
        <p:txBody>
          <a:bodyPr/>
          <a:lstStyle/>
          <a:p>
            <a:endParaRPr lang="en-US"/>
          </a:p>
        </p:txBody>
      </p:sp>
      <p:sp>
        <p:nvSpPr>
          <p:cNvPr id="36" name="False join between original 10 and 8 kb contigs">
            <a:extLst>
              <a:ext uri="{FF2B5EF4-FFF2-40B4-BE49-F238E27FC236}">
                <a16:creationId xmlns:a16="http://schemas.microsoft.com/office/drawing/2014/main" id="{915FDCE7-854F-4F70-919A-23F25955A9BB}"/>
              </a:ext>
            </a:extLst>
          </p:cNvPr>
          <p:cNvSpPr>
            <a:spLocks noGrp="1"/>
          </p:cNvSpPr>
          <p:nvPr/>
        </p:nvSpPr>
        <p:spPr>
          <a:xfrm>
            <a:off x="5562600" y="4879975"/>
            <a:ext cx="9525" cy="752475"/>
          </a:xfrm>
          <a:custGeom>
            <a:avLst/>
            <a:gdLst/>
            <a:ahLst/>
            <a:cxnLst/>
            <a:rect l="0" t="0" r="0" b="0"/>
            <a:pathLst>
              <a:path w="9525" h="752475">
                <a:moveTo>
                  <a:pt x="0" y="0"/>
                </a:moveTo>
                <a:lnTo>
                  <a:pt x="0" y="752475"/>
                </a:lnTo>
              </a:path>
            </a:pathLst>
          </a:custGeom>
          <a:noFill/>
          <a:ln w="57150">
            <a:solidFill>
              <a:srgbClr val="C00000"/>
            </a:solidFill>
            <a:prstDash val="solid"/>
          </a:ln>
        </p:spPr>
        <p:txBody>
          <a:bodyPr/>
          <a:lstStyle/>
          <a:p>
            <a:endParaRPr lang="en-US"/>
          </a:p>
        </p:txBody>
      </p:sp>
      <p:sp>
        <p:nvSpPr>
          <p:cNvPr id="37" name="18 kb">
            <a:extLst>
              <a:ext uri="{FF2B5EF4-FFF2-40B4-BE49-F238E27FC236}">
                <a16:creationId xmlns:a16="http://schemas.microsoft.com/office/drawing/2014/main" id="{EC83513B-95CD-4D65-90D2-D942970648CB}"/>
              </a:ext>
            </a:extLst>
          </p:cNvPr>
          <p:cNvSpPr>
            <a:spLocks noGrp="1"/>
          </p:cNvSpPr>
          <p:nvPr/>
        </p:nvSpPr>
        <p:spPr>
          <a:xfrm>
            <a:off x="10010775" y="4956175"/>
            <a:ext cx="1581150" cy="581025"/>
          </a:xfrm>
          <a:prstGeom prst="rect">
            <a:avLst/>
          </a:prstGeom>
          <a:noFill/>
          <a:ln w="0">
            <a:noFill/>
          </a:ln>
        </p:spPr>
        <p:txBody>
          <a:bodyPr anchor="ctr">
            <a:noAutofit/>
          </a:bodyPr>
          <a:lstStyle/>
          <a:p>
            <a:pPr algn="ctr">
              <a:defRPr sz="2625" b="1">
                <a:solidFill>
                  <a:srgbClr val="C00000"/>
                </a:solidFill>
                <a:latin typeface="PT Mono"/>
                <a:ea typeface="PT Mono"/>
                <a:cs typeface="PT Mono"/>
              </a:defRPr>
            </a:pPr>
            <a:r>
              <a:rPr sz="2625" b="1">
                <a:solidFill>
                  <a:srgbClr val="C00000"/>
                </a:solidFill>
                <a:latin typeface="PT Mono"/>
                <a:ea typeface="PT Mono"/>
                <a:cs typeface="PT Mono"/>
              </a:rPr>
              <a:t>18 kb</a:t>
            </a:r>
          </a:p>
        </p:txBody>
      </p:sp>
      <p:sp>
        <p:nvSpPr>
          <p:cNvPr id="38" name="12 kb cumulative half threshold">
            <a:extLst>
              <a:ext uri="{FF2B5EF4-FFF2-40B4-BE49-F238E27FC236}">
                <a16:creationId xmlns:a16="http://schemas.microsoft.com/office/drawing/2014/main" id="{C3B99464-07BA-4E35-8CD5-4C7F7334BE60}"/>
              </a:ext>
            </a:extLst>
          </p:cNvPr>
          <p:cNvSpPr>
            <a:spLocks noGrp="1"/>
          </p:cNvSpPr>
          <p:nvPr/>
        </p:nvSpPr>
        <p:spPr>
          <a:xfrm>
            <a:off x="6153150" y="3194050"/>
            <a:ext cx="9525" cy="2466975"/>
          </a:xfrm>
          <a:custGeom>
            <a:avLst/>
            <a:gdLst/>
            <a:ahLst/>
            <a:cxnLst/>
            <a:rect l="0" t="0" r="0" b="0"/>
            <a:pathLst>
              <a:path w="9525" h="2466975">
                <a:moveTo>
                  <a:pt x="0" y="0"/>
                </a:moveTo>
                <a:lnTo>
                  <a:pt x="0" y="2466975"/>
                </a:lnTo>
              </a:path>
            </a:pathLst>
          </a:custGeom>
          <a:noFill/>
          <a:ln w="25718">
            <a:solidFill>
              <a:srgbClr val="222222"/>
            </a:solidFill>
            <a:prstDash val="dash"/>
          </a:ln>
        </p:spPr>
        <p:txBody>
          <a:bodyPr/>
          <a:lstStyle/>
          <a:p>
            <a:endParaRPr lang="en-US"/>
          </a:p>
        </p:txBody>
      </p:sp>
      <p:sp>
        <p:nvSpPr>
          <p:cNvPr id="39" name="False join">
            <a:extLst>
              <a:ext uri="{FF2B5EF4-FFF2-40B4-BE49-F238E27FC236}">
                <a16:creationId xmlns:a16="http://schemas.microsoft.com/office/drawing/2014/main" id="{BEAEE362-6E28-4B3B-A6FE-ECC44DD5E900}"/>
              </a:ext>
            </a:extLst>
          </p:cNvPr>
          <p:cNvSpPr>
            <a:spLocks noGrp="1"/>
          </p:cNvSpPr>
          <p:nvPr/>
        </p:nvSpPr>
        <p:spPr>
          <a:xfrm>
            <a:off x="4724400" y="5727700"/>
            <a:ext cx="1685925" cy="352425"/>
          </a:xfrm>
          <a:prstGeom prst="rect">
            <a:avLst/>
          </a:prstGeom>
          <a:noFill/>
          <a:ln w="0">
            <a:noFill/>
          </a:ln>
        </p:spPr>
        <p:txBody>
          <a:bodyPr anchor="ctr">
            <a:noAutofit/>
          </a:bodyPr>
          <a:lstStyle/>
          <a:p>
            <a:pPr algn="ctr">
              <a:defRPr sz="2100" b="0">
                <a:solidFill>
                  <a:srgbClr val="C00000"/>
                </a:solidFill>
                <a:latin typeface="Calibri"/>
                <a:ea typeface="Calibri"/>
                <a:cs typeface="Calibri"/>
              </a:defRPr>
            </a:pPr>
            <a:r>
              <a:rPr sz="2100" b="0">
                <a:solidFill>
                  <a:srgbClr val="C00000"/>
                </a:solidFill>
                <a:latin typeface="Calibri"/>
                <a:ea typeface="Calibri"/>
                <a:cs typeface="Calibri"/>
              </a:rPr>
              <a:t>False join</a:t>
            </a:r>
          </a:p>
        </p:txBody>
      </p:sp>
      <p:sp>
        <p:nvSpPr>
          <p:cNvPr id="40" name="Slide Number Placeholder 2">
            <a:extLst>
              <a:ext uri="{FF2B5EF4-FFF2-40B4-BE49-F238E27FC236}">
                <a16:creationId xmlns:a16="http://schemas.microsoft.com/office/drawing/2014/main" id="{590FF019-770E-4F2C-ACB3-B9113C380E6F}"/>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25423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341B08-8335-486C-AB44-1986301DADF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Assembly Quality Has Several Dimensions</a:t>
            </a:r>
          </a:p>
        </p:txBody>
      </p:sp>
      <p:sp>
        <p:nvSpPr>
          <p:cNvPr id="6" name="Content Placeholder 5">
            <a:extLst>
              <a:ext uri="{FF2B5EF4-FFF2-40B4-BE49-F238E27FC236}">
                <a16:creationId xmlns:a16="http://schemas.microsoft.com/office/drawing/2014/main" id="{2EC216BA-5753-4816-B0AD-F08E75D3B721}"/>
              </a:ext>
            </a:extLst>
          </p:cNvPr>
          <p:cNvSpPr>
            <a:spLocks noGrp="1"/>
          </p:cNvSpPr>
          <p:nvPr>
            <p:ph idx="1"/>
          </p:nvPr>
        </p:nvSpPr>
        <p:spPr/>
        <p:txBody>
          <a:bodyPr/>
          <a:lstStyle/>
          <a:p>
            <a:pPr lvl="0"/>
            <a:r>
              <a:rPr lang="en-US" b="0"/>
              <a:t>Check base accuracy, completeness, structure and phase</a:t>
            </a:r>
          </a:p>
          <a:p>
            <a:pPr lvl="0"/>
            <a:r>
              <a:rPr lang="en-US" b="0"/>
              <a:t>Different checks reveal different kinds of error</a:t>
            </a:r>
          </a:p>
        </p:txBody>
      </p:sp>
      <p:sp>
        <p:nvSpPr>
          <p:cNvPr id="8" name="Base accuracy">
            <a:extLst>
              <a:ext uri="{FF2B5EF4-FFF2-40B4-BE49-F238E27FC236}">
                <a16:creationId xmlns:a16="http://schemas.microsoft.com/office/drawing/2014/main" id="{D66839D1-B974-449F-AFDC-37B76E54FF72}"/>
              </a:ext>
            </a:extLst>
          </p:cNvPr>
          <p:cNvSpPr>
            <a:spLocks noGrp="1"/>
          </p:cNvSpPr>
          <p:nvPr/>
        </p:nvSpPr>
        <p:spPr>
          <a:xfrm>
            <a:off x="638175" y="2279650"/>
            <a:ext cx="2495550" cy="571500"/>
          </a:xfrm>
          <a:prstGeom prst="rect">
            <a:avLst/>
          </a:prstGeom>
          <a:noFill/>
          <a:ln w="0">
            <a:noFill/>
          </a:ln>
        </p:spPr>
        <p:txBody>
          <a:bodyPr anchor="ctr">
            <a:noAutofit/>
          </a:bodyPr>
          <a:lstStyle/>
          <a:p>
            <a:pPr algn="l">
              <a:defRPr sz="2325" b="1">
                <a:solidFill>
                  <a:srgbClr val="4472C4"/>
                </a:solidFill>
                <a:latin typeface="Calibri"/>
                <a:ea typeface="Calibri"/>
                <a:cs typeface="Calibri"/>
              </a:defRPr>
            </a:pPr>
            <a:r>
              <a:rPr sz="2325" b="1">
                <a:solidFill>
                  <a:srgbClr val="4472C4"/>
                </a:solidFill>
                <a:latin typeface="Calibri"/>
                <a:ea typeface="Calibri"/>
                <a:cs typeface="Calibri"/>
              </a:rPr>
              <a:t>Base accuracy</a:t>
            </a:r>
          </a:p>
        </p:txBody>
      </p:sp>
      <p:sp>
        <p:nvSpPr>
          <p:cNvPr id="9" name="A">
            <a:extLst>
              <a:ext uri="{FF2B5EF4-FFF2-40B4-BE49-F238E27FC236}">
                <a16:creationId xmlns:a16="http://schemas.microsoft.com/office/drawing/2014/main" id="{6A92D990-32C6-4F65-AD9D-8A6A6E11E7AF}"/>
              </a:ext>
            </a:extLst>
          </p:cNvPr>
          <p:cNvSpPr>
            <a:spLocks noGrp="1"/>
          </p:cNvSpPr>
          <p:nvPr/>
        </p:nvSpPr>
        <p:spPr>
          <a:xfrm>
            <a:off x="3390900"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A</a:t>
            </a:r>
          </a:p>
        </p:txBody>
      </p:sp>
      <p:sp>
        <p:nvSpPr>
          <p:cNvPr id="10" name="C">
            <a:extLst>
              <a:ext uri="{FF2B5EF4-FFF2-40B4-BE49-F238E27FC236}">
                <a16:creationId xmlns:a16="http://schemas.microsoft.com/office/drawing/2014/main" id="{CB408005-46FD-41D1-92B6-3722782D1F5E}"/>
              </a:ext>
            </a:extLst>
          </p:cNvPr>
          <p:cNvSpPr>
            <a:spLocks noGrp="1"/>
          </p:cNvSpPr>
          <p:nvPr/>
        </p:nvSpPr>
        <p:spPr>
          <a:xfrm>
            <a:off x="376237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C</a:t>
            </a:r>
          </a:p>
        </p:txBody>
      </p:sp>
      <p:sp>
        <p:nvSpPr>
          <p:cNvPr id="11" name="C">
            <a:extLst>
              <a:ext uri="{FF2B5EF4-FFF2-40B4-BE49-F238E27FC236}">
                <a16:creationId xmlns:a16="http://schemas.microsoft.com/office/drawing/2014/main" id="{987522C1-9BA0-43D4-87E1-5C915C3DC217}"/>
              </a:ext>
            </a:extLst>
          </p:cNvPr>
          <p:cNvSpPr>
            <a:spLocks noGrp="1"/>
          </p:cNvSpPr>
          <p:nvPr/>
        </p:nvSpPr>
        <p:spPr>
          <a:xfrm>
            <a:off x="4133850" y="2384425"/>
            <a:ext cx="371475" cy="400050"/>
          </a:xfrm>
          <a:prstGeom prst="rect">
            <a:avLst/>
          </a:prstGeom>
          <a:noFill/>
          <a:ln w="0">
            <a:noFill/>
          </a:ln>
        </p:spPr>
        <p:txBody>
          <a:bodyPr anchor="ctr">
            <a:noAutofit/>
          </a:bodyPr>
          <a:lstStyle/>
          <a:p>
            <a:pPr algn="ctr">
              <a:defRPr sz="2400" b="0">
                <a:solidFill>
                  <a:srgbClr val="C00000"/>
                </a:solidFill>
                <a:latin typeface="PT Mono"/>
                <a:ea typeface="PT Mono"/>
                <a:cs typeface="PT Mono"/>
              </a:defRPr>
            </a:pPr>
            <a:r>
              <a:rPr sz="2400" b="0">
                <a:solidFill>
                  <a:srgbClr val="C00000"/>
                </a:solidFill>
                <a:latin typeface="PT Mono"/>
                <a:ea typeface="PT Mono"/>
                <a:cs typeface="PT Mono"/>
              </a:rPr>
              <a:t>C</a:t>
            </a:r>
          </a:p>
        </p:txBody>
      </p:sp>
      <p:sp>
        <p:nvSpPr>
          <p:cNvPr id="12" name="T">
            <a:extLst>
              <a:ext uri="{FF2B5EF4-FFF2-40B4-BE49-F238E27FC236}">
                <a16:creationId xmlns:a16="http://schemas.microsoft.com/office/drawing/2014/main" id="{35E96FF6-D770-42B2-9AD3-1224FC6783BE}"/>
              </a:ext>
            </a:extLst>
          </p:cNvPr>
          <p:cNvSpPr>
            <a:spLocks noGrp="1"/>
          </p:cNvSpPr>
          <p:nvPr/>
        </p:nvSpPr>
        <p:spPr>
          <a:xfrm>
            <a:off x="450532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T</a:t>
            </a:r>
          </a:p>
        </p:txBody>
      </p:sp>
      <p:sp>
        <p:nvSpPr>
          <p:cNvPr id="13" name="A">
            <a:extLst>
              <a:ext uri="{FF2B5EF4-FFF2-40B4-BE49-F238E27FC236}">
                <a16:creationId xmlns:a16="http://schemas.microsoft.com/office/drawing/2014/main" id="{C57031D2-DBCD-4803-B37F-42C66845F26C}"/>
              </a:ext>
            </a:extLst>
          </p:cNvPr>
          <p:cNvSpPr>
            <a:spLocks noGrp="1"/>
          </p:cNvSpPr>
          <p:nvPr/>
        </p:nvSpPr>
        <p:spPr>
          <a:xfrm>
            <a:off x="4876800"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A</a:t>
            </a:r>
          </a:p>
        </p:txBody>
      </p:sp>
      <p:sp>
        <p:nvSpPr>
          <p:cNvPr id="14" name="C">
            <a:extLst>
              <a:ext uri="{FF2B5EF4-FFF2-40B4-BE49-F238E27FC236}">
                <a16:creationId xmlns:a16="http://schemas.microsoft.com/office/drawing/2014/main" id="{E9E4BFC2-1629-4AC0-8F06-5E76AEEC6BFD}"/>
              </a:ext>
            </a:extLst>
          </p:cNvPr>
          <p:cNvSpPr>
            <a:spLocks noGrp="1"/>
          </p:cNvSpPr>
          <p:nvPr/>
        </p:nvSpPr>
        <p:spPr>
          <a:xfrm>
            <a:off x="524827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C</a:t>
            </a:r>
          </a:p>
        </p:txBody>
      </p:sp>
      <p:sp>
        <p:nvSpPr>
          <p:cNvPr id="15" name="Erroneous base">
            <a:extLst>
              <a:ext uri="{FF2B5EF4-FFF2-40B4-BE49-F238E27FC236}">
                <a16:creationId xmlns:a16="http://schemas.microsoft.com/office/drawing/2014/main" id="{925BD46A-57EB-43DF-AAB8-E5EA76A093EE}"/>
              </a:ext>
            </a:extLst>
          </p:cNvPr>
          <p:cNvSpPr>
            <a:spLocks noGrp="1"/>
          </p:cNvSpPr>
          <p:nvPr/>
        </p:nvSpPr>
        <p:spPr>
          <a:xfrm>
            <a:off x="4152900" y="2365375"/>
            <a:ext cx="333375" cy="419100"/>
          </a:xfrm>
          <a:prstGeom prst="rect">
            <a:avLst/>
          </a:prstGeom>
          <a:noFill/>
          <a:ln w="19050">
            <a:solidFill>
              <a:srgbClr val="C00000"/>
            </a:solidFill>
            <a:prstDash val="solid"/>
          </a:ln>
        </p:spPr>
        <p:txBody>
          <a:bodyPr/>
          <a:lstStyle/>
          <a:p>
            <a:endParaRPr lang="en-US"/>
          </a:p>
        </p:txBody>
      </p:sp>
      <p:sp>
        <p:nvSpPr>
          <p:cNvPr id="16" name="Editable path">
            <a:extLst>
              <a:ext uri="{FF2B5EF4-FFF2-40B4-BE49-F238E27FC236}">
                <a16:creationId xmlns:a16="http://schemas.microsoft.com/office/drawing/2014/main" id="{C9336FDC-CEE7-4134-849A-F6E5ABBC39CD}"/>
              </a:ext>
            </a:extLst>
          </p:cNvPr>
          <p:cNvSpPr>
            <a:spLocks noGrp="1"/>
          </p:cNvSpPr>
          <p:nvPr/>
        </p:nvSpPr>
        <p:spPr>
          <a:xfrm>
            <a:off x="6076950" y="2593975"/>
            <a:ext cx="561975" cy="9525"/>
          </a:xfrm>
          <a:custGeom>
            <a:avLst/>
            <a:gdLst/>
            <a:ahLst/>
            <a:cxnLst/>
            <a:rect l="0" t="0" r="0" b="0"/>
            <a:pathLst>
              <a:path w="561975" h="9525">
                <a:moveTo>
                  <a:pt x="0" y="0"/>
                </a:moveTo>
                <a:lnTo>
                  <a:pt x="561975" y="0"/>
                </a:lnTo>
              </a:path>
            </a:pathLst>
          </a:custGeom>
          <a:noFill/>
          <a:ln w="30480">
            <a:solidFill>
              <a:srgbClr val="9AA3AD"/>
            </a:solidFill>
            <a:prstDash val="solid"/>
          </a:ln>
        </p:spPr>
        <p:txBody>
          <a:bodyPr/>
          <a:lstStyle/>
          <a:p>
            <a:endParaRPr lang="en-US"/>
          </a:p>
        </p:txBody>
      </p:sp>
      <p:sp>
        <p:nvSpPr>
          <p:cNvPr id="17" name="Arrowhead">
            <a:extLst>
              <a:ext uri="{FF2B5EF4-FFF2-40B4-BE49-F238E27FC236}">
                <a16:creationId xmlns:a16="http://schemas.microsoft.com/office/drawing/2014/main" id="{F1D1009E-295C-43A6-87C9-4E8D7494AFB1}"/>
              </a:ext>
            </a:extLst>
          </p:cNvPr>
          <p:cNvSpPr>
            <a:spLocks noGrp="1"/>
          </p:cNvSpPr>
          <p:nvPr/>
        </p:nvSpPr>
        <p:spPr>
          <a:xfrm>
            <a:off x="6543675" y="2544445"/>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18" name="A">
            <a:extLst>
              <a:ext uri="{FF2B5EF4-FFF2-40B4-BE49-F238E27FC236}">
                <a16:creationId xmlns:a16="http://schemas.microsoft.com/office/drawing/2014/main" id="{E7EC0AB2-0EE9-413E-BD7E-3BDE7E0EE4B0}"/>
              </a:ext>
            </a:extLst>
          </p:cNvPr>
          <p:cNvSpPr>
            <a:spLocks noGrp="1"/>
          </p:cNvSpPr>
          <p:nvPr/>
        </p:nvSpPr>
        <p:spPr>
          <a:xfrm>
            <a:off x="7219950"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A</a:t>
            </a:r>
          </a:p>
        </p:txBody>
      </p:sp>
      <p:sp>
        <p:nvSpPr>
          <p:cNvPr id="19" name="C">
            <a:extLst>
              <a:ext uri="{FF2B5EF4-FFF2-40B4-BE49-F238E27FC236}">
                <a16:creationId xmlns:a16="http://schemas.microsoft.com/office/drawing/2014/main" id="{F990C4EC-0E33-476B-8383-5E0D0294130C}"/>
              </a:ext>
            </a:extLst>
          </p:cNvPr>
          <p:cNvSpPr>
            <a:spLocks noGrp="1"/>
          </p:cNvSpPr>
          <p:nvPr/>
        </p:nvSpPr>
        <p:spPr>
          <a:xfrm>
            <a:off x="759142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C</a:t>
            </a:r>
          </a:p>
        </p:txBody>
      </p:sp>
      <p:sp>
        <p:nvSpPr>
          <p:cNvPr id="20" name="G">
            <a:extLst>
              <a:ext uri="{FF2B5EF4-FFF2-40B4-BE49-F238E27FC236}">
                <a16:creationId xmlns:a16="http://schemas.microsoft.com/office/drawing/2014/main" id="{CB3722BF-C1AB-4762-B140-E1BF4C66B940}"/>
              </a:ext>
            </a:extLst>
          </p:cNvPr>
          <p:cNvSpPr>
            <a:spLocks noGrp="1"/>
          </p:cNvSpPr>
          <p:nvPr/>
        </p:nvSpPr>
        <p:spPr>
          <a:xfrm>
            <a:off x="7962900" y="2384425"/>
            <a:ext cx="371475" cy="400050"/>
          </a:xfrm>
          <a:prstGeom prst="rect">
            <a:avLst/>
          </a:prstGeom>
          <a:noFill/>
          <a:ln w="0">
            <a:noFill/>
          </a:ln>
        </p:spPr>
        <p:txBody>
          <a:bodyPr anchor="ctr">
            <a:noAutofit/>
          </a:bodyPr>
          <a:lstStyle/>
          <a:p>
            <a:pPr algn="ctr">
              <a:defRPr sz="2400" b="0">
                <a:solidFill>
                  <a:srgbClr val="1B8A3A"/>
                </a:solidFill>
                <a:latin typeface="PT Mono"/>
                <a:ea typeface="PT Mono"/>
                <a:cs typeface="PT Mono"/>
              </a:defRPr>
            </a:pPr>
            <a:r>
              <a:rPr sz="2400" b="0">
                <a:solidFill>
                  <a:srgbClr val="1B8A3A"/>
                </a:solidFill>
                <a:latin typeface="PT Mono"/>
                <a:ea typeface="PT Mono"/>
                <a:cs typeface="PT Mono"/>
              </a:rPr>
              <a:t>G</a:t>
            </a:r>
          </a:p>
        </p:txBody>
      </p:sp>
      <p:sp>
        <p:nvSpPr>
          <p:cNvPr id="21" name="T">
            <a:extLst>
              <a:ext uri="{FF2B5EF4-FFF2-40B4-BE49-F238E27FC236}">
                <a16:creationId xmlns:a16="http://schemas.microsoft.com/office/drawing/2014/main" id="{B2F480CF-1BB4-48D1-BAC9-25AFD70C565D}"/>
              </a:ext>
            </a:extLst>
          </p:cNvPr>
          <p:cNvSpPr>
            <a:spLocks noGrp="1"/>
          </p:cNvSpPr>
          <p:nvPr/>
        </p:nvSpPr>
        <p:spPr>
          <a:xfrm>
            <a:off x="833437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T</a:t>
            </a:r>
          </a:p>
        </p:txBody>
      </p:sp>
      <p:sp>
        <p:nvSpPr>
          <p:cNvPr id="22" name="A">
            <a:extLst>
              <a:ext uri="{FF2B5EF4-FFF2-40B4-BE49-F238E27FC236}">
                <a16:creationId xmlns:a16="http://schemas.microsoft.com/office/drawing/2014/main" id="{68CF17F3-B255-459B-B40B-E760121DCAB1}"/>
              </a:ext>
            </a:extLst>
          </p:cNvPr>
          <p:cNvSpPr>
            <a:spLocks noGrp="1"/>
          </p:cNvSpPr>
          <p:nvPr/>
        </p:nvSpPr>
        <p:spPr>
          <a:xfrm>
            <a:off x="8705850"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A</a:t>
            </a:r>
          </a:p>
        </p:txBody>
      </p:sp>
      <p:sp>
        <p:nvSpPr>
          <p:cNvPr id="23" name="C">
            <a:extLst>
              <a:ext uri="{FF2B5EF4-FFF2-40B4-BE49-F238E27FC236}">
                <a16:creationId xmlns:a16="http://schemas.microsoft.com/office/drawing/2014/main" id="{10A2774A-C3FD-405F-8117-85EB66BCF1B5}"/>
              </a:ext>
            </a:extLst>
          </p:cNvPr>
          <p:cNvSpPr>
            <a:spLocks noGrp="1"/>
          </p:cNvSpPr>
          <p:nvPr/>
        </p:nvSpPr>
        <p:spPr>
          <a:xfrm>
            <a:off x="9077325" y="2384425"/>
            <a:ext cx="371475" cy="400050"/>
          </a:xfrm>
          <a:prstGeom prst="rect">
            <a:avLst/>
          </a:prstGeom>
          <a:noFill/>
          <a:ln w="0">
            <a:noFill/>
          </a:ln>
        </p:spPr>
        <p:txBody>
          <a:bodyPr anchor="ctr">
            <a:noAutofit/>
          </a:bodyPr>
          <a:lstStyle/>
          <a:p>
            <a:pPr algn="ctr">
              <a:defRPr sz="2400" b="0">
                <a:solidFill>
                  <a:srgbClr val="222222"/>
                </a:solidFill>
                <a:latin typeface="PT Mono"/>
                <a:ea typeface="PT Mono"/>
                <a:cs typeface="PT Mono"/>
              </a:defRPr>
            </a:pPr>
            <a:r>
              <a:rPr sz="2400" b="0">
                <a:solidFill>
                  <a:srgbClr val="222222"/>
                </a:solidFill>
                <a:latin typeface="PT Mono"/>
                <a:ea typeface="PT Mono"/>
                <a:cs typeface="PT Mono"/>
              </a:rPr>
              <a:t>C</a:t>
            </a:r>
          </a:p>
        </p:txBody>
      </p:sp>
      <p:sp>
        <p:nvSpPr>
          <p:cNvPr id="24" name="Corrected base">
            <a:extLst>
              <a:ext uri="{FF2B5EF4-FFF2-40B4-BE49-F238E27FC236}">
                <a16:creationId xmlns:a16="http://schemas.microsoft.com/office/drawing/2014/main" id="{8F099665-1389-41D6-BCA8-AF086BD0124E}"/>
              </a:ext>
            </a:extLst>
          </p:cNvPr>
          <p:cNvSpPr>
            <a:spLocks noGrp="1"/>
          </p:cNvSpPr>
          <p:nvPr/>
        </p:nvSpPr>
        <p:spPr>
          <a:xfrm>
            <a:off x="7981950" y="2365375"/>
            <a:ext cx="333375" cy="419100"/>
          </a:xfrm>
          <a:prstGeom prst="rect">
            <a:avLst/>
          </a:prstGeom>
          <a:noFill/>
          <a:ln w="19050">
            <a:solidFill>
              <a:srgbClr val="1B8A3A"/>
            </a:solidFill>
            <a:prstDash val="solid"/>
          </a:ln>
        </p:spPr>
        <p:txBody>
          <a:bodyPr/>
          <a:lstStyle/>
          <a:p>
            <a:endParaRPr lang="en-US"/>
          </a:p>
        </p:txBody>
      </p:sp>
      <p:sp>
        <p:nvSpPr>
          <p:cNvPr id="25" name="QV">
            <a:extLst>
              <a:ext uri="{FF2B5EF4-FFF2-40B4-BE49-F238E27FC236}">
                <a16:creationId xmlns:a16="http://schemas.microsoft.com/office/drawing/2014/main" id="{4648D15A-0432-4401-95A6-51EFE3AB2BA3}"/>
              </a:ext>
            </a:extLst>
          </p:cNvPr>
          <p:cNvSpPr>
            <a:spLocks noGrp="1"/>
          </p:cNvSpPr>
          <p:nvPr/>
        </p:nvSpPr>
        <p:spPr>
          <a:xfrm>
            <a:off x="10572750" y="2289175"/>
            <a:ext cx="981075" cy="561975"/>
          </a:xfrm>
          <a:prstGeom prst="rect">
            <a:avLst/>
          </a:prstGeom>
          <a:noFill/>
          <a:ln w="0">
            <a:noFill/>
          </a:ln>
        </p:spPr>
        <p:txBody>
          <a:bodyPr anchor="ctr">
            <a:noAutofit/>
          </a:bodyPr>
          <a:lstStyle/>
          <a:p>
            <a:pPr algn="ctr">
              <a:defRPr sz="2175" b="0">
                <a:solidFill>
                  <a:srgbClr val="6E6E6E"/>
                </a:solidFill>
                <a:latin typeface="PT Mono"/>
                <a:ea typeface="PT Mono"/>
                <a:cs typeface="PT Mono"/>
              </a:defRPr>
            </a:pPr>
            <a:r>
              <a:rPr sz="2175" b="0">
                <a:solidFill>
                  <a:srgbClr val="6E6E6E"/>
                </a:solidFill>
                <a:latin typeface="PT Mono"/>
                <a:ea typeface="PT Mono"/>
                <a:cs typeface="PT Mono"/>
              </a:rPr>
              <a:t>QV</a:t>
            </a:r>
          </a:p>
        </p:txBody>
      </p:sp>
      <p:sp>
        <p:nvSpPr>
          <p:cNvPr id="26" name="Editable path">
            <a:extLst>
              <a:ext uri="{FF2B5EF4-FFF2-40B4-BE49-F238E27FC236}">
                <a16:creationId xmlns:a16="http://schemas.microsoft.com/office/drawing/2014/main" id="{D0D7F391-643A-4080-AF52-49AB2F46CC61}"/>
              </a:ext>
            </a:extLst>
          </p:cNvPr>
          <p:cNvSpPr>
            <a:spLocks noGrp="1"/>
          </p:cNvSpPr>
          <p:nvPr/>
        </p:nvSpPr>
        <p:spPr>
          <a:xfrm>
            <a:off x="638175" y="3041650"/>
            <a:ext cx="10906125" cy="9525"/>
          </a:xfrm>
          <a:custGeom>
            <a:avLst/>
            <a:gdLst/>
            <a:ahLst/>
            <a:cxnLst/>
            <a:rect l="0" t="0" r="0" b="0"/>
            <a:pathLst>
              <a:path w="10906125" h="9525">
                <a:moveTo>
                  <a:pt x="0" y="0"/>
                </a:moveTo>
                <a:lnTo>
                  <a:pt x="10906125" y="0"/>
                </a:lnTo>
              </a:path>
            </a:pathLst>
          </a:custGeom>
          <a:noFill/>
          <a:ln w="11430">
            <a:solidFill>
              <a:srgbClr val="D9D9D9"/>
            </a:solidFill>
            <a:prstDash val="solid"/>
          </a:ln>
        </p:spPr>
        <p:txBody>
          <a:bodyPr/>
          <a:lstStyle/>
          <a:p>
            <a:endParaRPr lang="en-US"/>
          </a:p>
        </p:txBody>
      </p:sp>
      <p:sp>
        <p:nvSpPr>
          <p:cNvPr id="27" name="Completeness">
            <a:extLst>
              <a:ext uri="{FF2B5EF4-FFF2-40B4-BE49-F238E27FC236}">
                <a16:creationId xmlns:a16="http://schemas.microsoft.com/office/drawing/2014/main" id="{CC13C6D3-0D75-4B15-88EC-2B879B5E2B9F}"/>
              </a:ext>
            </a:extLst>
          </p:cNvPr>
          <p:cNvSpPr>
            <a:spLocks noGrp="1"/>
          </p:cNvSpPr>
          <p:nvPr/>
        </p:nvSpPr>
        <p:spPr>
          <a:xfrm>
            <a:off x="638175" y="3251200"/>
            <a:ext cx="2495550" cy="600075"/>
          </a:xfrm>
          <a:prstGeom prst="rect">
            <a:avLst/>
          </a:prstGeom>
          <a:noFill/>
          <a:ln w="0">
            <a:noFill/>
          </a:ln>
        </p:spPr>
        <p:txBody>
          <a:bodyPr anchor="ctr">
            <a:noAutofit/>
          </a:bodyPr>
          <a:lstStyle/>
          <a:p>
            <a:pPr algn="l">
              <a:defRPr sz="2325" b="1">
                <a:solidFill>
                  <a:srgbClr val="287F8E"/>
                </a:solidFill>
                <a:latin typeface="Calibri"/>
                <a:ea typeface="Calibri"/>
                <a:cs typeface="Calibri"/>
              </a:defRPr>
            </a:pPr>
            <a:r>
              <a:rPr sz="2325" b="1">
                <a:solidFill>
                  <a:srgbClr val="287F8E"/>
                </a:solidFill>
                <a:latin typeface="Calibri"/>
                <a:ea typeface="Calibri"/>
                <a:cs typeface="Calibri"/>
              </a:rPr>
              <a:t>Completeness</a:t>
            </a:r>
          </a:p>
        </p:txBody>
      </p:sp>
      <p:sp>
        <p:nvSpPr>
          <p:cNvPr id="28" name="1 sequence">
            <a:extLst>
              <a:ext uri="{FF2B5EF4-FFF2-40B4-BE49-F238E27FC236}">
                <a16:creationId xmlns:a16="http://schemas.microsoft.com/office/drawing/2014/main" id="{F4C49DDE-8653-468F-94C4-68CB02ED3996}"/>
              </a:ext>
            </a:extLst>
          </p:cNvPr>
          <p:cNvSpPr>
            <a:spLocks noGrp="1"/>
          </p:cNvSpPr>
          <p:nvPr/>
        </p:nvSpPr>
        <p:spPr>
          <a:xfrm>
            <a:off x="3390900" y="3403600"/>
            <a:ext cx="1419225" cy="409575"/>
          </a:xfrm>
          <a:prstGeom prst="rect">
            <a:avLst/>
          </a:prstGeom>
          <a:solidFill>
            <a:srgbClr val="287F8E"/>
          </a:solidFill>
          <a:ln w="0">
            <a:solidFill>
              <a:srgbClr val="287F8E"/>
            </a:solidFill>
            <a:prstDash val="solid"/>
          </a:ln>
        </p:spPr>
        <p:txBody>
          <a:bodyPr/>
          <a:lstStyle/>
          <a:p>
            <a:endParaRPr lang="en-US"/>
          </a:p>
        </p:txBody>
      </p:sp>
      <p:sp>
        <p:nvSpPr>
          <p:cNvPr id="29" name="1">
            <a:extLst>
              <a:ext uri="{FF2B5EF4-FFF2-40B4-BE49-F238E27FC236}">
                <a16:creationId xmlns:a16="http://schemas.microsoft.com/office/drawing/2014/main" id="{890F14AF-AB68-47E4-B343-A59B5C6A65A4}"/>
              </a:ext>
            </a:extLst>
          </p:cNvPr>
          <p:cNvSpPr>
            <a:spLocks noGrp="1"/>
          </p:cNvSpPr>
          <p:nvPr/>
        </p:nvSpPr>
        <p:spPr>
          <a:xfrm>
            <a:off x="3419475" y="3413125"/>
            <a:ext cx="1362075" cy="390525"/>
          </a:xfrm>
          <a:prstGeom prst="rect">
            <a:avLst/>
          </a:prstGeom>
          <a:noFill/>
          <a:ln w="0">
            <a:noFill/>
          </a:ln>
        </p:spPr>
        <p:txBody>
          <a:bodyPr anchor="ctr">
            <a:noAutofit/>
          </a:bodyPr>
          <a:lstStyle/>
          <a:p>
            <a:pPr algn="ctr">
              <a:defRPr sz="2175" b="0">
                <a:solidFill>
                  <a:srgbClr val="FFFFFF"/>
                </a:solidFill>
                <a:latin typeface="PT Mono"/>
                <a:ea typeface="PT Mono"/>
                <a:cs typeface="PT Mono"/>
              </a:defRPr>
            </a:pPr>
            <a:r>
              <a:rPr sz="2175" b="0">
                <a:solidFill>
                  <a:srgbClr val="FFFFFF"/>
                </a:solidFill>
                <a:latin typeface="PT Mono"/>
                <a:ea typeface="PT Mono"/>
                <a:cs typeface="PT Mono"/>
              </a:rPr>
              <a:t>1</a:t>
            </a:r>
          </a:p>
        </p:txBody>
      </p:sp>
      <p:sp>
        <p:nvSpPr>
          <p:cNvPr id="30" name="2 sequence">
            <a:extLst>
              <a:ext uri="{FF2B5EF4-FFF2-40B4-BE49-F238E27FC236}">
                <a16:creationId xmlns:a16="http://schemas.microsoft.com/office/drawing/2014/main" id="{C6BF6541-839B-474B-B5B9-06E9ED44045D}"/>
              </a:ext>
            </a:extLst>
          </p:cNvPr>
          <p:cNvSpPr>
            <a:spLocks noGrp="1"/>
          </p:cNvSpPr>
          <p:nvPr/>
        </p:nvSpPr>
        <p:spPr>
          <a:xfrm>
            <a:off x="4962525" y="3403600"/>
            <a:ext cx="1419225" cy="409575"/>
          </a:xfrm>
          <a:prstGeom prst="rect">
            <a:avLst/>
          </a:prstGeom>
          <a:solidFill>
            <a:srgbClr val="287F8E"/>
          </a:solidFill>
          <a:ln w="0">
            <a:solidFill>
              <a:srgbClr val="287F8E"/>
            </a:solidFill>
            <a:prstDash val="solid"/>
          </a:ln>
        </p:spPr>
        <p:txBody>
          <a:bodyPr/>
          <a:lstStyle/>
          <a:p>
            <a:endParaRPr lang="en-US"/>
          </a:p>
        </p:txBody>
      </p:sp>
      <p:sp>
        <p:nvSpPr>
          <p:cNvPr id="31" name="2">
            <a:extLst>
              <a:ext uri="{FF2B5EF4-FFF2-40B4-BE49-F238E27FC236}">
                <a16:creationId xmlns:a16="http://schemas.microsoft.com/office/drawing/2014/main" id="{C6635D7A-950D-427B-8DA0-F30FE86C4F47}"/>
              </a:ext>
            </a:extLst>
          </p:cNvPr>
          <p:cNvSpPr>
            <a:spLocks noGrp="1"/>
          </p:cNvSpPr>
          <p:nvPr/>
        </p:nvSpPr>
        <p:spPr>
          <a:xfrm>
            <a:off x="4991100" y="3413125"/>
            <a:ext cx="1362075" cy="390525"/>
          </a:xfrm>
          <a:prstGeom prst="rect">
            <a:avLst/>
          </a:prstGeom>
          <a:noFill/>
          <a:ln w="0">
            <a:noFill/>
          </a:ln>
        </p:spPr>
        <p:txBody>
          <a:bodyPr anchor="ctr">
            <a:noAutofit/>
          </a:bodyPr>
          <a:lstStyle/>
          <a:p>
            <a:pPr algn="ctr">
              <a:defRPr sz="2175" b="0">
                <a:solidFill>
                  <a:srgbClr val="FFFFFF"/>
                </a:solidFill>
                <a:latin typeface="PT Mono"/>
                <a:ea typeface="PT Mono"/>
                <a:cs typeface="PT Mono"/>
              </a:defRPr>
            </a:pPr>
            <a:r>
              <a:rPr sz="2175" b="0">
                <a:solidFill>
                  <a:srgbClr val="FFFFFF"/>
                </a:solidFill>
                <a:latin typeface="PT Mono"/>
                <a:ea typeface="PT Mono"/>
                <a:cs typeface="PT Mono"/>
              </a:rPr>
              <a:t>2</a:t>
            </a:r>
          </a:p>
        </p:txBody>
      </p:sp>
      <p:sp>
        <p:nvSpPr>
          <p:cNvPr id="32" name="Missing segment 3">
            <a:extLst>
              <a:ext uri="{FF2B5EF4-FFF2-40B4-BE49-F238E27FC236}">
                <a16:creationId xmlns:a16="http://schemas.microsoft.com/office/drawing/2014/main" id="{2DF3BC3D-80CF-4A08-BCE3-95BB0A4C79EE}"/>
              </a:ext>
            </a:extLst>
          </p:cNvPr>
          <p:cNvSpPr>
            <a:spLocks noGrp="1"/>
          </p:cNvSpPr>
          <p:nvPr/>
        </p:nvSpPr>
        <p:spPr>
          <a:xfrm>
            <a:off x="6534150" y="3403600"/>
            <a:ext cx="1419225" cy="409575"/>
          </a:xfrm>
          <a:prstGeom prst="rect">
            <a:avLst/>
          </a:prstGeom>
          <a:solidFill>
            <a:srgbClr val="FFFFFF"/>
          </a:solidFill>
          <a:ln w="23813">
            <a:solidFill>
              <a:srgbClr val="C00000"/>
            </a:solidFill>
            <a:prstDash val="dash"/>
          </a:ln>
        </p:spPr>
        <p:txBody>
          <a:bodyPr/>
          <a:lstStyle/>
          <a:p>
            <a:endParaRPr lang="en-US"/>
          </a:p>
        </p:txBody>
      </p:sp>
      <p:sp>
        <p:nvSpPr>
          <p:cNvPr id="33" name="3">
            <a:extLst>
              <a:ext uri="{FF2B5EF4-FFF2-40B4-BE49-F238E27FC236}">
                <a16:creationId xmlns:a16="http://schemas.microsoft.com/office/drawing/2014/main" id="{D7516E2B-ED94-4F66-B511-1455DB5CF516}"/>
              </a:ext>
            </a:extLst>
          </p:cNvPr>
          <p:cNvSpPr>
            <a:spLocks noGrp="1"/>
          </p:cNvSpPr>
          <p:nvPr/>
        </p:nvSpPr>
        <p:spPr>
          <a:xfrm>
            <a:off x="6534150" y="3413125"/>
            <a:ext cx="1419225" cy="390525"/>
          </a:xfrm>
          <a:prstGeom prst="rect">
            <a:avLst/>
          </a:prstGeom>
          <a:noFill/>
          <a:ln w="0">
            <a:noFill/>
          </a:ln>
        </p:spPr>
        <p:txBody>
          <a:bodyPr anchor="ctr">
            <a:noAutofit/>
          </a:bodyPr>
          <a:lstStyle/>
          <a:p>
            <a:pPr algn="ctr">
              <a:defRPr sz="2175" b="0">
                <a:solidFill>
                  <a:srgbClr val="C00000"/>
                </a:solidFill>
                <a:latin typeface="PT Mono"/>
                <a:ea typeface="PT Mono"/>
                <a:cs typeface="PT Mono"/>
              </a:defRPr>
            </a:pPr>
            <a:r>
              <a:rPr sz="2175" b="0">
                <a:solidFill>
                  <a:srgbClr val="C00000"/>
                </a:solidFill>
                <a:latin typeface="PT Mono"/>
                <a:ea typeface="PT Mono"/>
                <a:cs typeface="PT Mono"/>
              </a:rPr>
              <a:t>3</a:t>
            </a:r>
          </a:p>
        </p:txBody>
      </p:sp>
      <p:sp>
        <p:nvSpPr>
          <p:cNvPr id="34" name="4 sequence">
            <a:extLst>
              <a:ext uri="{FF2B5EF4-FFF2-40B4-BE49-F238E27FC236}">
                <a16:creationId xmlns:a16="http://schemas.microsoft.com/office/drawing/2014/main" id="{88EE031B-DC5B-4A66-BDFB-4C2A4212D5F9}"/>
              </a:ext>
            </a:extLst>
          </p:cNvPr>
          <p:cNvSpPr>
            <a:spLocks noGrp="1"/>
          </p:cNvSpPr>
          <p:nvPr/>
        </p:nvSpPr>
        <p:spPr>
          <a:xfrm>
            <a:off x="8105775" y="3403600"/>
            <a:ext cx="1419225" cy="409575"/>
          </a:xfrm>
          <a:prstGeom prst="rect">
            <a:avLst/>
          </a:prstGeom>
          <a:solidFill>
            <a:srgbClr val="287F8E"/>
          </a:solidFill>
          <a:ln w="0">
            <a:solidFill>
              <a:srgbClr val="287F8E"/>
            </a:solidFill>
            <a:prstDash val="solid"/>
          </a:ln>
        </p:spPr>
        <p:txBody>
          <a:bodyPr/>
          <a:lstStyle/>
          <a:p>
            <a:endParaRPr lang="en-US"/>
          </a:p>
        </p:txBody>
      </p:sp>
      <p:sp>
        <p:nvSpPr>
          <p:cNvPr id="35" name="4">
            <a:extLst>
              <a:ext uri="{FF2B5EF4-FFF2-40B4-BE49-F238E27FC236}">
                <a16:creationId xmlns:a16="http://schemas.microsoft.com/office/drawing/2014/main" id="{845D5052-9B13-4128-AD83-332C8FEABF09}"/>
              </a:ext>
            </a:extLst>
          </p:cNvPr>
          <p:cNvSpPr>
            <a:spLocks noGrp="1"/>
          </p:cNvSpPr>
          <p:nvPr/>
        </p:nvSpPr>
        <p:spPr>
          <a:xfrm>
            <a:off x="8134350" y="3413125"/>
            <a:ext cx="1362075" cy="390525"/>
          </a:xfrm>
          <a:prstGeom prst="rect">
            <a:avLst/>
          </a:prstGeom>
          <a:noFill/>
          <a:ln w="0">
            <a:noFill/>
          </a:ln>
        </p:spPr>
        <p:txBody>
          <a:bodyPr anchor="ctr">
            <a:noAutofit/>
          </a:bodyPr>
          <a:lstStyle/>
          <a:p>
            <a:pPr algn="ctr">
              <a:defRPr sz="2175" b="0">
                <a:solidFill>
                  <a:srgbClr val="FFFFFF"/>
                </a:solidFill>
                <a:latin typeface="PT Mono"/>
                <a:ea typeface="PT Mono"/>
                <a:cs typeface="PT Mono"/>
              </a:defRPr>
            </a:pPr>
            <a:r>
              <a:rPr sz="2175" b="0">
                <a:solidFill>
                  <a:srgbClr val="FFFFFF"/>
                </a:solidFill>
                <a:latin typeface="PT Mono"/>
                <a:ea typeface="PT Mono"/>
                <a:cs typeface="PT Mono"/>
              </a:rPr>
              <a:t>4</a:t>
            </a:r>
          </a:p>
        </p:txBody>
      </p:sp>
      <p:sp>
        <p:nvSpPr>
          <p:cNvPr id="36" name="Missing">
            <a:extLst>
              <a:ext uri="{FF2B5EF4-FFF2-40B4-BE49-F238E27FC236}">
                <a16:creationId xmlns:a16="http://schemas.microsoft.com/office/drawing/2014/main" id="{CFE8062A-577F-4037-A55C-29B177254164}"/>
              </a:ext>
            </a:extLst>
          </p:cNvPr>
          <p:cNvSpPr>
            <a:spLocks noGrp="1"/>
          </p:cNvSpPr>
          <p:nvPr/>
        </p:nvSpPr>
        <p:spPr>
          <a:xfrm>
            <a:off x="10287000" y="3279775"/>
            <a:ext cx="1333500" cy="514350"/>
          </a:xfrm>
          <a:prstGeom prst="rect">
            <a:avLst/>
          </a:prstGeom>
          <a:noFill/>
          <a:ln w="0">
            <a:noFill/>
          </a:ln>
        </p:spPr>
        <p:txBody>
          <a:bodyPr anchor="ctr">
            <a:noAutofit/>
          </a:bodyPr>
          <a:lstStyle/>
          <a:p>
            <a:pPr algn="ctr">
              <a:defRPr sz="2100" b="0">
                <a:solidFill>
                  <a:srgbClr val="C00000"/>
                </a:solidFill>
                <a:latin typeface="Calibri"/>
                <a:ea typeface="Calibri"/>
                <a:cs typeface="Calibri"/>
              </a:defRPr>
            </a:pPr>
            <a:r>
              <a:rPr sz="2100" b="0">
                <a:solidFill>
                  <a:srgbClr val="C00000"/>
                </a:solidFill>
                <a:latin typeface="Calibri"/>
                <a:ea typeface="Calibri"/>
                <a:cs typeface="Calibri"/>
              </a:rPr>
              <a:t>Missing</a:t>
            </a:r>
          </a:p>
        </p:txBody>
      </p:sp>
      <p:sp>
        <p:nvSpPr>
          <p:cNvPr id="37" name="Editable path">
            <a:extLst>
              <a:ext uri="{FF2B5EF4-FFF2-40B4-BE49-F238E27FC236}">
                <a16:creationId xmlns:a16="http://schemas.microsoft.com/office/drawing/2014/main" id="{DC6E1B9E-D620-4868-9C44-B34E32EDA119}"/>
              </a:ext>
            </a:extLst>
          </p:cNvPr>
          <p:cNvSpPr>
            <a:spLocks noGrp="1"/>
          </p:cNvSpPr>
          <p:nvPr/>
        </p:nvSpPr>
        <p:spPr>
          <a:xfrm>
            <a:off x="638175" y="4041775"/>
            <a:ext cx="10906125" cy="9525"/>
          </a:xfrm>
          <a:custGeom>
            <a:avLst/>
            <a:gdLst/>
            <a:ahLst/>
            <a:cxnLst/>
            <a:rect l="0" t="0" r="0" b="0"/>
            <a:pathLst>
              <a:path w="10906125" h="9525">
                <a:moveTo>
                  <a:pt x="0" y="0"/>
                </a:moveTo>
                <a:lnTo>
                  <a:pt x="10906125" y="0"/>
                </a:lnTo>
              </a:path>
            </a:pathLst>
          </a:custGeom>
          <a:noFill/>
          <a:ln w="11430">
            <a:solidFill>
              <a:srgbClr val="D9D9D9"/>
            </a:solidFill>
            <a:prstDash val="solid"/>
          </a:ln>
        </p:spPr>
        <p:txBody>
          <a:bodyPr/>
          <a:lstStyle/>
          <a:p>
            <a:endParaRPr lang="en-US"/>
          </a:p>
        </p:txBody>
      </p:sp>
      <p:sp>
        <p:nvSpPr>
          <p:cNvPr id="38" name="Structure">
            <a:extLst>
              <a:ext uri="{FF2B5EF4-FFF2-40B4-BE49-F238E27FC236}">
                <a16:creationId xmlns:a16="http://schemas.microsoft.com/office/drawing/2014/main" id="{AEEE4450-15BA-4CB4-8CB7-61405698FABA}"/>
              </a:ext>
            </a:extLst>
          </p:cNvPr>
          <p:cNvSpPr>
            <a:spLocks noGrp="1"/>
          </p:cNvSpPr>
          <p:nvPr/>
        </p:nvSpPr>
        <p:spPr>
          <a:xfrm>
            <a:off x="638175" y="4251325"/>
            <a:ext cx="2495550" cy="628650"/>
          </a:xfrm>
          <a:prstGeom prst="rect">
            <a:avLst/>
          </a:prstGeom>
          <a:noFill/>
          <a:ln w="0">
            <a:noFill/>
          </a:ln>
        </p:spPr>
        <p:txBody>
          <a:bodyPr anchor="ctr">
            <a:noAutofit/>
          </a:bodyPr>
          <a:lstStyle/>
          <a:p>
            <a:pPr algn="l">
              <a:defRPr sz="2325" b="1">
                <a:solidFill>
                  <a:srgbClr val="ED7D31"/>
                </a:solidFill>
                <a:latin typeface="Calibri"/>
                <a:ea typeface="Calibri"/>
                <a:cs typeface="Calibri"/>
              </a:defRPr>
            </a:pPr>
            <a:r>
              <a:rPr sz="2325" b="1">
                <a:solidFill>
                  <a:srgbClr val="ED7D31"/>
                </a:solidFill>
                <a:latin typeface="Calibri"/>
                <a:ea typeface="Calibri"/>
                <a:cs typeface="Calibri"/>
              </a:rPr>
              <a:t>Structure</a:t>
            </a:r>
          </a:p>
        </p:txBody>
      </p:sp>
      <p:sp>
        <p:nvSpPr>
          <p:cNvPr id="39" name="A sequence">
            <a:extLst>
              <a:ext uri="{FF2B5EF4-FFF2-40B4-BE49-F238E27FC236}">
                <a16:creationId xmlns:a16="http://schemas.microsoft.com/office/drawing/2014/main" id="{D76CFD33-1B6D-4D1A-92D5-12EB4959B155}"/>
              </a:ext>
            </a:extLst>
          </p:cNvPr>
          <p:cNvSpPr>
            <a:spLocks noGrp="1"/>
          </p:cNvSpPr>
          <p:nvPr/>
        </p:nvSpPr>
        <p:spPr>
          <a:xfrm>
            <a:off x="3390900" y="4184650"/>
            <a:ext cx="714375" cy="295275"/>
          </a:xfrm>
          <a:prstGeom prst="rect">
            <a:avLst/>
          </a:prstGeom>
          <a:solidFill>
            <a:srgbClr val="4472C4"/>
          </a:solidFill>
          <a:ln w="0">
            <a:solidFill>
              <a:srgbClr val="4472C4"/>
            </a:solidFill>
            <a:prstDash val="solid"/>
          </a:ln>
        </p:spPr>
        <p:txBody>
          <a:bodyPr/>
          <a:lstStyle/>
          <a:p>
            <a:endParaRPr lang="en-US"/>
          </a:p>
        </p:txBody>
      </p:sp>
      <p:sp>
        <p:nvSpPr>
          <p:cNvPr id="40" name="A">
            <a:extLst>
              <a:ext uri="{FF2B5EF4-FFF2-40B4-BE49-F238E27FC236}">
                <a16:creationId xmlns:a16="http://schemas.microsoft.com/office/drawing/2014/main" id="{ECC26FC0-B3AA-4BBA-B6B0-BEA14E18BDB0}"/>
              </a:ext>
            </a:extLst>
          </p:cNvPr>
          <p:cNvSpPr>
            <a:spLocks noGrp="1"/>
          </p:cNvSpPr>
          <p:nvPr/>
        </p:nvSpPr>
        <p:spPr>
          <a:xfrm>
            <a:off x="3419475" y="4194175"/>
            <a:ext cx="657225" cy="2762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41" name="B sequence">
            <a:extLst>
              <a:ext uri="{FF2B5EF4-FFF2-40B4-BE49-F238E27FC236}">
                <a16:creationId xmlns:a16="http://schemas.microsoft.com/office/drawing/2014/main" id="{C98BAEEF-A35E-4386-BD80-934106D64966}"/>
              </a:ext>
            </a:extLst>
          </p:cNvPr>
          <p:cNvSpPr>
            <a:spLocks noGrp="1"/>
          </p:cNvSpPr>
          <p:nvPr/>
        </p:nvSpPr>
        <p:spPr>
          <a:xfrm>
            <a:off x="4105275" y="4184650"/>
            <a:ext cx="714375" cy="295275"/>
          </a:xfrm>
          <a:prstGeom prst="rect">
            <a:avLst/>
          </a:prstGeom>
          <a:solidFill>
            <a:srgbClr val="4472C4"/>
          </a:solidFill>
          <a:ln w="0">
            <a:solidFill>
              <a:srgbClr val="4472C4"/>
            </a:solidFill>
            <a:prstDash val="solid"/>
          </a:ln>
        </p:spPr>
        <p:txBody>
          <a:bodyPr/>
          <a:lstStyle/>
          <a:p>
            <a:endParaRPr lang="en-US"/>
          </a:p>
        </p:txBody>
      </p:sp>
      <p:sp>
        <p:nvSpPr>
          <p:cNvPr id="42" name="B">
            <a:extLst>
              <a:ext uri="{FF2B5EF4-FFF2-40B4-BE49-F238E27FC236}">
                <a16:creationId xmlns:a16="http://schemas.microsoft.com/office/drawing/2014/main" id="{5DBE1C05-79FD-4D8F-A7D6-4772DE19A158}"/>
              </a:ext>
            </a:extLst>
          </p:cNvPr>
          <p:cNvSpPr>
            <a:spLocks noGrp="1"/>
          </p:cNvSpPr>
          <p:nvPr/>
        </p:nvSpPr>
        <p:spPr>
          <a:xfrm>
            <a:off x="4133850" y="4194175"/>
            <a:ext cx="657225" cy="2762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43" name="X sequence">
            <a:extLst>
              <a:ext uri="{FF2B5EF4-FFF2-40B4-BE49-F238E27FC236}">
                <a16:creationId xmlns:a16="http://schemas.microsoft.com/office/drawing/2014/main" id="{F358F519-8324-49FD-9153-FE18FACE4FF7}"/>
              </a:ext>
            </a:extLst>
          </p:cNvPr>
          <p:cNvSpPr>
            <a:spLocks noGrp="1"/>
          </p:cNvSpPr>
          <p:nvPr/>
        </p:nvSpPr>
        <p:spPr>
          <a:xfrm>
            <a:off x="7705725" y="4184650"/>
            <a:ext cx="714375" cy="295275"/>
          </a:xfrm>
          <a:prstGeom prst="rect">
            <a:avLst/>
          </a:prstGeom>
          <a:solidFill>
            <a:srgbClr val="1B8A3A"/>
          </a:solidFill>
          <a:ln w="0">
            <a:solidFill>
              <a:srgbClr val="1B8A3A"/>
            </a:solidFill>
            <a:prstDash val="solid"/>
          </a:ln>
        </p:spPr>
        <p:txBody>
          <a:bodyPr/>
          <a:lstStyle/>
          <a:p>
            <a:endParaRPr lang="en-US"/>
          </a:p>
        </p:txBody>
      </p:sp>
      <p:sp>
        <p:nvSpPr>
          <p:cNvPr id="44" name="X">
            <a:extLst>
              <a:ext uri="{FF2B5EF4-FFF2-40B4-BE49-F238E27FC236}">
                <a16:creationId xmlns:a16="http://schemas.microsoft.com/office/drawing/2014/main" id="{810CCA83-5C35-45D4-8F26-77D5BCB7167E}"/>
              </a:ext>
            </a:extLst>
          </p:cNvPr>
          <p:cNvSpPr>
            <a:spLocks noGrp="1"/>
          </p:cNvSpPr>
          <p:nvPr/>
        </p:nvSpPr>
        <p:spPr>
          <a:xfrm>
            <a:off x="7734300" y="4194175"/>
            <a:ext cx="657225" cy="2762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X</a:t>
            </a:r>
          </a:p>
        </p:txBody>
      </p:sp>
      <p:sp>
        <p:nvSpPr>
          <p:cNvPr id="45" name="Y sequence">
            <a:extLst>
              <a:ext uri="{FF2B5EF4-FFF2-40B4-BE49-F238E27FC236}">
                <a16:creationId xmlns:a16="http://schemas.microsoft.com/office/drawing/2014/main" id="{EFF7DDD0-EE4F-4FA0-BD70-0984C40DF8E4}"/>
              </a:ext>
            </a:extLst>
          </p:cNvPr>
          <p:cNvSpPr>
            <a:spLocks noGrp="1"/>
          </p:cNvSpPr>
          <p:nvPr/>
        </p:nvSpPr>
        <p:spPr>
          <a:xfrm>
            <a:off x="8420100" y="4184650"/>
            <a:ext cx="714375" cy="295275"/>
          </a:xfrm>
          <a:prstGeom prst="rect">
            <a:avLst/>
          </a:prstGeom>
          <a:solidFill>
            <a:srgbClr val="1B8A3A"/>
          </a:solidFill>
          <a:ln w="0">
            <a:solidFill>
              <a:srgbClr val="1B8A3A"/>
            </a:solidFill>
            <a:prstDash val="solid"/>
          </a:ln>
        </p:spPr>
        <p:txBody>
          <a:bodyPr/>
          <a:lstStyle/>
          <a:p>
            <a:endParaRPr lang="en-US"/>
          </a:p>
        </p:txBody>
      </p:sp>
      <p:sp>
        <p:nvSpPr>
          <p:cNvPr id="46" name="Y">
            <a:extLst>
              <a:ext uri="{FF2B5EF4-FFF2-40B4-BE49-F238E27FC236}">
                <a16:creationId xmlns:a16="http://schemas.microsoft.com/office/drawing/2014/main" id="{94FCC205-6EE1-4739-AB55-3C86AEB2B64E}"/>
              </a:ext>
            </a:extLst>
          </p:cNvPr>
          <p:cNvSpPr>
            <a:spLocks noGrp="1"/>
          </p:cNvSpPr>
          <p:nvPr/>
        </p:nvSpPr>
        <p:spPr>
          <a:xfrm>
            <a:off x="8448675" y="4194175"/>
            <a:ext cx="657225" cy="2762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Y</a:t>
            </a:r>
          </a:p>
        </p:txBody>
      </p:sp>
      <p:sp>
        <p:nvSpPr>
          <p:cNvPr id="47" name="Sources">
            <a:extLst>
              <a:ext uri="{FF2B5EF4-FFF2-40B4-BE49-F238E27FC236}">
                <a16:creationId xmlns:a16="http://schemas.microsoft.com/office/drawing/2014/main" id="{7DFD632F-E9BA-40E5-B31A-E77B1013C7B5}"/>
              </a:ext>
            </a:extLst>
          </p:cNvPr>
          <p:cNvSpPr>
            <a:spLocks noGrp="1"/>
          </p:cNvSpPr>
          <p:nvPr/>
        </p:nvSpPr>
        <p:spPr>
          <a:xfrm>
            <a:off x="9582150" y="4137025"/>
            <a:ext cx="1943100" cy="342900"/>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Sources</a:t>
            </a:r>
          </a:p>
        </p:txBody>
      </p:sp>
      <p:sp>
        <p:nvSpPr>
          <p:cNvPr id="48" name="A sequence">
            <a:extLst>
              <a:ext uri="{FF2B5EF4-FFF2-40B4-BE49-F238E27FC236}">
                <a16:creationId xmlns:a16="http://schemas.microsoft.com/office/drawing/2014/main" id="{6E222E30-9A40-4951-9666-B17B4683323E}"/>
              </a:ext>
            </a:extLst>
          </p:cNvPr>
          <p:cNvSpPr>
            <a:spLocks noGrp="1"/>
          </p:cNvSpPr>
          <p:nvPr/>
        </p:nvSpPr>
        <p:spPr>
          <a:xfrm>
            <a:off x="4829175" y="4651375"/>
            <a:ext cx="714375" cy="333375"/>
          </a:xfrm>
          <a:prstGeom prst="rect">
            <a:avLst/>
          </a:prstGeom>
          <a:solidFill>
            <a:srgbClr val="4472C4"/>
          </a:solidFill>
          <a:ln w="0">
            <a:solidFill>
              <a:srgbClr val="4472C4"/>
            </a:solidFill>
            <a:prstDash val="solid"/>
          </a:ln>
        </p:spPr>
        <p:txBody>
          <a:bodyPr/>
          <a:lstStyle/>
          <a:p>
            <a:endParaRPr lang="en-US"/>
          </a:p>
        </p:txBody>
      </p:sp>
      <p:sp>
        <p:nvSpPr>
          <p:cNvPr id="49" name="A">
            <a:extLst>
              <a:ext uri="{FF2B5EF4-FFF2-40B4-BE49-F238E27FC236}">
                <a16:creationId xmlns:a16="http://schemas.microsoft.com/office/drawing/2014/main" id="{42D64898-8E5C-4214-B28B-98347B79E938}"/>
              </a:ext>
            </a:extLst>
          </p:cNvPr>
          <p:cNvSpPr>
            <a:spLocks noGrp="1"/>
          </p:cNvSpPr>
          <p:nvPr/>
        </p:nvSpPr>
        <p:spPr>
          <a:xfrm>
            <a:off x="4857750" y="4660900"/>
            <a:ext cx="657225" cy="3143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50" name="B sequence">
            <a:extLst>
              <a:ext uri="{FF2B5EF4-FFF2-40B4-BE49-F238E27FC236}">
                <a16:creationId xmlns:a16="http://schemas.microsoft.com/office/drawing/2014/main" id="{F8B84A11-4D9A-46DD-9DE9-2DA104FC16E4}"/>
              </a:ext>
            </a:extLst>
          </p:cNvPr>
          <p:cNvSpPr>
            <a:spLocks noGrp="1"/>
          </p:cNvSpPr>
          <p:nvPr/>
        </p:nvSpPr>
        <p:spPr>
          <a:xfrm>
            <a:off x="5543550" y="4651375"/>
            <a:ext cx="714375" cy="333375"/>
          </a:xfrm>
          <a:prstGeom prst="rect">
            <a:avLst/>
          </a:prstGeom>
          <a:solidFill>
            <a:srgbClr val="4472C4"/>
          </a:solidFill>
          <a:ln w="0">
            <a:solidFill>
              <a:srgbClr val="4472C4"/>
            </a:solidFill>
            <a:prstDash val="solid"/>
          </a:ln>
        </p:spPr>
        <p:txBody>
          <a:bodyPr/>
          <a:lstStyle/>
          <a:p>
            <a:endParaRPr lang="en-US"/>
          </a:p>
        </p:txBody>
      </p:sp>
      <p:sp>
        <p:nvSpPr>
          <p:cNvPr id="51" name="B">
            <a:extLst>
              <a:ext uri="{FF2B5EF4-FFF2-40B4-BE49-F238E27FC236}">
                <a16:creationId xmlns:a16="http://schemas.microsoft.com/office/drawing/2014/main" id="{60213364-14F5-476D-A46A-DD5DE38774E3}"/>
              </a:ext>
            </a:extLst>
          </p:cNvPr>
          <p:cNvSpPr>
            <a:spLocks noGrp="1"/>
          </p:cNvSpPr>
          <p:nvPr/>
        </p:nvSpPr>
        <p:spPr>
          <a:xfrm>
            <a:off x="5572125" y="4660900"/>
            <a:ext cx="657225" cy="3143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52" name="X sequence">
            <a:extLst>
              <a:ext uri="{FF2B5EF4-FFF2-40B4-BE49-F238E27FC236}">
                <a16:creationId xmlns:a16="http://schemas.microsoft.com/office/drawing/2014/main" id="{D527F0F3-6160-4FB5-B5F1-773FD66DA294}"/>
              </a:ext>
            </a:extLst>
          </p:cNvPr>
          <p:cNvSpPr>
            <a:spLocks noGrp="1"/>
          </p:cNvSpPr>
          <p:nvPr/>
        </p:nvSpPr>
        <p:spPr>
          <a:xfrm>
            <a:off x="6257925" y="4651375"/>
            <a:ext cx="714375" cy="333375"/>
          </a:xfrm>
          <a:prstGeom prst="rect">
            <a:avLst/>
          </a:prstGeom>
          <a:solidFill>
            <a:srgbClr val="1B8A3A"/>
          </a:solidFill>
          <a:ln w="0">
            <a:solidFill>
              <a:srgbClr val="1B8A3A"/>
            </a:solidFill>
            <a:prstDash val="solid"/>
          </a:ln>
        </p:spPr>
        <p:txBody>
          <a:bodyPr/>
          <a:lstStyle/>
          <a:p>
            <a:endParaRPr lang="en-US"/>
          </a:p>
        </p:txBody>
      </p:sp>
      <p:sp>
        <p:nvSpPr>
          <p:cNvPr id="53" name="X">
            <a:extLst>
              <a:ext uri="{FF2B5EF4-FFF2-40B4-BE49-F238E27FC236}">
                <a16:creationId xmlns:a16="http://schemas.microsoft.com/office/drawing/2014/main" id="{BB5F0019-C285-4981-912A-9948079FB8C6}"/>
              </a:ext>
            </a:extLst>
          </p:cNvPr>
          <p:cNvSpPr>
            <a:spLocks noGrp="1"/>
          </p:cNvSpPr>
          <p:nvPr/>
        </p:nvSpPr>
        <p:spPr>
          <a:xfrm>
            <a:off x="6286500" y="4660900"/>
            <a:ext cx="657225" cy="3143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X</a:t>
            </a:r>
          </a:p>
        </p:txBody>
      </p:sp>
      <p:sp>
        <p:nvSpPr>
          <p:cNvPr id="54" name="Y sequence">
            <a:extLst>
              <a:ext uri="{FF2B5EF4-FFF2-40B4-BE49-F238E27FC236}">
                <a16:creationId xmlns:a16="http://schemas.microsoft.com/office/drawing/2014/main" id="{98AD1E06-993C-4053-A76A-606E2D6C02BD}"/>
              </a:ext>
            </a:extLst>
          </p:cNvPr>
          <p:cNvSpPr>
            <a:spLocks noGrp="1"/>
          </p:cNvSpPr>
          <p:nvPr/>
        </p:nvSpPr>
        <p:spPr>
          <a:xfrm>
            <a:off x="6972300" y="4651375"/>
            <a:ext cx="714375" cy="333375"/>
          </a:xfrm>
          <a:prstGeom prst="rect">
            <a:avLst/>
          </a:prstGeom>
          <a:solidFill>
            <a:srgbClr val="1B8A3A"/>
          </a:solidFill>
          <a:ln w="0">
            <a:solidFill>
              <a:srgbClr val="1B8A3A"/>
            </a:solidFill>
            <a:prstDash val="solid"/>
          </a:ln>
        </p:spPr>
        <p:txBody>
          <a:bodyPr/>
          <a:lstStyle/>
          <a:p>
            <a:endParaRPr lang="en-US"/>
          </a:p>
        </p:txBody>
      </p:sp>
      <p:sp>
        <p:nvSpPr>
          <p:cNvPr id="55" name="Y">
            <a:extLst>
              <a:ext uri="{FF2B5EF4-FFF2-40B4-BE49-F238E27FC236}">
                <a16:creationId xmlns:a16="http://schemas.microsoft.com/office/drawing/2014/main" id="{529FDD65-709B-4A85-B646-344C81326E7E}"/>
              </a:ext>
            </a:extLst>
          </p:cNvPr>
          <p:cNvSpPr>
            <a:spLocks noGrp="1"/>
          </p:cNvSpPr>
          <p:nvPr/>
        </p:nvSpPr>
        <p:spPr>
          <a:xfrm>
            <a:off x="7000875" y="4660900"/>
            <a:ext cx="657225" cy="3143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Y</a:t>
            </a:r>
          </a:p>
        </p:txBody>
      </p:sp>
      <p:sp>
        <p:nvSpPr>
          <p:cNvPr id="56" name="Inter-chromosome misjoin">
            <a:extLst>
              <a:ext uri="{FF2B5EF4-FFF2-40B4-BE49-F238E27FC236}">
                <a16:creationId xmlns:a16="http://schemas.microsoft.com/office/drawing/2014/main" id="{BB66EF63-D07A-4D0D-A5FC-5D78A77D9672}"/>
              </a:ext>
            </a:extLst>
          </p:cNvPr>
          <p:cNvSpPr>
            <a:spLocks noGrp="1"/>
          </p:cNvSpPr>
          <p:nvPr/>
        </p:nvSpPr>
        <p:spPr>
          <a:xfrm>
            <a:off x="6257925" y="4575175"/>
            <a:ext cx="9525" cy="476250"/>
          </a:xfrm>
          <a:custGeom>
            <a:avLst/>
            <a:gdLst/>
            <a:ahLst/>
            <a:cxnLst/>
            <a:rect l="0" t="0" r="0" b="0"/>
            <a:pathLst>
              <a:path w="9525" h="476250">
                <a:moveTo>
                  <a:pt x="0" y="0"/>
                </a:moveTo>
                <a:lnTo>
                  <a:pt x="0" y="476250"/>
                </a:lnTo>
              </a:path>
            </a:pathLst>
          </a:custGeom>
          <a:noFill/>
          <a:ln w="47625">
            <a:solidFill>
              <a:srgbClr val="C00000"/>
            </a:solidFill>
            <a:prstDash val="solid"/>
          </a:ln>
        </p:spPr>
        <p:txBody>
          <a:bodyPr/>
          <a:lstStyle/>
          <a:p>
            <a:endParaRPr lang="en-US"/>
          </a:p>
        </p:txBody>
      </p:sp>
      <p:sp>
        <p:nvSpPr>
          <p:cNvPr id="57" name="Editable path">
            <a:extLst>
              <a:ext uri="{FF2B5EF4-FFF2-40B4-BE49-F238E27FC236}">
                <a16:creationId xmlns:a16="http://schemas.microsoft.com/office/drawing/2014/main" id="{F94E58F9-66D1-4229-9E25-155DC9CD2542}"/>
              </a:ext>
            </a:extLst>
          </p:cNvPr>
          <p:cNvSpPr>
            <a:spLocks noGrp="1"/>
          </p:cNvSpPr>
          <p:nvPr/>
        </p:nvSpPr>
        <p:spPr>
          <a:xfrm>
            <a:off x="4505325" y="4489450"/>
            <a:ext cx="752475" cy="123825"/>
          </a:xfrm>
          <a:custGeom>
            <a:avLst/>
            <a:gdLst/>
            <a:ahLst/>
            <a:cxnLst/>
            <a:rect l="0" t="0" r="0" b="0"/>
            <a:pathLst>
              <a:path w="752475" h="123825">
                <a:moveTo>
                  <a:pt x="0" y="0"/>
                </a:moveTo>
                <a:lnTo>
                  <a:pt x="752475" y="123825"/>
                </a:lnTo>
              </a:path>
            </a:pathLst>
          </a:custGeom>
          <a:noFill/>
          <a:ln w="17145">
            <a:solidFill>
              <a:srgbClr val="9AA3AD"/>
            </a:solidFill>
            <a:prstDash val="solid"/>
          </a:ln>
        </p:spPr>
        <p:txBody>
          <a:bodyPr/>
          <a:lstStyle/>
          <a:p>
            <a:endParaRPr lang="en-US"/>
          </a:p>
        </p:txBody>
      </p:sp>
      <p:sp>
        <p:nvSpPr>
          <p:cNvPr id="58" name="Arrowhead">
            <a:extLst>
              <a:ext uri="{FF2B5EF4-FFF2-40B4-BE49-F238E27FC236}">
                <a16:creationId xmlns:a16="http://schemas.microsoft.com/office/drawing/2014/main" id="{B9526DCC-3290-47CA-AB19-BDABA7D8BDC1}"/>
              </a:ext>
            </a:extLst>
          </p:cNvPr>
          <p:cNvSpPr>
            <a:spLocks noGrp="1"/>
          </p:cNvSpPr>
          <p:nvPr/>
        </p:nvSpPr>
        <p:spPr>
          <a:xfrm>
            <a:off x="5186380" y="4568238"/>
            <a:ext cx="71420" cy="68422"/>
          </a:xfrm>
          <a:custGeom>
            <a:avLst/>
            <a:gdLst/>
            <a:ahLst/>
            <a:cxnLst/>
            <a:rect l="0" t="0" r="0" b="0"/>
            <a:pathLst>
              <a:path w="71420" h="68422">
                <a:moveTo>
                  <a:pt x="71420" y="45037"/>
                </a:moveTo>
                <a:lnTo>
                  <a:pt x="11259" y="0"/>
                </a:lnTo>
                <a:lnTo>
                  <a:pt x="0" y="68422"/>
                </a:lnTo>
                <a:close/>
              </a:path>
            </a:pathLst>
          </a:custGeom>
          <a:solidFill>
            <a:srgbClr val="9AA3AD"/>
          </a:solidFill>
          <a:ln w="0">
            <a:solidFill>
              <a:srgbClr val="9AA3AD"/>
            </a:solidFill>
            <a:prstDash val="solid"/>
          </a:ln>
        </p:spPr>
        <p:txBody>
          <a:bodyPr/>
          <a:lstStyle/>
          <a:p>
            <a:endParaRPr lang="en-US"/>
          </a:p>
        </p:txBody>
      </p:sp>
      <p:sp>
        <p:nvSpPr>
          <p:cNvPr id="59" name="Editable path">
            <a:extLst>
              <a:ext uri="{FF2B5EF4-FFF2-40B4-BE49-F238E27FC236}">
                <a16:creationId xmlns:a16="http://schemas.microsoft.com/office/drawing/2014/main" id="{78C99CDE-7F5C-4D63-8EC4-C0655108CEEF}"/>
              </a:ext>
            </a:extLst>
          </p:cNvPr>
          <p:cNvSpPr>
            <a:spLocks noGrp="1"/>
          </p:cNvSpPr>
          <p:nvPr/>
        </p:nvSpPr>
        <p:spPr>
          <a:xfrm>
            <a:off x="7267575" y="4489450"/>
            <a:ext cx="781050" cy="123825"/>
          </a:xfrm>
          <a:custGeom>
            <a:avLst/>
            <a:gdLst/>
            <a:ahLst/>
            <a:cxnLst/>
            <a:rect l="0" t="0" r="0" b="0"/>
            <a:pathLst>
              <a:path w="781050" h="123825">
                <a:moveTo>
                  <a:pt x="781050" y="0"/>
                </a:moveTo>
                <a:lnTo>
                  <a:pt x="0" y="123825"/>
                </a:lnTo>
              </a:path>
            </a:pathLst>
          </a:custGeom>
          <a:noFill/>
          <a:ln w="17145">
            <a:solidFill>
              <a:srgbClr val="9AA3AD"/>
            </a:solidFill>
            <a:prstDash val="solid"/>
          </a:ln>
        </p:spPr>
        <p:txBody>
          <a:bodyPr/>
          <a:lstStyle/>
          <a:p>
            <a:endParaRPr lang="en-US"/>
          </a:p>
        </p:txBody>
      </p:sp>
      <p:sp>
        <p:nvSpPr>
          <p:cNvPr id="60" name="Arrowhead">
            <a:extLst>
              <a:ext uri="{FF2B5EF4-FFF2-40B4-BE49-F238E27FC236}">
                <a16:creationId xmlns:a16="http://schemas.microsoft.com/office/drawing/2014/main" id="{30A9C635-5B4F-461D-9C2B-1A48D04CA918}"/>
              </a:ext>
            </a:extLst>
          </p:cNvPr>
          <p:cNvSpPr>
            <a:spLocks noGrp="1"/>
          </p:cNvSpPr>
          <p:nvPr/>
        </p:nvSpPr>
        <p:spPr>
          <a:xfrm>
            <a:off x="7267575" y="4568592"/>
            <a:ext cx="71281" cy="68487"/>
          </a:xfrm>
          <a:custGeom>
            <a:avLst/>
            <a:gdLst/>
            <a:ahLst/>
            <a:cxnLst/>
            <a:rect l="0" t="0" r="0" b="0"/>
            <a:pathLst>
              <a:path w="71281" h="68487">
                <a:moveTo>
                  <a:pt x="0" y="44683"/>
                </a:moveTo>
                <a:lnTo>
                  <a:pt x="71281" y="68487"/>
                </a:lnTo>
                <a:lnTo>
                  <a:pt x="60424" y="0"/>
                </a:lnTo>
                <a:close/>
              </a:path>
            </a:pathLst>
          </a:custGeom>
          <a:solidFill>
            <a:srgbClr val="9AA3AD"/>
          </a:solidFill>
          <a:ln w="0">
            <a:solidFill>
              <a:srgbClr val="9AA3AD"/>
            </a:solidFill>
            <a:prstDash val="solid"/>
          </a:ln>
        </p:spPr>
        <p:txBody>
          <a:bodyPr/>
          <a:lstStyle/>
          <a:p>
            <a:endParaRPr lang="en-US"/>
          </a:p>
        </p:txBody>
      </p:sp>
      <p:sp>
        <p:nvSpPr>
          <p:cNvPr id="61" name="Misjoin">
            <a:extLst>
              <a:ext uri="{FF2B5EF4-FFF2-40B4-BE49-F238E27FC236}">
                <a16:creationId xmlns:a16="http://schemas.microsoft.com/office/drawing/2014/main" id="{A3D01EAE-CB6E-4353-945D-C31763F5270E}"/>
              </a:ext>
            </a:extLst>
          </p:cNvPr>
          <p:cNvSpPr>
            <a:spLocks noGrp="1"/>
          </p:cNvSpPr>
          <p:nvPr/>
        </p:nvSpPr>
        <p:spPr>
          <a:xfrm>
            <a:off x="9582150" y="4575175"/>
            <a:ext cx="1943100" cy="381000"/>
          </a:xfrm>
          <a:prstGeom prst="rect">
            <a:avLst/>
          </a:prstGeom>
          <a:noFill/>
          <a:ln w="0">
            <a:noFill/>
          </a:ln>
        </p:spPr>
        <p:txBody>
          <a:bodyPr anchor="ctr">
            <a:noAutofit/>
          </a:bodyPr>
          <a:lstStyle/>
          <a:p>
            <a:pPr algn="l">
              <a:defRPr sz="2100" b="0">
                <a:solidFill>
                  <a:srgbClr val="C00000"/>
                </a:solidFill>
                <a:latin typeface="Calibri"/>
                <a:ea typeface="Calibri"/>
                <a:cs typeface="Calibri"/>
              </a:defRPr>
            </a:pPr>
            <a:r>
              <a:rPr sz="2100" b="0">
                <a:solidFill>
                  <a:srgbClr val="C00000"/>
                </a:solidFill>
                <a:latin typeface="Calibri"/>
                <a:ea typeface="Calibri"/>
                <a:cs typeface="Calibri"/>
              </a:rPr>
              <a:t>Misjoin</a:t>
            </a:r>
          </a:p>
        </p:txBody>
      </p:sp>
      <p:sp>
        <p:nvSpPr>
          <p:cNvPr id="62" name="Editable path">
            <a:extLst>
              <a:ext uri="{FF2B5EF4-FFF2-40B4-BE49-F238E27FC236}">
                <a16:creationId xmlns:a16="http://schemas.microsoft.com/office/drawing/2014/main" id="{A9E66316-C8E0-490B-872A-E662E9CE0533}"/>
              </a:ext>
            </a:extLst>
          </p:cNvPr>
          <p:cNvSpPr>
            <a:spLocks noGrp="1"/>
          </p:cNvSpPr>
          <p:nvPr/>
        </p:nvSpPr>
        <p:spPr>
          <a:xfrm>
            <a:off x="638175" y="5175250"/>
            <a:ext cx="10906125" cy="9525"/>
          </a:xfrm>
          <a:custGeom>
            <a:avLst/>
            <a:gdLst/>
            <a:ahLst/>
            <a:cxnLst/>
            <a:rect l="0" t="0" r="0" b="0"/>
            <a:pathLst>
              <a:path w="10906125" h="9525">
                <a:moveTo>
                  <a:pt x="0" y="0"/>
                </a:moveTo>
                <a:lnTo>
                  <a:pt x="10906125" y="0"/>
                </a:lnTo>
              </a:path>
            </a:pathLst>
          </a:custGeom>
          <a:noFill/>
          <a:ln w="11430">
            <a:solidFill>
              <a:srgbClr val="D9D9D9"/>
            </a:solidFill>
            <a:prstDash val="solid"/>
          </a:ln>
        </p:spPr>
        <p:txBody>
          <a:bodyPr/>
          <a:lstStyle/>
          <a:p>
            <a:endParaRPr lang="en-US"/>
          </a:p>
        </p:txBody>
      </p:sp>
      <p:sp>
        <p:nvSpPr>
          <p:cNvPr id="63" name="Phasing">
            <a:extLst>
              <a:ext uri="{FF2B5EF4-FFF2-40B4-BE49-F238E27FC236}">
                <a16:creationId xmlns:a16="http://schemas.microsoft.com/office/drawing/2014/main" id="{91218A7F-5BB8-4386-B63F-533BCF7A68C8}"/>
              </a:ext>
            </a:extLst>
          </p:cNvPr>
          <p:cNvSpPr>
            <a:spLocks noGrp="1"/>
          </p:cNvSpPr>
          <p:nvPr/>
        </p:nvSpPr>
        <p:spPr>
          <a:xfrm>
            <a:off x="638175" y="5356225"/>
            <a:ext cx="2495550" cy="609600"/>
          </a:xfrm>
          <a:prstGeom prst="rect">
            <a:avLst/>
          </a:prstGeom>
          <a:noFill/>
          <a:ln w="0">
            <a:noFill/>
          </a:ln>
        </p:spPr>
        <p:txBody>
          <a:bodyPr anchor="ctr">
            <a:noAutofit/>
          </a:bodyPr>
          <a:lstStyle/>
          <a:p>
            <a:pPr algn="l">
              <a:defRPr sz="2325" b="1">
                <a:solidFill>
                  <a:srgbClr val="7030A0"/>
                </a:solidFill>
                <a:latin typeface="Calibri"/>
                <a:ea typeface="Calibri"/>
                <a:cs typeface="Calibri"/>
              </a:defRPr>
            </a:pPr>
            <a:r>
              <a:rPr sz="2325" b="1">
                <a:solidFill>
                  <a:srgbClr val="7030A0"/>
                </a:solidFill>
                <a:latin typeface="Calibri"/>
                <a:ea typeface="Calibri"/>
                <a:cs typeface="Calibri"/>
              </a:rPr>
              <a:t>Phasing</a:t>
            </a:r>
          </a:p>
        </p:txBody>
      </p:sp>
      <p:sp>
        <p:nvSpPr>
          <p:cNvPr id="64" name="Assembly 1">
            <a:extLst>
              <a:ext uri="{FF2B5EF4-FFF2-40B4-BE49-F238E27FC236}">
                <a16:creationId xmlns:a16="http://schemas.microsoft.com/office/drawing/2014/main" id="{A156B331-245E-4629-B8AD-CF183A569C20}"/>
              </a:ext>
            </a:extLst>
          </p:cNvPr>
          <p:cNvSpPr>
            <a:spLocks noGrp="1"/>
          </p:cNvSpPr>
          <p:nvPr/>
        </p:nvSpPr>
        <p:spPr>
          <a:xfrm>
            <a:off x="3190875" y="5318125"/>
            <a:ext cx="1847850" cy="352425"/>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Assembly 1</a:t>
            </a:r>
          </a:p>
        </p:txBody>
      </p:sp>
      <p:sp>
        <p:nvSpPr>
          <p:cNvPr id="65" name="Assembly 2">
            <a:extLst>
              <a:ext uri="{FF2B5EF4-FFF2-40B4-BE49-F238E27FC236}">
                <a16:creationId xmlns:a16="http://schemas.microsoft.com/office/drawing/2014/main" id="{48400F47-FD25-4BE2-8575-85133D84B895}"/>
              </a:ext>
            </a:extLst>
          </p:cNvPr>
          <p:cNvSpPr>
            <a:spLocks noGrp="1"/>
          </p:cNvSpPr>
          <p:nvPr/>
        </p:nvSpPr>
        <p:spPr>
          <a:xfrm>
            <a:off x="3190875" y="5718175"/>
            <a:ext cx="1847850" cy="352425"/>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Assembly 2</a:t>
            </a:r>
          </a:p>
        </p:txBody>
      </p:sp>
      <p:sp>
        <p:nvSpPr>
          <p:cNvPr id="66" name="Assembly 1 before phase switch">
            <a:extLst>
              <a:ext uri="{FF2B5EF4-FFF2-40B4-BE49-F238E27FC236}">
                <a16:creationId xmlns:a16="http://schemas.microsoft.com/office/drawing/2014/main" id="{685202B1-54CB-466D-B2A3-31233724C628}"/>
              </a:ext>
            </a:extLst>
          </p:cNvPr>
          <p:cNvSpPr>
            <a:spLocks noGrp="1"/>
          </p:cNvSpPr>
          <p:nvPr/>
        </p:nvSpPr>
        <p:spPr>
          <a:xfrm>
            <a:off x="5219700" y="5518150"/>
            <a:ext cx="2238375" cy="9525"/>
          </a:xfrm>
          <a:custGeom>
            <a:avLst/>
            <a:gdLst/>
            <a:ahLst/>
            <a:cxnLst/>
            <a:rect l="0" t="0" r="0" b="0"/>
            <a:pathLst>
              <a:path w="2238375" h="9525">
                <a:moveTo>
                  <a:pt x="0" y="0"/>
                </a:moveTo>
                <a:lnTo>
                  <a:pt x="2238375" y="0"/>
                </a:lnTo>
              </a:path>
            </a:pathLst>
          </a:custGeom>
          <a:noFill/>
          <a:ln w="76200">
            <a:solidFill>
              <a:srgbClr val="4472C4"/>
            </a:solidFill>
            <a:prstDash val="solid"/>
          </a:ln>
        </p:spPr>
        <p:txBody>
          <a:bodyPr/>
          <a:lstStyle/>
          <a:p>
            <a:endParaRPr lang="en-US"/>
          </a:p>
        </p:txBody>
      </p:sp>
      <p:sp>
        <p:nvSpPr>
          <p:cNvPr id="67" name="Assembly 1 after phase switch">
            <a:extLst>
              <a:ext uri="{FF2B5EF4-FFF2-40B4-BE49-F238E27FC236}">
                <a16:creationId xmlns:a16="http://schemas.microsoft.com/office/drawing/2014/main" id="{5F7D7DAD-0A4B-40EA-BFEC-1EFE0F70F5FF}"/>
              </a:ext>
            </a:extLst>
          </p:cNvPr>
          <p:cNvSpPr>
            <a:spLocks noGrp="1"/>
          </p:cNvSpPr>
          <p:nvPr/>
        </p:nvSpPr>
        <p:spPr>
          <a:xfrm>
            <a:off x="7458075" y="5518150"/>
            <a:ext cx="2143125" cy="9525"/>
          </a:xfrm>
          <a:custGeom>
            <a:avLst/>
            <a:gdLst/>
            <a:ahLst/>
            <a:cxnLst/>
            <a:rect l="0" t="0" r="0" b="0"/>
            <a:pathLst>
              <a:path w="2143125" h="9525">
                <a:moveTo>
                  <a:pt x="0" y="0"/>
                </a:moveTo>
                <a:lnTo>
                  <a:pt x="2143125" y="0"/>
                </a:lnTo>
              </a:path>
            </a:pathLst>
          </a:custGeom>
          <a:noFill/>
          <a:ln w="76200">
            <a:solidFill>
              <a:srgbClr val="1B8A3A"/>
            </a:solidFill>
            <a:prstDash val="solid"/>
          </a:ln>
        </p:spPr>
        <p:txBody>
          <a:bodyPr/>
          <a:lstStyle/>
          <a:p>
            <a:endParaRPr lang="en-US"/>
          </a:p>
        </p:txBody>
      </p:sp>
      <p:sp>
        <p:nvSpPr>
          <p:cNvPr id="68" name="Assembly 2 before phase switch">
            <a:extLst>
              <a:ext uri="{FF2B5EF4-FFF2-40B4-BE49-F238E27FC236}">
                <a16:creationId xmlns:a16="http://schemas.microsoft.com/office/drawing/2014/main" id="{1FE20B22-FA04-4E3B-A015-2CF75C0823D7}"/>
              </a:ext>
            </a:extLst>
          </p:cNvPr>
          <p:cNvSpPr>
            <a:spLocks noGrp="1"/>
          </p:cNvSpPr>
          <p:nvPr/>
        </p:nvSpPr>
        <p:spPr>
          <a:xfrm>
            <a:off x="5219700" y="5880100"/>
            <a:ext cx="2238375" cy="9525"/>
          </a:xfrm>
          <a:custGeom>
            <a:avLst/>
            <a:gdLst/>
            <a:ahLst/>
            <a:cxnLst/>
            <a:rect l="0" t="0" r="0" b="0"/>
            <a:pathLst>
              <a:path w="2238375" h="9525">
                <a:moveTo>
                  <a:pt x="0" y="0"/>
                </a:moveTo>
                <a:lnTo>
                  <a:pt x="2238375" y="0"/>
                </a:lnTo>
              </a:path>
            </a:pathLst>
          </a:custGeom>
          <a:noFill/>
          <a:ln w="76200">
            <a:solidFill>
              <a:srgbClr val="1B8A3A"/>
            </a:solidFill>
            <a:prstDash val="solid"/>
          </a:ln>
        </p:spPr>
        <p:txBody>
          <a:bodyPr/>
          <a:lstStyle/>
          <a:p>
            <a:endParaRPr lang="en-US"/>
          </a:p>
        </p:txBody>
      </p:sp>
      <p:sp>
        <p:nvSpPr>
          <p:cNvPr id="69" name="Assembly 2 after phase switch">
            <a:extLst>
              <a:ext uri="{FF2B5EF4-FFF2-40B4-BE49-F238E27FC236}">
                <a16:creationId xmlns:a16="http://schemas.microsoft.com/office/drawing/2014/main" id="{BB416D88-FE6D-4CB9-992F-667CCDE14978}"/>
              </a:ext>
            </a:extLst>
          </p:cNvPr>
          <p:cNvSpPr>
            <a:spLocks noGrp="1"/>
          </p:cNvSpPr>
          <p:nvPr/>
        </p:nvSpPr>
        <p:spPr>
          <a:xfrm>
            <a:off x="7458075" y="5880100"/>
            <a:ext cx="2143125" cy="9525"/>
          </a:xfrm>
          <a:custGeom>
            <a:avLst/>
            <a:gdLst/>
            <a:ahLst/>
            <a:cxnLst/>
            <a:rect l="0" t="0" r="0" b="0"/>
            <a:pathLst>
              <a:path w="2143125" h="9525">
                <a:moveTo>
                  <a:pt x="0" y="0"/>
                </a:moveTo>
                <a:lnTo>
                  <a:pt x="2143125" y="0"/>
                </a:lnTo>
              </a:path>
            </a:pathLst>
          </a:custGeom>
          <a:noFill/>
          <a:ln w="76200">
            <a:solidFill>
              <a:srgbClr val="4472C4"/>
            </a:solidFill>
            <a:prstDash val="solid"/>
          </a:ln>
        </p:spPr>
        <p:txBody>
          <a:bodyPr/>
          <a:lstStyle/>
          <a:p>
            <a:endParaRPr lang="en-US"/>
          </a:p>
        </p:txBody>
      </p:sp>
      <p:sp>
        <p:nvSpPr>
          <p:cNvPr id="70" name="Phase switch boundary">
            <a:extLst>
              <a:ext uri="{FF2B5EF4-FFF2-40B4-BE49-F238E27FC236}">
                <a16:creationId xmlns:a16="http://schemas.microsoft.com/office/drawing/2014/main" id="{84BF74F8-8601-4620-ABB1-9C2862DC4F12}"/>
              </a:ext>
            </a:extLst>
          </p:cNvPr>
          <p:cNvSpPr>
            <a:spLocks noGrp="1"/>
          </p:cNvSpPr>
          <p:nvPr/>
        </p:nvSpPr>
        <p:spPr>
          <a:xfrm>
            <a:off x="7458075" y="5327650"/>
            <a:ext cx="9525" cy="723900"/>
          </a:xfrm>
          <a:custGeom>
            <a:avLst/>
            <a:gdLst/>
            <a:ahLst/>
            <a:cxnLst/>
            <a:rect l="0" t="0" r="0" b="0"/>
            <a:pathLst>
              <a:path w="9525" h="723900">
                <a:moveTo>
                  <a:pt x="0" y="0"/>
                </a:moveTo>
                <a:lnTo>
                  <a:pt x="0" y="723900"/>
                </a:lnTo>
              </a:path>
            </a:pathLst>
          </a:custGeom>
          <a:noFill/>
          <a:ln w="20955">
            <a:solidFill>
              <a:srgbClr val="C00000"/>
            </a:solidFill>
            <a:prstDash val="dash"/>
          </a:ln>
        </p:spPr>
        <p:txBody>
          <a:bodyPr/>
          <a:lstStyle/>
          <a:p>
            <a:endParaRPr lang="en-US"/>
          </a:p>
        </p:txBody>
      </p:sp>
      <p:sp>
        <p:nvSpPr>
          <p:cNvPr id="71" name="Switch">
            <a:extLst>
              <a:ext uri="{FF2B5EF4-FFF2-40B4-BE49-F238E27FC236}">
                <a16:creationId xmlns:a16="http://schemas.microsoft.com/office/drawing/2014/main" id="{EF900FF9-ACB3-4295-8756-05730B0B4F93}"/>
              </a:ext>
            </a:extLst>
          </p:cNvPr>
          <p:cNvSpPr>
            <a:spLocks noGrp="1"/>
          </p:cNvSpPr>
          <p:nvPr/>
        </p:nvSpPr>
        <p:spPr>
          <a:xfrm>
            <a:off x="10163175" y="5432425"/>
            <a:ext cx="1390650" cy="485775"/>
          </a:xfrm>
          <a:prstGeom prst="rect">
            <a:avLst/>
          </a:prstGeom>
          <a:noFill/>
          <a:ln w="0">
            <a:noFill/>
          </a:ln>
        </p:spPr>
        <p:txBody>
          <a:bodyPr anchor="ctr">
            <a:noAutofit/>
          </a:bodyPr>
          <a:lstStyle/>
          <a:p>
            <a:pPr algn="ctr">
              <a:defRPr sz="2100" b="0">
                <a:solidFill>
                  <a:srgbClr val="C00000"/>
                </a:solidFill>
                <a:latin typeface="Calibri"/>
                <a:ea typeface="Calibri"/>
                <a:cs typeface="Calibri"/>
              </a:defRPr>
            </a:pPr>
            <a:r>
              <a:rPr sz="2100" b="0">
                <a:solidFill>
                  <a:srgbClr val="C00000"/>
                </a:solidFill>
                <a:latin typeface="Calibri"/>
                <a:ea typeface="Calibri"/>
                <a:cs typeface="Calibri"/>
              </a:rPr>
              <a:t>Switch</a:t>
            </a:r>
          </a:p>
        </p:txBody>
      </p:sp>
      <p:sp>
        <p:nvSpPr>
          <p:cNvPr id="72" name="Slide Number Placeholder 2">
            <a:extLst>
              <a:ext uri="{FF2B5EF4-FFF2-40B4-BE49-F238E27FC236}">
                <a16:creationId xmlns:a16="http://schemas.microsoft.com/office/drawing/2014/main" id="{4F2FBA0F-7EA2-4A9F-B55F-A1ECD4943DCA}"/>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26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403668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3"/>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6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9"/>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70"/>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71"/>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11673-101C-42B1-6252-28D6AAF902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DC096A-404F-64E8-B98B-7D99A3F98F1D}"/>
              </a:ext>
            </a:extLst>
          </p:cNvPr>
          <p:cNvSpPr>
            <a:spLocks noGrp="1"/>
          </p:cNvSpPr>
          <p:nvPr>
            <p:ph idx="1"/>
          </p:nvPr>
        </p:nvSpPr>
        <p:spPr/>
        <p:txBody>
          <a:bodyPr/>
          <a:lstStyle/>
          <a:p>
            <a:pPr>
              <a:lnSpc>
                <a:spcPct val="100000"/>
              </a:lnSpc>
            </a:pPr>
            <a:r>
              <a:rPr lang="en-US" sz="2000" b="1" dirty="0" err="1"/>
              <a:t>Rawsamble</a:t>
            </a:r>
            <a:r>
              <a:rPr lang="en-US" sz="2000" b="1" dirty="0"/>
              <a:t>: Overlapping Raw Nanopore Signals using a Hash-based Seeding Mechanism</a:t>
            </a:r>
            <a:br>
              <a:rPr lang="en-US" sz="2000" dirty="0"/>
            </a:br>
            <a:r>
              <a:rPr lang="en-US" sz="2000" u="sng" dirty="0"/>
              <a:t>Can Firtina</a:t>
            </a:r>
            <a:r>
              <a:rPr lang="en-US" sz="2000" dirty="0"/>
              <a:t>, Maximilian Mordig, Harun Mustafa, Sayan Goswami, Nika Mansouri Ghiasi, Stefano Mercogliano, Furkan Eris, Joel Lindegger, Andre Kahles, and Onur Mutlu</a:t>
            </a:r>
            <a:br>
              <a:rPr lang="en-US" sz="2000" dirty="0"/>
            </a:br>
            <a:r>
              <a:rPr lang="en-US" sz="2000" i="1" dirty="0">
                <a:hlinkClick r:id="rId3"/>
              </a:rPr>
              <a:t>Bioinformatics</a:t>
            </a:r>
            <a:r>
              <a:rPr lang="en-US" sz="2000" i="1" dirty="0"/>
              <a:t>, February 2026</a:t>
            </a:r>
            <a:br>
              <a:rPr lang="en-US" sz="2000" dirty="0"/>
            </a:br>
            <a:r>
              <a:rPr lang="en-US" sz="2000" dirty="0">
                <a:hlinkClick r:id="rId4"/>
              </a:rPr>
              <a:t>[online link]</a:t>
            </a:r>
            <a:r>
              <a:rPr lang="en-US" sz="2000" dirty="0"/>
              <a:t> </a:t>
            </a:r>
            <a:r>
              <a:rPr lang="en-US" sz="2000" dirty="0">
                <a:hlinkClick r:id="rId5"/>
              </a:rPr>
              <a:t>[pdf]</a:t>
            </a:r>
            <a:r>
              <a:rPr lang="en-US" sz="2000" dirty="0"/>
              <a:t> </a:t>
            </a:r>
            <a:r>
              <a:rPr lang="en-US" sz="2000" dirty="0">
                <a:hlinkClick r:id="rId6"/>
              </a:rPr>
              <a:t>[code]</a:t>
            </a:r>
            <a:br>
              <a:rPr lang="en-US" sz="2000" dirty="0"/>
            </a:br>
            <a:r>
              <a:rPr lang="en-US" sz="2000" dirty="0">
                <a:hlinkClick r:id="rId7"/>
              </a:rPr>
              <a:t>ISMB 2024</a:t>
            </a:r>
            <a:r>
              <a:rPr lang="en-US" sz="2000" dirty="0"/>
              <a:t> Talk </a:t>
            </a:r>
            <a:r>
              <a:rPr lang="en-US" sz="2000" dirty="0">
                <a:hlinkClick r:id="rId8"/>
              </a:rPr>
              <a:t>[video]</a:t>
            </a:r>
            <a:r>
              <a:rPr lang="en-US" sz="2000" dirty="0"/>
              <a:t> </a:t>
            </a:r>
            <a:r>
              <a:rPr lang="en-US" sz="2000" dirty="0">
                <a:hlinkClick r:id="rId9"/>
              </a:rPr>
              <a:t>[pptx]</a:t>
            </a:r>
            <a:r>
              <a:rPr lang="en-US" sz="2000" dirty="0"/>
              <a:t> </a:t>
            </a:r>
            <a:r>
              <a:rPr lang="en-US" sz="2000" dirty="0">
                <a:hlinkClick r:id="rId10"/>
              </a:rPr>
              <a:t>[pdf]</a:t>
            </a:r>
            <a:br>
              <a:rPr lang="en-US" sz="2000" dirty="0"/>
            </a:br>
            <a:r>
              <a:rPr lang="en-US" sz="2000" dirty="0">
                <a:hlinkClick r:id="rId11"/>
              </a:rPr>
              <a:t>CSHL 2024 (Biological Data Science)</a:t>
            </a:r>
            <a:r>
              <a:rPr lang="en-US" sz="2000" dirty="0"/>
              <a:t> Talk </a:t>
            </a:r>
            <a:r>
              <a:rPr lang="en-US" sz="2000" dirty="0">
                <a:hlinkClick r:id="rId12"/>
              </a:rPr>
              <a:t>[video]</a:t>
            </a:r>
            <a:r>
              <a:rPr lang="en-US" sz="2000" dirty="0"/>
              <a:t> </a:t>
            </a:r>
            <a:r>
              <a:rPr lang="en-US" sz="2000" dirty="0">
                <a:hlinkClick r:id="rId13"/>
              </a:rPr>
              <a:t>[pptx]</a:t>
            </a:r>
            <a:r>
              <a:rPr lang="en-US" sz="2000" dirty="0"/>
              <a:t> </a:t>
            </a:r>
            <a:r>
              <a:rPr lang="en-US" sz="2000" dirty="0">
                <a:hlinkClick r:id="rId14"/>
              </a:rPr>
              <a:t>[pdf]</a:t>
            </a:r>
            <a:br>
              <a:rPr lang="en-US" sz="2000" dirty="0"/>
            </a:br>
            <a:r>
              <a:rPr lang="en-US" sz="2000" dirty="0"/>
              <a:t>Social Media Thread </a:t>
            </a:r>
            <a:r>
              <a:rPr lang="en-US" sz="2000" dirty="0">
                <a:hlinkClick r:id="rId15"/>
              </a:rPr>
              <a:t>[Twitter (X)]</a:t>
            </a:r>
            <a:r>
              <a:rPr lang="en-US" sz="2000" dirty="0"/>
              <a:t> </a:t>
            </a:r>
            <a:r>
              <a:rPr lang="en-US" sz="2000" dirty="0">
                <a:hlinkClick r:id="rId16"/>
              </a:rPr>
              <a:t>[LinkedIn]</a:t>
            </a:r>
            <a:endParaRPr lang="en-US" sz="2000" dirty="0"/>
          </a:p>
        </p:txBody>
      </p:sp>
      <p:sp>
        <p:nvSpPr>
          <p:cNvPr id="3" name="Slide Number Placeholder 2">
            <a:extLst>
              <a:ext uri="{FF2B5EF4-FFF2-40B4-BE49-F238E27FC236}">
                <a16:creationId xmlns:a16="http://schemas.microsoft.com/office/drawing/2014/main" id="{4F410C5F-EA21-6429-F894-5E89D5E5D21E}"/>
              </a:ext>
            </a:extLst>
          </p:cNvPr>
          <p:cNvSpPr>
            <a:spLocks noGrp="1"/>
          </p:cNvSpPr>
          <p:nvPr>
            <p:ph type="sldNum" sz="quarter" idx="12"/>
          </p:nvPr>
        </p:nvSpPr>
        <p:spPr/>
        <p:txBody>
          <a:bodyPr/>
          <a:lstStyle/>
          <a:p>
            <a:fld id="{926C5CFF-FC03-5F4C-B716-CBEBB43E48DE}" type="slidenum">
              <a:rPr lang="en-US" smtClean="0"/>
              <a:t>27</a:t>
            </a:fld>
            <a:endParaRPr lang="en-US" dirty="0"/>
          </a:p>
        </p:txBody>
      </p:sp>
      <p:sp>
        <p:nvSpPr>
          <p:cNvPr id="4" name="Title 3">
            <a:extLst>
              <a:ext uri="{FF2B5EF4-FFF2-40B4-BE49-F238E27FC236}">
                <a16:creationId xmlns:a16="http://schemas.microsoft.com/office/drawing/2014/main" id="{17101262-1445-B47D-BF4E-13FE5A688020}"/>
              </a:ext>
            </a:extLst>
          </p:cNvPr>
          <p:cNvSpPr>
            <a:spLocks noGrp="1"/>
          </p:cNvSpPr>
          <p:nvPr>
            <p:ph type="title"/>
          </p:nvPr>
        </p:nvSpPr>
        <p:spPr/>
        <p:txBody>
          <a:bodyPr/>
          <a:lstStyle/>
          <a:p>
            <a:r>
              <a:rPr lang="en-US" dirty="0"/>
              <a:t>New Directions: Overlapping Raw Signals</a:t>
            </a:r>
          </a:p>
        </p:txBody>
      </p:sp>
      <p:pic>
        <p:nvPicPr>
          <p:cNvPr id="7" name="Picture 6">
            <a:extLst>
              <a:ext uri="{FF2B5EF4-FFF2-40B4-BE49-F238E27FC236}">
                <a16:creationId xmlns:a16="http://schemas.microsoft.com/office/drawing/2014/main" id="{8E1911BA-BE73-A638-2285-DC4D0AC1570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81540" y="3429000"/>
            <a:ext cx="7073153" cy="3158599"/>
          </a:xfrm>
          <a:prstGeom prst="rect">
            <a:avLst/>
          </a:prstGeom>
        </p:spPr>
      </p:pic>
    </p:spTree>
    <p:extLst>
      <p:ext uri="{BB962C8B-B14F-4D97-AF65-F5344CB8AC3E}">
        <p14:creationId xmlns:p14="http://schemas.microsoft.com/office/powerpoint/2010/main" val="2808428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C07EE-C0FB-D16D-4EE1-1D9629DD4CA1}"/>
            </a:ext>
          </a:extLst>
        </p:cNvPr>
        <p:cNvGrpSpPr/>
        <p:nvPr/>
      </p:nvGrpSpPr>
      <p:grpSpPr>
        <a:xfrm>
          <a:off x="0" y="0"/>
          <a:ext cx="0" cy="0"/>
          <a:chOff x="0" y="0"/>
          <a:chExt cx="0" cy="0"/>
        </a:xfrm>
      </p:grpSpPr>
      <p:grpSp>
        <p:nvGrpSpPr>
          <p:cNvPr id="292" name="Group 291">
            <a:extLst>
              <a:ext uri="{FF2B5EF4-FFF2-40B4-BE49-F238E27FC236}">
                <a16:creationId xmlns:a16="http://schemas.microsoft.com/office/drawing/2014/main" id="{09D549C1-5A7F-B84D-36BB-5DACB9C06F8F}"/>
              </a:ext>
            </a:extLst>
          </p:cNvPr>
          <p:cNvGrpSpPr/>
          <p:nvPr/>
        </p:nvGrpSpPr>
        <p:grpSpPr>
          <a:xfrm>
            <a:off x="2380662" y="1098230"/>
            <a:ext cx="7430683" cy="2078199"/>
            <a:chOff x="856659" y="1098227"/>
            <a:chExt cx="7430683" cy="2078199"/>
          </a:xfrm>
        </p:grpSpPr>
        <p:grpSp>
          <p:nvGrpSpPr>
            <p:cNvPr id="293" name="Group 292">
              <a:extLst>
                <a:ext uri="{FF2B5EF4-FFF2-40B4-BE49-F238E27FC236}">
                  <a16:creationId xmlns:a16="http://schemas.microsoft.com/office/drawing/2014/main" id="{080A6F0C-E8FD-6018-229A-E367D2373060}"/>
                </a:ext>
              </a:extLst>
            </p:cNvPr>
            <p:cNvGrpSpPr/>
            <p:nvPr/>
          </p:nvGrpSpPr>
          <p:grpSpPr>
            <a:xfrm>
              <a:off x="856659" y="1098227"/>
              <a:ext cx="1263125" cy="524515"/>
              <a:chOff x="696765" y="1471014"/>
              <a:chExt cx="1263125" cy="524515"/>
            </a:xfrm>
          </p:grpSpPr>
          <p:pic>
            <p:nvPicPr>
              <p:cNvPr id="362" name="Graphic 361" descr="Heartbeat with solid fill">
                <a:extLst>
                  <a:ext uri="{FF2B5EF4-FFF2-40B4-BE49-F238E27FC236}">
                    <a16:creationId xmlns:a16="http://schemas.microsoft.com/office/drawing/2014/main" id="{0C44F325-23B3-4CFC-82D9-8FCB81091D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63" name="Graphic 362" descr="Heartbeat with solid fill">
                <a:extLst>
                  <a:ext uri="{FF2B5EF4-FFF2-40B4-BE49-F238E27FC236}">
                    <a16:creationId xmlns:a16="http://schemas.microsoft.com/office/drawing/2014/main" id="{D45D4063-2907-4931-5E7C-95DC0CA7A3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64" name="Graphic 363" descr="Heartbeat with solid fill">
                <a:extLst>
                  <a:ext uri="{FF2B5EF4-FFF2-40B4-BE49-F238E27FC236}">
                    <a16:creationId xmlns:a16="http://schemas.microsoft.com/office/drawing/2014/main" id="{E8385DAE-A75A-9C9B-4C4B-19AF2ADE35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4" name="Group 293">
              <a:extLst>
                <a:ext uri="{FF2B5EF4-FFF2-40B4-BE49-F238E27FC236}">
                  <a16:creationId xmlns:a16="http://schemas.microsoft.com/office/drawing/2014/main" id="{AF52B41F-FC6D-0F6F-5679-A8A1FBBDFCBA}"/>
                </a:ext>
              </a:extLst>
            </p:cNvPr>
            <p:cNvGrpSpPr/>
            <p:nvPr/>
          </p:nvGrpSpPr>
          <p:grpSpPr>
            <a:xfrm>
              <a:off x="1272303" y="1553358"/>
              <a:ext cx="1263125" cy="524515"/>
              <a:chOff x="696765" y="1471014"/>
              <a:chExt cx="1263125" cy="524515"/>
            </a:xfrm>
          </p:grpSpPr>
          <p:pic>
            <p:nvPicPr>
              <p:cNvPr id="359" name="Graphic 358" descr="Heartbeat with solid fill">
                <a:extLst>
                  <a:ext uri="{FF2B5EF4-FFF2-40B4-BE49-F238E27FC236}">
                    <a16:creationId xmlns:a16="http://schemas.microsoft.com/office/drawing/2014/main" id="{80A9BE4F-1BF3-6467-A1AF-74DCAE9477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60" name="Graphic 359" descr="Heartbeat with solid fill">
                <a:extLst>
                  <a:ext uri="{FF2B5EF4-FFF2-40B4-BE49-F238E27FC236}">
                    <a16:creationId xmlns:a16="http://schemas.microsoft.com/office/drawing/2014/main" id="{CAEEF4A1-934E-B222-6865-315EC73AB7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61" name="Graphic 360" descr="Heartbeat with solid fill">
                <a:extLst>
                  <a:ext uri="{FF2B5EF4-FFF2-40B4-BE49-F238E27FC236}">
                    <a16:creationId xmlns:a16="http://schemas.microsoft.com/office/drawing/2014/main" id="{E39F3755-B005-4724-9164-69A89E4FE5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5" name="Group 294">
              <a:extLst>
                <a:ext uri="{FF2B5EF4-FFF2-40B4-BE49-F238E27FC236}">
                  <a16:creationId xmlns:a16="http://schemas.microsoft.com/office/drawing/2014/main" id="{7F756108-6CBD-D5DC-856A-66A418C338FF}"/>
                </a:ext>
              </a:extLst>
            </p:cNvPr>
            <p:cNvGrpSpPr/>
            <p:nvPr/>
          </p:nvGrpSpPr>
          <p:grpSpPr>
            <a:xfrm>
              <a:off x="2535427" y="1553358"/>
              <a:ext cx="1263125" cy="524515"/>
              <a:chOff x="696765" y="1471014"/>
              <a:chExt cx="1263125" cy="524515"/>
            </a:xfrm>
          </p:grpSpPr>
          <p:pic>
            <p:nvPicPr>
              <p:cNvPr id="356" name="Graphic 355" descr="Heartbeat with solid fill">
                <a:extLst>
                  <a:ext uri="{FF2B5EF4-FFF2-40B4-BE49-F238E27FC236}">
                    <a16:creationId xmlns:a16="http://schemas.microsoft.com/office/drawing/2014/main" id="{319ED191-4F0E-4203-E935-4D1E5E0A3F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57" name="Graphic 356" descr="Heartbeat with solid fill">
                <a:extLst>
                  <a:ext uri="{FF2B5EF4-FFF2-40B4-BE49-F238E27FC236}">
                    <a16:creationId xmlns:a16="http://schemas.microsoft.com/office/drawing/2014/main" id="{47730582-F708-A688-5FCB-AA569881A2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58" name="Graphic 357" descr="Heartbeat with solid fill">
                <a:extLst>
                  <a:ext uri="{FF2B5EF4-FFF2-40B4-BE49-F238E27FC236}">
                    <a16:creationId xmlns:a16="http://schemas.microsoft.com/office/drawing/2014/main" id="{5783FC18-96BD-023F-47B4-B08230B687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6" name="Group 295">
              <a:extLst>
                <a:ext uri="{FF2B5EF4-FFF2-40B4-BE49-F238E27FC236}">
                  <a16:creationId xmlns:a16="http://schemas.microsoft.com/office/drawing/2014/main" id="{D7B8663A-104A-BF4B-9D7D-E310CD8671E5}"/>
                </a:ext>
              </a:extLst>
            </p:cNvPr>
            <p:cNvGrpSpPr/>
            <p:nvPr/>
          </p:nvGrpSpPr>
          <p:grpSpPr>
            <a:xfrm>
              <a:off x="3321700" y="1098227"/>
              <a:ext cx="1263125" cy="524515"/>
              <a:chOff x="696765" y="1471014"/>
              <a:chExt cx="1263125" cy="524515"/>
            </a:xfrm>
          </p:grpSpPr>
          <p:pic>
            <p:nvPicPr>
              <p:cNvPr id="353" name="Graphic 352" descr="Heartbeat with solid fill">
                <a:extLst>
                  <a:ext uri="{FF2B5EF4-FFF2-40B4-BE49-F238E27FC236}">
                    <a16:creationId xmlns:a16="http://schemas.microsoft.com/office/drawing/2014/main" id="{0E2D9B21-C696-B1FB-5383-E932EEE765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54" name="Graphic 353" descr="Heartbeat with solid fill">
                <a:extLst>
                  <a:ext uri="{FF2B5EF4-FFF2-40B4-BE49-F238E27FC236}">
                    <a16:creationId xmlns:a16="http://schemas.microsoft.com/office/drawing/2014/main" id="{18613091-8F3F-529E-FE3B-EE8B0CAD69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55" name="Graphic 354" descr="Heartbeat with solid fill">
                <a:extLst>
                  <a:ext uri="{FF2B5EF4-FFF2-40B4-BE49-F238E27FC236}">
                    <a16:creationId xmlns:a16="http://schemas.microsoft.com/office/drawing/2014/main" id="{11D2AF28-A5E9-9E0B-A1B5-D076C7E55D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7" name="Group 296">
              <a:extLst>
                <a:ext uri="{FF2B5EF4-FFF2-40B4-BE49-F238E27FC236}">
                  <a16:creationId xmlns:a16="http://schemas.microsoft.com/office/drawing/2014/main" id="{57B90B27-61D3-3E87-A3D9-128E8DE00273}"/>
                </a:ext>
              </a:extLst>
            </p:cNvPr>
            <p:cNvGrpSpPr/>
            <p:nvPr/>
          </p:nvGrpSpPr>
          <p:grpSpPr>
            <a:xfrm>
              <a:off x="4117134" y="1553358"/>
              <a:ext cx="1263125" cy="524515"/>
              <a:chOff x="696765" y="1471014"/>
              <a:chExt cx="1263125" cy="524515"/>
            </a:xfrm>
          </p:grpSpPr>
          <p:pic>
            <p:nvPicPr>
              <p:cNvPr id="350" name="Graphic 349" descr="Heartbeat with solid fill">
                <a:extLst>
                  <a:ext uri="{FF2B5EF4-FFF2-40B4-BE49-F238E27FC236}">
                    <a16:creationId xmlns:a16="http://schemas.microsoft.com/office/drawing/2014/main" id="{E9094B7F-B560-AF7A-7A0E-29829220C7F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51" name="Graphic 350" descr="Heartbeat with solid fill">
                <a:extLst>
                  <a:ext uri="{FF2B5EF4-FFF2-40B4-BE49-F238E27FC236}">
                    <a16:creationId xmlns:a16="http://schemas.microsoft.com/office/drawing/2014/main" id="{7EF45773-7D37-AC02-B713-C63CBA22E5F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52" name="Graphic 351" descr="Heartbeat with solid fill">
                <a:extLst>
                  <a:ext uri="{FF2B5EF4-FFF2-40B4-BE49-F238E27FC236}">
                    <a16:creationId xmlns:a16="http://schemas.microsoft.com/office/drawing/2014/main" id="{1F4DB9FF-7D7B-1AF1-4AC1-C1A76A643B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8" name="Group 297">
              <a:extLst>
                <a:ext uri="{FF2B5EF4-FFF2-40B4-BE49-F238E27FC236}">
                  <a16:creationId xmlns:a16="http://schemas.microsoft.com/office/drawing/2014/main" id="{138316FD-8252-7A25-CEE9-91A895A018D0}"/>
                </a:ext>
              </a:extLst>
            </p:cNvPr>
            <p:cNvGrpSpPr/>
            <p:nvPr/>
          </p:nvGrpSpPr>
          <p:grpSpPr>
            <a:xfrm>
              <a:off x="5481840" y="1553358"/>
              <a:ext cx="1263125" cy="524515"/>
              <a:chOff x="696765" y="1471014"/>
              <a:chExt cx="1263125" cy="524515"/>
            </a:xfrm>
          </p:grpSpPr>
          <p:pic>
            <p:nvPicPr>
              <p:cNvPr id="347" name="Graphic 346" descr="Heartbeat with solid fill">
                <a:extLst>
                  <a:ext uri="{FF2B5EF4-FFF2-40B4-BE49-F238E27FC236}">
                    <a16:creationId xmlns:a16="http://schemas.microsoft.com/office/drawing/2014/main" id="{AC9B3E23-A029-56EB-3338-72F7EDC39D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48" name="Graphic 347" descr="Heartbeat with solid fill">
                <a:extLst>
                  <a:ext uri="{FF2B5EF4-FFF2-40B4-BE49-F238E27FC236}">
                    <a16:creationId xmlns:a16="http://schemas.microsoft.com/office/drawing/2014/main" id="{2A052B24-F235-DBFA-555A-F9991E726F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49" name="Graphic 348" descr="Heartbeat with solid fill">
                <a:extLst>
                  <a:ext uri="{FF2B5EF4-FFF2-40B4-BE49-F238E27FC236}">
                    <a16:creationId xmlns:a16="http://schemas.microsoft.com/office/drawing/2014/main" id="{4FCF7BFE-0022-0023-BF7A-965F20A786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99" name="Group 298">
              <a:extLst>
                <a:ext uri="{FF2B5EF4-FFF2-40B4-BE49-F238E27FC236}">
                  <a16:creationId xmlns:a16="http://schemas.microsoft.com/office/drawing/2014/main" id="{38639F9F-50A8-798C-5DBD-5D4B4EB72AE5}"/>
                </a:ext>
              </a:extLst>
            </p:cNvPr>
            <p:cNvGrpSpPr/>
            <p:nvPr/>
          </p:nvGrpSpPr>
          <p:grpSpPr>
            <a:xfrm>
              <a:off x="4903407" y="1098227"/>
              <a:ext cx="1263125" cy="524515"/>
              <a:chOff x="696765" y="1471014"/>
              <a:chExt cx="1263125" cy="524515"/>
            </a:xfrm>
          </p:grpSpPr>
          <p:pic>
            <p:nvPicPr>
              <p:cNvPr id="344" name="Graphic 343" descr="Heartbeat with solid fill">
                <a:extLst>
                  <a:ext uri="{FF2B5EF4-FFF2-40B4-BE49-F238E27FC236}">
                    <a16:creationId xmlns:a16="http://schemas.microsoft.com/office/drawing/2014/main" id="{D158453F-1632-58FB-F14C-B7EF73EE0A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45" name="Graphic 344" descr="Heartbeat with solid fill">
                <a:extLst>
                  <a:ext uri="{FF2B5EF4-FFF2-40B4-BE49-F238E27FC236}">
                    <a16:creationId xmlns:a16="http://schemas.microsoft.com/office/drawing/2014/main" id="{445CE59C-6E8C-FA95-0291-05E225526B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46" name="Graphic 345" descr="Heartbeat with solid fill">
                <a:extLst>
                  <a:ext uri="{FF2B5EF4-FFF2-40B4-BE49-F238E27FC236}">
                    <a16:creationId xmlns:a16="http://schemas.microsoft.com/office/drawing/2014/main" id="{ADE9648B-E8A2-8994-CD3C-9B93C19D8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0" name="Group 299">
              <a:extLst>
                <a:ext uri="{FF2B5EF4-FFF2-40B4-BE49-F238E27FC236}">
                  <a16:creationId xmlns:a16="http://schemas.microsoft.com/office/drawing/2014/main" id="{FDDFF261-E653-E3DE-3DDD-C3AF236A1B44}"/>
                </a:ext>
              </a:extLst>
            </p:cNvPr>
            <p:cNvGrpSpPr/>
            <p:nvPr/>
          </p:nvGrpSpPr>
          <p:grpSpPr>
            <a:xfrm>
              <a:off x="6280228" y="1098227"/>
              <a:ext cx="1263125" cy="524515"/>
              <a:chOff x="696765" y="1471014"/>
              <a:chExt cx="1263125" cy="524515"/>
            </a:xfrm>
          </p:grpSpPr>
          <p:pic>
            <p:nvPicPr>
              <p:cNvPr id="341" name="Graphic 340" descr="Heartbeat with solid fill">
                <a:extLst>
                  <a:ext uri="{FF2B5EF4-FFF2-40B4-BE49-F238E27FC236}">
                    <a16:creationId xmlns:a16="http://schemas.microsoft.com/office/drawing/2014/main" id="{853F9730-ECB4-DCF6-33B0-DEDF1A5A24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42" name="Graphic 341" descr="Heartbeat with solid fill">
                <a:extLst>
                  <a:ext uri="{FF2B5EF4-FFF2-40B4-BE49-F238E27FC236}">
                    <a16:creationId xmlns:a16="http://schemas.microsoft.com/office/drawing/2014/main" id="{7446F986-A350-6785-6AE3-DC08563F4A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43" name="Graphic 342" descr="Heartbeat with solid fill">
                <a:extLst>
                  <a:ext uri="{FF2B5EF4-FFF2-40B4-BE49-F238E27FC236}">
                    <a16:creationId xmlns:a16="http://schemas.microsoft.com/office/drawing/2014/main" id="{FE8C5459-5048-B3EC-B9EC-B601419378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1" name="Group 300">
              <a:extLst>
                <a:ext uri="{FF2B5EF4-FFF2-40B4-BE49-F238E27FC236}">
                  <a16:creationId xmlns:a16="http://schemas.microsoft.com/office/drawing/2014/main" id="{AACFF636-3F60-11EF-9A1F-114D8B800E54}"/>
                </a:ext>
              </a:extLst>
            </p:cNvPr>
            <p:cNvGrpSpPr/>
            <p:nvPr/>
          </p:nvGrpSpPr>
          <p:grpSpPr>
            <a:xfrm>
              <a:off x="7024216" y="1553358"/>
              <a:ext cx="1263125" cy="524515"/>
              <a:chOff x="696765" y="1471014"/>
              <a:chExt cx="1263125" cy="524515"/>
            </a:xfrm>
          </p:grpSpPr>
          <p:pic>
            <p:nvPicPr>
              <p:cNvPr id="338" name="Graphic 337" descr="Heartbeat with solid fill">
                <a:extLst>
                  <a:ext uri="{FF2B5EF4-FFF2-40B4-BE49-F238E27FC236}">
                    <a16:creationId xmlns:a16="http://schemas.microsoft.com/office/drawing/2014/main" id="{A1D067D9-15AA-A821-E41B-AE6B01DFDF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39" name="Graphic 338" descr="Heartbeat with solid fill">
                <a:extLst>
                  <a:ext uri="{FF2B5EF4-FFF2-40B4-BE49-F238E27FC236}">
                    <a16:creationId xmlns:a16="http://schemas.microsoft.com/office/drawing/2014/main" id="{1F0C7E7A-A80F-71AE-17E4-775FC4AAAC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40" name="Graphic 339" descr="Heartbeat with solid fill">
                <a:extLst>
                  <a:ext uri="{FF2B5EF4-FFF2-40B4-BE49-F238E27FC236}">
                    <a16:creationId xmlns:a16="http://schemas.microsoft.com/office/drawing/2014/main" id="{B569B2D9-010F-F346-584B-C9EC310BCA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cxnSp>
          <p:nvCxnSpPr>
            <p:cNvPr id="302" name="Straight Arrow Connector 301">
              <a:extLst>
                <a:ext uri="{FF2B5EF4-FFF2-40B4-BE49-F238E27FC236}">
                  <a16:creationId xmlns:a16="http://schemas.microsoft.com/office/drawing/2014/main" id="{1F5AC612-BF95-64CF-3181-906030F250E5}"/>
                </a:ext>
              </a:extLst>
            </p:cNvPr>
            <p:cNvCxnSpPr>
              <a:cxnSpLocks/>
            </p:cNvCxnSpPr>
            <p:nvPr/>
          </p:nvCxnSpPr>
          <p:spPr>
            <a:xfrm flipH="1">
              <a:off x="4572000" y="2088298"/>
              <a:ext cx="0" cy="585435"/>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03" name="Group 302">
              <a:extLst>
                <a:ext uri="{FF2B5EF4-FFF2-40B4-BE49-F238E27FC236}">
                  <a16:creationId xmlns:a16="http://schemas.microsoft.com/office/drawing/2014/main" id="{3730AE59-17F4-D291-1AE4-CA1D7006791E}"/>
                </a:ext>
              </a:extLst>
            </p:cNvPr>
            <p:cNvGrpSpPr/>
            <p:nvPr/>
          </p:nvGrpSpPr>
          <p:grpSpPr>
            <a:xfrm>
              <a:off x="2014102" y="2649420"/>
              <a:ext cx="1263125" cy="524515"/>
              <a:chOff x="696765" y="1471014"/>
              <a:chExt cx="1263125" cy="524515"/>
            </a:xfrm>
          </p:grpSpPr>
          <p:pic>
            <p:nvPicPr>
              <p:cNvPr id="335" name="Graphic 334" descr="Heartbeat with solid fill">
                <a:extLst>
                  <a:ext uri="{FF2B5EF4-FFF2-40B4-BE49-F238E27FC236}">
                    <a16:creationId xmlns:a16="http://schemas.microsoft.com/office/drawing/2014/main" id="{0178F3FD-D8AE-84E2-E6CA-4344BA679B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36" name="Graphic 335" descr="Heartbeat with solid fill">
                <a:extLst>
                  <a:ext uri="{FF2B5EF4-FFF2-40B4-BE49-F238E27FC236}">
                    <a16:creationId xmlns:a16="http://schemas.microsoft.com/office/drawing/2014/main" id="{3CDF5E59-E515-EB2A-B617-24164AD5C3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37" name="Graphic 336" descr="Heartbeat with solid fill">
                <a:extLst>
                  <a:ext uri="{FF2B5EF4-FFF2-40B4-BE49-F238E27FC236}">
                    <a16:creationId xmlns:a16="http://schemas.microsoft.com/office/drawing/2014/main" id="{2F0EF179-D3C3-88DB-2367-756B0EEFD3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4" name="Group 303">
              <a:extLst>
                <a:ext uri="{FF2B5EF4-FFF2-40B4-BE49-F238E27FC236}">
                  <a16:creationId xmlns:a16="http://schemas.microsoft.com/office/drawing/2014/main" id="{AF7A4A2B-7710-1330-6E1E-74DB472807FD}"/>
                </a:ext>
              </a:extLst>
            </p:cNvPr>
            <p:cNvGrpSpPr/>
            <p:nvPr/>
          </p:nvGrpSpPr>
          <p:grpSpPr>
            <a:xfrm>
              <a:off x="3162853" y="2646769"/>
              <a:ext cx="1263125" cy="524515"/>
              <a:chOff x="696765" y="1471014"/>
              <a:chExt cx="1263125" cy="524515"/>
            </a:xfrm>
          </p:grpSpPr>
          <p:pic>
            <p:nvPicPr>
              <p:cNvPr id="332" name="Graphic 331" descr="Heartbeat with solid fill">
                <a:extLst>
                  <a:ext uri="{FF2B5EF4-FFF2-40B4-BE49-F238E27FC236}">
                    <a16:creationId xmlns:a16="http://schemas.microsoft.com/office/drawing/2014/main" id="{2C1F4EAE-6E04-1915-9FC9-AE8261210F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33" name="Graphic 332" descr="Heartbeat with solid fill">
                <a:extLst>
                  <a:ext uri="{FF2B5EF4-FFF2-40B4-BE49-F238E27FC236}">
                    <a16:creationId xmlns:a16="http://schemas.microsoft.com/office/drawing/2014/main" id="{BBE818CE-6D71-DDE3-B747-32B728CEAD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34" name="Graphic 333" descr="Heartbeat with solid fill">
                <a:extLst>
                  <a:ext uri="{FF2B5EF4-FFF2-40B4-BE49-F238E27FC236}">
                    <a16:creationId xmlns:a16="http://schemas.microsoft.com/office/drawing/2014/main" id="{75366183-7067-EFBE-8761-A511CB30B3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5" name="Group 304">
              <a:extLst>
                <a:ext uri="{FF2B5EF4-FFF2-40B4-BE49-F238E27FC236}">
                  <a16:creationId xmlns:a16="http://schemas.microsoft.com/office/drawing/2014/main" id="{D281CB38-6EF9-D955-FC11-F003DD368EEA}"/>
                </a:ext>
              </a:extLst>
            </p:cNvPr>
            <p:cNvGrpSpPr/>
            <p:nvPr/>
          </p:nvGrpSpPr>
          <p:grpSpPr>
            <a:xfrm>
              <a:off x="4321111" y="2645443"/>
              <a:ext cx="1263125" cy="524515"/>
              <a:chOff x="696765" y="1471014"/>
              <a:chExt cx="1263125" cy="524515"/>
            </a:xfrm>
          </p:grpSpPr>
          <p:pic>
            <p:nvPicPr>
              <p:cNvPr id="329" name="Graphic 328" descr="Heartbeat with solid fill">
                <a:extLst>
                  <a:ext uri="{FF2B5EF4-FFF2-40B4-BE49-F238E27FC236}">
                    <a16:creationId xmlns:a16="http://schemas.microsoft.com/office/drawing/2014/main" id="{3A887735-7CEF-D971-15EE-185F71224F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30" name="Graphic 329" descr="Heartbeat with solid fill">
                <a:extLst>
                  <a:ext uri="{FF2B5EF4-FFF2-40B4-BE49-F238E27FC236}">
                    <a16:creationId xmlns:a16="http://schemas.microsoft.com/office/drawing/2014/main" id="{1A821D6E-926B-4216-B042-9FBF285507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31" name="Graphic 330" descr="Heartbeat with solid fill">
                <a:extLst>
                  <a:ext uri="{FF2B5EF4-FFF2-40B4-BE49-F238E27FC236}">
                    <a16:creationId xmlns:a16="http://schemas.microsoft.com/office/drawing/2014/main" id="{27202D8A-0AC2-A4F6-DFC1-A1DF151DAA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6" name="Group 305">
              <a:extLst>
                <a:ext uri="{FF2B5EF4-FFF2-40B4-BE49-F238E27FC236}">
                  <a16:creationId xmlns:a16="http://schemas.microsoft.com/office/drawing/2014/main" id="{BF7C98CB-EC96-4449-E21C-7DE667AF5929}"/>
                </a:ext>
              </a:extLst>
            </p:cNvPr>
            <p:cNvGrpSpPr/>
            <p:nvPr/>
          </p:nvGrpSpPr>
          <p:grpSpPr>
            <a:xfrm>
              <a:off x="5482600" y="2644117"/>
              <a:ext cx="1263125" cy="524515"/>
              <a:chOff x="696765" y="1471014"/>
              <a:chExt cx="1263125" cy="524515"/>
            </a:xfrm>
          </p:grpSpPr>
          <p:pic>
            <p:nvPicPr>
              <p:cNvPr id="326" name="Graphic 325" descr="Heartbeat with solid fill">
                <a:extLst>
                  <a:ext uri="{FF2B5EF4-FFF2-40B4-BE49-F238E27FC236}">
                    <a16:creationId xmlns:a16="http://schemas.microsoft.com/office/drawing/2014/main" id="{040B48CB-B344-7E9C-9D8B-FB082F32B5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27" name="Graphic 326" descr="Heartbeat with solid fill">
                <a:extLst>
                  <a:ext uri="{FF2B5EF4-FFF2-40B4-BE49-F238E27FC236}">
                    <a16:creationId xmlns:a16="http://schemas.microsoft.com/office/drawing/2014/main" id="{F1848826-6F16-3015-5375-F21F7FBAAE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28" name="Graphic 327" descr="Heartbeat with solid fill">
                <a:extLst>
                  <a:ext uri="{FF2B5EF4-FFF2-40B4-BE49-F238E27FC236}">
                    <a16:creationId xmlns:a16="http://schemas.microsoft.com/office/drawing/2014/main" id="{34F093C0-1B2F-0D2D-86F9-6D1F6EE3A2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7" name="Group 306">
              <a:extLst>
                <a:ext uri="{FF2B5EF4-FFF2-40B4-BE49-F238E27FC236}">
                  <a16:creationId xmlns:a16="http://schemas.microsoft.com/office/drawing/2014/main" id="{0CCA77BA-746F-7013-19AB-E59C78A6F1F9}"/>
                </a:ext>
              </a:extLst>
            </p:cNvPr>
            <p:cNvGrpSpPr/>
            <p:nvPr/>
          </p:nvGrpSpPr>
          <p:grpSpPr>
            <a:xfrm>
              <a:off x="856659" y="2651911"/>
              <a:ext cx="1263125" cy="524515"/>
              <a:chOff x="696765" y="1471014"/>
              <a:chExt cx="1263125" cy="524515"/>
            </a:xfrm>
          </p:grpSpPr>
          <p:pic>
            <p:nvPicPr>
              <p:cNvPr id="323" name="Graphic 322" descr="Heartbeat with solid fill">
                <a:extLst>
                  <a:ext uri="{FF2B5EF4-FFF2-40B4-BE49-F238E27FC236}">
                    <a16:creationId xmlns:a16="http://schemas.microsoft.com/office/drawing/2014/main" id="{B9C1587D-B207-BB94-BD1B-F8B3136105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24" name="Graphic 323" descr="Heartbeat with solid fill">
                <a:extLst>
                  <a:ext uri="{FF2B5EF4-FFF2-40B4-BE49-F238E27FC236}">
                    <a16:creationId xmlns:a16="http://schemas.microsoft.com/office/drawing/2014/main" id="{2E704411-4307-E52D-34E1-51E1B3FE70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25" name="Graphic 324" descr="Heartbeat with solid fill">
                <a:extLst>
                  <a:ext uri="{FF2B5EF4-FFF2-40B4-BE49-F238E27FC236}">
                    <a16:creationId xmlns:a16="http://schemas.microsoft.com/office/drawing/2014/main" id="{28F5075A-0FB8-FFF1-1D7D-FA6133FB635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308" name="Group 307">
              <a:extLst>
                <a:ext uri="{FF2B5EF4-FFF2-40B4-BE49-F238E27FC236}">
                  <a16:creationId xmlns:a16="http://schemas.microsoft.com/office/drawing/2014/main" id="{4C805FB7-6AC1-6C80-3F18-33CC88968DC3}"/>
                </a:ext>
              </a:extLst>
            </p:cNvPr>
            <p:cNvGrpSpPr/>
            <p:nvPr/>
          </p:nvGrpSpPr>
          <p:grpSpPr>
            <a:xfrm>
              <a:off x="7024216" y="2643957"/>
              <a:ext cx="1263125" cy="524515"/>
              <a:chOff x="696765" y="1471014"/>
              <a:chExt cx="1263125" cy="524515"/>
            </a:xfrm>
          </p:grpSpPr>
          <p:pic>
            <p:nvPicPr>
              <p:cNvPr id="320" name="Graphic 319" descr="Heartbeat with solid fill">
                <a:extLst>
                  <a:ext uri="{FF2B5EF4-FFF2-40B4-BE49-F238E27FC236}">
                    <a16:creationId xmlns:a16="http://schemas.microsoft.com/office/drawing/2014/main" id="{D67B4131-EAB3-FDC8-8AFC-0CAE061BD6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321" name="Graphic 320" descr="Heartbeat with solid fill">
                <a:extLst>
                  <a:ext uri="{FF2B5EF4-FFF2-40B4-BE49-F238E27FC236}">
                    <a16:creationId xmlns:a16="http://schemas.microsoft.com/office/drawing/2014/main" id="{7B30726C-4AD1-153E-6380-F7E2A34050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322" name="Graphic 321" descr="Heartbeat with solid fill">
                <a:extLst>
                  <a:ext uri="{FF2B5EF4-FFF2-40B4-BE49-F238E27FC236}">
                    <a16:creationId xmlns:a16="http://schemas.microsoft.com/office/drawing/2014/main" id="{AEFD1CD8-17B3-2778-57BD-660895630D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pic>
          <p:nvPicPr>
            <p:cNvPr id="309" name="Graphic 308" descr="Heartbeat with solid fill">
              <a:extLst>
                <a:ext uri="{FF2B5EF4-FFF2-40B4-BE49-F238E27FC236}">
                  <a16:creationId xmlns:a16="http://schemas.microsoft.com/office/drawing/2014/main" id="{80BF69BD-7884-DCC9-6660-8A28757210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633966" y="2643627"/>
              <a:ext cx="521864" cy="521864"/>
            </a:xfrm>
            <a:prstGeom prst="rect">
              <a:avLst/>
            </a:prstGeom>
          </p:spPr>
        </p:pic>
        <p:sp>
          <p:nvSpPr>
            <p:cNvPr id="310" name="Rounded Rectangle 309">
              <a:extLst>
                <a:ext uri="{FF2B5EF4-FFF2-40B4-BE49-F238E27FC236}">
                  <a16:creationId xmlns:a16="http://schemas.microsoft.com/office/drawing/2014/main" id="{08349AC3-FEC6-D3BE-6663-AB33302AB2F8}"/>
                </a:ext>
              </a:extLst>
            </p:cNvPr>
            <p:cNvSpPr/>
            <p:nvPr/>
          </p:nvSpPr>
          <p:spPr>
            <a:xfrm>
              <a:off x="856660" y="2753210"/>
              <a:ext cx="7430682"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863DBE"/>
                  </a:solidFill>
                  <a:latin typeface="PT Mono" panose="02060509020205020204" pitchFamily="49" charset="77"/>
                </a:rPr>
                <a:t>A</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a:t>
              </a:r>
              <a:r>
                <a:rPr lang="en-CH" sz="2000" b="1" kern="0">
                  <a:solidFill>
                    <a:srgbClr val="863DBE"/>
                  </a:solidFill>
                  <a:latin typeface="PT Mono" panose="02060509020205020204" pitchFamily="49" charset="77"/>
                </a:rPr>
                <a:t>AA</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863DBE"/>
                  </a:solidFill>
                  <a:latin typeface="PT Mono" panose="02060509020205020204" pitchFamily="49" charset="77"/>
                </a:rPr>
                <a:t>A</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GG</a:t>
              </a:r>
              <a:r>
                <a:rPr lang="en-CH" sz="2000" b="1" kern="0">
                  <a:solidFill>
                    <a:srgbClr val="863DBE"/>
                  </a:solidFill>
                  <a:latin typeface="PT Mono" panose="02060509020205020204" pitchFamily="49" charset="77"/>
                </a:rPr>
                <a:t>A</a:t>
              </a:r>
              <a:r>
                <a:rPr lang="en-CH" sz="2000" b="1" kern="0">
                  <a:solidFill>
                    <a:srgbClr val="ED7D31"/>
                  </a:solidFill>
                  <a:latin typeface="PT Mono" panose="02060509020205020204" pitchFamily="49" charset="77"/>
                </a:rPr>
                <a:t>CC</a:t>
              </a:r>
              <a:r>
                <a:rPr lang="en-CH" sz="2000" b="1" kern="0">
                  <a:solidFill>
                    <a:srgbClr val="863DBE"/>
                  </a:solidFill>
                  <a:latin typeface="PT Mono" panose="02060509020205020204" pitchFamily="49" charset="77"/>
                </a:rPr>
                <a:t>A</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GG</a:t>
              </a:r>
              <a:r>
                <a:rPr lang="en-CH" sz="2000" b="1" kern="0">
                  <a:solidFill>
                    <a:srgbClr val="67A042"/>
                  </a:solidFill>
                  <a:latin typeface="PT Mono" panose="02060509020205020204" pitchFamily="49" charset="77"/>
                </a:rPr>
                <a:t>T</a:t>
              </a:r>
              <a:r>
                <a:rPr lang="en-CH" sz="2000" b="1" kern="0">
                  <a:solidFill>
                    <a:srgbClr val="863DBE"/>
                  </a:solidFill>
                  <a:latin typeface="PT Mono" panose="02060509020205020204" pitchFamily="49" charset="77"/>
                </a:rPr>
                <a:t>AA</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67A042"/>
                  </a:solidFill>
                  <a:latin typeface="PT Mono" panose="02060509020205020204" pitchFamily="49" charset="77"/>
                </a:rPr>
                <a:t>T</a:t>
              </a:r>
              <a:endParaRPr lang="en-CH" sz="2000" b="1" kern="0" dirty="0">
                <a:latin typeface="PT Mono" panose="02060509020205020204" pitchFamily="49" charset="77"/>
              </a:endParaRPr>
            </a:p>
          </p:txBody>
        </p:sp>
        <p:sp>
          <p:nvSpPr>
            <p:cNvPr id="311" name="Rounded Rectangle 310">
              <a:extLst>
                <a:ext uri="{FF2B5EF4-FFF2-40B4-BE49-F238E27FC236}">
                  <a16:creationId xmlns:a16="http://schemas.microsoft.com/office/drawing/2014/main" id="{9D04616F-2264-6A10-1C57-D5341DA9922C}"/>
                </a:ext>
              </a:extLst>
            </p:cNvPr>
            <p:cNvSpPr/>
            <p:nvPr/>
          </p:nvSpPr>
          <p:spPr>
            <a:xfrm>
              <a:off x="856660" y="1212558"/>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a:t>
              </a:r>
              <a:endParaRPr lang="en-CH" sz="2000" b="1" kern="0" dirty="0">
                <a:latin typeface="PT Mono" panose="02060509020205020204" pitchFamily="49" charset="77"/>
              </a:endParaRPr>
            </a:p>
          </p:txBody>
        </p:sp>
        <p:sp>
          <p:nvSpPr>
            <p:cNvPr id="312" name="Rounded Rectangle 311">
              <a:extLst>
                <a:ext uri="{FF2B5EF4-FFF2-40B4-BE49-F238E27FC236}">
                  <a16:creationId xmlns:a16="http://schemas.microsoft.com/office/drawing/2014/main" id="{A4E25282-24BE-F8FF-DDAA-E8C59C4E7586}"/>
                </a:ext>
              </a:extLst>
            </p:cNvPr>
            <p:cNvSpPr/>
            <p:nvPr/>
          </p:nvSpPr>
          <p:spPr>
            <a:xfrm>
              <a:off x="1177918" y="1671062"/>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ED7D31"/>
                  </a:solidFill>
                  <a:latin typeface="PT Mono" panose="02060509020205020204" pitchFamily="49" charset="77"/>
                </a:rPr>
                <a:t>C</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a:t>
              </a:r>
              <a:endParaRPr lang="en-CH" sz="2000" b="1" kern="0" dirty="0">
                <a:latin typeface="PT Mono" panose="02060509020205020204" pitchFamily="49" charset="77"/>
              </a:endParaRPr>
            </a:p>
          </p:txBody>
        </p:sp>
        <p:sp>
          <p:nvSpPr>
            <p:cNvPr id="313" name="Rounded Rectangle 312">
              <a:extLst>
                <a:ext uri="{FF2B5EF4-FFF2-40B4-BE49-F238E27FC236}">
                  <a16:creationId xmlns:a16="http://schemas.microsoft.com/office/drawing/2014/main" id="{BC7C9E47-C613-E84C-F6DE-A6CC2A379233}"/>
                </a:ext>
              </a:extLst>
            </p:cNvPr>
            <p:cNvSpPr/>
            <p:nvPr/>
          </p:nvSpPr>
          <p:spPr>
            <a:xfrm>
              <a:off x="2570572" y="1671062"/>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a:t>
              </a:r>
              <a:r>
                <a:rPr lang="en-CH" sz="2000" b="1" kern="0">
                  <a:solidFill>
                    <a:srgbClr val="863DBE"/>
                  </a:solidFill>
                  <a:latin typeface="PT Mono" panose="02060509020205020204" pitchFamily="49" charset="77"/>
                </a:rPr>
                <a:t>A</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a:t>
              </a:r>
              <a:r>
                <a:rPr lang="en-CH" sz="2000" b="1" kern="0">
                  <a:solidFill>
                    <a:srgbClr val="863DBE"/>
                  </a:solidFill>
                  <a:latin typeface="PT Mono" panose="02060509020205020204" pitchFamily="49" charset="77"/>
                </a:rPr>
                <a:t>A</a:t>
              </a:r>
              <a:endParaRPr lang="en-CH" sz="2000" b="1" kern="0" dirty="0">
                <a:latin typeface="PT Mono" panose="02060509020205020204" pitchFamily="49" charset="77"/>
              </a:endParaRPr>
            </a:p>
          </p:txBody>
        </p:sp>
        <p:sp>
          <p:nvSpPr>
            <p:cNvPr id="314" name="Rounded Rectangle 313">
              <a:extLst>
                <a:ext uri="{FF2B5EF4-FFF2-40B4-BE49-F238E27FC236}">
                  <a16:creationId xmlns:a16="http://schemas.microsoft.com/office/drawing/2014/main" id="{16EFA434-2529-2FFB-EAC1-F93B8967C58E}"/>
                </a:ext>
              </a:extLst>
            </p:cNvPr>
            <p:cNvSpPr/>
            <p:nvPr/>
          </p:nvSpPr>
          <p:spPr>
            <a:xfrm>
              <a:off x="3347595" y="1212558"/>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ED7D31"/>
                  </a:solidFill>
                  <a:latin typeface="PT Mono" panose="02060509020205020204" pitchFamily="49" charset="77"/>
                </a:rPr>
                <a:t>C</a:t>
              </a:r>
              <a:r>
                <a:rPr lang="en-CH" sz="2000" b="1" kern="0">
                  <a:solidFill>
                    <a:srgbClr val="5B9BD5"/>
                  </a:solidFill>
                  <a:latin typeface="PT Mono" panose="02060509020205020204" pitchFamily="49" charset="77"/>
                </a:rPr>
                <a:t>G</a:t>
              </a:r>
              <a:r>
                <a:rPr lang="en-CH" sz="2000" b="1" kern="0">
                  <a:solidFill>
                    <a:srgbClr val="863DBE"/>
                  </a:solidFill>
                  <a:latin typeface="PT Mono" panose="02060509020205020204" pitchFamily="49" charset="77"/>
                </a:rPr>
                <a:t>AA</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t>
              </a:r>
              <a:endParaRPr lang="en-CH" sz="2000" b="1" kern="0" dirty="0">
                <a:latin typeface="PT Mono" panose="02060509020205020204" pitchFamily="49" charset="77"/>
              </a:endParaRPr>
            </a:p>
          </p:txBody>
        </p:sp>
        <p:sp>
          <p:nvSpPr>
            <p:cNvPr id="315" name="Rounded Rectangle 314">
              <a:extLst>
                <a:ext uri="{FF2B5EF4-FFF2-40B4-BE49-F238E27FC236}">
                  <a16:creationId xmlns:a16="http://schemas.microsoft.com/office/drawing/2014/main" id="{DC68CD79-668C-7490-B4D8-7306B36081E7}"/>
                </a:ext>
              </a:extLst>
            </p:cNvPr>
            <p:cNvSpPr/>
            <p:nvPr/>
          </p:nvSpPr>
          <p:spPr>
            <a:xfrm>
              <a:off x="4115813" y="1671062"/>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67A042"/>
                  </a:solidFill>
                  <a:latin typeface="PT Mono" panose="02060509020205020204" pitchFamily="49" charset="77"/>
                </a:rPr>
                <a:t>T</a:t>
              </a:r>
              <a:r>
                <a:rPr lang="en-CH" sz="2000" b="1" kern="0">
                  <a:solidFill>
                    <a:srgbClr val="ED7D31"/>
                  </a:solidFill>
                  <a:latin typeface="PT Mono" panose="02060509020205020204" pitchFamily="49" charset="77"/>
                </a:rPr>
                <a:t>C</a:t>
              </a:r>
              <a:r>
                <a:rPr lang="en-CH" sz="2000" b="1" kern="0">
                  <a:solidFill>
                    <a:srgbClr val="863DBE"/>
                  </a:solidFill>
                  <a:latin typeface="PT Mono" panose="02060509020205020204" pitchFamily="49" charset="77"/>
                </a:rPr>
                <a:t>A</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endParaRPr lang="en-CH" sz="2000" b="1" kern="0" dirty="0">
                <a:latin typeface="PT Mono" panose="02060509020205020204" pitchFamily="49" charset="77"/>
              </a:endParaRPr>
            </a:p>
          </p:txBody>
        </p:sp>
        <p:sp>
          <p:nvSpPr>
            <p:cNvPr id="316" name="Rounded Rectangle 315">
              <a:extLst>
                <a:ext uri="{FF2B5EF4-FFF2-40B4-BE49-F238E27FC236}">
                  <a16:creationId xmlns:a16="http://schemas.microsoft.com/office/drawing/2014/main" id="{81144FE0-53D3-793E-50E8-48F01DC57389}"/>
                </a:ext>
              </a:extLst>
            </p:cNvPr>
            <p:cNvSpPr/>
            <p:nvPr/>
          </p:nvSpPr>
          <p:spPr>
            <a:xfrm>
              <a:off x="4894099" y="1212558"/>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ED7D31"/>
                  </a:solidFill>
                  <a:latin typeface="PT Mono" panose="02060509020205020204" pitchFamily="49" charset="77"/>
                </a:rPr>
                <a:t>C</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863DBE"/>
                  </a:solidFill>
                  <a:latin typeface="PT Mono" panose="02060509020205020204" pitchFamily="49" charset="77"/>
                </a:rPr>
                <a:t>A</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GG</a:t>
              </a:r>
              <a:endParaRPr lang="en-CH" sz="2000" b="1" kern="0" dirty="0">
                <a:latin typeface="PT Mono" panose="02060509020205020204" pitchFamily="49" charset="77"/>
              </a:endParaRPr>
            </a:p>
          </p:txBody>
        </p:sp>
        <p:sp>
          <p:nvSpPr>
            <p:cNvPr id="317" name="Rounded Rectangle 316">
              <a:extLst>
                <a:ext uri="{FF2B5EF4-FFF2-40B4-BE49-F238E27FC236}">
                  <a16:creationId xmlns:a16="http://schemas.microsoft.com/office/drawing/2014/main" id="{BEE20737-78A2-EABA-710A-8F6B3F3CE8E5}"/>
                </a:ext>
              </a:extLst>
            </p:cNvPr>
            <p:cNvSpPr/>
            <p:nvPr/>
          </p:nvSpPr>
          <p:spPr>
            <a:xfrm>
              <a:off x="5385544" y="1671062"/>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863DBE"/>
                  </a:solidFill>
                  <a:latin typeface="PT Mono" panose="02060509020205020204" pitchFamily="49" charset="77"/>
                </a:rPr>
                <a:t>A</a:t>
              </a:r>
              <a:r>
                <a:rPr lang="en-CH" sz="2000" b="1" kern="0">
                  <a:solidFill>
                    <a:srgbClr val="5B9BD5"/>
                  </a:solidFill>
                  <a:latin typeface="PT Mono" panose="02060509020205020204" pitchFamily="49" charset="77"/>
                </a:rPr>
                <a:t>G</a:t>
              </a:r>
              <a:r>
                <a:rPr lang="en-CH" sz="2000" b="1" kern="0">
                  <a:solidFill>
                    <a:srgbClr val="67A042"/>
                  </a:solidFill>
                  <a:latin typeface="PT Mono" panose="02060509020205020204" pitchFamily="49" charset="77"/>
                </a:rPr>
                <a:t>T</a:t>
              </a:r>
              <a:r>
                <a:rPr lang="en-CH" sz="2000" b="1" kern="0">
                  <a:solidFill>
                    <a:srgbClr val="5B9BD5"/>
                  </a:solidFill>
                  <a:latin typeface="PT Mono" panose="02060509020205020204" pitchFamily="49" charset="77"/>
                </a:rPr>
                <a:t>GG</a:t>
              </a:r>
              <a:r>
                <a:rPr lang="en-CH" sz="2000" b="1" kern="0">
                  <a:solidFill>
                    <a:srgbClr val="863DBE"/>
                  </a:solidFill>
                  <a:latin typeface="PT Mono" panose="02060509020205020204" pitchFamily="49" charset="77"/>
                </a:rPr>
                <a:t>A</a:t>
              </a:r>
              <a:r>
                <a:rPr lang="en-CH" sz="2000" b="1" kern="0">
                  <a:solidFill>
                    <a:srgbClr val="ED7D31"/>
                  </a:solidFill>
                  <a:latin typeface="PT Mono" panose="02060509020205020204" pitchFamily="49" charset="77"/>
                </a:rPr>
                <a:t>CC</a:t>
              </a:r>
              <a:endParaRPr lang="en-CH" sz="2000" b="1" kern="0" dirty="0">
                <a:latin typeface="PT Mono" panose="02060509020205020204" pitchFamily="49" charset="77"/>
              </a:endParaRPr>
            </a:p>
          </p:txBody>
        </p:sp>
        <p:sp>
          <p:nvSpPr>
            <p:cNvPr id="318" name="Rounded Rectangle 317">
              <a:extLst>
                <a:ext uri="{FF2B5EF4-FFF2-40B4-BE49-F238E27FC236}">
                  <a16:creationId xmlns:a16="http://schemas.microsoft.com/office/drawing/2014/main" id="{9E5EAD7C-53FB-92CD-1A06-0313CC83BAE0}"/>
                </a:ext>
              </a:extLst>
            </p:cNvPr>
            <p:cNvSpPr/>
            <p:nvPr/>
          </p:nvSpPr>
          <p:spPr>
            <a:xfrm>
              <a:off x="6307638" y="1212558"/>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ED7D31"/>
                  </a:solidFill>
                  <a:latin typeface="PT Mono" panose="02060509020205020204" pitchFamily="49" charset="77"/>
                </a:rPr>
                <a:t>CC</a:t>
              </a:r>
              <a:r>
                <a:rPr lang="en-CH" sz="2000" b="1" kern="0">
                  <a:solidFill>
                    <a:srgbClr val="863DBE"/>
                  </a:solidFill>
                  <a:latin typeface="PT Mono" panose="02060509020205020204" pitchFamily="49" charset="77"/>
                </a:rPr>
                <a:t>A</a:t>
              </a:r>
              <a:r>
                <a:rPr lang="en-CH" sz="2000" b="1" kern="0">
                  <a:solidFill>
                    <a:srgbClr val="ED7D31"/>
                  </a:solidFill>
                  <a:latin typeface="PT Mono" panose="02060509020205020204" pitchFamily="49" charset="77"/>
                </a:rPr>
                <a:t>CC</a:t>
              </a:r>
              <a:r>
                <a:rPr lang="en-CH" sz="2000" b="1" kern="0">
                  <a:solidFill>
                    <a:srgbClr val="5B9BD5"/>
                  </a:solidFill>
                  <a:latin typeface="PT Mono" panose="02060509020205020204" pitchFamily="49" charset="77"/>
                </a:rPr>
                <a:t>GG</a:t>
              </a:r>
              <a:r>
                <a:rPr lang="en-CH" sz="2000" b="1" kern="0">
                  <a:solidFill>
                    <a:srgbClr val="67A042"/>
                  </a:solidFill>
                  <a:latin typeface="PT Mono" panose="02060509020205020204" pitchFamily="49" charset="77"/>
                </a:rPr>
                <a:t>T</a:t>
              </a:r>
              <a:endParaRPr lang="en-CH" sz="2000" b="1" kern="0" dirty="0">
                <a:latin typeface="PT Mono" panose="02060509020205020204" pitchFamily="49" charset="77"/>
              </a:endParaRPr>
            </a:p>
          </p:txBody>
        </p:sp>
        <p:sp>
          <p:nvSpPr>
            <p:cNvPr id="319" name="Rounded Rectangle 318">
              <a:extLst>
                <a:ext uri="{FF2B5EF4-FFF2-40B4-BE49-F238E27FC236}">
                  <a16:creationId xmlns:a16="http://schemas.microsoft.com/office/drawing/2014/main" id="{7B4A0000-8338-1F02-A2F0-AC4ACE30DE3D}"/>
                </a:ext>
              </a:extLst>
            </p:cNvPr>
            <p:cNvSpPr/>
            <p:nvPr/>
          </p:nvSpPr>
          <p:spPr>
            <a:xfrm>
              <a:off x="6979204" y="1671062"/>
              <a:ext cx="1308138" cy="307542"/>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pPr>
              <a:r>
                <a:rPr lang="en-CH" sz="2000" b="1" kern="0">
                  <a:solidFill>
                    <a:srgbClr val="5B9BD5"/>
                  </a:solidFill>
                  <a:latin typeface="PT Mono" panose="02060509020205020204" pitchFamily="49" charset="77"/>
                </a:rPr>
                <a:t>GG</a:t>
              </a:r>
              <a:r>
                <a:rPr lang="en-CH" sz="2000" b="1" kern="0">
                  <a:solidFill>
                    <a:srgbClr val="67A042"/>
                  </a:solidFill>
                  <a:latin typeface="PT Mono" panose="02060509020205020204" pitchFamily="49" charset="77"/>
                </a:rPr>
                <a:t>T</a:t>
              </a:r>
              <a:r>
                <a:rPr lang="en-CH" sz="2000" b="1" kern="0">
                  <a:solidFill>
                    <a:srgbClr val="863DBE"/>
                  </a:solidFill>
                  <a:latin typeface="PT Mono" panose="02060509020205020204" pitchFamily="49" charset="77"/>
                </a:rPr>
                <a:t>AA</a:t>
              </a:r>
              <a:r>
                <a:rPr lang="en-CH" sz="2000" b="1" kern="0">
                  <a:solidFill>
                    <a:srgbClr val="5B9BD5"/>
                  </a:solidFill>
                  <a:latin typeface="PT Mono" panose="02060509020205020204" pitchFamily="49" charset="77"/>
                </a:rPr>
                <a:t>G</a:t>
              </a:r>
              <a:r>
                <a:rPr lang="en-CH" sz="2000" b="1" kern="0">
                  <a:solidFill>
                    <a:srgbClr val="ED7D31"/>
                  </a:solidFill>
                  <a:latin typeface="PT Mono" panose="02060509020205020204" pitchFamily="49" charset="77"/>
                </a:rPr>
                <a:t>C</a:t>
              </a:r>
              <a:r>
                <a:rPr lang="en-CH" sz="2000" b="1" kern="0">
                  <a:solidFill>
                    <a:srgbClr val="67A042"/>
                  </a:solidFill>
                  <a:latin typeface="PT Mono" panose="02060509020205020204" pitchFamily="49" charset="77"/>
                </a:rPr>
                <a:t>T</a:t>
              </a:r>
              <a:endParaRPr lang="en-CH" sz="2000" b="1" kern="0" dirty="0">
                <a:latin typeface="PT Mono" panose="02060509020205020204" pitchFamily="49" charset="77"/>
              </a:endParaRPr>
            </a:p>
          </p:txBody>
        </p:sp>
      </p:grpSp>
      <p:grpSp>
        <p:nvGrpSpPr>
          <p:cNvPr id="224" name="Group 223">
            <a:extLst>
              <a:ext uri="{FF2B5EF4-FFF2-40B4-BE49-F238E27FC236}">
                <a16:creationId xmlns:a16="http://schemas.microsoft.com/office/drawing/2014/main" id="{D6DD9950-024F-E388-BECC-C9974D827BBB}"/>
              </a:ext>
            </a:extLst>
          </p:cNvPr>
          <p:cNvGrpSpPr/>
          <p:nvPr/>
        </p:nvGrpSpPr>
        <p:grpSpPr>
          <a:xfrm>
            <a:off x="2380659" y="1098230"/>
            <a:ext cx="7430682" cy="2078199"/>
            <a:chOff x="856659" y="1098227"/>
            <a:chExt cx="7430682" cy="2078199"/>
          </a:xfrm>
        </p:grpSpPr>
        <p:grpSp>
          <p:nvGrpSpPr>
            <p:cNvPr id="225" name="Group 224">
              <a:extLst>
                <a:ext uri="{FF2B5EF4-FFF2-40B4-BE49-F238E27FC236}">
                  <a16:creationId xmlns:a16="http://schemas.microsoft.com/office/drawing/2014/main" id="{12CAE540-6B7C-D59D-FB8B-7E5CAC071BB5}"/>
                </a:ext>
              </a:extLst>
            </p:cNvPr>
            <p:cNvGrpSpPr/>
            <p:nvPr/>
          </p:nvGrpSpPr>
          <p:grpSpPr>
            <a:xfrm>
              <a:off x="856659" y="1098227"/>
              <a:ext cx="1263125" cy="524515"/>
              <a:chOff x="696765" y="1471014"/>
              <a:chExt cx="1263125" cy="524515"/>
            </a:xfrm>
          </p:grpSpPr>
          <p:pic>
            <p:nvPicPr>
              <p:cNvPr id="284" name="Graphic 283" descr="Heartbeat with solid fill">
                <a:extLst>
                  <a:ext uri="{FF2B5EF4-FFF2-40B4-BE49-F238E27FC236}">
                    <a16:creationId xmlns:a16="http://schemas.microsoft.com/office/drawing/2014/main" id="{8B2D9F20-8B66-7BB8-228A-A7615EDA87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85" name="Graphic 284" descr="Heartbeat with solid fill">
                <a:extLst>
                  <a:ext uri="{FF2B5EF4-FFF2-40B4-BE49-F238E27FC236}">
                    <a16:creationId xmlns:a16="http://schemas.microsoft.com/office/drawing/2014/main" id="{6354E30D-9BCE-1C50-B5D0-D9696F3417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86" name="Graphic 285" descr="Heartbeat with solid fill">
                <a:extLst>
                  <a:ext uri="{FF2B5EF4-FFF2-40B4-BE49-F238E27FC236}">
                    <a16:creationId xmlns:a16="http://schemas.microsoft.com/office/drawing/2014/main" id="{7102EECF-3802-7B37-B0A8-5C48AEF9B1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26" name="Group 225">
              <a:extLst>
                <a:ext uri="{FF2B5EF4-FFF2-40B4-BE49-F238E27FC236}">
                  <a16:creationId xmlns:a16="http://schemas.microsoft.com/office/drawing/2014/main" id="{F1C1BAC0-1433-15CE-0145-B1EE340586A2}"/>
                </a:ext>
              </a:extLst>
            </p:cNvPr>
            <p:cNvGrpSpPr/>
            <p:nvPr/>
          </p:nvGrpSpPr>
          <p:grpSpPr>
            <a:xfrm>
              <a:off x="1272303" y="1553358"/>
              <a:ext cx="1263125" cy="524515"/>
              <a:chOff x="696765" y="1471014"/>
              <a:chExt cx="1263125" cy="524515"/>
            </a:xfrm>
          </p:grpSpPr>
          <p:pic>
            <p:nvPicPr>
              <p:cNvPr id="281" name="Graphic 280" descr="Heartbeat with solid fill">
                <a:extLst>
                  <a:ext uri="{FF2B5EF4-FFF2-40B4-BE49-F238E27FC236}">
                    <a16:creationId xmlns:a16="http://schemas.microsoft.com/office/drawing/2014/main" id="{FE93ABE6-E454-25A8-C3EA-3D46A9A515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82" name="Graphic 281" descr="Heartbeat with solid fill">
                <a:extLst>
                  <a:ext uri="{FF2B5EF4-FFF2-40B4-BE49-F238E27FC236}">
                    <a16:creationId xmlns:a16="http://schemas.microsoft.com/office/drawing/2014/main" id="{58EC5F58-0372-DD37-18AA-5BAF6F775D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83" name="Graphic 282" descr="Heartbeat with solid fill">
                <a:extLst>
                  <a:ext uri="{FF2B5EF4-FFF2-40B4-BE49-F238E27FC236}">
                    <a16:creationId xmlns:a16="http://schemas.microsoft.com/office/drawing/2014/main" id="{42FCD685-0B02-E31B-312B-C94AB49AE9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27" name="Group 226">
              <a:extLst>
                <a:ext uri="{FF2B5EF4-FFF2-40B4-BE49-F238E27FC236}">
                  <a16:creationId xmlns:a16="http://schemas.microsoft.com/office/drawing/2014/main" id="{1A41743A-A496-D915-E263-294D2FFB847C}"/>
                </a:ext>
              </a:extLst>
            </p:cNvPr>
            <p:cNvGrpSpPr/>
            <p:nvPr/>
          </p:nvGrpSpPr>
          <p:grpSpPr>
            <a:xfrm>
              <a:off x="2535427" y="1553358"/>
              <a:ext cx="1263125" cy="524515"/>
              <a:chOff x="696765" y="1471014"/>
              <a:chExt cx="1263125" cy="524515"/>
            </a:xfrm>
          </p:grpSpPr>
          <p:pic>
            <p:nvPicPr>
              <p:cNvPr id="278" name="Graphic 277" descr="Heartbeat with solid fill">
                <a:extLst>
                  <a:ext uri="{FF2B5EF4-FFF2-40B4-BE49-F238E27FC236}">
                    <a16:creationId xmlns:a16="http://schemas.microsoft.com/office/drawing/2014/main" id="{AD081B75-3EF3-D918-1E17-7E9787DA26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79" name="Graphic 278" descr="Heartbeat with solid fill">
                <a:extLst>
                  <a:ext uri="{FF2B5EF4-FFF2-40B4-BE49-F238E27FC236}">
                    <a16:creationId xmlns:a16="http://schemas.microsoft.com/office/drawing/2014/main" id="{C6BF193F-7861-0D20-08EB-ECFD20ACA1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80" name="Graphic 279" descr="Heartbeat with solid fill">
                <a:extLst>
                  <a:ext uri="{FF2B5EF4-FFF2-40B4-BE49-F238E27FC236}">
                    <a16:creationId xmlns:a16="http://schemas.microsoft.com/office/drawing/2014/main" id="{0C3F559F-E0E4-83F7-B67F-157B8829A3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28" name="Group 227">
              <a:extLst>
                <a:ext uri="{FF2B5EF4-FFF2-40B4-BE49-F238E27FC236}">
                  <a16:creationId xmlns:a16="http://schemas.microsoft.com/office/drawing/2014/main" id="{57B0FA37-069B-502A-5F88-EC67CE5B20FC}"/>
                </a:ext>
              </a:extLst>
            </p:cNvPr>
            <p:cNvGrpSpPr/>
            <p:nvPr/>
          </p:nvGrpSpPr>
          <p:grpSpPr>
            <a:xfrm>
              <a:off x="3321700" y="1098227"/>
              <a:ext cx="1263125" cy="524515"/>
              <a:chOff x="696765" y="1471014"/>
              <a:chExt cx="1263125" cy="524515"/>
            </a:xfrm>
          </p:grpSpPr>
          <p:pic>
            <p:nvPicPr>
              <p:cNvPr id="275" name="Graphic 274" descr="Heartbeat with solid fill">
                <a:extLst>
                  <a:ext uri="{FF2B5EF4-FFF2-40B4-BE49-F238E27FC236}">
                    <a16:creationId xmlns:a16="http://schemas.microsoft.com/office/drawing/2014/main" id="{69C7677D-C787-2B4E-69F2-F76F247534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76" name="Graphic 275" descr="Heartbeat with solid fill">
                <a:extLst>
                  <a:ext uri="{FF2B5EF4-FFF2-40B4-BE49-F238E27FC236}">
                    <a16:creationId xmlns:a16="http://schemas.microsoft.com/office/drawing/2014/main" id="{0AC2C4A0-BA82-6B27-9773-6D2CED568A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77" name="Graphic 276" descr="Heartbeat with solid fill">
                <a:extLst>
                  <a:ext uri="{FF2B5EF4-FFF2-40B4-BE49-F238E27FC236}">
                    <a16:creationId xmlns:a16="http://schemas.microsoft.com/office/drawing/2014/main" id="{19A14303-BF0C-DF4D-A0FA-179970966E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29" name="Group 228">
              <a:extLst>
                <a:ext uri="{FF2B5EF4-FFF2-40B4-BE49-F238E27FC236}">
                  <a16:creationId xmlns:a16="http://schemas.microsoft.com/office/drawing/2014/main" id="{97E5BF54-61AF-D401-D227-5BBCB9067466}"/>
                </a:ext>
              </a:extLst>
            </p:cNvPr>
            <p:cNvGrpSpPr/>
            <p:nvPr/>
          </p:nvGrpSpPr>
          <p:grpSpPr>
            <a:xfrm>
              <a:off x="4117134" y="1553358"/>
              <a:ext cx="1263125" cy="524515"/>
              <a:chOff x="696765" y="1471014"/>
              <a:chExt cx="1263125" cy="524515"/>
            </a:xfrm>
          </p:grpSpPr>
          <p:pic>
            <p:nvPicPr>
              <p:cNvPr id="272" name="Graphic 271" descr="Heartbeat with solid fill">
                <a:extLst>
                  <a:ext uri="{FF2B5EF4-FFF2-40B4-BE49-F238E27FC236}">
                    <a16:creationId xmlns:a16="http://schemas.microsoft.com/office/drawing/2014/main" id="{AEA1F7F6-EE50-54AF-A2C7-FC6DEE0F34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73" name="Graphic 272" descr="Heartbeat with solid fill">
                <a:extLst>
                  <a:ext uri="{FF2B5EF4-FFF2-40B4-BE49-F238E27FC236}">
                    <a16:creationId xmlns:a16="http://schemas.microsoft.com/office/drawing/2014/main" id="{BA4C46B1-BDDB-EEEB-2173-CEBA160A2F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74" name="Graphic 273" descr="Heartbeat with solid fill">
                <a:extLst>
                  <a:ext uri="{FF2B5EF4-FFF2-40B4-BE49-F238E27FC236}">
                    <a16:creationId xmlns:a16="http://schemas.microsoft.com/office/drawing/2014/main" id="{A1DF0BCE-1791-7C2C-B008-A945153BC9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0" name="Group 229">
              <a:extLst>
                <a:ext uri="{FF2B5EF4-FFF2-40B4-BE49-F238E27FC236}">
                  <a16:creationId xmlns:a16="http://schemas.microsoft.com/office/drawing/2014/main" id="{6EBE18FC-6CF6-F0AF-4F88-E2DC5F90055B}"/>
                </a:ext>
              </a:extLst>
            </p:cNvPr>
            <p:cNvGrpSpPr/>
            <p:nvPr/>
          </p:nvGrpSpPr>
          <p:grpSpPr>
            <a:xfrm>
              <a:off x="5481840" y="1553358"/>
              <a:ext cx="1263125" cy="524515"/>
              <a:chOff x="696765" y="1471014"/>
              <a:chExt cx="1263125" cy="524515"/>
            </a:xfrm>
          </p:grpSpPr>
          <p:pic>
            <p:nvPicPr>
              <p:cNvPr id="269" name="Graphic 268" descr="Heartbeat with solid fill">
                <a:extLst>
                  <a:ext uri="{FF2B5EF4-FFF2-40B4-BE49-F238E27FC236}">
                    <a16:creationId xmlns:a16="http://schemas.microsoft.com/office/drawing/2014/main" id="{C45EEEEB-E62D-ECB2-3189-A1232A2A06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70" name="Graphic 269" descr="Heartbeat with solid fill">
                <a:extLst>
                  <a:ext uri="{FF2B5EF4-FFF2-40B4-BE49-F238E27FC236}">
                    <a16:creationId xmlns:a16="http://schemas.microsoft.com/office/drawing/2014/main" id="{04390E1C-2EF0-F048-DE77-503E5FB517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71" name="Graphic 270" descr="Heartbeat with solid fill">
                <a:extLst>
                  <a:ext uri="{FF2B5EF4-FFF2-40B4-BE49-F238E27FC236}">
                    <a16:creationId xmlns:a16="http://schemas.microsoft.com/office/drawing/2014/main" id="{7C1A8E57-6F06-9837-E7F4-A1900A188E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1" name="Group 230">
              <a:extLst>
                <a:ext uri="{FF2B5EF4-FFF2-40B4-BE49-F238E27FC236}">
                  <a16:creationId xmlns:a16="http://schemas.microsoft.com/office/drawing/2014/main" id="{6E93882C-C068-4F36-9B11-C9210FDBDF8F}"/>
                </a:ext>
              </a:extLst>
            </p:cNvPr>
            <p:cNvGrpSpPr/>
            <p:nvPr/>
          </p:nvGrpSpPr>
          <p:grpSpPr>
            <a:xfrm>
              <a:off x="4903407" y="1098227"/>
              <a:ext cx="1263125" cy="524515"/>
              <a:chOff x="696765" y="1471014"/>
              <a:chExt cx="1263125" cy="524515"/>
            </a:xfrm>
          </p:grpSpPr>
          <p:pic>
            <p:nvPicPr>
              <p:cNvPr id="266" name="Graphic 265" descr="Heartbeat with solid fill">
                <a:extLst>
                  <a:ext uri="{FF2B5EF4-FFF2-40B4-BE49-F238E27FC236}">
                    <a16:creationId xmlns:a16="http://schemas.microsoft.com/office/drawing/2014/main" id="{2A80D352-5E90-DE5E-AC89-21C4A56AEE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67" name="Graphic 266" descr="Heartbeat with solid fill">
                <a:extLst>
                  <a:ext uri="{FF2B5EF4-FFF2-40B4-BE49-F238E27FC236}">
                    <a16:creationId xmlns:a16="http://schemas.microsoft.com/office/drawing/2014/main" id="{462223BF-F9E6-33CD-A3D8-42B7C0C6D3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68" name="Graphic 267" descr="Heartbeat with solid fill">
                <a:extLst>
                  <a:ext uri="{FF2B5EF4-FFF2-40B4-BE49-F238E27FC236}">
                    <a16:creationId xmlns:a16="http://schemas.microsoft.com/office/drawing/2014/main" id="{5E299090-8623-245B-F169-50432BD03E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2" name="Group 231">
              <a:extLst>
                <a:ext uri="{FF2B5EF4-FFF2-40B4-BE49-F238E27FC236}">
                  <a16:creationId xmlns:a16="http://schemas.microsoft.com/office/drawing/2014/main" id="{11F84704-1A25-2DC3-D019-74EF4E00AF70}"/>
                </a:ext>
              </a:extLst>
            </p:cNvPr>
            <p:cNvGrpSpPr/>
            <p:nvPr/>
          </p:nvGrpSpPr>
          <p:grpSpPr>
            <a:xfrm>
              <a:off x="6280228" y="1098227"/>
              <a:ext cx="1263125" cy="524515"/>
              <a:chOff x="696765" y="1471014"/>
              <a:chExt cx="1263125" cy="524515"/>
            </a:xfrm>
          </p:grpSpPr>
          <p:pic>
            <p:nvPicPr>
              <p:cNvPr id="263" name="Graphic 262" descr="Heartbeat with solid fill">
                <a:extLst>
                  <a:ext uri="{FF2B5EF4-FFF2-40B4-BE49-F238E27FC236}">
                    <a16:creationId xmlns:a16="http://schemas.microsoft.com/office/drawing/2014/main" id="{56A69F10-BC5F-8C47-AF6A-22D93071C5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64" name="Graphic 263" descr="Heartbeat with solid fill">
                <a:extLst>
                  <a:ext uri="{FF2B5EF4-FFF2-40B4-BE49-F238E27FC236}">
                    <a16:creationId xmlns:a16="http://schemas.microsoft.com/office/drawing/2014/main" id="{3A6BC3B4-23C2-726E-ADDD-612316C564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65" name="Graphic 264" descr="Heartbeat with solid fill">
                <a:extLst>
                  <a:ext uri="{FF2B5EF4-FFF2-40B4-BE49-F238E27FC236}">
                    <a16:creationId xmlns:a16="http://schemas.microsoft.com/office/drawing/2014/main" id="{B6F8B964-FD51-088E-53D5-7FFA194557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3" name="Group 232">
              <a:extLst>
                <a:ext uri="{FF2B5EF4-FFF2-40B4-BE49-F238E27FC236}">
                  <a16:creationId xmlns:a16="http://schemas.microsoft.com/office/drawing/2014/main" id="{D72554E2-A48E-C62E-6794-D3BA0A6AE9C7}"/>
                </a:ext>
              </a:extLst>
            </p:cNvPr>
            <p:cNvGrpSpPr/>
            <p:nvPr/>
          </p:nvGrpSpPr>
          <p:grpSpPr>
            <a:xfrm>
              <a:off x="7024216" y="1553358"/>
              <a:ext cx="1263125" cy="524515"/>
              <a:chOff x="696765" y="1471014"/>
              <a:chExt cx="1263125" cy="524515"/>
            </a:xfrm>
          </p:grpSpPr>
          <p:pic>
            <p:nvPicPr>
              <p:cNvPr id="260" name="Graphic 259" descr="Heartbeat with solid fill">
                <a:extLst>
                  <a:ext uri="{FF2B5EF4-FFF2-40B4-BE49-F238E27FC236}">
                    <a16:creationId xmlns:a16="http://schemas.microsoft.com/office/drawing/2014/main" id="{C019FA8F-E0C6-4AB5-67D0-18B83BF0C5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61" name="Graphic 260" descr="Heartbeat with solid fill">
                <a:extLst>
                  <a:ext uri="{FF2B5EF4-FFF2-40B4-BE49-F238E27FC236}">
                    <a16:creationId xmlns:a16="http://schemas.microsoft.com/office/drawing/2014/main" id="{306E91D3-CA37-197C-3F73-0EB8D2B786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62" name="Graphic 261" descr="Heartbeat with solid fill">
                <a:extLst>
                  <a:ext uri="{FF2B5EF4-FFF2-40B4-BE49-F238E27FC236}">
                    <a16:creationId xmlns:a16="http://schemas.microsoft.com/office/drawing/2014/main" id="{E6C74CB7-9E6B-7C76-286D-5252C4CD85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cxnSp>
          <p:nvCxnSpPr>
            <p:cNvPr id="234" name="Straight Arrow Connector 233">
              <a:extLst>
                <a:ext uri="{FF2B5EF4-FFF2-40B4-BE49-F238E27FC236}">
                  <a16:creationId xmlns:a16="http://schemas.microsoft.com/office/drawing/2014/main" id="{68FD5AFD-6EE8-A06F-2C0B-DEC5C6F140CD}"/>
                </a:ext>
              </a:extLst>
            </p:cNvPr>
            <p:cNvCxnSpPr>
              <a:cxnSpLocks/>
            </p:cNvCxnSpPr>
            <p:nvPr/>
          </p:nvCxnSpPr>
          <p:spPr>
            <a:xfrm flipH="1">
              <a:off x="4572000" y="2088298"/>
              <a:ext cx="0" cy="585435"/>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35" name="Group 234">
              <a:extLst>
                <a:ext uri="{FF2B5EF4-FFF2-40B4-BE49-F238E27FC236}">
                  <a16:creationId xmlns:a16="http://schemas.microsoft.com/office/drawing/2014/main" id="{1EA11783-5226-1396-267B-1F478AF1A06F}"/>
                </a:ext>
              </a:extLst>
            </p:cNvPr>
            <p:cNvGrpSpPr/>
            <p:nvPr/>
          </p:nvGrpSpPr>
          <p:grpSpPr>
            <a:xfrm>
              <a:off x="2014102" y="2649420"/>
              <a:ext cx="1263125" cy="524515"/>
              <a:chOff x="696765" y="1471014"/>
              <a:chExt cx="1263125" cy="524515"/>
            </a:xfrm>
          </p:grpSpPr>
          <p:pic>
            <p:nvPicPr>
              <p:cNvPr id="257" name="Graphic 256" descr="Heartbeat with solid fill">
                <a:extLst>
                  <a:ext uri="{FF2B5EF4-FFF2-40B4-BE49-F238E27FC236}">
                    <a16:creationId xmlns:a16="http://schemas.microsoft.com/office/drawing/2014/main" id="{105F4875-B77F-C2D0-4D9A-17B0850682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58" name="Graphic 257" descr="Heartbeat with solid fill">
                <a:extLst>
                  <a:ext uri="{FF2B5EF4-FFF2-40B4-BE49-F238E27FC236}">
                    <a16:creationId xmlns:a16="http://schemas.microsoft.com/office/drawing/2014/main" id="{36024BEA-368A-46AF-A891-76246BAC50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59" name="Graphic 258" descr="Heartbeat with solid fill">
                <a:extLst>
                  <a:ext uri="{FF2B5EF4-FFF2-40B4-BE49-F238E27FC236}">
                    <a16:creationId xmlns:a16="http://schemas.microsoft.com/office/drawing/2014/main" id="{180054DB-05CA-3000-FC60-836A8445F9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6" name="Group 235">
              <a:extLst>
                <a:ext uri="{FF2B5EF4-FFF2-40B4-BE49-F238E27FC236}">
                  <a16:creationId xmlns:a16="http://schemas.microsoft.com/office/drawing/2014/main" id="{3C73F58D-0735-D6AF-0AC6-B82E24382CBC}"/>
                </a:ext>
              </a:extLst>
            </p:cNvPr>
            <p:cNvGrpSpPr/>
            <p:nvPr/>
          </p:nvGrpSpPr>
          <p:grpSpPr>
            <a:xfrm>
              <a:off x="3162853" y="2646769"/>
              <a:ext cx="1263125" cy="524515"/>
              <a:chOff x="696765" y="1471014"/>
              <a:chExt cx="1263125" cy="524515"/>
            </a:xfrm>
          </p:grpSpPr>
          <p:pic>
            <p:nvPicPr>
              <p:cNvPr id="254" name="Graphic 253" descr="Heartbeat with solid fill">
                <a:extLst>
                  <a:ext uri="{FF2B5EF4-FFF2-40B4-BE49-F238E27FC236}">
                    <a16:creationId xmlns:a16="http://schemas.microsoft.com/office/drawing/2014/main" id="{4C08F479-11C4-735A-0386-5758388883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55" name="Graphic 254" descr="Heartbeat with solid fill">
                <a:extLst>
                  <a:ext uri="{FF2B5EF4-FFF2-40B4-BE49-F238E27FC236}">
                    <a16:creationId xmlns:a16="http://schemas.microsoft.com/office/drawing/2014/main" id="{47FDCBD1-E98A-84DD-EB39-4FF6BBEB48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56" name="Graphic 255" descr="Heartbeat with solid fill">
                <a:extLst>
                  <a:ext uri="{FF2B5EF4-FFF2-40B4-BE49-F238E27FC236}">
                    <a16:creationId xmlns:a16="http://schemas.microsoft.com/office/drawing/2014/main" id="{F6B05196-3B14-8D8A-F139-A27E86B511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7" name="Group 236">
              <a:extLst>
                <a:ext uri="{FF2B5EF4-FFF2-40B4-BE49-F238E27FC236}">
                  <a16:creationId xmlns:a16="http://schemas.microsoft.com/office/drawing/2014/main" id="{C4243BBF-7198-2F4A-8F0A-FAE7AB75F23E}"/>
                </a:ext>
              </a:extLst>
            </p:cNvPr>
            <p:cNvGrpSpPr/>
            <p:nvPr/>
          </p:nvGrpSpPr>
          <p:grpSpPr>
            <a:xfrm>
              <a:off x="4321111" y="2645443"/>
              <a:ext cx="1263125" cy="524515"/>
              <a:chOff x="696765" y="1471014"/>
              <a:chExt cx="1263125" cy="524515"/>
            </a:xfrm>
          </p:grpSpPr>
          <p:pic>
            <p:nvPicPr>
              <p:cNvPr id="251" name="Graphic 250" descr="Heartbeat with solid fill">
                <a:extLst>
                  <a:ext uri="{FF2B5EF4-FFF2-40B4-BE49-F238E27FC236}">
                    <a16:creationId xmlns:a16="http://schemas.microsoft.com/office/drawing/2014/main" id="{153CB317-0BD6-C4D7-F44F-554573B4D5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52" name="Graphic 251" descr="Heartbeat with solid fill">
                <a:extLst>
                  <a:ext uri="{FF2B5EF4-FFF2-40B4-BE49-F238E27FC236}">
                    <a16:creationId xmlns:a16="http://schemas.microsoft.com/office/drawing/2014/main" id="{80D5455B-D78C-F608-F822-074AFCD0EA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53" name="Graphic 252" descr="Heartbeat with solid fill">
                <a:extLst>
                  <a:ext uri="{FF2B5EF4-FFF2-40B4-BE49-F238E27FC236}">
                    <a16:creationId xmlns:a16="http://schemas.microsoft.com/office/drawing/2014/main" id="{04E7A77A-BB12-8699-E8EA-4C6453FB6E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8" name="Group 237">
              <a:extLst>
                <a:ext uri="{FF2B5EF4-FFF2-40B4-BE49-F238E27FC236}">
                  <a16:creationId xmlns:a16="http://schemas.microsoft.com/office/drawing/2014/main" id="{C4144EF5-2F2D-2DBE-A6E1-E73DA56795E2}"/>
                </a:ext>
              </a:extLst>
            </p:cNvPr>
            <p:cNvGrpSpPr/>
            <p:nvPr/>
          </p:nvGrpSpPr>
          <p:grpSpPr>
            <a:xfrm>
              <a:off x="5482600" y="2644117"/>
              <a:ext cx="1263125" cy="524515"/>
              <a:chOff x="696765" y="1471014"/>
              <a:chExt cx="1263125" cy="524515"/>
            </a:xfrm>
          </p:grpSpPr>
          <p:pic>
            <p:nvPicPr>
              <p:cNvPr id="248" name="Graphic 247" descr="Heartbeat with solid fill">
                <a:extLst>
                  <a:ext uri="{FF2B5EF4-FFF2-40B4-BE49-F238E27FC236}">
                    <a16:creationId xmlns:a16="http://schemas.microsoft.com/office/drawing/2014/main" id="{8CA7DBA7-3C4A-CBD2-113A-CCD3EE3DB8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49" name="Graphic 248" descr="Heartbeat with solid fill">
                <a:extLst>
                  <a:ext uri="{FF2B5EF4-FFF2-40B4-BE49-F238E27FC236}">
                    <a16:creationId xmlns:a16="http://schemas.microsoft.com/office/drawing/2014/main" id="{8233D3FD-A07D-54AE-9732-C8424E4184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50" name="Graphic 249" descr="Heartbeat with solid fill">
                <a:extLst>
                  <a:ext uri="{FF2B5EF4-FFF2-40B4-BE49-F238E27FC236}">
                    <a16:creationId xmlns:a16="http://schemas.microsoft.com/office/drawing/2014/main" id="{1DFBAED9-D008-4971-7410-40572AABB7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39" name="Group 238">
              <a:extLst>
                <a:ext uri="{FF2B5EF4-FFF2-40B4-BE49-F238E27FC236}">
                  <a16:creationId xmlns:a16="http://schemas.microsoft.com/office/drawing/2014/main" id="{4E4A467B-E7F5-6CAC-E88A-147D199C79F2}"/>
                </a:ext>
              </a:extLst>
            </p:cNvPr>
            <p:cNvGrpSpPr/>
            <p:nvPr/>
          </p:nvGrpSpPr>
          <p:grpSpPr>
            <a:xfrm>
              <a:off x="856659" y="2651911"/>
              <a:ext cx="1263125" cy="524515"/>
              <a:chOff x="696765" y="1471014"/>
              <a:chExt cx="1263125" cy="524515"/>
            </a:xfrm>
          </p:grpSpPr>
          <p:pic>
            <p:nvPicPr>
              <p:cNvPr id="245" name="Graphic 244" descr="Heartbeat with solid fill">
                <a:extLst>
                  <a:ext uri="{FF2B5EF4-FFF2-40B4-BE49-F238E27FC236}">
                    <a16:creationId xmlns:a16="http://schemas.microsoft.com/office/drawing/2014/main" id="{ED787BC1-B8B9-8DAB-DC36-E8F9F27810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46" name="Graphic 245" descr="Heartbeat with solid fill">
                <a:extLst>
                  <a:ext uri="{FF2B5EF4-FFF2-40B4-BE49-F238E27FC236}">
                    <a16:creationId xmlns:a16="http://schemas.microsoft.com/office/drawing/2014/main" id="{512C924A-447E-0D38-46B1-62F54957EA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47" name="Graphic 246" descr="Heartbeat with solid fill">
                <a:extLst>
                  <a:ext uri="{FF2B5EF4-FFF2-40B4-BE49-F238E27FC236}">
                    <a16:creationId xmlns:a16="http://schemas.microsoft.com/office/drawing/2014/main" id="{3EC725CF-9E2D-B376-3334-CB175E764F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grpSp>
          <p:nvGrpSpPr>
            <p:cNvPr id="240" name="Group 239">
              <a:extLst>
                <a:ext uri="{FF2B5EF4-FFF2-40B4-BE49-F238E27FC236}">
                  <a16:creationId xmlns:a16="http://schemas.microsoft.com/office/drawing/2014/main" id="{A8468A65-EB34-7632-E334-525C6BE3E6AA}"/>
                </a:ext>
              </a:extLst>
            </p:cNvPr>
            <p:cNvGrpSpPr/>
            <p:nvPr/>
          </p:nvGrpSpPr>
          <p:grpSpPr>
            <a:xfrm>
              <a:off x="7024216" y="2643957"/>
              <a:ext cx="1263125" cy="524515"/>
              <a:chOff x="696765" y="1471014"/>
              <a:chExt cx="1263125" cy="524515"/>
            </a:xfrm>
          </p:grpSpPr>
          <p:pic>
            <p:nvPicPr>
              <p:cNvPr id="242" name="Graphic 241" descr="Heartbeat with solid fill">
                <a:extLst>
                  <a:ext uri="{FF2B5EF4-FFF2-40B4-BE49-F238E27FC236}">
                    <a16:creationId xmlns:a16="http://schemas.microsoft.com/office/drawing/2014/main" id="{C24AB62D-14A0-623B-A081-CC9B289205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6765" y="1473665"/>
                <a:ext cx="521864" cy="521864"/>
              </a:xfrm>
              <a:prstGeom prst="rect">
                <a:avLst/>
              </a:prstGeom>
            </p:spPr>
          </p:pic>
          <p:pic>
            <p:nvPicPr>
              <p:cNvPr id="243" name="Graphic 242" descr="Heartbeat with solid fill">
                <a:extLst>
                  <a:ext uri="{FF2B5EF4-FFF2-40B4-BE49-F238E27FC236}">
                    <a16:creationId xmlns:a16="http://schemas.microsoft.com/office/drawing/2014/main" id="{A7B18003-790A-1D3A-9E59-E2E823277A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67395" y="1473665"/>
                <a:ext cx="521864" cy="521864"/>
              </a:xfrm>
              <a:prstGeom prst="rect">
                <a:avLst/>
              </a:prstGeom>
            </p:spPr>
          </p:pic>
          <p:pic>
            <p:nvPicPr>
              <p:cNvPr id="244" name="Graphic 243" descr="Heartbeat with solid fill">
                <a:extLst>
                  <a:ext uri="{FF2B5EF4-FFF2-40B4-BE49-F238E27FC236}">
                    <a16:creationId xmlns:a16="http://schemas.microsoft.com/office/drawing/2014/main" id="{7AAA0308-EF1F-753F-E1FC-31B40AFA0C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438026" y="1471014"/>
                <a:ext cx="521864" cy="521864"/>
              </a:xfrm>
              <a:prstGeom prst="rect">
                <a:avLst/>
              </a:prstGeom>
            </p:spPr>
          </p:pic>
        </p:grpSp>
        <p:pic>
          <p:nvPicPr>
            <p:cNvPr id="241" name="Graphic 240" descr="Heartbeat with solid fill">
              <a:extLst>
                <a:ext uri="{FF2B5EF4-FFF2-40B4-BE49-F238E27FC236}">
                  <a16:creationId xmlns:a16="http://schemas.microsoft.com/office/drawing/2014/main" id="{E7502E17-7EC0-214B-3A1B-1656795E58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633966" y="2643627"/>
              <a:ext cx="521864" cy="521864"/>
            </a:xfrm>
            <a:prstGeom prst="rect">
              <a:avLst/>
            </a:prstGeom>
          </p:spPr>
        </p:pic>
      </p:grpSp>
      <p:sp>
        <p:nvSpPr>
          <p:cNvPr id="2" name="Rectangle 1">
            <a:extLst>
              <a:ext uri="{FF2B5EF4-FFF2-40B4-BE49-F238E27FC236}">
                <a16:creationId xmlns:a16="http://schemas.microsoft.com/office/drawing/2014/main" id="{E78FF2AA-2441-CF5C-D247-E457D6C49D76}"/>
              </a:ext>
            </a:extLst>
          </p:cNvPr>
          <p:cNvSpPr/>
          <p:nvPr/>
        </p:nvSpPr>
        <p:spPr>
          <a:xfrm>
            <a:off x="2077756" y="849902"/>
            <a:ext cx="8252796" cy="29685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H">
              <a:solidFill>
                <a:prstClr val="white"/>
              </a:solidFill>
              <a:latin typeface="Calibri" panose="020F0502020204030204"/>
            </a:endParaRPr>
          </a:p>
        </p:txBody>
      </p:sp>
      <p:sp>
        <p:nvSpPr>
          <p:cNvPr id="3" name="Slide Number Placeholder 2">
            <a:extLst>
              <a:ext uri="{FF2B5EF4-FFF2-40B4-BE49-F238E27FC236}">
                <a16:creationId xmlns:a16="http://schemas.microsoft.com/office/drawing/2014/main" id="{0B6F7747-8F70-645D-1884-B5B346A7E50A}"/>
              </a:ext>
            </a:extLst>
          </p:cNvPr>
          <p:cNvSpPr>
            <a:spLocks noGrp="1"/>
          </p:cNvSpPr>
          <p:nvPr>
            <p:ph type="sldNum" sz="quarter" idx="12"/>
          </p:nvPr>
        </p:nvSpPr>
        <p:spPr/>
        <p:txBody>
          <a:bodyPr/>
          <a:lstStyle/>
          <a:p>
            <a:fld id="{926C5CFF-FC03-5F4C-B716-CBEBB43E48DE}" type="slidenum">
              <a:rPr lang="en-US" smtClean="0"/>
              <a:t>28</a:t>
            </a:fld>
            <a:endParaRPr lang="en-US" dirty="0"/>
          </a:p>
        </p:txBody>
      </p:sp>
      <p:sp>
        <p:nvSpPr>
          <p:cNvPr id="4" name="Title 3">
            <a:extLst>
              <a:ext uri="{FF2B5EF4-FFF2-40B4-BE49-F238E27FC236}">
                <a16:creationId xmlns:a16="http://schemas.microsoft.com/office/drawing/2014/main" id="{DED29CA2-E528-B08F-80A0-545BBA7DB04D}"/>
              </a:ext>
            </a:extLst>
          </p:cNvPr>
          <p:cNvSpPr>
            <a:spLocks noGrp="1"/>
          </p:cNvSpPr>
          <p:nvPr>
            <p:ph type="title"/>
          </p:nvPr>
        </p:nvSpPr>
        <p:spPr/>
        <p:txBody>
          <a:bodyPr/>
          <a:lstStyle/>
          <a:p>
            <a:r>
              <a:rPr lang="en-US" dirty="0"/>
              <a:t>Beyond Reference Mapping: Overlapping</a:t>
            </a:r>
          </a:p>
        </p:txBody>
      </p:sp>
      <p:grpSp>
        <p:nvGrpSpPr>
          <p:cNvPr id="52" name="Group 51">
            <a:extLst>
              <a:ext uri="{FF2B5EF4-FFF2-40B4-BE49-F238E27FC236}">
                <a16:creationId xmlns:a16="http://schemas.microsoft.com/office/drawing/2014/main" id="{11B215EE-8D0C-F7F5-454B-B3A054A4BA41}"/>
              </a:ext>
            </a:extLst>
          </p:cNvPr>
          <p:cNvGrpSpPr/>
          <p:nvPr/>
        </p:nvGrpSpPr>
        <p:grpSpPr>
          <a:xfrm>
            <a:off x="7399170" y="1066332"/>
            <a:ext cx="2823231" cy="1159726"/>
            <a:chOff x="5596869" y="1066332"/>
            <a:chExt cx="2823231" cy="1159726"/>
          </a:xfrm>
        </p:grpSpPr>
        <p:sp>
          <p:nvSpPr>
            <p:cNvPr id="26" name="Rounded Rectangle 25">
              <a:extLst>
                <a:ext uri="{FF2B5EF4-FFF2-40B4-BE49-F238E27FC236}">
                  <a16:creationId xmlns:a16="http://schemas.microsoft.com/office/drawing/2014/main" id="{58AAE125-A8BF-19F9-F2BA-5C463FC679C3}"/>
                </a:ext>
              </a:extLst>
            </p:cNvPr>
            <p:cNvSpPr/>
            <p:nvPr/>
          </p:nvSpPr>
          <p:spPr>
            <a:xfrm>
              <a:off x="6143487" y="1517423"/>
              <a:ext cx="1678662" cy="708635"/>
            </a:xfrm>
            <a:prstGeom prst="roundRect">
              <a:avLst/>
            </a:prstGeom>
            <a:solidFill>
              <a:srgbClr val="F9F5E3"/>
            </a:solidFill>
            <a:ln w="38100" cap="flat" cmpd="sng" algn="ctr">
              <a:solidFill>
                <a:srgbClr val="BF8F00"/>
              </a:solidFill>
              <a:prstDash val="solid"/>
            </a:ln>
            <a:effectLst/>
          </p:spPr>
          <p:txBody>
            <a:bodyPr lIns="0" tIns="0" rIns="0" bIns="0" rtlCol="0" anchor="ctr">
              <a:noAutofit/>
            </a:bodyPr>
            <a:lstStyle/>
            <a:p>
              <a:pPr algn="ctr">
                <a:defRPr/>
              </a:pPr>
              <a:endParaRPr lang="en-CH" sz="2000" b="1" kern="0">
                <a:solidFill>
                  <a:srgbClr val="5B9BD5"/>
                </a:solidFill>
                <a:latin typeface="Avenir Next" panose="020B0503020202020204" pitchFamily="34" charset="0"/>
              </a:endParaRPr>
            </a:p>
          </p:txBody>
        </p:sp>
        <p:sp>
          <p:nvSpPr>
            <p:cNvPr id="27" name="Rectangle 26">
              <a:extLst>
                <a:ext uri="{FF2B5EF4-FFF2-40B4-BE49-F238E27FC236}">
                  <a16:creationId xmlns:a16="http://schemas.microsoft.com/office/drawing/2014/main" id="{38431F7F-53F7-BB53-CD07-61AD8B7ECC2D}"/>
                </a:ext>
              </a:extLst>
            </p:cNvPr>
            <p:cNvSpPr/>
            <p:nvPr/>
          </p:nvSpPr>
          <p:spPr>
            <a:xfrm>
              <a:off x="5596869" y="1066332"/>
              <a:ext cx="2823231" cy="307777"/>
            </a:xfrm>
            <a:prstGeom prst="rect">
              <a:avLst/>
            </a:prstGeom>
          </p:spPr>
          <p:txBody>
            <a:bodyPr wrap="square" lIns="0" tIns="0" rIns="0" bIns="0">
              <a:spAutoFit/>
            </a:bodyPr>
            <a:lstStyle/>
            <a:p>
              <a:pPr algn="ctr">
                <a:defRPr/>
              </a:pPr>
              <a:r>
                <a:rPr lang="en-US" sz="2000" b="1" dirty="0">
                  <a:latin typeface="Avenir Next" panose="020B0503020202020204" pitchFamily="34" charset="0"/>
                  <a:ea typeface="Tahoma" panose="020B0604030504040204" pitchFamily="34" charset="0"/>
                  <a:cs typeface="Tahoma" panose="020B0604030504040204" pitchFamily="34" charset="0"/>
                </a:rPr>
                <a:t>Raw Nanopore Signals</a:t>
              </a:r>
              <a:endParaRPr lang="en-US" sz="2000" dirty="0">
                <a:latin typeface="Avenir Next" panose="020B0503020202020204" pitchFamily="34" charset="0"/>
                <a:ea typeface="Tahoma" panose="020B0604030504040204" pitchFamily="34" charset="0"/>
                <a:cs typeface="Tahoma" panose="020B0604030504040204" pitchFamily="34" charset="0"/>
              </a:endParaRPr>
            </a:p>
          </p:txBody>
        </p:sp>
        <p:grpSp>
          <p:nvGrpSpPr>
            <p:cNvPr id="33" name="Group 32">
              <a:extLst>
                <a:ext uri="{FF2B5EF4-FFF2-40B4-BE49-F238E27FC236}">
                  <a16:creationId xmlns:a16="http://schemas.microsoft.com/office/drawing/2014/main" id="{B1239BB6-3272-6A60-EE77-A13A7926474B}"/>
                </a:ext>
              </a:extLst>
            </p:cNvPr>
            <p:cNvGrpSpPr>
              <a:grpSpLocks noChangeAspect="1"/>
            </p:cNvGrpSpPr>
            <p:nvPr/>
          </p:nvGrpSpPr>
          <p:grpSpPr>
            <a:xfrm>
              <a:off x="6351254" y="1615362"/>
              <a:ext cx="1263125" cy="524515"/>
              <a:chOff x="6981644" y="1976087"/>
              <a:chExt cx="959736" cy="398532"/>
            </a:xfrm>
          </p:grpSpPr>
          <p:pic>
            <p:nvPicPr>
              <p:cNvPr id="34" name="Graphic 33" descr="Heartbeat with solid fill">
                <a:extLst>
                  <a:ext uri="{FF2B5EF4-FFF2-40B4-BE49-F238E27FC236}">
                    <a16:creationId xmlns:a16="http://schemas.microsoft.com/office/drawing/2014/main" id="{79103F71-9349-C20A-B002-D12F25EC35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35" name="Graphic 34" descr="Heartbeat with solid fill">
                <a:extLst>
                  <a:ext uri="{FF2B5EF4-FFF2-40B4-BE49-F238E27FC236}">
                    <a16:creationId xmlns:a16="http://schemas.microsoft.com/office/drawing/2014/main" id="{2687CD01-8D6D-CB7C-1F54-DD353F7B67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36" name="Graphic 35" descr="Heartbeat with solid fill">
                <a:extLst>
                  <a:ext uri="{FF2B5EF4-FFF2-40B4-BE49-F238E27FC236}">
                    <a16:creationId xmlns:a16="http://schemas.microsoft.com/office/drawing/2014/main" id="{0256D63F-112F-4A61-FAA2-3409D5824D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sp>
        <p:nvSpPr>
          <p:cNvPr id="37" name="Rounded Rectangle 36">
            <a:extLst>
              <a:ext uri="{FF2B5EF4-FFF2-40B4-BE49-F238E27FC236}">
                <a16:creationId xmlns:a16="http://schemas.microsoft.com/office/drawing/2014/main" id="{D3B106F5-D9C3-258B-51FE-528995D98DEB}"/>
              </a:ext>
            </a:extLst>
          </p:cNvPr>
          <p:cNvSpPr/>
          <p:nvPr/>
        </p:nvSpPr>
        <p:spPr>
          <a:xfrm>
            <a:off x="4638492" y="2968111"/>
            <a:ext cx="3014413" cy="770467"/>
          </a:xfrm>
          <a:prstGeom prst="roundRect">
            <a:avLst/>
          </a:prstGeom>
          <a:solidFill>
            <a:srgbClr val="E5EFFF"/>
          </a:solidFill>
          <a:ln w="31750" cap="flat" cmpd="sng" algn="ctr">
            <a:solidFill>
              <a:srgbClr val="4473C4"/>
            </a:solidFill>
            <a:prstDash val="solid"/>
          </a:ln>
          <a:effectLst/>
        </p:spPr>
        <p:txBody>
          <a:bodyPr rtlCol="0" anchor="ctr"/>
          <a:lstStyle/>
          <a:p>
            <a:pPr algn="ctr" defTabSz="1600847"/>
            <a:r>
              <a:rPr lang="en-US" sz="2000" b="1" kern="0" dirty="0">
                <a:latin typeface="Avenir Next" panose="020B0503020202020204" pitchFamily="34" charset="0"/>
                <a:ea typeface="Tahoma" panose="020B0604030504040204" pitchFamily="34" charset="0"/>
                <a:cs typeface="Tahoma" panose="020B0604030504040204" pitchFamily="34" charset="0"/>
              </a:rPr>
              <a:t>Hash-Based </a:t>
            </a:r>
            <a:br>
              <a:rPr lang="en-US" sz="2000" b="1" kern="0" dirty="0">
                <a:latin typeface="Avenir Next" panose="020B0503020202020204" pitchFamily="34" charset="0"/>
                <a:ea typeface="Tahoma" panose="020B0604030504040204" pitchFamily="34" charset="0"/>
                <a:cs typeface="Tahoma" panose="020B0604030504040204" pitchFamily="34" charset="0"/>
              </a:rPr>
            </a:br>
            <a:r>
              <a:rPr lang="en-US" sz="2000" b="1" kern="0" dirty="0">
                <a:latin typeface="Avenir Next" panose="020B0503020202020204" pitchFamily="34" charset="0"/>
                <a:ea typeface="Tahoma" panose="020B0604030504040204" pitchFamily="34" charset="0"/>
                <a:cs typeface="Tahoma" panose="020B0604030504040204" pitchFamily="34" charset="0"/>
              </a:rPr>
              <a:t>Seeding and Mapping</a:t>
            </a:r>
          </a:p>
        </p:txBody>
      </p:sp>
      <p:grpSp>
        <p:nvGrpSpPr>
          <p:cNvPr id="53" name="Group 52">
            <a:extLst>
              <a:ext uri="{FF2B5EF4-FFF2-40B4-BE49-F238E27FC236}">
                <a16:creationId xmlns:a16="http://schemas.microsoft.com/office/drawing/2014/main" id="{5FFA5CAD-B982-CD4D-3D5F-49CC993F0FF9}"/>
              </a:ext>
            </a:extLst>
          </p:cNvPr>
          <p:cNvGrpSpPr/>
          <p:nvPr/>
        </p:nvGrpSpPr>
        <p:grpSpPr>
          <a:xfrm>
            <a:off x="2120511" y="1070079"/>
            <a:ext cx="2823231" cy="1159726"/>
            <a:chOff x="5596869" y="1066332"/>
            <a:chExt cx="2823231" cy="1159726"/>
          </a:xfrm>
        </p:grpSpPr>
        <p:sp>
          <p:nvSpPr>
            <p:cNvPr id="54" name="Rounded Rectangle 53">
              <a:extLst>
                <a:ext uri="{FF2B5EF4-FFF2-40B4-BE49-F238E27FC236}">
                  <a16:creationId xmlns:a16="http://schemas.microsoft.com/office/drawing/2014/main" id="{A17C78BF-830F-7F06-C9A5-1F241D15D2CE}"/>
                </a:ext>
              </a:extLst>
            </p:cNvPr>
            <p:cNvSpPr/>
            <p:nvPr/>
          </p:nvSpPr>
          <p:spPr>
            <a:xfrm>
              <a:off x="6143487" y="1517423"/>
              <a:ext cx="1678662" cy="708635"/>
            </a:xfrm>
            <a:prstGeom prst="roundRect">
              <a:avLst/>
            </a:prstGeom>
            <a:solidFill>
              <a:srgbClr val="F9F5E3"/>
            </a:solidFill>
            <a:ln w="38100" cap="flat" cmpd="sng" algn="ctr">
              <a:solidFill>
                <a:srgbClr val="BF8F00"/>
              </a:solidFill>
              <a:prstDash val="solid"/>
            </a:ln>
            <a:effectLst/>
          </p:spPr>
          <p:txBody>
            <a:bodyPr lIns="0" tIns="0" rIns="0" bIns="0" rtlCol="0" anchor="ctr">
              <a:noAutofit/>
            </a:bodyPr>
            <a:lstStyle/>
            <a:p>
              <a:pPr algn="ctr">
                <a:defRPr/>
              </a:pPr>
              <a:endParaRPr lang="en-CH" sz="2000" b="1" kern="0">
                <a:solidFill>
                  <a:srgbClr val="5B9BD5"/>
                </a:solidFill>
                <a:latin typeface="Avenir Next" panose="020B0503020202020204" pitchFamily="34" charset="0"/>
              </a:endParaRPr>
            </a:p>
          </p:txBody>
        </p:sp>
        <p:sp>
          <p:nvSpPr>
            <p:cNvPr id="55" name="Rectangle 54">
              <a:extLst>
                <a:ext uri="{FF2B5EF4-FFF2-40B4-BE49-F238E27FC236}">
                  <a16:creationId xmlns:a16="http://schemas.microsoft.com/office/drawing/2014/main" id="{27ABDD0E-EC4F-F0B6-E0EF-1335FEB77547}"/>
                </a:ext>
              </a:extLst>
            </p:cNvPr>
            <p:cNvSpPr/>
            <p:nvPr/>
          </p:nvSpPr>
          <p:spPr>
            <a:xfrm>
              <a:off x="5596869" y="1066332"/>
              <a:ext cx="2823231" cy="307777"/>
            </a:xfrm>
            <a:prstGeom prst="rect">
              <a:avLst/>
            </a:prstGeom>
          </p:spPr>
          <p:txBody>
            <a:bodyPr wrap="square" lIns="0" tIns="0" rIns="0" bIns="0">
              <a:spAutoFit/>
            </a:bodyPr>
            <a:lstStyle/>
            <a:p>
              <a:pPr algn="ctr">
                <a:defRPr/>
              </a:pPr>
              <a:r>
                <a:rPr lang="en-US" sz="2000" b="1" dirty="0">
                  <a:latin typeface="Avenir Next" panose="020B0503020202020204" pitchFamily="34" charset="0"/>
                  <a:ea typeface="Tahoma" panose="020B0604030504040204" pitchFamily="34" charset="0"/>
                  <a:cs typeface="Tahoma" panose="020B0604030504040204" pitchFamily="34" charset="0"/>
                </a:rPr>
                <a:t>Raw Nanopore Signals</a:t>
              </a:r>
              <a:endParaRPr lang="en-US" sz="2000" dirty="0">
                <a:latin typeface="Avenir Next" panose="020B0503020202020204" pitchFamily="34" charset="0"/>
                <a:ea typeface="Tahoma" panose="020B0604030504040204" pitchFamily="34" charset="0"/>
                <a:cs typeface="Tahoma" panose="020B0604030504040204" pitchFamily="34" charset="0"/>
              </a:endParaRPr>
            </a:p>
          </p:txBody>
        </p:sp>
        <p:grpSp>
          <p:nvGrpSpPr>
            <p:cNvPr id="56" name="Group 55">
              <a:extLst>
                <a:ext uri="{FF2B5EF4-FFF2-40B4-BE49-F238E27FC236}">
                  <a16:creationId xmlns:a16="http://schemas.microsoft.com/office/drawing/2014/main" id="{A6A02DD8-FBF6-0B54-29B8-019D6F4C5CF2}"/>
                </a:ext>
              </a:extLst>
            </p:cNvPr>
            <p:cNvGrpSpPr>
              <a:grpSpLocks noChangeAspect="1"/>
            </p:cNvGrpSpPr>
            <p:nvPr/>
          </p:nvGrpSpPr>
          <p:grpSpPr>
            <a:xfrm>
              <a:off x="6351254" y="1615362"/>
              <a:ext cx="1263125" cy="524515"/>
              <a:chOff x="6981644" y="1976087"/>
              <a:chExt cx="959736" cy="398532"/>
            </a:xfrm>
          </p:grpSpPr>
          <p:pic>
            <p:nvPicPr>
              <p:cNvPr id="57" name="Graphic 56" descr="Heartbeat with solid fill">
                <a:extLst>
                  <a:ext uri="{FF2B5EF4-FFF2-40B4-BE49-F238E27FC236}">
                    <a16:creationId xmlns:a16="http://schemas.microsoft.com/office/drawing/2014/main" id="{1237DEE4-CB97-92FD-7480-CCBCF9345A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58" name="Graphic 57" descr="Heartbeat with solid fill">
                <a:extLst>
                  <a:ext uri="{FF2B5EF4-FFF2-40B4-BE49-F238E27FC236}">
                    <a16:creationId xmlns:a16="http://schemas.microsoft.com/office/drawing/2014/main" id="{50CC5916-E622-132C-8777-1CDB0AF19E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59" name="Graphic 58" descr="Heartbeat with solid fill">
                <a:extLst>
                  <a:ext uri="{FF2B5EF4-FFF2-40B4-BE49-F238E27FC236}">
                    <a16:creationId xmlns:a16="http://schemas.microsoft.com/office/drawing/2014/main" id="{0A0C3E5A-86B4-E492-B51A-6836DECFE6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sp>
        <p:nvSpPr>
          <p:cNvPr id="60" name="Rectangle 59">
            <a:extLst>
              <a:ext uri="{FF2B5EF4-FFF2-40B4-BE49-F238E27FC236}">
                <a16:creationId xmlns:a16="http://schemas.microsoft.com/office/drawing/2014/main" id="{5B41710A-5D1D-C72B-45E4-5B17A0E32B4D}"/>
              </a:ext>
            </a:extLst>
          </p:cNvPr>
          <p:cNvSpPr/>
          <p:nvPr/>
        </p:nvSpPr>
        <p:spPr>
          <a:xfrm>
            <a:off x="2082851" y="856690"/>
            <a:ext cx="2958618" cy="1390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H">
              <a:solidFill>
                <a:prstClr val="white"/>
              </a:solidFill>
              <a:latin typeface="Calibri" panose="020F0502020204030204"/>
            </a:endParaRPr>
          </a:p>
        </p:txBody>
      </p:sp>
      <p:grpSp>
        <p:nvGrpSpPr>
          <p:cNvPr id="61" name="Group 60">
            <a:extLst>
              <a:ext uri="{FF2B5EF4-FFF2-40B4-BE49-F238E27FC236}">
                <a16:creationId xmlns:a16="http://schemas.microsoft.com/office/drawing/2014/main" id="{698BB9A3-03B5-612D-C6D8-12E58DFFBB42}"/>
              </a:ext>
            </a:extLst>
          </p:cNvPr>
          <p:cNvGrpSpPr/>
          <p:nvPr/>
        </p:nvGrpSpPr>
        <p:grpSpPr>
          <a:xfrm>
            <a:off x="2209782" y="873916"/>
            <a:ext cx="2593031" cy="1355347"/>
            <a:chOff x="407481" y="866164"/>
            <a:chExt cx="2593031" cy="1355347"/>
          </a:xfrm>
        </p:grpSpPr>
        <p:sp>
          <p:nvSpPr>
            <p:cNvPr id="18" name="Rounded Rectangle 17">
              <a:extLst>
                <a:ext uri="{FF2B5EF4-FFF2-40B4-BE49-F238E27FC236}">
                  <a16:creationId xmlns:a16="http://schemas.microsoft.com/office/drawing/2014/main" id="{F71F1EED-21D4-DC39-AC34-2E9CBE6F2585}"/>
                </a:ext>
              </a:extLst>
            </p:cNvPr>
            <p:cNvSpPr/>
            <p:nvPr/>
          </p:nvSpPr>
          <p:spPr>
            <a:xfrm>
              <a:off x="407482" y="1517423"/>
              <a:ext cx="2593030" cy="704088"/>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algn="ctr">
                <a:defRPr/>
              </a:pPr>
              <a:r>
                <a:rPr lang="en-US" sz="2000" kern="0" dirty="0">
                  <a:latin typeface="Avenir Next" panose="020B0503020202020204" pitchFamily="34" charset="0"/>
                </a:rPr>
                <a:t>Reference Signals</a:t>
              </a:r>
              <a:endParaRPr lang="en-CH" sz="2000" kern="0">
                <a:latin typeface="Avenir Next" panose="020B0503020202020204" pitchFamily="34" charset="0"/>
              </a:endParaRPr>
            </a:p>
          </p:txBody>
        </p:sp>
        <p:sp>
          <p:nvSpPr>
            <p:cNvPr id="19" name="Rectangle 18">
              <a:extLst>
                <a:ext uri="{FF2B5EF4-FFF2-40B4-BE49-F238E27FC236}">
                  <a16:creationId xmlns:a16="http://schemas.microsoft.com/office/drawing/2014/main" id="{3AB7CDEE-D2DF-669A-39ED-C118E0BF4C36}"/>
                </a:ext>
              </a:extLst>
            </p:cNvPr>
            <p:cNvSpPr/>
            <p:nvPr/>
          </p:nvSpPr>
          <p:spPr>
            <a:xfrm>
              <a:off x="407481" y="866164"/>
              <a:ext cx="2593031" cy="615553"/>
            </a:xfrm>
            <a:prstGeom prst="rect">
              <a:avLst/>
            </a:prstGeom>
          </p:spPr>
          <p:txBody>
            <a:bodyPr wrap="square" lIns="0" tIns="0" rIns="0" bIns="0">
              <a:spAutoFit/>
            </a:bodyPr>
            <a:lstStyle/>
            <a:p>
              <a:pPr algn="ctr">
                <a:defRPr/>
              </a:pPr>
              <a:r>
                <a:rPr lang="en-US" sz="2000" b="1" dirty="0">
                  <a:latin typeface="Avenir Next" panose="020B0503020202020204" pitchFamily="34" charset="0"/>
                  <a:ea typeface="Tahoma" panose="020B0604030504040204" pitchFamily="34" charset="0"/>
                  <a:cs typeface="Tahoma" panose="020B0604030504040204" pitchFamily="34" charset="0"/>
                </a:rPr>
                <a:t>Reference Genome</a:t>
              </a:r>
              <a:r>
                <a:rPr lang="en-US" sz="2000" dirty="0">
                  <a:latin typeface="Avenir Next" panose="020B0503020202020204" pitchFamily="34" charset="0"/>
                  <a:ea typeface="Tahoma" panose="020B0604030504040204" pitchFamily="34" charset="0"/>
                  <a:cs typeface="Tahoma" panose="020B0604030504040204" pitchFamily="34" charset="0"/>
                </a:rPr>
                <a:t> (Converted to Signals)</a:t>
              </a:r>
            </a:p>
          </p:txBody>
        </p:sp>
      </p:grpSp>
      <p:cxnSp>
        <p:nvCxnSpPr>
          <p:cNvPr id="17" name="Elbow Connector 16">
            <a:extLst>
              <a:ext uri="{FF2B5EF4-FFF2-40B4-BE49-F238E27FC236}">
                <a16:creationId xmlns:a16="http://schemas.microsoft.com/office/drawing/2014/main" id="{7CFBC13C-E21C-66B7-E132-F1DB24A73B89}"/>
              </a:ext>
            </a:extLst>
          </p:cNvPr>
          <p:cNvCxnSpPr>
            <a:cxnSpLocks/>
          </p:cNvCxnSpPr>
          <p:nvPr/>
        </p:nvCxnSpPr>
        <p:spPr>
          <a:xfrm rot="16200000" flipH="1">
            <a:off x="3510355" y="2225203"/>
            <a:ext cx="1124081" cy="1132194"/>
          </a:xfrm>
          <a:prstGeom prst="bentConnector2">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Elbow Connector 31">
            <a:extLst>
              <a:ext uri="{FF2B5EF4-FFF2-40B4-BE49-F238E27FC236}">
                <a16:creationId xmlns:a16="http://schemas.microsoft.com/office/drawing/2014/main" id="{733763AE-7F96-89EC-00AB-FCEABF63C6A8}"/>
              </a:ext>
            </a:extLst>
          </p:cNvPr>
          <p:cNvCxnSpPr>
            <a:cxnSpLocks/>
          </p:cNvCxnSpPr>
          <p:nvPr/>
        </p:nvCxnSpPr>
        <p:spPr>
          <a:xfrm rot="5400000">
            <a:off x="7655371" y="2223592"/>
            <a:ext cx="1127283" cy="1132214"/>
          </a:xfrm>
          <a:prstGeom prst="bentConnector2">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51" name="Group 50">
            <a:extLst>
              <a:ext uri="{FF2B5EF4-FFF2-40B4-BE49-F238E27FC236}">
                <a16:creationId xmlns:a16="http://schemas.microsoft.com/office/drawing/2014/main" id="{C588E3FC-5DBB-CB94-D4F4-A7294A923F3F}"/>
              </a:ext>
            </a:extLst>
          </p:cNvPr>
          <p:cNvGrpSpPr/>
          <p:nvPr/>
        </p:nvGrpSpPr>
        <p:grpSpPr>
          <a:xfrm>
            <a:off x="777582" y="3986320"/>
            <a:ext cx="6893549" cy="548640"/>
            <a:chOff x="266450" y="3986320"/>
            <a:chExt cx="6893549" cy="548640"/>
          </a:xfrm>
        </p:grpSpPr>
        <p:sp>
          <p:nvSpPr>
            <p:cNvPr id="63" name="Rectangle 62">
              <a:extLst>
                <a:ext uri="{FF2B5EF4-FFF2-40B4-BE49-F238E27FC236}">
                  <a16:creationId xmlns:a16="http://schemas.microsoft.com/office/drawing/2014/main" id="{118F7614-03A8-F6BD-9A0A-A90682805CAB}"/>
                </a:ext>
              </a:extLst>
            </p:cNvPr>
            <p:cNvSpPr/>
            <p:nvPr/>
          </p:nvSpPr>
          <p:spPr>
            <a:xfrm>
              <a:off x="889447" y="4106752"/>
              <a:ext cx="6270552" cy="307777"/>
            </a:xfrm>
            <a:prstGeom prst="rect">
              <a:avLst/>
            </a:prstGeom>
          </p:spPr>
          <p:txBody>
            <a:bodyPr wrap="square" lIns="0" tIns="0" rIns="0" bIns="0">
              <a:spAutoFit/>
            </a:bodyPr>
            <a:lstStyle/>
            <a:p>
              <a:pP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Challenge:</a:t>
              </a:r>
              <a:r>
                <a:rPr lang="en-US" sz="2000" dirty="0">
                  <a:latin typeface="Avenir Next" panose="020B0503020202020204" pitchFamily="34" charset="0"/>
                  <a:ea typeface="Tahoma" panose="020B0604030504040204" pitchFamily="34" charset="0"/>
                  <a:cs typeface="Tahoma" panose="020B0604030504040204" pitchFamily="34" charset="0"/>
                </a:rPr>
                <a:t> Reference genome is not always available</a:t>
              </a:r>
              <a:endParaRPr lang="en-US" sz="2000" b="1" dirty="0">
                <a:solidFill>
                  <a:srgbClr val="C00800"/>
                </a:solidFill>
                <a:latin typeface="Avenir Next" panose="020B0503020202020204" pitchFamily="34" charset="0"/>
                <a:ea typeface="Tahoma" panose="020B0604030504040204" pitchFamily="34" charset="0"/>
                <a:cs typeface="Tahoma" panose="020B0604030504040204" pitchFamily="34" charset="0"/>
              </a:endParaRPr>
            </a:p>
          </p:txBody>
        </p:sp>
        <p:grpSp>
          <p:nvGrpSpPr>
            <p:cNvPr id="45" name="Group 44">
              <a:extLst>
                <a:ext uri="{FF2B5EF4-FFF2-40B4-BE49-F238E27FC236}">
                  <a16:creationId xmlns:a16="http://schemas.microsoft.com/office/drawing/2014/main" id="{39F0D3E4-53DD-B820-B872-87532780701A}"/>
                </a:ext>
              </a:extLst>
            </p:cNvPr>
            <p:cNvGrpSpPr/>
            <p:nvPr/>
          </p:nvGrpSpPr>
          <p:grpSpPr>
            <a:xfrm>
              <a:off x="266450" y="3986320"/>
              <a:ext cx="548640" cy="548640"/>
              <a:chOff x="-820691" y="4576805"/>
              <a:chExt cx="548640" cy="548640"/>
            </a:xfrm>
          </p:grpSpPr>
          <p:sp>
            <p:nvSpPr>
              <p:cNvPr id="40" name="Oval 39">
                <a:extLst>
                  <a:ext uri="{FF2B5EF4-FFF2-40B4-BE49-F238E27FC236}">
                    <a16:creationId xmlns:a16="http://schemas.microsoft.com/office/drawing/2014/main" id="{042D1E68-0093-ABA8-ED61-FA26393844F2}"/>
                  </a:ext>
                </a:extLst>
              </p:cNvPr>
              <p:cNvSpPr>
                <a:spLocks noChangeAspect="1"/>
              </p:cNvSpPr>
              <p:nvPr/>
            </p:nvSpPr>
            <p:spPr>
              <a:xfrm>
                <a:off x="-820691" y="4576805"/>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Avenir Next" panose="020B0503020202020204" pitchFamily="34" charset="0"/>
                  <a:cs typeface="Quire Sans" panose="020B0502040400020003" pitchFamily="34" charset="0"/>
                </a:endParaRPr>
              </a:p>
            </p:txBody>
          </p:sp>
          <p:pic>
            <p:nvPicPr>
              <p:cNvPr id="43" name="Graphic 42" descr="Puzzle with solid fill">
                <a:extLst>
                  <a:ext uri="{FF2B5EF4-FFF2-40B4-BE49-F238E27FC236}">
                    <a16:creationId xmlns:a16="http://schemas.microsoft.com/office/drawing/2014/main" id="{8936EB77-307B-8194-81F4-7C1AF2DC18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4971" y="4622525"/>
                <a:ext cx="457200" cy="457200"/>
              </a:xfrm>
              <a:prstGeom prst="rect">
                <a:avLst/>
              </a:prstGeom>
            </p:spPr>
          </p:pic>
        </p:grpSp>
      </p:grpSp>
      <p:grpSp>
        <p:nvGrpSpPr>
          <p:cNvPr id="287" name="Group 286">
            <a:extLst>
              <a:ext uri="{FF2B5EF4-FFF2-40B4-BE49-F238E27FC236}">
                <a16:creationId xmlns:a16="http://schemas.microsoft.com/office/drawing/2014/main" id="{E0F57EDE-CA55-4235-285F-FE9143EFAF0F}"/>
              </a:ext>
            </a:extLst>
          </p:cNvPr>
          <p:cNvGrpSpPr/>
          <p:nvPr/>
        </p:nvGrpSpPr>
        <p:grpSpPr>
          <a:xfrm>
            <a:off x="777579" y="4856320"/>
            <a:ext cx="8822656" cy="548640"/>
            <a:chOff x="266450" y="4856320"/>
            <a:chExt cx="8822656" cy="548640"/>
          </a:xfrm>
        </p:grpSpPr>
        <p:sp>
          <p:nvSpPr>
            <p:cNvPr id="288" name="Rectangle 287">
              <a:extLst>
                <a:ext uri="{FF2B5EF4-FFF2-40B4-BE49-F238E27FC236}">
                  <a16:creationId xmlns:a16="http://schemas.microsoft.com/office/drawing/2014/main" id="{83BE23F2-8D08-2C21-5E5D-D5CA9B13969F}"/>
                </a:ext>
              </a:extLst>
            </p:cNvPr>
            <p:cNvSpPr/>
            <p:nvPr/>
          </p:nvSpPr>
          <p:spPr>
            <a:xfrm>
              <a:off x="889447" y="4976752"/>
              <a:ext cx="8199659" cy="307777"/>
            </a:xfrm>
            <a:prstGeom prst="rect">
              <a:avLst/>
            </a:prstGeom>
          </p:spPr>
          <p:txBody>
            <a:bodyPr wrap="square" lIns="0" tIns="0" rIns="0" bIns="0">
              <a:spAutoFit/>
            </a:bodyPr>
            <a:lstStyle/>
            <a:p>
              <a:pPr>
                <a:defRPr/>
              </a:pPr>
              <a:r>
                <a:rPr lang="en-US" sz="2000" b="1" dirty="0">
                  <a:solidFill>
                    <a:srgbClr val="4473C4"/>
                  </a:solidFill>
                  <a:latin typeface="Avenir Next" panose="020B0503020202020204" pitchFamily="34" charset="0"/>
                  <a:ea typeface="Tahoma" panose="020B0604030504040204" pitchFamily="34" charset="0"/>
                  <a:cs typeface="Tahoma" panose="020B0604030504040204" pitchFamily="34" charset="0"/>
                </a:rPr>
                <a:t>Assembly: </a:t>
              </a:r>
              <a:r>
                <a:rPr lang="en-US" sz="2000" dirty="0">
                  <a:latin typeface="Avenir Next" panose="020B0503020202020204" pitchFamily="34" charset="0"/>
                  <a:ea typeface="Tahoma" panose="020B0604030504040204" pitchFamily="34" charset="0"/>
                  <a:cs typeface="Tahoma" panose="020B0604030504040204" pitchFamily="34" charset="0"/>
                </a:rPr>
                <a:t>Constructing genome from </a:t>
              </a:r>
              <a:r>
                <a:rPr lang="en-US" sz="2000" b="1" dirty="0">
                  <a:latin typeface="Avenir Next" panose="020B0503020202020204" pitchFamily="34" charset="0"/>
                  <a:ea typeface="Tahoma" panose="020B0604030504040204" pitchFamily="34" charset="0"/>
                  <a:cs typeface="Tahoma" panose="020B0604030504040204" pitchFamily="34" charset="0"/>
                </a:rPr>
                <a:t>overlapping reads</a:t>
              </a:r>
            </a:p>
          </p:txBody>
        </p:sp>
        <p:grpSp>
          <p:nvGrpSpPr>
            <p:cNvPr id="289" name="Group 288">
              <a:extLst>
                <a:ext uri="{FF2B5EF4-FFF2-40B4-BE49-F238E27FC236}">
                  <a16:creationId xmlns:a16="http://schemas.microsoft.com/office/drawing/2014/main" id="{9024566E-ED1D-1EF4-6143-6FA720215E09}"/>
                </a:ext>
              </a:extLst>
            </p:cNvPr>
            <p:cNvGrpSpPr/>
            <p:nvPr/>
          </p:nvGrpSpPr>
          <p:grpSpPr>
            <a:xfrm>
              <a:off x="266450" y="4856320"/>
              <a:ext cx="548640" cy="548640"/>
              <a:chOff x="382111" y="5470230"/>
              <a:chExt cx="548640" cy="548640"/>
            </a:xfrm>
          </p:grpSpPr>
          <p:sp>
            <p:nvSpPr>
              <p:cNvPr id="290" name="Oval 289">
                <a:extLst>
                  <a:ext uri="{FF2B5EF4-FFF2-40B4-BE49-F238E27FC236}">
                    <a16:creationId xmlns:a16="http://schemas.microsoft.com/office/drawing/2014/main" id="{3051C7C5-2CFA-5EA9-CC54-5E9FFFAF64A5}"/>
                  </a:ext>
                </a:extLst>
              </p:cNvPr>
              <p:cNvSpPr>
                <a:spLocks noChangeAspect="1"/>
              </p:cNvSpPr>
              <p:nvPr/>
            </p:nvSpPr>
            <p:spPr>
              <a:xfrm>
                <a:off x="382111" y="5470230"/>
                <a:ext cx="548640" cy="548640"/>
              </a:xfrm>
              <a:prstGeom prst="ellipse">
                <a:avLst/>
              </a:prstGeom>
              <a:solidFill>
                <a:srgbClr val="E5EFFF"/>
              </a:solidFill>
              <a:ln w="38100">
                <a:solidFill>
                  <a:srgbClr val="4473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Avenir Next" panose="020B0503020202020204" pitchFamily="34" charset="0"/>
                  <a:cs typeface="Quire Sans" panose="020B0502040400020003" pitchFamily="34" charset="0"/>
                </a:endParaRPr>
              </a:p>
            </p:txBody>
          </p:sp>
          <p:pic>
            <p:nvPicPr>
              <p:cNvPr id="291" name="Graphic 290" descr="Puzzle pieces with solid fill">
                <a:extLst>
                  <a:ext uri="{FF2B5EF4-FFF2-40B4-BE49-F238E27FC236}">
                    <a16:creationId xmlns:a16="http://schemas.microsoft.com/office/drawing/2014/main" id="{14666CC3-9BAA-3571-F42E-E7E21A7D29F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7831" y="5515950"/>
                <a:ext cx="457200" cy="457200"/>
              </a:xfrm>
              <a:prstGeom prst="rect">
                <a:avLst/>
              </a:prstGeom>
            </p:spPr>
          </p:pic>
        </p:grpSp>
      </p:grpSp>
      <p:grpSp>
        <p:nvGrpSpPr>
          <p:cNvPr id="365" name="Group 364">
            <a:extLst>
              <a:ext uri="{FF2B5EF4-FFF2-40B4-BE49-F238E27FC236}">
                <a16:creationId xmlns:a16="http://schemas.microsoft.com/office/drawing/2014/main" id="{6616C2C3-7C3B-20C8-7702-25495009CDD2}"/>
              </a:ext>
            </a:extLst>
          </p:cNvPr>
          <p:cNvGrpSpPr/>
          <p:nvPr/>
        </p:nvGrpSpPr>
        <p:grpSpPr>
          <a:xfrm>
            <a:off x="777579" y="5679064"/>
            <a:ext cx="8748298" cy="548640"/>
            <a:chOff x="1391386" y="5685945"/>
            <a:chExt cx="8748298" cy="548640"/>
          </a:xfrm>
        </p:grpSpPr>
        <p:sp>
          <p:nvSpPr>
            <p:cNvPr id="366" name="Rectangle 365">
              <a:extLst>
                <a:ext uri="{FF2B5EF4-FFF2-40B4-BE49-F238E27FC236}">
                  <a16:creationId xmlns:a16="http://schemas.microsoft.com/office/drawing/2014/main" id="{C9803D13-7D1C-5E96-5A5C-CCAD6C41BF71}"/>
                </a:ext>
              </a:extLst>
            </p:cNvPr>
            <p:cNvSpPr/>
            <p:nvPr/>
          </p:nvSpPr>
          <p:spPr>
            <a:xfrm>
              <a:off x="2046750" y="5806377"/>
              <a:ext cx="8092934" cy="307777"/>
            </a:xfrm>
            <a:prstGeom prst="rect">
              <a:avLst/>
            </a:prstGeom>
          </p:spPr>
          <p:txBody>
            <a:bodyPr wrap="square" lIns="0" tIns="0" rIns="0" bIns="0">
              <a:spAutoFit/>
            </a:bodyPr>
            <a:lstStyle/>
            <a:p>
              <a:pPr>
                <a:defRPr/>
              </a:pPr>
              <a:r>
                <a:rPr lang="en-US" sz="2000" dirty="0">
                  <a:latin typeface="Avenir Next" panose="020B0503020202020204" pitchFamily="34" charset="0"/>
                  <a:ea typeface="Tahoma" panose="020B0604030504040204" pitchFamily="34" charset="0"/>
                  <a:cs typeface="Tahoma" panose="020B0604030504040204" pitchFamily="34" charset="0"/>
                </a:rPr>
                <a:t>Existing solutions cannot find overlapping reads </a:t>
              </a:r>
              <a:r>
                <a:rPr lang="en-US" sz="2000" b="1" dirty="0">
                  <a:solidFill>
                    <a:srgbClr val="C00800"/>
                  </a:solidFill>
                  <a:latin typeface="Avenir Next" panose="020B0503020202020204" pitchFamily="34" charset="0"/>
                  <a:ea typeface="Tahoma" panose="020B0604030504040204" pitchFamily="34" charset="0"/>
                  <a:cs typeface="Tahoma" panose="020B0604030504040204" pitchFamily="34" charset="0"/>
                </a:rPr>
                <a:t>without basecalling</a:t>
              </a:r>
            </a:p>
          </p:txBody>
        </p:sp>
        <p:sp>
          <p:nvSpPr>
            <p:cNvPr id="367" name="Oval 366">
              <a:extLst>
                <a:ext uri="{FF2B5EF4-FFF2-40B4-BE49-F238E27FC236}">
                  <a16:creationId xmlns:a16="http://schemas.microsoft.com/office/drawing/2014/main" id="{FE8DDDA0-9F16-74C7-4AF1-A546CD113621}"/>
                </a:ext>
              </a:extLst>
            </p:cNvPr>
            <p:cNvSpPr>
              <a:spLocks noChangeAspect="1"/>
            </p:cNvSpPr>
            <p:nvPr/>
          </p:nvSpPr>
          <p:spPr>
            <a:xfrm>
              <a:off x="1391386" y="5685945"/>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baseline="-4000" dirty="0">
                  <a:solidFill>
                    <a:srgbClr val="C00000"/>
                  </a:solidFill>
                  <a:latin typeface="Avenir Next" panose="020B0503020202020204" pitchFamily="34" charset="0"/>
                  <a:cs typeface="Quire Sans" panose="020B0502040400020003" pitchFamily="34" charset="0"/>
                </a:rPr>
                <a:t>✕</a:t>
              </a:r>
            </a:p>
          </p:txBody>
        </p:sp>
      </p:grpSp>
    </p:spTree>
    <p:extLst>
      <p:ext uri="{BB962C8B-B14F-4D97-AF65-F5344CB8AC3E}">
        <p14:creationId xmlns:p14="http://schemas.microsoft.com/office/powerpoint/2010/main" val="369301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61"/>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6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9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65"/>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292"/>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6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A56F5-C86F-E571-5409-E66496FDF0B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72782A7-CCEC-6158-8C10-B7DEF3271FD2}"/>
              </a:ext>
            </a:extLst>
          </p:cNvPr>
          <p:cNvSpPr>
            <a:spLocks noGrp="1"/>
          </p:cNvSpPr>
          <p:nvPr>
            <p:ph type="sldNum" sz="quarter" idx="12"/>
          </p:nvPr>
        </p:nvSpPr>
        <p:spPr/>
        <p:txBody>
          <a:bodyPr/>
          <a:lstStyle/>
          <a:p>
            <a:fld id="{926C5CFF-FC03-5F4C-B716-CBEBB43E48DE}" type="slidenum">
              <a:rPr lang="en-US" smtClean="0"/>
              <a:t>29</a:t>
            </a:fld>
            <a:endParaRPr lang="en-US" dirty="0"/>
          </a:p>
        </p:txBody>
      </p:sp>
      <p:sp>
        <p:nvSpPr>
          <p:cNvPr id="4" name="Title 3">
            <a:extLst>
              <a:ext uri="{FF2B5EF4-FFF2-40B4-BE49-F238E27FC236}">
                <a16:creationId xmlns:a16="http://schemas.microsoft.com/office/drawing/2014/main" id="{D064A345-CA3A-8B5A-226B-583EB544931D}"/>
              </a:ext>
            </a:extLst>
          </p:cNvPr>
          <p:cNvSpPr>
            <a:spLocks noGrp="1"/>
          </p:cNvSpPr>
          <p:nvPr>
            <p:ph type="title"/>
          </p:nvPr>
        </p:nvSpPr>
        <p:spPr/>
        <p:txBody>
          <a:bodyPr/>
          <a:lstStyle/>
          <a:p>
            <a:r>
              <a:rPr lang="en-US" dirty="0"/>
              <a:t>Eliminating Basecalling from the Pipeline</a:t>
            </a:r>
          </a:p>
        </p:txBody>
      </p:sp>
      <p:pic>
        <p:nvPicPr>
          <p:cNvPr id="72" name="Content Placeholder 7">
            <a:extLst>
              <a:ext uri="{FF2B5EF4-FFF2-40B4-BE49-F238E27FC236}">
                <a16:creationId xmlns:a16="http://schemas.microsoft.com/office/drawing/2014/main" id="{2AB3F2B5-CAA1-1890-4C60-872721543467}"/>
              </a:ext>
            </a:extLst>
          </p:cNvPr>
          <p:cNvPicPr>
            <a:picLocks noGrp="1" noChangeAspect="1"/>
          </p:cNvPicPr>
          <p:nvPr>
            <p:ph idx="1"/>
          </p:nvPr>
        </p:nvPicPr>
        <p:blipFill>
          <a:blip>
            <a:extLst>
              <a:ext uri="{96DAC541-7B7A-43D3-8B79-37D633B846F1}">
                <asvg:svgBlip xmlns:asvg="http://schemas.microsoft.com/office/drawing/2016/SVG/main" r:embed="rId3"/>
              </a:ext>
            </a:extLst>
          </a:blip>
          <a:srcRect l="4241" t="7510" r="22231" b="15033"/>
          <a:stretch/>
        </p:blipFill>
        <p:spPr>
          <a:xfrm>
            <a:off x="2465690" y="1350464"/>
            <a:ext cx="7920089" cy="2025290"/>
          </a:xfrm>
        </p:spPr>
      </p:pic>
      <p:grpSp>
        <p:nvGrpSpPr>
          <p:cNvPr id="99" name="Group 98">
            <a:extLst>
              <a:ext uri="{FF2B5EF4-FFF2-40B4-BE49-F238E27FC236}">
                <a16:creationId xmlns:a16="http://schemas.microsoft.com/office/drawing/2014/main" id="{00E60126-68EC-8100-9A0F-565D28E3E96A}"/>
              </a:ext>
            </a:extLst>
          </p:cNvPr>
          <p:cNvGrpSpPr/>
          <p:nvPr/>
        </p:nvGrpSpPr>
        <p:grpSpPr>
          <a:xfrm>
            <a:off x="5302551" y="791936"/>
            <a:ext cx="1915294" cy="492443"/>
            <a:chOff x="5657014" y="197918"/>
            <a:chExt cx="1915294" cy="492443"/>
          </a:xfrm>
        </p:grpSpPr>
        <p:sp>
          <p:nvSpPr>
            <p:cNvPr id="106" name="Rectangle 105">
              <a:extLst>
                <a:ext uri="{FF2B5EF4-FFF2-40B4-BE49-F238E27FC236}">
                  <a16:creationId xmlns:a16="http://schemas.microsoft.com/office/drawing/2014/main" id="{8F6B97E2-1B81-7BA1-B53D-F515AB96C0B8}"/>
                </a:ext>
              </a:extLst>
            </p:cNvPr>
            <p:cNvSpPr/>
            <p:nvPr/>
          </p:nvSpPr>
          <p:spPr>
            <a:xfrm>
              <a:off x="5657014" y="346984"/>
              <a:ext cx="217170" cy="194310"/>
            </a:xfrm>
            <a:prstGeom prst="rect">
              <a:avLst/>
            </a:prstGeom>
            <a:solidFill>
              <a:srgbClr val="467C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venir Next" panose="020B0503020202020204" pitchFamily="34" charset="0"/>
              </a:endParaRPr>
            </a:p>
          </p:txBody>
        </p:sp>
        <p:sp>
          <p:nvSpPr>
            <p:cNvPr id="107" name="TextBox 106">
              <a:extLst>
                <a:ext uri="{FF2B5EF4-FFF2-40B4-BE49-F238E27FC236}">
                  <a16:creationId xmlns:a16="http://schemas.microsoft.com/office/drawing/2014/main" id="{1E261C6D-AAFE-B65C-2ADB-FCF252E10D7A}"/>
                </a:ext>
              </a:extLst>
            </p:cNvPr>
            <p:cNvSpPr txBox="1"/>
            <p:nvPr/>
          </p:nvSpPr>
          <p:spPr>
            <a:xfrm>
              <a:off x="5926023" y="197918"/>
              <a:ext cx="1646285" cy="492443"/>
            </a:xfrm>
            <a:prstGeom prst="rect">
              <a:avLst/>
            </a:prstGeom>
            <a:noFill/>
          </p:spPr>
          <p:txBody>
            <a:bodyPr wrap="none" lIns="0" tIns="0" rIns="0" bIns="0" rtlCol="0">
              <a:spAutoFit/>
            </a:bodyPr>
            <a:lstStyle/>
            <a:p>
              <a:r>
                <a:rPr lang="en-US" sz="1600" dirty="0">
                  <a:latin typeface="Avenir Next" panose="020B0503020202020204" pitchFamily="34" charset="0"/>
                </a:rPr>
                <a:t>Basecalling (CPU)</a:t>
              </a:r>
              <a:br>
                <a:rPr lang="en-US" sz="1600" dirty="0">
                  <a:latin typeface="Avenir Next" panose="020B0503020202020204" pitchFamily="34" charset="0"/>
                </a:rPr>
              </a:br>
              <a:r>
                <a:rPr lang="en-US" sz="1600" dirty="0">
                  <a:latin typeface="Avenir Next" panose="020B0503020202020204" pitchFamily="34" charset="0"/>
                </a:rPr>
                <a:t>+ Overlapping</a:t>
              </a:r>
            </a:p>
          </p:txBody>
        </p:sp>
      </p:grpSp>
      <p:grpSp>
        <p:nvGrpSpPr>
          <p:cNvPr id="100" name="Group 99">
            <a:extLst>
              <a:ext uri="{FF2B5EF4-FFF2-40B4-BE49-F238E27FC236}">
                <a16:creationId xmlns:a16="http://schemas.microsoft.com/office/drawing/2014/main" id="{BA954E92-BECF-1E96-6AEE-514860E3097C}"/>
              </a:ext>
            </a:extLst>
          </p:cNvPr>
          <p:cNvGrpSpPr/>
          <p:nvPr/>
        </p:nvGrpSpPr>
        <p:grpSpPr>
          <a:xfrm>
            <a:off x="3613078" y="915800"/>
            <a:ext cx="1330613" cy="246221"/>
            <a:chOff x="3780870" y="301948"/>
            <a:chExt cx="1330613" cy="246221"/>
          </a:xfrm>
        </p:grpSpPr>
        <p:sp>
          <p:nvSpPr>
            <p:cNvPr id="104" name="Rectangle 103">
              <a:extLst>
                <a:ext uri="{FF2B5EF4-FFF2-40B4-BE49-F238E27FC236}">
                  <a16:creationId xmlns:a16="http://schemas.microsoft.com/office/drawing/2014/main" id="{D6908F01-871F-22B1-E2F6-656600FAEA47}"/>
                </a:ext>
              </a:extLst>
            </p:cNvPr>
            <p:cNvSpPr/>
            <p:nvPr/>
          </p:nvSpPr>
          <p:spPr>
            <a:xfrm>
              <a:off x="3780870" y="327903"/>
              <a:ext cx="217170" cy="194310"/>
            </a:xfrm>
            <a:prstGeom prst="rect">
              <a:avLst/>
            </a:prstGeom>
            <a:solidFill>
              <a:srgbClr val="CB333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venir Next" panose="020B0503020202020204" pitchFamily="34" charset="0"/>
              </a:endParaRPr>
            </a:p>
          </p:txBody>
        </p:sp>
        <p:sp>
          <p:nvSpPr>
            <p:cNvPr id="105" name="TextBox 104">
              <a:extLst>
                <a:ext uri="{FF2B5EF4-FFF2-40B4-BE49-F238E27FC236}">
                  <a16:creationId xmlns:a16="http://schemas.microsoft.com/office/drawing/2014/main" id="{42CAE7F2-8807-F14B-3053-DA1BF9257FD0}"/>
                </a:ext>
              </a:extLst>
            </p:cNvPr>
            <p:cNvSpPr txBox="1"/>
            <p:nvPr/>
          </p:nvSpPr>
          <p:spPr>
            <a:xfrm>
              <a:off x="4047922" y="301948"/>
              <a:ext cx="1063561" cy="246221"/>
            </a:xfrm>
            <a:prstGeom prst="rect">
              <a:avLst/>
            </a:prstGeom>
            <a:noFill/>
          </p:spPr>
          <p:txBody>
            <a:bodyPr wrap="none" lIns="0" tIns="0" rIns="0" bIns="0" rtlCol="0">
              <a:spAutoFit/>
            </a:bodyPr>
            <a:lstStyle/>
            <a:p>
              <a:r>
                <a:rPr lang="en-US" sz="1600" dirty="0">
                  <a:latin typeface="Avenir Next" panose="020B0503020202020204" pitchFamily="34" charset="0"/>
                </a:rPr>
                <a:t>Rawsamble</a:t>
              </a:r>
            </a:p>
          </p:txBody>
        </p:sp>
      </p:grpSp>
      <p:grpSp>
        <p:nvGrpSpPr>
          <p:cNvPr id="101" name="Group 100">
            <a:extLst>
              <a:ext uri="{FF2B5EF4-FFF2-40B4-BE49-F238E27FC236}">
                <a16:creationId xmlns:a16="http://schemas.microsoft.com/office/drawing/2014/main" id="{870B0A71-22EA-2268-6B8A-813A55E5D7A7}"/>
              </a:ext>
            </a:extLst>
          </p:cNvPr>
          <p:cNvGrpSpPr/>
          <p:nvPr/>
        </p:nvGrpSpPr>
        <p:grpSpPr>
          <a:xfrm>
            <a:off x="7576707" y="847115"/>
            <a:ext cx="1926336" cy="492443"/>
            <a:chOff x="5657014" y="248650"/>
            <a:chExt cx="1926336" cy="492443"/>
          </a:xfrm>
        </p:grpSpPr>
        <p:sp>
          <p:nvSpPr>
            <p:cNvPr id="102" name="Rectangle 101">
              <a:extLst>
                <a:ext uri="{FF2B5EF4-FFF2-40B4-BE49-F238E27FC236}">
                  <a16:creationId xmlns:a16="http://schemas.microsoft.com/office/drawing/2014/main" id="{3F123374-C152-9AF7-76B4-D45EB04C1D3F}"/>
                </a:ext>
              </a:extLst>
            </p:cNvPr>
            <p:cNvSpPr/>
            <p:nvPr/>
          </p:nvSpPr>
          <p:spPr>
            <a:xfrm>
              <a:off x="5657014" y="397716"/>
              <a:ext cx="217170" cy="194310"/>
            </a:xfrm>
            <a:prstGeom prst="rect">
              <a:avLst/>
            </a:prstGeom>
            <a:solidFill>
              <a:srgbClr val="59A25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venir Next" panose="020B0503020202020204" pitchFamily="34" charset="0"/>
              </a:endParaRPr>
            </a:p>
          </p:txBody>
        </p:sp>
        <p:sp>
          <p:nvSpPr>
            <p:cNvPr id="103" name="TextBox 102">
              <a:extLst>
                <a:ext uri="{FF2B5EF4-FFF2-40B4-BE49-F238E27FC236}">
                  <a16:creationId xmlns:a16="http://schemas.microsoft.com/office/drawing/2014/main" id="{57A29714-2440-2D97-A3EA-E47E6D40A5E5}"/>
                </a:ext>
              </a:extLst>
            </p:cNvPr>
            <p:cNvSpPr txBox="1"/>
            <p:nvPr/>
          </p:nvSpPr>
          <p:spPr>
            <a:xfrm>
              <a:off x="5924241" y="248650"/>
              <a:ext cx="1659109" cy="492443"/>
            </a:xfrm>
            <a:prstGeom prst="rect">
              <a:avLst/>
            </a:prstGeom>
            <a:noFill/>
          </p:spPr>
          <p:txBody>
            <a:bodyPr wrap="none" lIns="0" tIns="0" rIns="0" bIns="0" rtlCol="0">
              <a:spAutoFit/>
            </a:bodyPr>
            <a:lstStyle/>
            <a:p>
              <a:r>
                <a:rPr lang="en-US" sz="1600" dirty="0">
                  <a:latin typeface="Avenir Next" panose="020B0503020202020204" pitchFamily="34" charset="0"/>
                </a:rPr>
                <a:t>Basecalling (GPU)</a:t>
              </a:r>
              <a:br>
                <a:rPr lang="en-US" sz="1600" dirty="0">
                  <a:latin typeface="Avenir Next" panose="020B0503020202020204" pitchFamily="34" charset="0"/>
                </a:rPr>
              </a:br>
              <a:r>
                <a:rPr lang="en-US" sz="1600" dirty="0">
                  <a:latin typeface="Avenir Next" panose="020B0503020202020204" pitchFamily="34" charset="0"/>
                </a:rPr>
                <a:t>+ Overlapping</a:t>
              </a:r>
            </a:p>
          </p:txBody>
        </p:sp>
      </p:grpSp>
      <p:sp>
        <p:nvSpPr>
          <p:cNvPr id="81" name="TextBox 80">
            <a:extLst>
              <a:ext uri="{FF2B5EF4-FFF2-40B4-BE49-F238E27FC236}">
                <a16:creationId xmlns:a16="http://schemas.microsoft.com/office/drawing/2014/main" id="{5B1D7E72-6471-6D4C-1C05-09869295D478}"/>
              </a:ext>
            </a:extLst>
          </p:cNvPr>
          <p:cNvSpPr txBox="1"/>
          <p:nvPr/>
        </p:nvSpPr>
        <p:spPr>
          <a:xfrm>
            <a:off x="2586984" y="3435155"/>
            <a:ext cx="1078210"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SARS-CoV-2</a:t>
            </a:r>
          </a:p>
        </p:txBody>
      </p:sp>
      <p:sp>
        <p:nvSpPr>
          <p:cNvPr id="82" name="TextBox 81">
            <a:extLst>
              <a:ext uri="{FF2B5EF4-FFF2-40B4-BE49-F238E27FC236}">
                <a16:creationId xmlns:a16="http://schemas.microsoft.com/office/drawing/2014/main" id="{620AF51A-9D62-B77A-1128-44E9EFE29AE2}"/>
              </a:ext>
            </a:extLst>
          </p:cNvPr>
          <p:cNvSpPr txBox="1"/>
          <p:nvPr/>
        </p:nvSpPr>
        <p:spPr>
          <a:xfrm>
            <a:off x="4179970" y="3435155"/>
            <a:ext cx="526252"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E. coli</a:t>
            </a:r>
          </a:p>
        </p:txBody>
      </p:sp>
      <p:sp>
        <p:nvSpPr>
          <p:cNvPr id="83" name="TextBox 82">
            <a:extLst>
              <a:ext uri="{FF2B5EF4-FFF2-40B4-BE49-F238E27FC236}">
                <a16:creationId xmlns:a16="http://schemas.microsoft.com/office/drawing/2014/main" id="{3D427EDD-1E78-25EF-B593-8B93C17DBC15}"/>
              </a:ext>
            </a:extLst>
          </p:cNvPr>
          <p:cNvSpPr txBox="1"/>
          <p:nvPr/>
        </p:nvSpPr>
        <p:spPr>
          <a:xfrm>
            <a:off x="5527467" y="3435155"/>
            <a:ext cx="483218"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Yeast</a:t>
            </a:r>
          </a:p>
        </p:txBody>
      </p:sp>
      <p:sp>
        <p:nvSpPr>
          <p:cNvPr id="84" name="TextBox 83">
            <a:extLst>
              <a:ext uri="{FF2B5EF4-FFF2-40B4-BE49-F238E27FC236}">
                <a16:creationId xmlns:a16="http://schemas.microsoft.com/office/drawing/2014/main" id="{8E8EBC67-DC97-C503-6C44-5AC2323D8DD5}"/>
              </a:ext>
            </a:extLst>
          </p:cNvPr>
          <p:cNvSpPr txBox="1"/>
          <p:nvPr/>
        </p:nvSpPr>
        <p:spPr>
          <a:xfrm>
            <a:off x="6559880" y="3435155"/>
            <a:ext cx="1078210"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Green Algae</a:t>
            </a:r>
          </a:p>
        </p:txBody>
      </p:sp>
      <p:sp>
        <p:nvSpPr>
          <p:cNvPr id="85" name="TextBox 84">
            <a:extLst>
              <a:ext uri="{FF2B5EF4-FFF2-40B4-BE49-F238E27FC236}">
                <a16:creationId xmlns:a16="http://schemas.microsoft.com/office/drawing/2014/main" id="{98757B91-7A9C-853C-0FD3-6CE0F2C56AB1}"/>
              </a:ext>
            </a:extLst>
          </p:cNvPr>
          <p:cNvSpPr txBox="1"/>
          <p:nvPr/>
        </p:nvSpPr>
        <p:spPr>
          <a:xfrm>
            <a:off x="8100928" y="3435155"/>
            <a:ext cx="649216"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Human</a:t>
            </a:r>
          </a:p>
        </p:txBody>
      </p:sp>
      <p:sp>
        <p:nvSpPr>
          <p:cNvPr id="86" name="TextBox 85">
            <a:extLst>
              <a:ext uri="{FF2B5EF4-FFF2-40B4-BE49-F238E27FC236}">
                <a16:creationId xmlns:a16="http://schemas.microsoft.com/office/drawing/2014/main" id="{7EFA8598-F240-DCF0-F1C7-165512C6F104}"/>
              </a:ext>
            </a:extLst>
          </p:cNvPr>
          <p:cNvSpPr txBox="1"/>
          <p:nvPr/>
        </p:nvSpPr>
        <p:spPr>
          <a:xfrm>
            <a:off x="9259213" y="3435155"/>
            <a:ext cx="968655" cy="215444"/>
          </a:xfrm>
          <a:prstGeom prst="rect">
            <a:avLst/>
          </a:prstGeom>
          <a:noFill/>
        </p:spPr>
        <p:txBody>
          <a:bodyPr wrap="square" lIns="0" tIns="0" rIns="0" bIns="0" rtlCol="0">
            <a:spAutoFit/>
          </a:bodyPr>
          <a:lstStyle/>
          <a:p>
            <a:r>
              <a:rPr lang="en-US" sz="1400" b="1" dirty="0">
                <a:latin typeface="Avenir Next" panose="020B0503020202020204" pitchFamily="34" charset="0"/>
                <a:ea typeface="Tahoma" panose="020B0604030504040204" pitchFamily="34" charset="0"/>
                <a:cs typeface="Tahoma" panose="020B0604030504040204" pitchFamily="34" charset="0"/>
              </a:rPr>
              <a:t>Geo. Mean</a:t>
            </a:r>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DC52DA58-648D-D122-E421-5EE1E2A4FF12}"/>
                  </a:ext>
                </a:extLst>
              </p:cNvPr>
              <p:cNvSpPr txBox="1"/>
              <p:nvPr/>
            </p:nvSpPr>
            <p:spPr>
              <a:xfrm>
                <a:off x="2139626" y="2977048"/>
                <a:ext cx="307555" cy="246221"/>
              </a:xfrm>
              <a:prstGeom prst="rect">
                <a:avLst/>
              </a:prstGeom>
              <a:noFill/>
            </p:spPr>
            <p:txBody>
              <a:bodyPr wrap="square" lIns="0" tIns="0" rIns="0" bIns="0" rtlCol="0">
                <a:spAutoFit/>
              </a:bodyPr>
              <a:lstStyle/>
              <a:p>
                <a:pPr/>
                <a14:m>
                  <m:oMathPara xmlns:m="http://schemas.openxmlformats.org/officeDocument/2006/math">
                    <m:oMath>
                      <m:sSup>
                        <m:sSupPr>
                          <m:ctrlPr>
                            <a:rPr lang="en-US" sz="1600" i="1" dirty="0">
                              <a:latin typeface="Cambria Math" panose="02040503050406030204" pitchFamily="18" charset="0"/>
                              <a:ea typeface="Tahoma" panose="020B0604030504040204" pitchFamily="34" charset="0"/>
                              <a:cs typeface="Tahoma" panose="020B0604030504040204" pitchFamily="34" charset="0"/>
                            </a:rPr>
                          </m:ctrlPr>
                        </m:sSupPr>
                        <m:e>
                          <m:r>
                            <a:rPr lang="en-US" sz="1600" i="1" dirty="0">
                              <a:latin typeface="Cambria Math" panose="02040503050406030204" pitchFamily="18" charset="0"/>
                              <a:ea typeface="Tahoma" panose="020B0604030504040204" pitchFamily="34" charset="0"/>
                              <a:cs typeface="Tahoma" panose="020B0604030504040204" pitchFamily="34" charset="0"/>
                            </a:rPr>
                            <m:t>10</m:t>
                          </m:r>
                        </m:e>
                        <m:sup>
                          <m:r>
                            <a:rPr lang="en-US" sz="1600" i="1" dirty="0">
                              <a:latin typeface="Cambria Math" panose="02040503050406030204" pitchFamily="18" charset="0"/>
                              <a:ea typeface="Tahoma" panose="020B0604030504040204" pitchFamily="34" charset="0"/>
                              <a:cs typeface="Tahoma" panose="020B0604030504040204" pitchFamily="34" charset="0"/>
                            </a:rPr>
                            <m:t>0</m:t>
                          </m:r>
                        </m:sup>
                      </m:sSup>
                    </m:oMath>
                  </m:oMathPara>
                </a14:m>
                <a:endParaRPr lang="en-US" sz="1600" dirty="0">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87" name="TextBox 86">
                <a:extLst>
                  <a:ext uri="{FF2B5EF4-FFF2-40B4-BE49-F238E27FC236}">
                    <a16:creationId xmlns:a16="http://schemas.microsoft.com/office/drawing/2014/main" id="{0C1D9ED4-5D3E-9864-F18B-638E74AD047A}"/>
                  </a:ext>
                </a:extLst>
              </p:cNvPr>
              <p:cNvSpPr txBox="1">
                <a:spLocks noRot="1" noChangeAspect="1" noMove="1" noResize="1" noEditPoints="1" noAdjustHandles="1" noChangeArrowheads="1" noChangeShapeType="1" noTextEdit="1"/>
              </p:cNvSpPr>
              <p:nvPr/>
            </p:nvSpPr>
            <p:spPr>
              <a:xfrm>
                <a:off x="2139626" y="2977048"/>
                <a:ext cx="307555" cy="246221"/>
              </a:xfrm>
              <a:prstGeom prst="rect">
                <a:avLst/>
              </a:prstGeom>
              <a:blipFill>
                <a:blip r:embed="rId5"/>
                <a:stretch>
                  <a:fillRect l="-24000" t="-10000" r="-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A647632A-EE09-473B-118D-AD92815A20DD}"/>
                  </a:ext>
                </a:extLst>
              </p:cNvPr>
              <p:cNvSpPr txBox="1"/>
              <p:nvPr/>
            </p:nvSpPr>
            <p:spPr>
              <a:xfrm>
                <a:off x="2139626" y="2372567"/>
                <a:ext cx="307555" cy="246221"/>
              </a:xfrm>
              <a:prstGeom prst="rect">
                <a:avLst/>
              </a:prstGeom>
              <a:noFill/>
            </p:spPr>
            <p:txBody>
              <a:bodyPr wrap="square" lIns="0" tIns="0" rIns="0" bIns="0" rtlCol="0">
                <a:spAutoFit/>
              </a:bodyPr>
              <a:lstStyle/>
              <a:p>
                <a:pPr/>
                <a14:m>
                  <m:oMathPara xmlns:m="http://schemas.openxmlformats.org/officeDocument/2006/math">
                    <m:oMath>
                      <m:sSup>
                        <m:sSupPr>
                          <m:ctrlPr>
                            <a:rPr lang="en-US" sz="1600" i="1" dirty="0">
                              <a:latin typeface="Cambria Math" panose="02040503050406030204" pitchFamily="18" charset="0"/>
                              <a:ea typeface="Tahoma" panose="020B0604030504040204" pitchFamily="34" charset="0"/>
                              <a:cs typeface="Tahoma" panose="020B0604030504040204" pitchFamily="34" charset="0"/>
                            </a:rPr>
                          </m:ctrlPr>
                        </m:sSupPr>
                        <m:e>
                          <m:r>
                            <a:rPr lang="en-US" sz="1600" i="1" dirty="0">
                              <a:latin typeface="Cambria Math" panose="02040503050406030204" pitchFamily="18" charset="0"/>
                              <a:ea typeface="Tahoma" panose="020B0604030504040204" pitchFamily="34" charset="0"/>
                              <a:cs typeface="Tahoma" panose="020B0604030504040204" pitchFamily="34" charset="0"/>
                            </a:rPr>
                            <m:t>10</m:t>
                          </m:r>
                        </m:e>
                        <m:sup>
                          <m:r>
                            <a:rPr lang="en-US" sz="1600" i="1" dirty="0">
                              <a:latin typeface="Cambria Math" panose="02040503050406030204" pitchFamily="18" charset="0"/>
                              <a:ea typeface="Tahoma" panose="020B0604030504040204" pitchFamily="34" charset="0"/>
                              <a:cs typeface="Tahoma" panose="020B0604030504040204" pitchFamily="34" charset="0"/>
                            </a:rPr>
                            <m:t>1</m:t>
                          </m:r>
                        </m:sup>
                      </m:sSup>
                    </m:oMath>
                  </m:oMathPara>
                </a14:m>
                <a:endParaRPr lang="en-US" sz="1600" dirty="0">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88" name="TextBox 87">
                <a:extLst>
                  <a:ext uri="{FF2B5EF4-FFF2-40B4-BE49-F238E27FC236}">
                    <a16:creationId xmlns:a16="http://schemas.microsoft.com/office/drawing/2014/main" id="{BC39836A-57C3-DC95-8C8E-E8A68E7317B1}"/>
                  </a:ext>
                </a:extLst>
              </p:cNvPr>
              <p:cNvSpPr txBox="1">
                <a:spLocks noRot="1" noChangeAspect="1" noMove="1" noResize="1" noEditPoints="1" noAdjustHandles="1" noChangeArrowheads="1" noChangeShapeType="1" noTextEdit="1"/>
              </p:cNvSpPr>
              <p:nvPr/>
            </p:nvSpPr>
            <p:spPr>
              <a:xfrm>
                <a:off x="2139626" y="2372567"/>
                <a:ext cx="307555" cy="246221"/>
              </a:xfrm>
              <a:prstGeom prst="rect">
                <a:avLst/>
              </a:prstGeom>
              <a:blipFill>
                <a:blip r:embed="rId6"/>
                <a:stretch>
                  <a:fillRect l="-24000" t="-4762" r="-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B04FE798-4409-1F24-0BE9-EBB104BD5FA5}"/>
                  </a:ext>
                </a:extLst>
              </p:cNvPr>
              <p:cNvSpPr txBox="1"/>
              <p:nvPr/>
            </p:nvSpPr>
            <p:spPr>
              <a:xfrm>
                <a:off x="2139626" y="1768087"/>
                <a:ext cx="307555" cy="246221"/>
              </a:xfrm>
              <a:prstGeom prst="rect">
                <a:avLst/>
              </a:prstGeom>
              <a:noFill/>
            </p:spPr>
            <p:txBody>
              <a:bodyPr wrap="square" lIns="0" tIns="0" rIns="0" bIns="0" rtlCol="0">
                <a:spAutoFit/>
              </a:bodyPr>
              <a:lstStyle/>
              <a:p>
                <a:pPr/>
                <a14:m>
                  <m:oMathPara xmlns:m="http://schemas.openxmlformats.org/officeDocument/2006/math">
                    <m:oMath>
                      <m:sSup>
                        <m:sSupPr>
                          <m:ctrlPr>
                            <a:rPr lang="en-US" sz="1600" i="1" dirty="0">
                              <a:latin typeface="Cambria Math" panose="02040503050406030204" pitchFamily="18" charset="0"/>
                              <a:ea typeface="Tahoma" panose="020B0604030504040204" pitchFamily="34" charset="0"/>
                              <a:cs typeface="Tahoma" panose="020B0604030504040204" pitchFamily="34" charset="0"/>
                            </a:rPr>
                          </m:ctrlPr>
                        </m:sSupPr>
                        <m:e>
                          <m:r>
                            <a:rPr lang="en-US" sz="1600" i="1" dirty="0">
                              <a:latin typeface="Cambria Math" panose="02040503050406030204" pitchFamily="18" charset="0"/>
                              <a:ea typeface="Tahoma" panose="020B0604030504040204" pitchFamily="34" charset="0"/>
                              <a:cs typeface="Tahoma" panose="020B0604030504040204" pitchFamily="34" charset="0"/>
                            </a:rPr>
                            <m:t>10</m:t>
                          </m:r>
                        </m:e>
                        <m:sup>
                          <m:r>
                            <a:rPr lang="en-US" sz="1600" i="1" dirty="0">
                              <a:latin typeface="Cambria Math" panose="02040503050406030204" pitchFamily="18" charset="0"/>
                              <a:ea typeface="Tahoma" panose="020B0604030504040204" pitchFamily="34" charset="0"/>
                              <a:cs typeface="Tahoma" panose="020B0604030504040204" pitchFamily="34" charset="0"/>
                            </a:rPr>
                            <m:t>2</m:t>
                          </m:r>
                        </m:sup>
                      </m:sSup>
                    </m:oMath>
                  </m:oMathPara>
                </a14:m>
                <a:endParaRPr lang="en-US" sz="1600" dirty="0">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89" name="TextBox 88">
                <a:extLst>
                  <a:ext uri="{FF2B5EF4-FFF2-40B4-BE49-F238E27FC236}">
                    <a16:creationId xmlns:a16="http://schemas.microsoft.com/office/drawing/2014/main" id="{8AC408AB-6F76-1EFF-1E67-485878DF18E5}"/>
                  </a:ext>
                </a:extLst>
              </p:cNvPr>
              <p:cNvSpPr txBox="1">
                <a:spLocks noRot="1" noChangeAspect="1" noMove="1" noResize="1" noEditPoints="1" noAdjustHandles="1" noChangeArrowheads="1" noChangeShapeType="1" noTextEdit="1"/>
              </p:cNvSpPr>
              <p:nvPr/>
            </p:nvSpPr>
            <p:spPr>
              <a:xfrm>
                <a:off x="2139626" y="1768087"/>
                <a:ext cx="307555" cy="246221"/>
              </a:xfrm>
              <a:prstGeom prst="rect">
                <a:avLst/>
              </a:prstGeom>
              <a:blipFill>
                <a:blip r:embed="rId7"/>
                <a:stretch>
                  <a:fillRect l="-24000" t="-10000" r="-20000"/>
                </a:stretch>
              </a:blipFill>
            </p:spPr>
            <p:txBody>
              <a:bodyPr/>
              <a:lstStyle/>
              <a:p>
                <a:r>
                  <a:rPr lang="en-US">
                    <a:noFill/>
                  </a:rPr>
                  <a:t> </a:t>
                </a:r>
              </a:p>
            </p:txBody>
          </p:sp>
        </mc:Fallback>
      </mc:AlternateContent>
      <p:sp>
        <p:nvSpPr>
          <p:cNvPr id="90" name="TextBox 89">
            <a:extLst>
              <a:ext uri="{FF2B5EF4-FFF2-40B4-BE49-F238E27FC236}">
                <a16:creationId xmlns:a16="http://schemas.microsoft.com/office/drawing/2014/main" id="{F73D776B-4F6D-3BF1-5920-53D46A773201}"/>
              </a:ext>
            </a:extLst>
          </p:cNvPr>
          <p:cNvSpPr txBox="1"/>
          <p:nvPr/>
        </p:nvSpPr>
        <p:spPr>
          <a:xfrm rot="16200000">
            <a:off x="740960" y="2156420"/>
            <a:ext cx="2402201" cy="430887"/>
          </a:xfrm>
          <a:prstGeom prst="rect">
            <a:avLst/>
          </a:prstGeom>
          <a:noFill/>
        </p:spPr>
        <p:txBody>
          <a:bodyPr wrap="square" lIns="0" tIns="0" rIns="0" bIns="0" rtlCol="0">
            <a:spAutoFit/>
          </a:bodyPr>
          <a:lstStyle/>
          <a:p>
            <a:pPr algn="ctr"/>
            <a:r>
              <a:rPr lang="en-US" sz="1400" b="1" dirty="0">
                <a:latin typeface="Avenir Next" panose="020B0503020202020204" pitchFamily="34" charset="0"/>
                <a:ea typeface="Tahoma" panose="020B0604030504040204" pitchFamily="34" charset="0"/>
                <a:cs typeface="Tahoma" panose="020B0604030504040204" pitchFamily="34" charset="0"/>
              </a:rPr>
              <a:t>Elapsed Time</a:t>
            </a:r>
            <a:br>
              <a:rPr lang="en-US" sz="1400" b="1" dirty="0">
                <a:latin typeface="Avenir Next" panose="020B0503020202020204" pitchFamily="34" charset="0"/>
                <a:ea typeface="Tahoma" panose="020B0604030504040204" pitchFamily="34" charset="0"/>
                <a:cs typeface="Tahoma" panose="020B0604030504040204" pitchFamily="34" charset="0"/>
              </a:rPr>
            </a:br>
            <a:r>
              <a:rPr lang="en-US" sz="1400" b="1" dirty="0">
                <a:latin typeface="Avenir Next" panose="020B0503020202020204" pitchFamily="34" charset="0"/>
                <a:ea typeface="Tahoma" panose="020B0604030504040204" pitchFamily="34" charset="0"/>
                <a:cs typeface="Tahoma" panose="020B0604030504040204" pitchFamily="34" charset="0"/>
              </a:rPr>
              <a:t>(Normalized to Rawsamble)</a:t>
            </a:r>
          </a:p>
        </p:txBody>
      </p:sp>
      <mc:AlternateContent xmlns:mc="http://schemas.openxmlformats.org/markup-compatibility/2006" xmlns:a14="http://schemas.microsoft.com/office/drawing/2010/main">
        <mc:Choice Requires="a14">
          <p:sp>
            <p:nvSpPr>
              <p:cNvPr id="65" name="Rounded Rectangle 64">
                <a:extLst>
                  <a:ext uri="{FF2B5EF4-FFF2-40B4-BE49-F238E27FC236}">
                    <a16:creationId xmlns:a16="http://schemas.microsoft.com/office/drawing/2014/main" id="{9119BB92-ADDB-6A16-19AF-336E204371B3}"/>
                  </a:ext>
                </a:extLst>
              </p:cNvPr>
              <p:cNvSpPr/>
              <p:nvPr/>
            </p:nvSpPr>
            <p:spPr>
              <a:xfrm>
                <a:off x="2090895" y="3801648"/>
                <a:ext cx="8010213" cy="1137492"/>
              </a:xfrm>
              <a:prstGeom prst="roundRect">
                <a:avLst/>
              </a:prstGeom>
              <a:solidFill>
                <a:srgbClr val="E4F2DE"/>
              </a:solidFill>
              <a:ln w="31750" cap="flat" cmpd="sng" algn="ctr">
                <a:solidFill>
                  <a:srgbClr val="6FAD46"/>
                </a:solidFill>
                <a:prstDash val="solid"/>
              </a:ln>
              <a:effectLst/>
            </p:spPr>
            <p:txBody>
              <a:bodyPr rtlCol="0" anchor="ctr">
                <a:noAutofit/>
              </a:bodyPr>
              <a:lstStyle/>
              <a:p>
                <a:pPr algn="ctr" defTabSz="1600847"/>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Average speedup </a:t>
                </a: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of </a:t>
                </a:r>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60</a:t>
                </a:r>
                <a14:m>
                  <m:oMath xmlns:m="http://schemas.openxmlformats.org/officeDocument/2006/math">
                    <m:r>
                      <a:rPr lang="en-GB" sz="2000" b="1" i="1" dirty="0">
                        <a:solidFill>
                          <a:srgbClr val="10813D"/>
                        </a:solidFill>
                        <a:latin typeface="Cambria Math" panose="02040503050406030204" pitchFamily="18" charset="0"/>
                        <a:ea typeface="Cambria Math" panose="02040503050406030204" pitchFamily="18" charset="0"/>
                        <a:cs typeface="Tahoma" panose="020B0604030504040204" pitchFamily="34" charset="0"/>
                      </a:rPr>
                      <m:t>×</m:t>
                    </m:r>
                  </m:oMath>
                </a14:m>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 than CPU-based basecalling: </a:t>
                </a:r>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Eliminating basecalling</a:t>
                </a: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 leaves a significant room</a:t>
                </a:r>
                <a:b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b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for performance improvements</a:t>
                </a:r>
              </a:p>
            </p:txBody>
          </p:sp>
        </mc:Choice>
        <mc:Fallback xmlns="">
          <p:sp>
            <p:nvSpPr>
              <p:cNvPr id="65" name="Rounded Rectangle 64">
                <a:extLst>
                  <a:ext uri="{FF2B5EF4-FFF2-40B4-BE49-F238E27FC236}">
                    <a16:creationId xmlns:a16="http://schemas.microsoft.com/office/drawing/2014/main" id="{43ECA07C-19F2-7941-8321-878328167593}"/>
                  </a:ext>
                </a:extLst>
              </p:cNvPr>
              <p:cNvSpPr>
                <a:spLocks noRot="1" noChangeAspect="1" noMove="1" noResize="1" noEditPoints="1" noAdjustHandles="1" noChangeArrowheads="1" noChangeShapeType="1" noTextEdit="1"/>
              </p:cNvSpPr>
              <p:nvPr/>
            </p:nvSpPr>
            <p:spPr>
              <a:xfrm>
                <a:off x="2090895" y="3801648"/>
                <a:ext cx="8010213" cy="1137492"/>
              </a:xfrm>
              <a:prstGeom prst="roundRect">
                <a:avLst/>
              </a:prstGeom>
              <a:blipFill>
                <a:blip r:embed="rId8"/>
                <a:stretch>
                  <a:fillRect b="-2151"/>
                </a:stretch>
              </a:blipFill>
              <a:ln w="31750" cap="flat" cmpd="sng" algn="ctr">
                <a:solidFill>
                  <a:srgbClr val="6FAD46"/>
                </a:solid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ounded Rectangle 10">
                <a:extLst>
                  <a:ext uri="{FF2B5EF4-FFF2-40B4-BE49-F238E27FC236}">
                    <a16:creationId xmlns:a16="http://schemas.microsoft.com/office/drawing/2014/main" id="{0641EA0E-B6B2-AB5F-89B9-1913EB36D42D}"/>
                  </a:ext>
                </a:extLst>
              </p:cNvPr>
              <p:cNvSpPr/>
              <p:nvPr/>
            </p:nvSpPr>
            <p:spPr>
              <a:xfrm>
                <a:off x="2099834" y="5223329"/>
                <a:ext cx="7992335" cy="1131678"/>
              </a:xfrm>
              <a:prstGeom prst="roundRect">
                <a:avLst/>
              </a:prstGeom>
              <a:solidFill>
                <a:srgbClr val="E4F2DE"/>
              </a:solidFill>
              <a:ln w="31750" cap="flat" cmpd="sng" algn="ctr">
                <a:solidFill>
                  <a:srgbClr val="6FAD46"/>
                </a:solidFill>
                <a:prstDash val="solid"/>
              </a:ln>
              <a:effectLst/>
            </p:spPr>
            <p:txBody>
              <a:bodyPr rtlCol="0" anchor="ctr">
                <a:noAutofit/>
              </a:bodyPr>
              <a:lstStyle/>
              <a:p>
                <a:pPr algn="ctr" defTabSz="1600847"/>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Average speedup </a:t>
                </a: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of </a:t>
                </a:r>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2</a:t>
                </a:r>
                <a14:m>
                  <m:oMath xmlns:m="http://schemas.openxmlformats.org/officeDocument/2006/math">
                    <m:r>
                      <a:rPr lang="en-GB" sz="2000" b="1" i="1" dirty="0">
                        <a:solidFill>
                          <a:srgbClr val="10813D"/>
                        </a:solidFill>
                        <a:latin typeface="Cambria Math" panose="02040503050406030204" pitchFamily="18" charset="0"/>
                        <a:ea typeface="Cambria Math" panose="02040503050406030204" pitchFamily="18" charset="0"/>
                        <a:cs typeface="Tahoma" panose="020B0604030504040204" pitchFamily="34" charset="0"/>
                      </a:rPr>
                      <m:t>×</m:t>
                    </m:r>
                  </m:oMath>
                </a14:m>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 than the </a:t>
                </a:r>
                <a:r>
                  <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rPr>
                  <a:t>GPU-based basecalling</a:t>
                </a: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a:t>
                </a:r>
                <a:b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br>
                <a:r>
                  <a:rPr lang="en-US" sz="2000" dirty="0">
                    <a:solidFill>
                      <a:srgbClr val="10813D"/>
                    </a:solidFill>
                    <a:latin typeface="Avenir Next" panose="020B0503020202020204" pitchFamily="34" charset="0"/>
                    <a:ea typeface="Tahoma" panose="020B0604030504040204" pitchFamily="34" charset="0"/>
                    <a:cs typeface="Tahoma" panose="020B0604030504040204" pitchFamily="34" charset="0"/>
                  </a:rPr>
                  <a:t>GPU vs. GPU comparison is likely to provide even better results</a:t>
                </a:r>
                <a:endParaRPr lang="en-US" sz="2000" b="1" dirty="0">
                  <a:solidFill>
                    <a:srgbClr val="10813D"/>
                  </a:solidFill>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11" name="Rounded Rectangle 10">
                <a:extLst>
                  <a:ext uri="{FF2B5EF4-FFF2-40B4-BE49-F238E27FC236}">
                    <a16:creationId xmlns:a16="http://schemas.microsoft.com/office/drawing/2014/main" id="{F9BAE283-F2B2-FDCE-E476-1DEFF6A4A6EA}"/>
                  </a:ext>
                </a:extLst>
              </p:cNvPr>
              <p:cNvSpPr>
                <a:spLocks noRot="1" noChangeAspect="1" noMove="1" noResize="1" noEditPoints="1" noAdjustHandles="1" noChangeArrowheads="1" noChangeShapeType="1" noTextEdit="1"/>
              </p:cNvSpPr>
              <p:nvPr/>
            </p:nvSpPr>
            <p:spPr>
              <a:xfrm>
                <a:off x="2099834" y="5223329"/>
                <a:ext cx="7992335" cy="1131678"/>
              </a:xfrm>
              <a:prstGeom prst="roundRect">
                <a:avLst/>
              </a:prstGeom>
              <a:blipFill>
                <a:blip r:embed="rId9"/>
                <a:stretch>
                  <a:fillRect/>
                </a:stretch>
              </a:blipFill>
              <a:ln w="31750" cap="flat" cmpd="sng" algn="ctr">
                <a:solidFill>
                  <a:srgbClr val="6FAD46"/>
                </a:solidFill>
                <a:prstDash val="solid"/>
              </a:ln>
              <a:effectLst/>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CE7EB44A-04A3-797D-C02C-4519595B5A58}"/>
              </a:ext>
            </a:extLst>
          </p:cNvPr>
          <p:cNvGrpSpPr/>
          <p:nvPr/>
        </p:nvGrpSpPr>
        <p:grpSpPr>
          <a:xfrm>
            <a:off x="3794036" y="1364735"/>
            <a:ext cx="6588956" cy="2016674"/>
            <a:chOff x="2119113" y="1503276"/>
            <a:chExt cx="6588956" cy="2016674"/>
          </a:xfrm>
        </p:grpSpPr>
        <p:cxnSp>
          <p:nvCxnSpPr>
            <p:cNvPr id="75" name="Straight Connector 74">
              <a:extLst>
                <a:ext uri="{FF2B5EF4-FFF2-40B4-BE49-F238E27FC236}">
                  <a16:creationId xmlns:a16="http://schemas.microsoft.com/office/drawing/2014/main" id="{335AF38F-2FC9-F375-6398-1D6BD95711D6}"/>
                </a:ext>
              </a:extLst>
            </p:cNvPr>
            <p:cNvCxnSpPr>
              <a:cxnSpLocks/>
            </p:cNvCxnSpPr>
            <p:nvPr/>
          </p:nvCxnSpPr>
          <p:spPr>
            <a:xfrm>
              <a:off x="2119113" y="1503276"/>
              <a:ext cx="0" cy="2014254"/>
            </a:xfrm>
            <a:prstGeom prst="line">
              <a:avLst/>
            </a:prstGeom>
            <a:ln w="26670">
              <a:solidFill>
                <a:srgbClr val="B0B0B0"/>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A6F6D5-3100-3837-027C-2A7877C535A2}"/>
                </a:ext>
              </a:extLst>
            </p:cNvPr>
            <p:cNvCxnSpPr>
              <a:cxnSpLocks/>
            </p:cNvCxnSpPr>
            <p:nvPr/>
          </p:nvCxnSpPr>
          <p:spPr>
            <a:xfrm>
              <a:off x="7402543" y="1503276"/>
              <a:ext cx="0" cy="2014254"/>
            </a:xfrm>
            <a:prstGeom prst="line">
              <a:avLst/>
            </a:prstGeom>
            <a:ln w="26670">
              <a:solidFill>
                <a:srgbClr val="B0B0B0"/>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201DBECA-A8CD-5E70-3880-CB4D2A9D6A51}"/>
                </a:ext>
              </a:extLst>
            </p:cNvPr>
            <p:cNvCxnSpPr>
              <a:cxnSpLocks/>
            </p:cNvCxnSpPr>
            <p:nvPr/>
          </p:nvCxnSpPr>
          <p:spPr>
            <a:xfrm>
              <a:off x="3439970" y="1503276"/>
              <a:ext cx="0" cy="2011680"/>
            </a:xfrm>
            <a:prstGeom prst="line">
              <a:avLst/>
            </a:prstGeom>
            <a:ln w="26670">
              <a:solidFill>
                <a:srgbClr val="B0B0B0"/>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2619494-9B21-3FDE-FDC6-960C6A6AC4EC}"/>
                </a:ext>
              </a:extLst>
            </p:cNvPr>
            <p:cNvCxnSpPr>
              <a:cxnSpLocks/>
            </p:cNvCxnSpPr>
            <p:nvPr/>
          </p:nvCxnSpPr>
          <p:spPr>
            <a:xfrm>
              <a:off x="4760827" y="1503276"/>
              <a:ext cx="0" cy="2011680"/>
            </a:xfrm>
            <a:prstGeom prst="line">
              <a:avLst/>
            </a:prstGeom>
            <a:ln w="26670">
              <a:solidFill>
                <a:srgbClr val="B0B0B0"/>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2235764-2BAD-0EE3-14AB-AF5595657502}"/>
                </a:ext>
              </a:extLst>
            </p:cNvPr>
            <p:cNvCxnSpPr>
              <a:cxnSpLocks/>
            </p:cNvCxnSpPr>
            <p:nvPr/>
          </p:nvCxnSpPr>
          <p:spPr>
            <a:xfrm>
              <a:off x="6081685" y="1503276"/>
              <a:ext cx="0" cy="2011680"/>
            </a:xfrm>
            <a:prstGeom prst="line">
              <a:avLst/>
            </a:prstGeom>
            <a:ln w="26670">
              <a:solidFill>
                <a:srgbClr val="B0B0B0"/>
              </a:solidFill>
              <a:prstDash val="dash"/>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A103C404-B5ED-AF89-45EE-15DBCC9B01A3}"/>
                </a:ext>
              </a:extLst>
            </p:cNvPr>
            <p:cNvSpPr/>
            <p:nvPr/>
          </p:nvSpPr>
          <p:spPr>
            <a:xfrm>
              <a:off x="7402543" y="1503276"/>
              <a:ext cx="1305526" cy="2004094"/>
            </a:xfrm>
            <a:prstGeom prst="rect">
              <a:avLst/>
            </a:prstGeom>
            <a:solidFill>
              <a:srgbClr val="DF7F1F">
                <a:alpha val="276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EE3C09E-B733-A520-36C4-DF671DC3D084}"/>
                    </a:ext>
                  </a:extLst>
                </p:cNvPr>
                <p:cNvSpPr txBox="1"/>
                <p:nvPr/>
              </p:nvSpPr>
              <p:spPr>
                <a:xfrm rot="5400000">
                  <a:off x="7723481" y="2173198"/>
                  <a:ext cx="655646" cy="215444"/>
                </a:xfrm>
                <a:prstGeom prst="rect">
                  <a:avLst/>
                </a:prstGeom>
                <a:noFill/>
              </p:spPr>
              <p:txBody>
                <a:bodyPr wrap="square" lIns="0" tIns="0" rIns="0" bIns="0" rtlCol="0">
                  <a:spAutoFit/>
                </a:bodyPr>
                <a:lstStyle/>
                <a:p>
                  <a:r>
                    <a:rPr lang="en-US" sz="1400" b="1" dirty="0">
                      <a:ln w="1270">
                        <a:solidFill>
                          <a:schemeClr val="tx1"/>
                        </a:solidFill>
                      </a:ln>
                      <a:solidFill>
                        <a:schemeClr val="bg1"/>
                      </a:solidFill>
                      <a:latin typeface="Avenir Next" panose="020B0503020202020204" pitchFamily="34" charset="0"/>
                      <a:ea typeface="Tahoma" panose="020B0604030504040204" pitchFamily="34" charset="0"/>
                      <a:cs typeface="Tahoma" panose="020B0604030504040204" pitchFamily="34" charset="0"/>
                    </a:rPr>
                    <a:t>59.70</a:t>
                  </a:r>
                  <a14:m>
                    <m:oMath xmlns:m="http://schemas.openxmlformats.org/officeDocument/2006/math">
                      <m:r>
                        <a:rPr lang="en-US" sz="1400" b="1" i="1">
                          <a:ln w="1270">
                            <a:solidFill>
                              <a:schemeClr val="tx1"/>
                            </a:solidFill>
                          </a:ln>
                          <a:solidFill>
                            <a:schemeClr val="bg1"/>
                          </a:solidFill>
                          <a:latin typeface="Cambria Math" panose="02040503050406030204" pitchFamily="18" charset="0"/>
                          <a:ea typeface="Cambria Math" panose="02040503050406030204" pitchFamily="18" charset="0"/>
                          <a:cs typeface="Tahoma" panose="020B0604030504040204" pitchFamily="34" charset="0"/>
                        </a:rPr>
                        <m:t>×</m:t>
                      </m:r>
                    </m:oMath>
                  </a14:m>
                  <a:endParaRPr lang="en-US" sz="1400" b="1" dirty="0">
                    <a:ln w="1270">
                      <a:solidFill>
                        <a:schemeClr val="tx1"/>
                      </a:solidFill>
                    </a:ln>
                    <a:solidFill>
                      <a:schemeClr val="bg1"/>
                    </a:solidFill>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13" name="TextBox 12">
                  <a:extLst>
                    <a:ext uri="{FF2B5EF4-FFF2-40B4-BE49-F238E27FC236}">
                      <a16:creationId xmlns:a16="http://schemas.microsoft.com/office/drawing/2014/main" id="{255CE798-2A5E-60EB-9345-520AE9B747B6}"/>
                    </a:ext>
                  </a:extLst>
                </p:cNvPr>
                <p:cNvSpPr txBox="1">
                  <a:spLocks noRot="1" noChangeAspect="1" noMove="1" noResize="1" noEditPoints="1" noAdjustHandles="1" noChangeArrowheads="1" noChangeShapeType="1" noTextEdit="1"/>
                </p:cNvSpPr>
                <p:nvPr/>
              </p:nvSpPr>
              <p:spPr>
                <a:xfrm rot="5400000">
                  <a:off x="7723481" y="2173198"/>
                  <a:ext cx="655646" cy="215444"/>
                </a:xfrm>
                <a:prstGeom prst="rect">
                  <a:avLst/>
                </a:prstGeom>
                <a:blipFill>
                  <a:blip r:embed="rId10"/>
                  <a:stretch>
                    <a:fillRect t="-1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CA14B4A-690C-2E6A-3FAE-E16C469F72D0}"/>
                    </a:ext>
                  </a:extLst>
                </p:cNvPr>
                <p:cNvSpPr txBox="1"/>
                <p:nvPr/>
              </p:nvSpPr>
              <p:spPr>
                <a:xfrm rot="5400000">
                  <a:off x="8145725" y="3144896"/>
                  <a:ext cx="534665" cy="215444"/>
                </a:xfrm>
                <a:prstGeom prst="rect">
                  <a:avLst/>
                </a:prstGeom>
                <a:noFill/>
              </p:spPr>
              <p:txBody>
                <a:bodyPr wrap="square" lIns="0" tIns="0" rIns="0" bIns="0" rtlCol="0">
                  <a:spAutoFit/>
                </a:bodyPr>
                <a:lstStyle/>
                <a:p>
                  <a:r>
                    <a:rPr lang="en-US" sz="1400" b="1" dirty="0">
                      <a:ln w="1270">
                        <a:solidFill>
                          <a:schemeClr val="tx1"/>
                        </a:solidFill>
                      </a:ln>
                      <a:solidFill>
                        <a:schemeClr val="bg1"/>
                      </a:solidFill>
                      <a:latin typeface="Avenir Next" panose="020B0503020202020204" pitchFamily="34" charset="0"/>
                      <a:ea typeface="Tahoma" panose="020B0604030504040204" pitchFamily="34" charset="0"/>
                      <a:cs typeface="Tahoma" panose="020B0604030504040204" pitchFamily="34" charset="0"/>
                    </a:rPr>
                    <a:t>1.99</a:t>
                  </a:r>
                  <a14:m>
                    <m:oMath xmlns:m="http://schemas.openxmlformats.org/officeDocument/2006/math">
                      <m:r>
                        <a:rPr lang="en-US" sz="1400" b="1" i="1">
                          <a:ln w="1270">
                            <a:solidFill>
                              <a:schemeClr val="tx1"/>
                            </a:solidFill>
                          </a:ln>
                          <a:solidFill>
                            <a:schemeClr val="bg1"/>
                          </a:solidFill>
                          <a:latin typeface="Cambria Math" panose="02040503050406030204" pitchFamily="18" charset="0"/>
                          <a:ea typeface="Cambria Math" panose="02040503050406030204" pitchFamily="18" charset="0"/>
                          <a:cs typeface="Tahoma" panose="020B0604030504040204" pitchFamily="34" charset="0"/>
                        </a:rPr>
                        <m:t>×</m:t>
                      </m:r>
                    </m:oMath>
                  </a14:m>
                  <a:endParaRPr lang="en-US" sz="1400" b="1" dirty="0">
                    <a:ln w="1270">
                      <a:solidFill>
                        <a:schemeClr val="tx1"/>
                      </a:solidFill>
                    </a:ln>
                    <a:solidFill>
                      <a:schemeClr val="bg1"/>
                    </a:solidFill>
                    <a:latin typeface="Avenir Next" panose="020B0503020202020204" pitchFamily="34" charset="0"/>
                    <a:ea typeface="Tahoma" panose="020B0604030504040204" pitchFamily="34" charset="0"/>
                    <a:cs typeface="Tahoma" panose="020B0604030504040204" pitchFamily="34" charset="0"/>
                  </a:endParaRPr>
                </a:p>
              </p:txBody>
            </p:sp>
          </mc:Choice>
          <mc:Fallback xmlns="">
            <p:sp>
              <p:nvSpPr>
                <p:cNvPr id="14" name="TextBox 13">
                  <a:extLst>
                    <a:ext uri="{FF2B5EF4-FFF2-40B4-BE49-F238E27FC236}">
                      <a16:creationId xmlns:a16="http://schemas.microsoft.com/office/drawing/2014/main" id="{20FC399A-9B8E-02CF-3270-9249CC57DEAE}"/>
                    </a:ext>
                  </a:extLst>
                </p:cNvPr>
                <p:cNvSpPr txBox="1">
                  <a:spLocks noRot="1" noChangeAspect="1" noMove="1" noResize="1" noEditPoints="1" noAdjustHandles="1" noChangeArrowheads="1" noChangeShapeType="1" noTextEdit="1"/>
                </p:cNvSpPr>
                <p:nvPr/>
              </p:nvSpPr>
              <p:spPr>
                <a:xfrm rot="5400000">
                  <a:off x="8145725" y="3144896"/>
                  <a:ext cx="534665" cy="215444"/>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68682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C2D5-8360-45BA-6884-9EF7CAD38BE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3DD62E-B9E2-1154-6FFA-27588797E2C6}"/>
              </a:ext>
            </a:extLst>
          </p:cNvPr>
          <p:cNvSpPr>
            <a:spLocks noGrp="1"/>
          </p:cNvSpPr>
          <p:nvPr>
            <p:ph idx="1"/>
          </p:nvPr>
        </p:nvSpPr>
        <p:spPr/>
        <p:txBody>
          <a:bodyPr/>
          <a:lstStyle/>
          <a:p>
            <a:pPr>
              <a:lnSpc>
                <a:spcPct val="100000"/>
              </a:lnSpc>
            </a:pPr>
            <a:r>
              <a:rPr lang="en-US" sz="2000" b="1" dirty="0" err="1"/>
              <a:t>Rawsamble</a:t>
            </a:r>
            <a:r>
              <a:rPr lang="en-US" sz="2000" b="1" dirty="0"/>
              <a:t>: Overlapping Raw Nanopore Signals using a Hash-based Seeding Mechanism</a:t>
            </a:r>
            <a:br>
              <a:rPr lang="en-US" sz="2000" dirty="0"/>
            </a:br>
            <a:r>
              <a:rPr lang="en-US" sz="2000" u="sng" dirty="0"/>
              <a:t>Can Firtina</a:t>
            </a:r>
            <a:r>
              <a:rPr lang="en-US" sz="2000" dirty="0"/>
              <a:t>, Maximilian Mordig, Harun Mustafa, Sayan Goswami, Nika Mansouri Ghiasi, Stefano Mercogliano, Furkan Eris, Joel Lindegger, Andre Kahles, and Onur Mutlu</a:t>
            </a:r>
            <a:br>
              <a:rPr lang="en-US" sz="2000" dirty="0"/>
            </a:br>
            <a:r>
              <a:rPr lang="en-US" sz="2000" i="1" dirty="0">
                <a:hlinkClick r:id="rId3"/>
              </a:rPr>
              <a:t>Bioinformatics</a:t>
            </a:r>
            <a:r>
              <a:rPr lang="en-US" sz="2000" i="1" dirty="0"/>
              <a:t>, February 2026</a:t>
            </a:r>
            <a:br>
              <a:rPr lang="en-US" sz="2000" dirty="0"/>
            </a:br>
            <a:r>
              <a:rPr lang="en-US" sz="2000" dirty="0">
                <a:hlinkClick r:id="rId4"/>
              </a:rPr>
              <a:t>[online link]</a:t>
            </a:r>
            <a:r>
              <a:rPr lang="en-US" sz="2000" dirty="0"/>
              <a:t> </a:t>
            </a:r>
            <a:r>
              <a:rPr lang="en-US" sz="2000" dirty="0">
                <a:hlinkClick r:id="rId5"/>
              </a:rPr>
              <a:t>[pdf]</a:t>
            </a:r>
            <a:r>
              <a:rPr lang="en-US" sz="2000" dirty="0"/>
              <a:t> </a:t>
            </a:r>
            <a:r>
              <a:rPr lang="en-US" sz="2000" dirty="0">
                <a:hlinkClick r:id="rId6"/>
              </a:rPr>
              <a:t>[code]</a:t>
            </a:r>
            <a:br>
              <a:rPr lang="en-US" sz="2000" dirty="0"/>
            </a:br>
            <a:r>
              <a:rPr lang="en-US" sz="2000" dirty="0">
                <a:hlinkClick r:id="rId7"/>
              </a:rPr>
              <a:t>ISMB 2024</a:t>
            </a:r>
            <a:r>
              <a:rPr lang="en-US" sz="2000" dirty="0"/>
              <a:t> Talk </a:t>
            </a:r>
            <a:r>
              <a:rPr lang="en-US" sz="2000" dirty="0">
                <a:hlinkClick r:id="rId8"/>
              </a:rPr>
              <a:t>[video]</a:t>
            </a:r>
            <a:r>
              <a:rPr lang="en-US" sz="2000" dirty="0"/>
              <a:t> </a:t>
            </a:r>
            <a:r>
              <a:rPr lang="en-US" sz="2000" dirty="0">
                <a:hlinkClick r:id="rId9"/>
              </a:rPr>
              <a:t>[pptx]</a:t>
            </a:r>
            <a:r>
              <a:rPr lang="en-US" sz="2000" dirty="0"/>
              <a:t> </a:t>
            </a:r>
            <a:r>
              <a:rPr lang="en-US" sz="2000" dirty="0">
                <a:hlinkClick r:id="rId10"/>
              </a:rPr>
              <a:t>[pdf]</a:t>
            </a:r>
            <a:br>
              <a:rPr lang="en-US" sz="2000" dirty="0"/>
            </a:br>
            <a:r>
              <a:rPr lang="en-US" sz="2000" dirty="0">
                <a:hlinkClick r:id="rId11"/>
              </a:rPr>
              <a:t>CSHL 2024 (Biological Data Science)</a:t>
            </a:r>
            <a:r>
              <a:rPr lang="en-US" sz="2000" dirty="0"/>
              <a:t> Talk </a:t>
            </a:r>
            <a:r>
              <a:rPr lang="en-US" sz="2000" dirty="0">
                <a:hlinkClick r:id="rId12"/>
              </a:rPr>
              <a:t>[video]</a:t>
            </a:r>
            <a:r>
              <a:rPr lang="en-US" sz="2000" dirty="0"/>
              <a:t> </a:t>
            </a:r>
            <a:r>
              <a:rPr lang="en-US" sz="2000" dirty="0">
                <a:hlinkClick r:id="rId13"/>
              </a:rPr>
              <a:t>[pptx]</a:t>
            </a:r>
            <a:r>
              <a:rPr lang="en-US" sz="2000" dirty="0"/>
              <a:t> </a:t>
            </a:r>
            <a:r>
              <a:rPr lang="en-US" sz="2000" dirty="0">
                <a:hlinkClick r:id="rId14"/>
              </a:rPr>
              <a:t>[pdf]</a:t>
            </a:r>
            <a:br>
              <a:rPr lang="en-US" sz="2000" dirty="0"/>
            </a:br>
            <a:r>
              <a:rPr lang="en-US" sz="2000" dirty="0"/>
              <a:t>Social Media Thread </a:t>
            </a:r>
            <a:r>
              <a:rPr lang="en-US" sz="2000" dirty="0">
                <a:hlinkClick r:id="rId15"/>
              </a:rPr>
              <a:t>[Twitter (X)]</a:t>
            </a:r>
            <a:r>
              <a:rPr lang="en-US" sz="2000" dirty="0"/>
              <a:t> </a:t>
            </a:r>
            <a:r>
              <a:rPr lang="en-US" sz="2000" dirty="0">
                <a:hlinkClick r:id="rId16"/>
              </a:rPr>
              <a:t>[LinkedIn]</a:t>
            </a:r>
            <a:endParaRPr lang="en-US" sz="2000" dirty="0"/>
          </a:p>
        </p:txBody>
      </p:sp>
      <p:sp>
        <p:nvSpPr>
          <p:cNvPr id="3" name="Slide Number Placeholder 2">
            <a:extLst>
              <a:ext uri="{FF2B5EF4-FFF2-40B4-BE49-F238E27FC236}">
                <a16:creationId xmlns:a16="http://schemas.microsoft.com/office/drawing/2014/main" id="{D389FE22-1542-B743-1B85-7EDE427A4D41}"/>
              </a:ext>
            </a:extLst>
          </p:cNvPr>
          <p:cNvSpPr>
            <a:spLocks noGrp="1"/>
          </p:cNvSpPr>
          <p:nvPr>
            <p:ph type="sldNum" sz="quarter" idx="12"/>
          </p:nvPr>
        </p:nvSpPr>
        <p:spPr/>
        <p:txBody>
          <a:bodyPr/>
          <a:lstStyle/>
          <a:p>
            <a:fld id="{926C5CFF-FC03-5F4C-B716-CBEBB43E48DE}" type="slidenum">
              <a:rPr lang="en-US" smtClean="0"/>
              <a:t>30</a:t>
            </a:fld>
            <a:endParaRPr lang="en-US" dirty="0"/>
          </a:p>
        </p:txBody>
      </p:sp>
      <p:sp>
        <p:nvSpPr>
          <p:cNvPr id="4" name="Title 3">
            <a:extLst>
              <a:ext uri="{FF2B5EF4-FFF2-40B4-BE49-F238E27FC236}">
                <a16:creationId xmlns:a16="http://schemas.microsoft.com/office/drawing/2014/main" id="{834577C0-8C61-D245-FE0D-2F75C68B05CE}"/>
              </a:ext>
            </a:extLst>
          </p:cNvPr>
          <p:cNvSpPr>
            <a:spLocks noGrp="1"/>
          </p:cNvSpPr>
          <p:nvPr>
            <p:ph type="title"/>
          </p:nvPr>
        </p:nvSpPr>
        <p:spPr/>
        <p:txBody>
          <a:bodyPr/>
          <a:lstStyle/>
          <a:p>
            <a:r>
              <a:rPr lang="en-US" dirty="0"/>
              <a:t>New Directions: Overlapping Raw Signals</a:t>
            </a:r>
          </a:p>
        </p:txBody>
      </p:sp>
      <p:pic>
        <p:nvPicPr>
          <p:cNvPr id="7" name="Picture 6">
            <a:extLst>
              <a:ext uri="{FF2B5EF4-FFF2-40B4-BE49-F238E27FC236}">
                <a16:creationId xmlns:a16="http://schemas.microsoft.com/office/drawing/2014/main" id="{4880A5CB-44DA-E3C9-4649-6425E391E1A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81540" y="3429000"/>
            <a:ext cx="7073153" cy="3158599"/>
          </a:xfrm>
          <a:prstGeom prst="rect">
            <a:avLst/>
          </a:prstGeom>
        </p:spPr>
      </p:pic>
    </p:spTree>
    <p:extLst>
      <p:ext uri="{BB962C8B-B14F-4D97-AF65-F5344CB8AC3E}">
        <p14:creationId xmlns:p14="http://schemas.microsoft.com/office/powerpoint/2010/main" val="2583108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Two Ways to Build an Assembly Graph</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sz="2800" b="0">
                <a:solidFill>
                  <a:srgbClr val="6E6E6E"/>
                </a:solidFill>
                <a:latin typeface="Calibri"/>
                <a:ea typeface="Calibri"/>
                <a:cs typeface="Calibri"/>
              </a:rPr>
              <a:t>Overlap graphs: connect whole reads through overlaps</a:t>
            </a:r>
          </a:p>
          <a:p>
            <a:pPr lvl="0"/>
            <a:r>
              <a:rPr lang="en-US" sz="2800" b="1">
                <a:solidFill>
                  <a:srgbClr val="1B8A3A"/>
                </a:solidFill>
                <a:latin typeface="Calibri"/>
                <a:ea typeface="Calibri"/>
                <a:cs typeface="Calibri"/>
              </a:rPr>
              <a:t>De Bruijn graphs: connect k-mers (DNA words of length k)</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31</a:t>
            </a:fld>
            <a:endParaRPr lang="en-US" sz="2400" b="1">
              <a:solidFill>
                <a:srgbClr val="000000"/>
              </a:solidFill>
              <a:latin typeface="Garamond"/>
              <a:ea typeface="Garamond"/>
              <a:cs typeface="Garamond"/>
            </a:endParaRPr>
          </a:p>
        </p:txBody>
      </p:sp>
      <p:pic>
        <p:nvPicPr>
          <p:cNvPr id="9" name="08-overlap-vs-kmer-graph" descr="08-overlap-vs-kmer-graph.png"/>
          <p:cNvPicPr>
            <a:picLocks noChangeAspect="1"/>
          </p:cNvPicPr>
          <p:nvPr/>
        </p:nvPicPr>
        <p:blipFill>
          <a:blip r:embed="rId3"/>
          <a:stretch>
            <a:fillRect/>
          </a:stretch>
        </p:blipFill>
        <p:spPr>
          <a:xfrm>
            <a:off x="804672" y="2121408"/>
            <a:ext cx="10588752" cy="4191381"/>
          </a:xfrm>
          <a:prstGeom prst="rect">
            <a:avLst/>
          </a:prstGeom>
        </p:spPr>
      </p:pic>
      <p:sp>
        <p:nvSpPr>
          <p:cNvPr id="10" name="Roadmap: overlap section completed"/>
          <p:cNvSpPr/>
          <p:nvPr/>
        </p:nvSpPr>
        <p:spPr>
          <a:xfrm>
            <a:off x="822960" y="2130552"/>
            <a:ext cx="5212080" cy="3328416"/>
          </a:xfrm>
          <a:prstGeom prst="rect">
            <a:avLst/>
          </a:prstGeom>
          <a:solidFill>
            <a:srgbClr val="FFFFFF">
              <a:alpha val="65000"/>
            </a:srgbClr>
          </a:solidFill>
          <a:ln w="25400">
            <a:noFill/>
          </a:ln>
        </p:spPr>
        <p:txBody>
          <a:bodyPr/>
          <a:lstStyle/>
          <a:p>
            <a:endParaRPr lang="en-US"/>
          </a:p>
        </p:txBody>
      </p:sp>
      <p:sp>
        <p:nvSpPr>
          <p:cNvPr id="11" name="Roadmap: de Bruijn section active"/>
          <p:cNvSpPr/>
          <p:nvPr/>
        </p:nvSpPr>
        <p:spPr>
          <a:xfrm>
            <a:off x="6263640" y="2221992"/>
            <a:ext cx="5084064" cy="3209544"/>
          </a:xfrm>
          <a:prstGeom prst="rect">
            <a:avLst/>
          </a:prstGeom>
          <a:noFill/>
          <a:ln w="25400">
            <a:solidFill>
              <a:srgbClr val="1B8A3A"/>
            </a:solidFill>
          </a:ln>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58E72C-42B2-46C5-8270-070E17F17B4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From a Read to K-mer Nodes</a:t>
            </a:r>
          </a:p>
        </p:txBody>
      </p:sp>
      <p:sp>
        <p:nvSpPr>
          <p:cNvPr id="6" name="Content Placeholder 5">
            <a:extLst>
              <a:ext uri="{FF2B5EF4-FFF2-40B4-BE49-F238E27FC236}">
                <a16:creationId xmlns:a16="http://schemas.microsoft.com/office/drawing/2014/main" id="{C214BE07-D4DD-4053-800C-ADBF68D02EBA}"/>
              </a:ext>
            </a:extLst>
          </p:cNvPr>
          <p:cNvSpPr>
            <a:spLocks noGrp="1"/>
          </p:cNvSpPr>
          <p:nvPr>
            <p:ph idx="1"/>
          </p:nvPr>
        </p:nvSpPr>
        <p:spPr/>
        <p:txBody>
          <a:bodyPr/>
          <a:lstStyle/>
          <a:p>
            <a:pPr lvl="0"/>
            <a:r>
              <a:rPr lang="en-US" b="0"/>
              <a:t>Create one node for each distinct k-mer</a:t>
            </a:r>
          </a:p>
          <a:p>
            <a:pPr lvl="0"/>
            <a:r>
              <a:rPr lang="en-US" b="0"/>
              <a:t>Consecutive windows share k − 1 bases</a:t>
            </a:r>
          </a:p>
        </p:txBody>
      </p:sp>
      <p:sp>
        <p:nvSpPr>
          <p:cNvPr id="7" name="Slide Number Placeholder 2">
            <a:extLst>
              <a:ext uri="{FF2B5EF4-FFF2-40B4-BE49-F238E27FC236}">
                <a16:creationId xmlns:a16="http://schemas.microsoft.com/office/drawing/2014/main" id="{E86B7976-F362-4B90-A1CA-22E10767D8C6}"/>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32</a:t>
            </a:fld>
            <a:endParaRPr lang="en-US" sz="2400" b="1">
              <a:solidFill>
                <a:srgbClr val="000000"/>
              </a:solidFill>
              <a:latin typeface="Garamond"/>
              <a:ea typeface="Garamond"/>
              <a:cs typeface="Garamond"/>
            </a:endParaRPr>
          </a:p>
        </p:txBody>
      </p:sp>
      <p:pic>
        <p:nvPicPr>
          <p:cNvPr id="13" name="01a-first-read-windows" descr="01a-first-read-windows.png"/>
          <p:cNvPicPr>
            <a:picLocks noChangeAspect="1"/>
          </p:cNvPicPr>
          <p:nvPr/>
        </p:nvPicPr>
        <p:blipFill>
          <a:blip r:embed="rId3"/>
          <a:stretch>
            <a:fillRect/>
          </a:stretch>
        </p:blipFill>
        <p:spPr>
          <a:xfrm>
            <a:off x="804672" y="2121408"/>
            <a:ext cx="10588752" cy="4191381"/>
          </a:xfrm>
          <a:prstGeom prst="rect">
            <a:avLst/>
          </a:prstGeom>
        </p:spPr>
      </p:pic>
      <p:pic>
        <p:nvPicPr>
          <p:cNvPr id="14" name="01-first-read" descr="01-first-read.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204867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5A8BBB-BD9B-44C8-9A1B-12BB7D4A2AC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An Identical K-mer Reuses Its Node</a:t>
            </a:r>
          </a:p>
        </p:txBody>
      </p:sp>
      <p:sp>
        <p:nvSpPr>
          <p:cNvPr id="6" name="Content Placeholder 5">
            <a:extLst>
              <a:ext uri="{FF2B5EF4-FFF2-40B4-BE49-F238E27FC236}">
                <a16:creationId xmlns:a16="http://schemas.microsoft.com/office/drawing/2014/main" id="{B5DFCF3F-8D50-4940-8864-256341871A79}"/>
              </a:ext>
            </a:extLst>
          </p:cNvPr>
          <p:cNvSpPr>
            <a:spLocks noGrp="1"/>
          </p:cNvSpPr>
          <p:nvPr>
            <p:ph idx="1"/>
          </p:nvPr>
        </p:nvSpPr>
        <p:spPr/>
        <p:txBody>
          <a:bodyPr/>
          <a:lstStyle/>
          <a:p>
            <a:pPr lvl="0"/>
            <a:r>
              <a:rPr lang="en-US" b="0"/>
              <a:t>Look up the full k-mer sequence</a:t>
            </a:r>
          </a:p>
          <a:p>
            <a:pPr lvl="0"/>
            <a:r>
              <a:rPr lang="en-US" b="0"/>
              <a:t>Reuse its node and update the observed support</a:t>
            </a:r>
          </a:p>
        </p:txBody>
      </p:sp>
      <p:sp>
        <p:nvSpPr>
          <p:cNvPr id="7" name="Slide Number Placeholder 2">
            <a:extLst>
              <a:ext uri="{FF2B5EF4-FFF2-40B4-BE49-F238E27FC236}">
                <a16:creationId xmlns:a16="http://schemas.microsoft.com/office/drawing/2014/main" id="{ADF37264-9F03-4625-868C-F6D48B1468AB}"/>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33</a:t>
            </a:fld>
            <a:endParaRPr lang="en-US" sz="2400" b="1">
              <a:solidFill>
                <a:srgbClr val="000000"/>
              </a:solidFill>
              <a:latin typeface="Garamond"/>
              <a:ea typeface="Garamond"/>
              <a:cs typeface="Garamond"/>
            </a:endParaRPr>
          </a:p>
        </p:txBody>
      </p:sp>
      <p:pic>
        <p:nvPicPr>
          <p:cNvPr id="13" name="02a-reuse-lookup" descr="02a-reuse-lookup.png"/>
          <p:cNvPicPr>
            <a:picLocks noChangeAspect="1"/>
          </p:cNvPicPr>
          <p:nvPr/>
        </p:nvPicPr>
        <p:blipFill>
          <a:blip r:embed="rId3"/>
          <a:stretch>
            <a:fillRect/>
          </a:stretch>
        </p:blipFill>
        <p:spPr>
          <a:xfrm>
            <a:off x="804672" y="2121408"/>
            <a:ext cx="10588752" cy="4191381"/>
          </a:xfrm>
          <a:prstGeom prst="rect">
            <a:avLst/>
          </a:prstGeom>
        </p:spPr>
      </p:pic>
      <p:pic>
        <p:nvPicPr>
          <p:cNvPr id="14" name="02-reuse-node" descr="02-reuse-node.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80180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5D0046-A25A-4F6D-98F1-F5BC145D88D3}"/>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Shared Words Connect the Read Paths</a:t>
            </a:r>
          </a:p>
        </p:txBody>
      </p:sp>
      <p:sp>
        <p:nvSpPr>
          <p:cNvPr id="6" name="Content Placeholder 5">
            <a:extLst>
              <a:ext uri="{FF2B5EF4-FFF2-40B4-BE49-F238E27FC236}">
                <a16:creationId xmlns:a16="http://schemas.microsoft.com/office/drawing/2014/main" id="{35F7E7D8-EEA6-49D8-A545-B0AFA26E3A58}"/>
              </a:ext>
            </a:extLst>
          </p:cNvPr>
          <p:cNvSpPr>
            <a:spLocks noGrp="1"/>
          </p:cNvSpPr>
          <p:nvPr>
            <p:ph idx="1"/>
          </p:nvPr>
        </p:nvSpPr>
        <p:spPr/>
        <p:txBody>
          <a:bodyPr/>
          <a:lstStyle/>
          <a:p>
            <a:pPr lvl="0"/>
            <a:r>
              <a:rPr lang="en-US" b="0"/>
              <a:t>The third read reuses </a:t>
            </a:r>
            <a:r>
              <a:rPr lang="en-US" b="0">
                <a:latin typeface="PT Mono"/>
                <a:ea typeface="PT Mono"/>
                <a:cs typeface="PT Mono"/>
              </a:rPr>
              <a:t>TAGC</a:t>
            </a:r>
            <a:r>
              <a:rPr lang="en-US" b="0"/>
              <a:t> and adds two new words</a:t>
            </a:r>
          </a:p>
          <a:p>
            <a:pPr lvl="0"/>
            <a:r>
              <a:rPr lang="en-US" b="0"/>
              <a:t>Counts come from observations in the input reads</a:t>
            </a:r>
          </a:p>
        </p:txBody>
      </p:sp>
      <p:sp>
        <p:nvSpPr>
          <p:cNvPr id="7" name="Slide Number Placeholder 2">
            <a:extLst>
              <a:ext uri="{FF2B5EF4-FFF2-40B4-BE49-F238E27FC236}">
                <a16:creationId xmlns:a16="http://schemas.microsoft.com/office/drawing/2014/main" id="{4CF515F2-8FB2-4B03-8085-7DEF771DC093}"/>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34</a:t>
            </a:fld>
            <a:endParaRPr lang="en-US" sz="2400" b="1">
              <a:solidFill>
                <a:srgbClr val="000000"/>
              </a:solidFill>
              <a:latin typeface="Garamond"/>
              <a:ea typeface="Garamond"/>
              <a:cs typeface="Garamond"/>
            </a:endParaRPr>
          </a:p>
        </p:txBody>
      </p:sp>
      <p:pic>
        <p:nvPicPr>
          <p:cNvPr id="13" name="03a-third-read-insert" descr="03a-third-read-insert.png"/>
          <p:cNvPicPr>
            <a:picLocks noChangeAspect="1"/>
          </p:cNvPicPr>
          <p:nvPr/>
        </p:nvPicPr>
        <p:blipFill>
          <a:blip r:embed="rId3"/>
          <a:stretch>
            <a:fillRect/>
          </a:stretch>
        </p:blipFill>
        <p:spPr>
          <a:xfrm>
            <a:off x="804672" y="2121408"/>
            <a:ext cx="10588752" cy="4191381"/>
          </a:xfrm>
          <a:prstGeom prst="rect">
            <a:avLst/>
          </a:prstGeom>
        </p:spPr>
      </p:pic>
      <p:pic>
        <p:nvPicPr>
          <p:cNvPr id="14" name="03-third-read" descr="03-third-read.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145866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Spelling a Path</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Write the first k-mer, then append one new base per step</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35</a:t>
            </a:fld>
            <a:endParaRPr lang="en-US" sz="2400" b="1">
              <a:solidFill>
                <a:srgbClr val="000000"/>
              </a:solidFill>
              <a:latin typeface="Garamond"/>
              <a:ea typeface="Garamond"/>
              <a:cs typeface="Garamond"/>
            </a:endParaRPr>
          </a:p>
        </p:txBody>
      </p:sp>
      <p:pic>
        <p:nvPicPr>
          <p:cNvPr id="9" name="04-spell" descr="04-spell.png"/>
          <p:cNvPicPr>
            <a:picLocks noChangeAspect="1"/>
          </p:cNvPicPr>
          <p:nvPr/>
        </p:nvPicPr>
        <p:blipFill>
          <a:blip r:embed="rId3"/>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3491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BB9302-1A98-4433-8743-720155D94706}"/>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Another Read Creates a Branch</a:t>
            </a:r>
          </a:p>
        </p:txBody>
      </p:sp>
      <p:sp>
        <p:nvSpPr>
          <p:cNvPr id="6" name="Content Placeholder 5">
            <a:extLst>
              <a:ext uri="{FF2B5EF4-FFF2-40B4-BE49-F238E27FC236}">
                <a16:creationId xmlns:a16="http://schemas.microsoft.com/office/drawing/2014/main" id="{227CDEB3-3B7E-470F-A4F8-614224CEFCF8}"/>
              </a:ext>
            </a:extLst>
          </p:cNvPr>
          <p:cNvSpPr>
            <a:spLocks noGrp="1"/>
          </p:cNvSpPr>
          <p:nvPr>
            <p:ph idx="1"/>
          </p:nvPr>
        </p:nvSpPr>
        <p:spPr/>
        <p:txBody>
          <a:bodyPr/>
          <a:lstStyle/>
          <a:p>
            <a:pPr lvl="0"/>
            <a:r>
              <a:rPr lang="en-US" b="0"/>
              <a:t>A new read supports a second continuation after </a:t>
            </a:r>
            <a:r>
              <a:rPr lang="en-US" b="0">
                <a:latin typeface="PT Mono"/>
                <a:ea typeface="PT Mono"/>
                <a:cs typeface="PT Mono"/>
              </a:rPr>
              <a:t>CGTT</a:t>
            </a:r>
          </a:p>
          <a:p>
            <a:pPr lvl="0"/>
            <a:r>
              <a:rPr lang="en-US" b="0"/>
              <a:t>Keep both connections until there is enough evidence</a:t>
            </a:r>
          </a:p>
        </p:txBody>
      </p:sp>
      <p:sp>
        <p:nvSpPr>
          <p:cNvPr id="7" name="Slide Number Placeholder 2">
            <a:extLst>
              <a:ext uri="{FF2B5EF4-FFF2-40B4-BE49-F238E27FC236}">
                <a16:creationId xmlns:a16="http://schemas.microsoft.com/office/drawing/2014/main" id="{76044A1C-BA6D-4909-8823-091014A5F774}"/>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36</a:t>
            </a:fld>
            <a:endParaRPr lang="en-US" sz="2400" b="1">
              <a:solidFill>
                <a:srgbClr val="000000"/>
              </a:solidFill>
              <a:latin typeface="Garamond"/>
              <a:ea typeface="Garamond"/>
              <a:cs typeface="Garamond"/>
            </a:endParaRPr>
          </a:p>
        </p:txBody>
      </p:sp>
      <p:pic>
        <p:nvPicPr>
          <p:cNvPr id="13" name="05a-branch-insert" descr="05a-branch-insert.png"/>
          <p:cNvPicPr>
            <a:picLocks noChangeAspect="1"/>
          </p:cNvPicPr>
          <p:nvPr/>
        </p:nvPicPr>
        <p:blipFill>
          <a:blip r:embed="rId3"/>
          <a:stretch>
            <a:fillRect/>
          </a:stretch>
        </p:blipFill>
        <p:spPr>
          <a:xfrm>
            <a:off x="804672" y="2121408"/>
            <a:ext cx="10588752" cy="4191381"/>
          </a:xfrm>
          <a:prstGeom prst="rect">
            <a:avLst/>
          </a:prstGeom>
        </p:spPr>
      </p:pic>
      <p:pic>
        <p:nvPicPr>
          <p:cNvPr id="14" name="05-branch" descr="05-branch.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213389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3CE4DC-616F-43A2-8F01-E4F4163A8407}"/>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 Unitig Stops at an Unresolved Branch</a:t>
            </a:r>
          </a:p>
        </p:txBody>
      </p:sp>
      <p:sp>
        <p:nvSpPr>
          <p:cNvPr id="6" name="Content Placeholder 5">
            <a:extLst>
              <a:ext uri="{FF2B5EF4-FFF2-40B4-BE49-F238E27FC236}">
                <a16:creationId xmlns:a16="http://schemas.microsoft.com/office/drawing/2014/main" id="{A4A5E61A-B533-4291-AA71-882E271619DD}"/>
              </a:ext>
            </a:extLst>
          </p:cNvPr>
          <p:cNvSpPr>
            <a:spLocks noGrp="1"/>
          </p:cNvSpPr>
          <p:nvPr>
            <p:ph idx="1"/>
          </p:nvPr>
        </p:nvSpPr>
        <p:spPr/>
        <p:txBody>
          <a:bodyPr/>
          <a:lstStyle/>
          <a:p>
            <a:pPr lvl="0"/>
            <a:r>
              <a:rPr lang="en-US" b="0"/>
              <a:t>Merge u and v only when u has one exit and v has one entrance</a:t>
            </a:r>
          </a:p>
          <a:p>
            <a:pPr lvl="0"/>
            <a:r>
              <a:rPr lang="en-US" b="0"/>
              <a:t>Compaction preserves the unresolved alternatives</a:t>
            </a:r>
          </a:p>
        </p:txBody>
      </p:sp>
      <p:sp>
        <p:nvSpPr>
          <p:cNvPr id="7" name="Slide Number Placeholder 2">
            <a:extLst>
              <a:ext uri="{FF2B5EF4-FFF2-40B4-BE49-F238E27FC236}">
                <a16:creationId xmlns:a16="http://schemas.microsoft.com/office/drawing/2014/main" id="{F5CB9D8A-EC67-4308-A56A-9BCCD69F2E19}"/>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37</a:t>
            </a:fld>
            <a:endParaRPr lang="en-US" sz="2400" b="1">
              <a:solidFill>
                <a:srgbClr val="000000"/>
              </a:solidFill>
              <a:latin typeface="Garamond"/>
              <a:ea typeface="Garamond"/>
              <a:cs typeface="Garamond"/>
            </a:endParaRPr>
          </a:p>
        </p:txBody>
      </p:sp>
      <p:pic>
        <p:nvPicPr>
          <p:cNvPr id="13" name="06a-unitig-paths" descr="06a-unitig-paths.png"/>
          <p:cNvPicPr>
            <a:picLocks noChangeAspect="1"/>
          </p:cNvPicPr>
          <p:nvPr/>
        </p:nvPicPr>
        <p:blipFill>
          <a:blip r:embed="rId3"/>
          <a:stretch>
            <a:fillRect/>
          </a:stretch>
        </p:blipFill>
        <p:spPr>
          <a:xfrm>
            <a:off x="804672" y="2121408"/>
            <a:ext cx="10588752" cy="4191381"/>
          </a:xfrm>
          <a:prstGeom prst="rect">
            <a:avLst/>
          </a:prstGeom>
        </p:spPr>
      </p:pic>
      <p:pic>
        <p:nvPicPr>
          <p:cNvPr id="14" name="06-unitigs" descr="06-unitigs.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156908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D474FA-5443-4DA5-9EDB-F3909F66A394}"/>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Finding Every Unitig</a:t>
            </a:r>
          </a:p>
        </p:txBody>
      </p:sp>
      <p:sp>
        <p:nvSpPr>
          <p:cNvPr id="6" name="Content Placeholder 5">
            <a:extLst>
              <a:ext uri="{FF2B5EF4-FFF2-40B4-BE49-F238E27FC236}">
                <a16:creationId xmlns:a16="http://schemas.microsoft.com/office/drawing/2014/main" id="{F7FCD3E9-B351-439A-A661-9D70896BEEAD}"/>
              </a:ext>
            </a:extLst>
          </p:cNvPr>
          <p:cNvSpPr>
            <a:spLocks noGrp="1"/>
          </p:cNvSpPr>
          <p:nvPr>
            <p:ph idx="1"/>
          </p:nvPr>
        </p:nvSpPr>
        <p:spPr/>
        <p:txBody>
          <a:bodyPr/>
          <a:lstStyle/>
          <a:p>
            <a:pPr lvl="0"/>
            <a:r>
              <a:rPr lang="en-US" b="0"/>
              <a:t>Find maximal unambiguous paths throughout every component</a:t>
            </a:r>
          </a:p>
          <a:p>
            <a:pPr lvl="0"/>
            <a:r>
              <a:rPr lang="en-US" b="0"/>
              <a:t>Start where the rule fails, or anywhere and then extend both ways</a:t>
            </a:r>
          </a:p>
          <a:p>
            <a:pPr lvl="0"/>
            <a:r>
              <a:rPr lang="en-US" b="0"/>
              <a:t>An isolated cycle has no start: any node gives a rotation of it</a:t>
            </a:r>
          </a:p>
        </p:txBody>
      </p:sp>
      <p:sp>
        <p:nvSpPr>
          <p:cNvPr id="7" name="Slide Number Placeholder 2">
            <a:extLst>
              <a:ext uri="{FF2B5EF4-FFF2-40B4-BE49-F238E27FC236}">
                <a16:creationId xmlns:a16="http://schemas.microsoft.com/office/drawing/2014/main" id="{2533CBEA-8E0B-4211-8562-CA3F9AF58298}"/>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38</a:t>
            </a:fld>
            <a:endParaRPr lang="en-US" sz="2400" b="1">
              <a:solidFill>
                <a:srgbClr val="000000"/>
              </a:solidFill>
              <a:latin typeface="Garamond"/>
              <a:ea typeface="Garamond"/>
              <a:cs typeface="Garamond"/>
            </a:endParaRPr>
          </a:p>
        </p:txBody>
      </p:sp>
      <p:pic>
        <p:nvPicPr>
          <p:cNvPr id="15" name="11a-unitig-starts-rule" descr="11a-unitig-starts-rule.png"/>
          <p:cNvPicPr>
            <a:picLocks noChangeAspect="1"/>
          </p:cNvPicPr>
          <p:nvPr/>
        </p:nvPicPr>
        <p:blipFill>
          <a:blip r:embed="rId3"/>
          <a:stretch>
            <a:fillRect/>
          </a:stretch>
        </p:blipFill>
        <p:spPr>
          <a:xfrm>
            <a:off x="1115568" y="2542032"/>
            <a:ext cx="9966960" cy="3945255"/>
          </a:xfrm>
          <a:prstGeom prst="rect">
            <a:avLst/>
          </a:prstGeom>
        </p:spPr>
      </p:pic>
      <p:pic>
        <p:nvPicPr>
          <p:cNvPr id="16" name="11b-unitig-starts-anywhere" descr="11b-unitig-starts-anywhere.png"/>
          <p:cNvPicPr>
            <a:picLocks noChangeAspect="1"/>
          </p:cNvPicPr>
          <p:nvPr/>
        </p:nvPicPr>
        <p:blipFill>
          <a:blip r:embed="rId4"/>
          <a:stretch>
            <a:fillRect/>
          </a:stretch>
        </p:blipFill>
        <p:spPr>
          <a:xfrm>
            <a:off x="1115568" y="2542032"/>
            <a:ext cx="9966960" cy="3945255"/>
          </a:xfrm>
          <a:prstGeom prst="rect">
            <a:avLst/>
          </a:prstGeom>
        </p:spPr>
      </p:pic>
      <p:pic>
        <p:nvPicPr>
          <p:cNvPr id="17" name="11-unitig-starts" descr="11-unitig-starts.png"/>
          <p:cNvPicPr>
            <a:picLocks noChangeAspect="1"/>
          </p:cNvPicPr>
          <p:nvPr/>
        </p:nvPicPr>
        <p:blipFill>
          <a:blip r:embed="rId5"/>
          <a:stretch>
            <a:fillRect/>
          </a:stretch>
        </p:blipFill>
        <p:spPr>
          <a:xfrm>
            <a:off x="1115568" y="2542032"/>
            <a:ext cx="9966960" cy="3945255"/>
          </a:xfrm>
          <a:prstGeom prst="rect">
            <a:avLst/>
          </a:prstGeom>
        </p:spPr>
      </p:pic>
    </p:spTree>
    <p:extLst>
      <p:ext uri="{BB962C8B-B14F-4D97-AF65-F5344CB8AC3E}">
        <p14:creationId xmlns:p14="http://schemas.microsoft.com/office/powerpoint/2010/main" val="141231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8F7375-0E4B-4D5B-9D8B-821DECBD2CDA}"/>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Choosing k</a:t>
            </a:r>
          </a:p>
        </p:txBody>
      </p:sp>
      <p:sp>
        <p:nvSpPr>
          <p:cNvPr id="6" name="Content Placeholder 5">
            <a:extLst>
              <a:ext uri="{FF2B5EF4-FFF2-40B4-BE49-F238E27FC236}">
                <a16:creationId xmlns:a16="http://schemas.microsoft.com/office/drawing/2014/main" id="{8E42E7B3-EBDB-4FEF-A5A0-703EA3931B36}"/>
              </a:ext>
            </a:extLst>
          </p:cNvPr>
          <p:cNvSpPr>
            <a:spLocks noGrp="1"/>
          </p:cNvSpPr>
          <p:nvPr>
            <p:ph idx="1"/>
          </p:nvPr>
        </p:nvSpPr>
        <p:spPr/>
        <p:txBody>
          <a:bodyPr/>
          <a:lstStyle/>
          <a:p>
            <a:pPr lvl="0"/>
            <a:r>
              <a:rPr lang="en-US" b="0"/>
              <a:t>Smaller k can merge distinct genomic contexts</a:t>
            </a:r>
          </a:p>
          <a:p>
            <a:pPr lvl="0"/>
            <a:r>
              <a:rPr lang="en-US" b="0"/>
              <a:t>Larger k requires longer exact, supported words</a:t>
            </a:r>
          </a:p>
        </p:txBody>
      </p:sp>
      <p:sp>
        <p:nvSpPr>
          <p:cNvPr id="7" name="Slide Number Placeholder 2">
            <a:extLst>
              <a:ext uri="{FF2B5EF4-FFF2-40B4-BE49-F238E27FC236}">
                <a16:creationId xmlns:a16="http://schemas.microsoft.com/office/drawing/2014/main" id="{68CCD974-0BCA-48B3-900E-9376C440233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39</a:t>
            </a:fld>
            <a:endParaRPr lang="en-US" sz="2400" b="1">
              <a:solidFill>
                <a:srgbClr val="000000"/>
              </a:solidFill>
              <a:latin typeface="Garamond"/>
              <a:ea typeface="Garamond"/>
              <a:cs typeface="Garamond"/>
            </a:endParaRPr>
          </a:p>
        </p:txBody>
      </p:sp>
      <p:pic>
        <p:nvPicPr>
          <p:cNvPr id="13" name="08a-kchoice-small" descr="08a-kchoice-small.png"/>
          <p:cNvPicPr>
            <a:picLocks noChangeAspect="1"/>
          </p:cNvPicPr>
          <p:nvPr/>
        </p:nvPicPr>
        <p:blipFill>
          <a:blip r:embed="rId3"/>
          <a:stretch>
            <a:fillRect/>
          </a:stretch>
        </p:blipFill>
        <p:spPr>
          <a:xfrm>
            <a:off x="804672" y="2121408"/>
            <a:ext cx="10588752" cy="4191381"/>
          </a:xfrm>
          <a:prstGeom prst="rect">
            <a:avLst/>
          </a:prstGeom>
        </p:spPr>
      </p:pic>
      <p:pic>
        <p:nvPicPr>
          <p:cNvPr id="14" name="08-kchoice" descr="08-kchoice.png"/>
          <p:cNvPicPr>
            <a:picLocks noChangeAspect="1"/>
          </p:cNvPicPr>
          <p:nvPr/>
        </p:nvPicPr>
        <p:blipFill>
          <a:blip r:embed="rId4"/>
          <a:stretch>
            <a:fillRect/>
          </a:stretch>
        </p:blipFill>
        <p:spPr>
          <a:xfrm>
            <a:off x="804672" y="2121408"/>
            <a:ext cx="10588752" cy="4191381"/>
          </a:xfrm>
          <a:prstGeom prst="rect">
            <a:avLst/>
          </a:prstGeom>
        </p:spPr>
      </p:pic>
    </p:spTree>
    <p:extLst>
      <p:ext uri="{BB962C8B-B14F-4D97-AF65-F5344CB8AC3E}">
        <p14:creationId xmlns:p14="http://schemas.microsoft.com/office/powerpoint/2010/main" val="6934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Sequencing Errors Create Rare Words</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A wrong base changes every window that contains it: up to k wrong k-mers</a:t>
            </a:r>
          </a:p>
          <a:p>
            <a:pPr lvl="0"/>
            <a:r>
              <a:rPr lang="en-US" b="0"/>
              <a:t>Wrong words are seen once, true words as often as reads cover them</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40</a:t>
            </a:fld>
            <a:endParaRPr lang="en-US" sz="2400" b="1">
              <a:solidFill>
                <a:srgbClr val="000000"/>
              </a:solidFill>
              <a:latin typeface="Garamond"/>
              <a:ea typeface="Garamond"/>
              <a:cs typeface="Garamond"/>
            </a:endParaRPr>
          </a:p>
        </p:txBody>
      </p:sp>
      <p:pic>
        <p:nvPicPr>
          <p:cNvPr id="8" name="09a1-error-reads" descr="09a1-error-reads.png"/>
          <p:cNvPicPr>
            <a:picLocks noChangeAspect="1"/>
          </p:cNvPicPr>
          <p:nvPr/>
        </p:nvPicPr>
        <p:blipFill>
          <a:blip r:embed="rId3"/>
          <a:stretch>
            <a:fillRect/>
          </a:stretch>
        </p:blipFill>
        <p:spPr>
          <a:xfrm>
            <a:off x="804672" y="2121408"/>
            <a:ext cx="10588752" cy="4191381"/>
          </a:xfrm>
          <a:prstGeom prst="rect">
            <a:avLst/>
          </a:prstGeom>
        </p:spPr>
      </p:pic>
      <p:pic>
        <p:nvPicPr>
          <p:cNvPr id="9" name="09a-error-words" descr="09a-error-words.png"/>
          <p:cNvPicPr>
            <a:picLocks noChangeAspect="1"/>
          </p:cNvPicPr>
          <p:nvPr/>
        </p:nvPicPr>
        <p:blipFill>
          <a:blip r:embed="rId4"/>
          <a:stretch>
            <a:fillRect/>
          </a:stretch>
        </p:blipFill>
        <p:spPr>
          <a:xfrm>
            <a:off x="804672" y="2121408"/>
            <a:ext cx="10588752" cy="419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Errors in the Graph: Bubbles and Tips</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An error inside a read makes a bubble, an error near a read end makes a tip</a:t>
            </a:r>
          </a:p>
          <a:p>
            <a:pPr lvl="0"/>
            <a:r>
              <a:rPr lang="en-US" b="0"/>
              <a:t>Drop rare words and short tips, then collapse near-identical bubbles</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41</a:t>
            </a:fld>
            <a:endParaRPr lang="en-US" sz="2400" b="1">
              <a:solidFill>
                <a:srgbClr val="000000"/>
              </a:solidFill>
              <a:latin typeface="Garamond"/>
              <a:ea typeface="Garamond"/>
              <a:cs typeface="Garamond"/>
            </a:endParaRPr>
          </a:p>
        </p:txBody>
      </p:sp>
      <p:pic>
        <p:nvPicPr>
          <p:cNvPr id="8" name="09b1-error-graph-only" descr="09b1-error-graph-only.png"/>
          <p:cNvPicPr>
            <a:picLocks noChangeAspect="1"/>
          </p:cNvPicPr>
          <p:nvPr/>
        </p:nvPicPr>
        <p:blipFill>
          <a:blip r:embed="rId3"/>
          <a:stretch>
            <a:fillRect/>
          </a:stretch>
        </p:blipFill>
        <p:spPr>
          <a:xfrm>
            <a:off x="804672" y="2121408"/>
            <a:ext cx="10588752" cy="4191381"/>
          </a:xfrm>
          <a:prstGeom prst="rect">
            <a:avLst/>
          </a:prstGeom>
        </p:spPr>
      </p:pic>
      <p:pic>
        <p:nvPicPr>
          <p:cNvPr id="9" name="09b-error-graph" descr="09b-error-graph.png"/>
          <p:cNvPicPr>
            <a:picLocks noChangeAspect="1"/>
          </p:cNvPicPr>
          <p:nvPr/>
        </p:nvPicPr>
        <p:blipFill>
          <a:blip r:embed="rId4"/>
          <a:stretch>
            <a:fillRect/>
          </a:stretch>
        </p:blipFill>
        <p:spPr>
          <a:xfrm>
            <a:off x="804672" y="2121408"/>
            <a:ext cx="10588752" cy="419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3928D-E977-4811-8883-06119AAF839F}"/>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Assembler Families at a Glance</a:t>
            </a:r>
          </a:p>
        </p:txBody>
      </p:sp>
      <p:sp>
        <p:nvSpPr>
          <p:cNvPr id="6" name="Content Placeholder 5">
            <a:extLst>
              <a:ext uri="{FF2B5EF4-FFF2-40B4-BE49-F238E27FC236}">
                <a16:creationId xmlns:a16="http://schemas.microsoft.com/office/drawing/2014/main" id="{6334DB17-3594-46E2-B025-D328A53BEB67}"/>
              </a:ext>
            </a:extLst>
          </p:cNvPr>
          <p:cNvSpPr>
            <a:spLocks noGrp="1"/>
          </p:cNvSpPr>
          <p:nvPr>
            <p:ph idx="1"/>
          </p:nvPr>
        </p:nvSpPr>
        <p:spPr/>
        <p:txBody>
          <a:bodyPr/>
          <a:lstStyle/>
          <a:p>
            <a:pPr lvl="0"/>
            <a:r>
              <a:rPr lang="en-US" b="0"/>
              <a:t>Every family builds a graph, then walks its unambiguous paths</a:t>
            </a:r>
          </a:p>
          <a:p>
            <a:pPr lvl="0"/>
            <a:r>
              <a:rPr lang="en-US" b="0"/>
              <a:t>They differ in what a node is and in how much read context survives</a:t>
            </a:r>
          </a:p>
        </p:txBody>
      </p:sp>
      <p:sp>
        <p:nvSpPr>
          <p:cNvPr id="7" name="Slide Number Placeholder 2">
            <a:extLst>
              <a:ext uri="{FF2B5EF4-FFF2-40B4-BE49-F238E27FC236}">
                <a16:creationId xmlns:a16="http://schemas.microsoft.com/office/drawing/2014/main" id="{EDDA20B0-ECA7-4E22-8482-8C1ED67C000E}"/>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42</a:t>
            </a:fld>
            <a:endParaRPr lang="en-US" sz="2400" b="1">
              <a:solidFill>
                <a:srgbClr val="000000"/>
              </a:solidFill>
              <a:latin typeface="Garamond"/>
              <a:ea typeface="Garamond"/>
              <a:cs typeface="Garamond"/>
            </a:endParaRPr>
          </a:p>
        </p:txBody>
      </p:sp>
      <p:pic>
        <p:nvPicPr>
          <p:cNvPr id="8" name="10a-family-icons" descr="10a-family-icons.png"/>
          <p:cNvPicPr>
            <a:picLocks noChangeAspect="1"/>
          </p:cNvPicPr>
          <p:nvPr/>
        </p:nvPicPr>
        <p:blipFill>
          <a:blip r:embed="rId3"/>
          <a:stretch>
            <a:fillRect/>
          </a:stretch>
        </p:blipFill>
        <p:spPr>
          <a:xfrm>
            <a:off x="804672" y="2121408"/>
            <a:ext cx="10588752" cy="4191381"/>
          </a:xfrm>
          <a:prstGeom prst="rect">
            <a:avLst/>
          </a:prstGeom>
        </p:spPr>
      </p:pic>
      <p:pic>
        <p:nvPicPr>
          <p:cNvPr id="9" name="10-assembler-families" descr="10-assembler-families.png"/>
          <p:cNvPicPr>
            <a:picLocks noChangeAspect="1"/>
          </p:cNvPicPr>
          <p:nvPr/>
        </p:nvPicPr>
        <p:blipFill>
          <a:blip r:embed="rId4"/>
          <a:stretch>
            <a:fillRect/>
          </a:stretch>
        </p:blipFill>
        <p:spPr>
          <a:xfrm>
            <a:off x="804672" y="2121408"/>
            <a:ext cx="10588752" cy="419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1624BC-FDF1-4FCB-A0CE-366D438F3EDD}"/>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Repeats Can Hide the Correct Connections</a:t>
            </a:r>
          </a:p>
        </p:txBody>
      </p:sp>
      <p:sp>
        <p:nvSpPr>
          <p:cNvPr id="6" name="Content Placeholder 5">
            <a:extLst>
              <a:ext uri="{FF2B5EF4-FFF2-40B4-BE49-F238E27FC236}">
                <a16:creationId xmlns:a16="http://schemas.microsoft.com/office/drawing/2014/main" id="{8DD4BD02-51BB-4A96-8814-0826DF34C4CC}"/>
              </a:ext>
            </a:extLst>
          </p:cNvPr>
          <p:cNvSpPr>
            <a:spLocks noGrp="1"/>
          </p:cNvSpPr>
          <p:nvPr>
            <p:ph idx="1"/>
          </p:nvPr>
        </p:nvSpPr>
        <p:spPr/>
        <p:txBody>
          <a:bodyPr/>
          <a:lstStyle/>
          <a:p>
            <a:pPr lvl="0"/>
            <a:r>
              <a:rPr lang="en-US" b="0"/>
              <a:t>Two repeat copies allow more than one pairing</a:t>
            </a:r>
          </a:p>
        </p:txBody>
      </p:sp>
      <p:sp>
        <p:nvSpPr>
          <p:cNvPr id="7" name="Slide Number Placeholder 2">
            <a:extLst>
              <a:ext uri="{FF2B5EF4-FFF2-40B4-BE49-F238E27FC236}">
                <a16:creationId xmlns:a16="http://schemas.microsoft.com/office/drawing/2014/main" id="{85B72779-9868-47A8-A0BF-BA1162827A73}"/>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43</a:t>
            </a:fld>
            <a:endParaRPr lang="en-US" sz="2400" b="1">
              <a:solidFill>
                <a:srgbClr val="000000"/>
              </a:solidFill>
              <a:latin typeface="Garamond"/>
              <a:ea typeface="Garamond"/>
              <a:cs typeface="Garamond"/>
            </a:endParaRPr>
          </a:p>
        </p:txBody>
      </p:sp>
      <p:pic>
        <p:nvPicPr>
          <p:cNvPr id="9" name="12a-repeat-ambiguity" descr="12a-repeat-ambiguity.png"/>
          <p:cNvPicPr>
            <a:picLocks noChangeAspect="1"/>
          </p:cNvPicPr>
          <p:nvPr/>
        </p:nvPicPr>
        <p:blipFill>
          <a:blip r:embed="rId3"/>
          <a:stretch>
            <a:fillRect/>
          </a:stretch>
        </p:blipFill>
        <p:spPr>
          <a:xfrm>
            <a:off x="1216152" y="1499616"/>
            <a:ext cx="9756648" cy="4878324"/>
          </a:xfrm>
          <a:prstGeom prst="rect">
            <a:avLst/>
          </a:prstGeom>
        </p:spPr>
      </p:pic>
    </p:spTree>
    <p:extLst>
      <p:ext uri="{BB962C8B-B14F-4D97-AF65-F5344CB8AC3E}">
        <p14:creationId xmlns:p14="http://schemas.microsoft.com/office/powerpoint/2010/main" val="19697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21480C-FA44-448B-A7F1-9A794D959FE2}"/>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A Spanning Read Resolves a Connection</a:t>
            </a:r>
          </a:p>
        </p:txBody>
      </p:sp>
      <p:sp>
        <p:nvSpPr>
          <p:cNvPr id="6" name="Content Placeholder 5">
            <a:extLst>
              <a:ext uri="{FF2B5EF4-FFF2-40B4-BE49-F238E27FC236}">
                <a16:creationId xmlns:a16="http://schemas.microsoft.com/office/drawing/2014/main" id="{799E2540-D20B-4E62-95D8-9C1598134CD6}"/>
              </a:ext>
            </a:extLst>
          </p:cNvPr>
          <p:cNvSpPr>
            <a:spLocks noGrp="1"/>
          </p:cNvSpPr>
          <p:nvPr>
            <p:ph idx="1"/>
          </p:nvPr>
        </p:nvSpPr>
        <p:spPr/>
        <p:txBody>
          <a:bodyPr/>
          <a:lstStyle/>
          <a:p>
            <a:pPr lvl="0"/>
            <a:r>
              <a:rPr lang="en-US" b="0"/>
              <a:t>A read reaching both unique flanks identifies their pairing</a:t>
            </a:r>
          </a:p>
        </p:txBody>
      </p:sp>
      <p:sp>
        <p:nvSpPr>
          <p:cNvPr id="7" name="Slide Number Placeholder 2">
            <a:extLst>
              <a:ext uri="{FF2B5EF4-FFF2-40B4-BE49-F238E27FC236}">
                <a16:creationId xmlns:a16="http://schemas.microsoft.com/office/drawing/2014/main" id="{7F22134E-A3AA-4397-AB00-29BE3B818B7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44</a:t>
            </a:fld>
            <a:endParaRPr lang="en-US" sz="2400" b="1">
              <a:solidFill>
                <a:srgbClr val="000000"/>
              </a:solidFill>
              <a:latin typeface="Garamond"/>
              <a:ea typeface="Garamond"/>
              <a:cs typeface="Garamond"/>
            </a:endParaRPr>
          </a:p>
        </p:txBody>
      </p:sp>
      <p:pic>
        <p:nvPicPr>
          <p:cNvPr id="9" name="12b-spanning-read" descr="12b-spanning-read.png"/>
          <p:cNvPicPr>
            <a:picLocks noChangeAspect="1"/>
          </p:cNvPicPr>
          <p:nvPr/>
        </p:nvPicPr>
        <p:blipFill>
          <a:blip r:embed="rId3"/>
          <a:stretch>
            <a:fillRect/>
          </a:stretch>
        </p:blipFill>
        <p:spPr>
          <a:xfrm>
            <a:off x="1216152" y="1499616"/>
            <a:ext cx="9756648" cy="4878324"/>
          </a:xfrm>
          <a:prstGeom prst="rect">
            <a:avLst/>
          </a:prstGeom>
        </p:spPr>
      </p:pic>
    </p:spTree>
    <p:extLst>
      <p:ext uri="{BB962C8B-B14F-4D97-AF65-F5344CB8AC3E}">
        <p14:creationId xmlns:p14="http://schemas.microsoft.com/office/powerpoint/2010/main" val="124517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1E8336-794F-4EB5-B770-B2FA95033A71}"/>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Flye: A Repeat Graph</a:t>
            </a:r>
          </a:p>
        </p:txBody>
      </p:sp>
      <p:sp>
        <p:nvSpPr>
          <p:cNvPr id="6" name="Content Placeholder 5">
            <a:extLst>
              <a:ext uri="{FF2B5EF4-FFF2-40B4-BE49-F238E27FC236}">
                <a16:creationId xmlns:a16="http://schemas.microsoft.com/office/drawing/2014/main" id="{D907B547-429E-4CE6-AB70-74CB093DF2A7}"/>
              </a:ext>
            </a:extLst>
          </p:cNvPr>
          <p:cNvSpPr>
            <a:spLocks noGrp="1"/>
          </p:cNvSpPr>
          <p:nvPr>
            <p:ph idx="1"/>
          </p:nvPr>
        </p:nvSpPr>
        <p:spPr/>
        <p:txBody>
          <a:bodyPr/>
          <a:lstStyle/>
          <a:p>
            <a:pPr lvl="0"/>
            <a:r>
              <a:rPr lang="en-US" b="0"/>
              <a:t>Build approximate repeat structure from long reads</a:t>
            </a:r>
          </a:p>
          <a:p>
            <a:pPr lvl="0"/>
            <a:r>
              <a:rPr lang="en-US" b="0"/>
              <a:t>Use read paths to resolve supported repeat connections</a:t>
            </a:r>
          </a:p>
        </p:txBody>
      </p:sp>
      <p:sp>
        <p:nvSpPr>
          <p:cNvPr id="8" name="Noisy reads">
            <a:extLst>
              <a:ext uri="{FF2B5EF4-FFF2-40B4-BE49-F238E27FC236}">
                <a16:creationId xmlns:a16="http://schemas.microsoft.com/office/drawing/2014/main" id="{14484350-F281-4512-9709-4F285C70F47E}"/>
              </a:ext>
            </a:extLst>
          </p:cNvPr>
          <p:cNvSpPr>
            <a:spLocks noGrp="1"/>
          </p:cNvSpPr>
          <p:nvPr/>
        </p:nvSpPr>
        <p:spPr>
          <a:xfrm>
            <a:off x="647700" y="2317750"/>
            <a:ext cx="2333625" cy="419100"/>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Noisy reads</a:t>
            </a:r>
          </a:p>
        </p:txBody>
      </p:sp>
      <p:sp>
        <p:nvSpPr>
          <p:cNvPr id="9" name="Disjointigs">
            <a:extLst>
              <a:ext uri="{FF2B5EF4-FFF2-40B4-BE49-F238E27FC236}">
                <a16:creationId xmlns:a16="http://schemas.microsoft.com/office/drawing/2014/main" id="{7F68FCF0-7B3F-479C-AE96-F277F0A6C0D8}"/>
              </a:ext>
            </a:extLst>
          </p:cNvPr>
          <p:cNvSpPr>
            <a:spLocks noGrp="1"/>
          </p:cNvSpPr>
          <p:nvPr/>
        </p:nvSpPr>
        <p:spPr>
          <a:xfrm>
            <a:off x="3390900" y="2317750"/>
            <a:ext cx="2333625" cy="419100"/>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Disjointigs</a:t>
            </a:r>
          </a:p>
        </p:txBody>
      </p:sp>
      <p:sp>
        <p:nvSpPr>
          <p:cNvPr id="10" name="Repeat graph">
            <a:extLst>
              <a:ext uri="{FF2B5EF4-FFF2-40B4-BE49-F238E27FC236}">
                <a16:creationId xmlns:a16="http://schemas.microsoft.com/office/drawing/2014/main" id="{38B5C758-4343-4A52-9D5B-06BAFD00ADB4}"/>
              </a:ext>
            </a:extLst>
          </p:cNvPr>
          <p:cNvSpPr>
            <a:spLocks noGrp="1"/>
          </p:cNvSpPr>
          <p:nvPr/>
        </p:nvSpPr>
        <p:spPr>
          <a:xfrm>
            <a:off x="6210300" y="2317750"/>
            <a:ext cx="2333625" cy="419100"/>
          </a:xfrm>
          <a:prstGeom prst="rect">
            <a:avLst/>
          </a:prstGeom>
          <a:noFill/>
          <a:ln w="0">
            <a:noFill/>
          </a:ln>
        </p:spPr>
        <p:txBody>
          <a:bodyPr anchor="ctr">
            <a:noAutofit/>
          </a:bodyPr>
          <a:lstStyle/>
          <a:p>
            <a:pPr algn="l">
              <a:defRPr sz="2250" b="1">
                <a:solidFill>
                  <a:srgbClr val="ED7D31"/>
                </a:solidFill>
                <a:latin typeface="Calibri"/>
                <a:ea typeface="Calibri"/>
                <a:cs typeface="Calibri"/>
              </a:defRPr>
            </a:pPr>
            <a:r>
              <a:rPr sz="2250" b="1">
                <a:solidFill>
                  <a:srgbClr val="ED7D31"/>
                </a:solidFill>
                <a:latin typeface="Calibri"/>
                <a:ea typeface="Calibri"/>
                <a:cs typeface="Calibri"/>
              </a:rPr>
              <a:t>Repeat graph</a:t>
            </a:r>
          </a:p>
        </p:txBody>
      </p:sp>
      <p:sp>
        <p:nvSpPr>
          <p:cNvPr id="11" name="Spanning reads">
            <a:extLst>
              <a:ext uri="{FF2B5EF4-FFF2-40B4-BE49-F238E27FC236}">
                <a16:creationId xmlns:a16="http://schemas.microsoft.com/office/drawing/2014/main" id="{29CF8EF8-F2DB-4BFC-921C-50EF91307F8A}"/>
              </a:ext>
            </a:extLst>
          </p:cNvPr>
          <p:cNvSpPr>
            <a:spLocks noGrp="1"/>
          </p:cNvSpPr>
          <p:nvPr/>
        </p:nvSpPr>
        <p:spPr>
          <a:xfrm>
            <a:off x="9286875" y="2317750"/>
            <a:ext cx="2333625" cy="419100"/>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Spanning reads</a:t>
            </a:r>
          </a:p>
        </p:txBody>
      </p:sp>
      <p:sp>
        <p:nvSpPr>
          <p:cNvPr id="12" name="Sequence segment">
            <a:extLst>
              <a:ext uri="{FF2B5EF4-FFF2-40B4-BE49-F238E27FC236}">
                <a16:creationId xmlns:a16="http://schemas.microsoft.com/office/drawing/2014/main" id="{02120585-FA0B-425D-B46E-8816519ED2F4}"/>
              </a:ext>
            </a:extLst>
          </p:cNvPr>
          <p:cNvSpPr>
            <a:spLocks noGrp="1"/>
          </p:cNvSpPr>
          <p:nvPr/>
        </p:nvSpPr>
        <p:spPr>
          <a:xfrm>
            <a:off x="714375" y="3213100"/>
            <a:ext cx="1352550" cy="76200"/>
          </a:xfrm>
          <a:prstGeom prst="rect">
            <a:avLst/>
          </a:prstGeom>
          <a:solidFill>
            <a:srgbClr val="4472C4"/>
          </a:solidFill>
          <a:ln w="0">
            <a:noFill/>
            <a:prstDash val="solid"/>
          </a:ln>
        </p:spPr>
        <p:txBody>
          <a:bodyPr/>
          <a:lstStyle/>
          <a:p>
            <a:endParaRPr lang="en-US"/>
          </a:p>
        </p:txBody>
      </p:sp>
      <p:sp>
        <p:nvSpPr>
          <p:cNvPr id="13" name="Editable path">
            <a:extLst>
              <a:ext uri="{FF2B5EF4-FFF2-40B4-BE49-F238E27FC236}">
                <a16:creationId xmlns:a16="http://schemas.microsoft.com/office/drawing/2014/main" id="{4E232B20-9F86-4524-BD88-E673C3C87409}"/>
              </a:ext>
            </a:extLst>
          </p:cNvPr>
          <p:cNvSpPr>
            <a:spLocks noGrp="1"/>
          </p:cNvSpPr>
          <p:nvPr/>
        </p:nvSpPr>
        <p:spPr>
          <a:xfrm>
            <a:off x="1190625" y="3175000"/>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14" name="Sequence segment">
            <a:extLst>
              <a:ext uri="{FF2B5EF4-FFF2-40B4-BE49-F238E27FC236}">
                <a16:creationId xmlns:a16="http://schemas.microsoft.com/office/drawing/2014/main" id="{51950E0C-FC16-4E0B-93FE-46E564A943BA}"/>
              </a:ext>
            </a:extLst>
          </p:cNvPr>
          <p:cNvSpPr>
            <a:spLocks noGrp="1"/>
          </p:cNvSpPr>
          <p:nvPr/>
        </p:nvSpPr>
        <p:spPr>
          <a:xfrm>
            <a:off x="1152525" y="3498850"/>
            <a:ext cx="1571625" cy="76200"/>
          </a:xfrm>
          <a:prstGeom prst="rect">
            <a:avLst/>
          </a:prstGeom>
          <a:solidFill>
            <a:srgbClr val="4472C4"/>
          </a:solidFill>
          <a:ln w="0">
            <a:noFill/>
            <a:prstDash val="solid"/>
          </a:ln>
        </p:spPr>
        <p:txBody>
          <a:bodyPr/>
          <a:lstStyle/>
          <a:p>
            <a:endParaRPr lang="en-US"/>
          </a:p>
        </p:txBody>
      </p:sp>
      <p:sp>
        <p:nvSpPr>
          <p:cNvPr id="15" name="Editable path">
            <a:extLst>
              <a:ext uri="{FF2B5EF4-FFF2-40B4-BE49-F238E27FC236}">
                <a16:creationId xmlns:a16="http://schemas.microsoft.com/office/drawing/2014/main" id="{785A4337-BC69-44C8-A11F-0FD8D3A930C6}"/>
              </a:ext>
            </a:extLst>
          </p:cNvPr>
          <p:cNvSpPr>
            <a:spLocks noGrp="1"/>
          </p:cNvSpPr>
          <p:nvPr/>
        </p:nvSpPr>
        <p:spPr>
          <a:xfrm>
            <a:off x="2114550" y="3460750"/>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16" name="Sequence segment">
            <a:extLst>
              <a:ext uri="{FF2B5EF4-FFF2-40B4-BE49-F238E27FC236}">
                <a16:creationId xmlns:a16="http://schemas.microsoft.com/office/drawing/2014/main" id="{0BB8531C-9259-4E93-B8A3-1F648637DAC7}"/>
              </a:ext>
            </a:extLst>
          </p:cNvPr>
          <p:cNvSpPr>
            <a:spLocks noGrp="1"/>
          </p:cNvSpPr>
          <p:nvPr/>
        </p:nvSpPr>
        <p:spPr>
          <a:xfrm>
            <a:off x="895350" y="3784600"/>
            <a:ext cx="1790700" cy="76200"/>
          </a:xfrm>
          <a:prstGeom prst="rect">
            <a:avLst/>
          </a:prstGeom>
          <a:solidFill>
            <a:srgbClr val="4472C4"/>
          </a:solidFill>
          <a:ln w="0">
            <a:noFill/>
            <a:prstDash val="solid"/>
          </a:ln>
        </p:spPr>
        <p:txBody>
          <a:bodyPr/>
          <a:lstStyle/>
          <a:p>
            <a:endParaRPr lang="en-US"/>
          </a:p>
        </p:txBody>
      </p:sp>
      <p:sp>
        <p:nvSpPr>
          <p:cNvPr id="17" name="Editable path">
            <a:extLst>
              <a:ext uri="{FF2B5EF4-FFF2-40B4-BE49-F238E27FC236}">
                <a16:creationId xmlns:a16="http://schemas.microsoft.com/office/drawing/2014/main" id="{CB7E4A22-83EB-4A2B-9E4E-21C552A660A1}"/>
              </a:ext>
            </a:extLst>
          </p:cNvPr>
          <p:cNvSpPr>
            <a:spLocks noGrp="1"/>
          </p:cNvSpPr>
          <p:nvPr/>
        </p:nvSpPr>
        <p:spPr>
          <a:xfrm>
            <a:off x="1238250" y="3746500"/>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18" name="Editable path">
            <a:extLst>
              <a:ext uri="{FF2B5EF4-FFF2-40B4-BE49-F238E27FC236}">
                <a16:creationId xmlns:a16="http://schemas.microsoft.com/office/drawing/2014/main" id="{584BF15A-D464-4B08-B55F-3AA93430CA9B}"/>
              </a:ext>
            </a:extLst>
          </p:cNvPr>
          <p:cNvSpPr>
            <a:spLocks noGrp="1"/>
          </p:cNvSpPr>
          <p:nvPr/>
        </p:nvSpPr>
        <p:spPr>
          <a:xfrm>
            <a:off x="2400300" y="3746500"/>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19" name="Sequence segment">
            <a:extLst>
              <a:ext uri="{FF2B5EF4-FFF2-40B4-BE49-F238E27FC236}">
                <a16:creationId xmlns:a16="http://schemas.microsoft.com/office/drawing/2014/main" id="{77C47524-4F60-4982-8BF2-A0D7C1AD734F}"/>
              </a:ext>
            </a:extLst>
          </p:cNvPr>
          <p:cNvSpPr>
            <a:spLocks noGrp="1"/>
          </p:cNvSpPr>
          <p:nvPr/>
        </p:nvSpPr>
        <p:spPr>
          <a:xfrm>
            <a:off x="714375" y="4403725"/>
            <a:ext cx="1419225" cy="76200"/>
          </a:xfrm>
          <a:prstGeom prst="rect">
            <a:avLst/>
          </a:prstGeom>
          <a:solidFill>
            <a:srgbClr val="1B8A3A"/>
          </a:solidFill>
          <a:ln w="0">
            <a:noFill/>
            <a:prstDash val="solid"/>
          </a:ln>
        </p:spPr>
        <p:txBody>
          <a:bodyPr/>
          <a:lstStyle/>
          <a:p>
            <a:endParaRPr lang="en-US"/>
          </a:p>
        </p:txBody>
      </p:sp>
      <p:sp>
        <p:nvSpPr>
          <p:cNvPr id="20" name="Editable path">
            <a:extLst>
              <a:ext uri="{FF2B5EF4-FFF2-40B4-BE49-F238E27FC236}">
                <a16:creationId xmlns:a16="http://schemas.microsoft.com/office/drawing/2014/main" id="{F0A34F84-E37D-4138-9F36-FB02D813A0FF}"/>
              </a:ext>
            </a:extLst>
          </p:cNvPr>
          <p:cNvSpPr>
            <a:spLocks noGrp="1"/>
          </p:cNvSpPr>
          <p:nvPr/>
        </p:nvSpPr>
        <p:spPr>
          <a:xfrm>
            <a:off x="1466850" y="4365625"/>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21" name="Sequence segment">
            <a:extLst>
              <a:ext uri="{FF2B5EF4-FFF2-40B4-BE49-F238E27FC236}">
                <a16:creationId xmlns:a16="http://schemas.microsoft.com/office/drawing/2014/main" id="{700228D5-034E-4D1A-8EC8-A3F010A21B99}"/>
              </a:ext>
            </a:extLst>
          </p:cNvPr>
          <p:cNvSpPr>
            <a:spLocks noGrp="1"/>
          </p:cNvSpPr>
          <p:nvPr/>
        </p:nvSpPr>
        <p:spPr>
          <a:xfrm>
            <a:off x="1247775" y="4689475"/>
            <a:ext cx="1504950" cy="76200"/>
          </a:xfrm>
          <a:prstGeom prst="rect">
            <a:avLst/>
          </a:prstGeom>
          <a:solidFill>
            <a:srgbClr val="1B8A3A"/>
          </a:solidFill>
          <a:ln w="0">
            <a:noFill/>
            <a:prstDash val="solid"/>
          </a:ln>
        </p:spPr>
        <p:txBody>
          <a:bodyPr/>
          <a:lstStyle/>
          <a:p>
            <a:endParaRPr lang="en-US"/>
          </a:p>
        </p:txBody>
      </p:sp>
      <p:sp>
        <p:nvSpPr>
          <p:cNvPr id="22" name="Editable path">
            <a:extLst>
              <a:ext uri="{FF2B5EF4-FFF2-40B4-BE49-F238E27FC236}">
                <a16:creationId xmlns:a16="http://schemas.microsoft.com/office/drawing/2014/main" id="{6807BBB4-86E8-44B5-A3A2-EC2BFCC2AAED}"/>
              </a:ext>
            </a:extLst>
          </p:cNvPr>
          <p:cNvSpPr>
            <a:spLocks noGrp="1"/>
          </p:cNvSpPr>
          <p:nvPr/>
        </p:nvSpPr>
        <p:spPr>
          <a:xfrm>
            <a:off x="2314575" y="4651375"/>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23" name="Sequence segment">
            <a:extLst>
              <a:ext uri="{FF2B5EF4-FFF2-40B4-BE49-F238E27FC236}">
                <a16:creationId xmlns:a16="http://schemas.microsoft.com/office/drawing/2014/main" id="{948218E5-5793-478B-B79C-599075D9B8D5}"/>
              </a:ext>
            </a:extLst>
          </p:cNvPr>
          <p:cNvSpPr>
            <a:spLocks noGrp="1"/>
          </p:cNvSpPr>
          <p:nvPr/>
        </p:nvSpPr>
        <p:spPr>
          <a:xfrm>
            <a:off x="914400" y="4975225"/>
            <a:ext cx="1724025" cy="76200"/>
          </a:xfrm>
          <a:prstGeom prst="rect">
            <a:avLst/>
          </a:prstGeom>
          <a:solidFill>
            <a:srgbClr val="1B8A3A"/>
          </a:solidFill>
          <a:ln w="0">
            <a:noFill/>
            <a:prstDash val="solid"/>
          </a:ln>
        </p:spPr>
        <p:txBody>
          <a:bodyPr/>
          <a:lstStyle/>
          <a:p>
            <a:endParaRPr lang="en-US"/>
          </a:p>
        </p:txBody>
      </p:sp>
      <p:sp>
        <p:nvSpPr>
          <p:cNvPr id="24" name="Editable path">
            <a:extLst>
              <a:ext uri="{FF2B5EF4-FFF2-40B4-BE49-F238E27FC236}">
                <a16:creationId xmlns:a16="http://schemas.microsoft.com/office/drawing/2014/main" id="{38D2C9A3-200A-4FCA-A55A-02D7ADFCDB37}"/>
              </a:ext>
            </a:extLst>
          </p:cNvPr>
          <p:cNvSpPr>
            <a:spLocks noGrp="1"/>
          </p:cNvSpPr>
          <p:nvPr/>
        </p:nvSpPr>
        <p:spPr>
          <a:xfrm>
            <a:off x="1247775" y="4937125"/>
            <a:ext cx="9525" cy="152400"/>
          </a:xfrm>
          <a:custGeom>
            <a:avLst/>
            <a:gdLst/>
            <a:ahLst/>
            <a:cxnLst/>
            <a:rect l="0" t="0" r="0" b="0"/>
            <a:pathLst>
              <a:path w="9525" h="152400">
                <a:moveTo>
                  <a:pt x="0" y="0"/>
                </a:moveTo>
                <a:lnTo>
                  <a:pt x="0" y="152400"/>
                </a:lnTo>
              </a:path>
            </a:pathLst>
          </a:custGeom>
          <a:noFill/>
          <a:ln w="22860">
            <a:solidFill>
              <a:srgbClr val="C00000"/>
            </a:solidFill>
            <a:prstDash val="solid"/>
          </a:ln>
        </p:spPr>
        <p:txBody>
          <a:bodyPr/>
          <a:lstStyle/>
          <a:p>
            <a:endParaRPr lang="en-US"/>
          </a:p>
        </p:txBody>
      </p:sp>
      <p:sp>
        <p:nvSpPr>
          <p:cNvPr id="25" name="Sequence segment">
            <a:extLst>
              <a:ext uri="{FF2B5EF4-FFF2-40B4-BE49-F238E27FC236}">
                <a16:creationId xmlns:a16="http://schemas.microsoft.com/office/drawing/2014/main" id="{E0553F4B-AF2A-4130-8BE1-A528F61E2928}"/>
              </a:ext>
            </a:extLst>
          </p:cNvPr>
          <p:cNvSpPr>
            <a:spLocks noGrp="1"/>
          </p:cNvSpPr>
          <p:nvPr/>
        </p:nvSpPr>
        <p:spPr>
          <a:xfrm>
            <a:off x="1266825" y="3213100"/>
            <a:ext cx="647700" cy="76200"/>
          </a:xfrm>
          <a:prstGeom prst="rect">
            <a:avLst/>
          </a:prstGeom>
          <a:solidFill>
            <a:srgbClr val="ED7D31"/>
          </a:solidFill>
          <a:ln w="0">
            <a:noFill/>
            <a:prstDash val="solid"/>
          </a:ln>
        </p:spPr>
        <p:txBody>
          <a:bodyPr/>
          <a:lstStyle/>
          <a:p>
            <a:endParaRPr lang="en-US"/>
          </a:p>
        </p:txBody>
      </p:sp>
      <p:sp>
        <p:nvSpPr>
          <p:cNvPr id="26" name="Sequence segment">
            <a:extLst>
              <a:ext uri="{FF2B5EF4-FFF2-40B4-BE49-F238E27FC236}">
                <a16:creationId xmlns:a16="http://schemas.microsoft.com/office/drawing/2014/main" id="{610A16F5-6777-4A15-840C-296328050F39}"/>
              </a:ext>
            </a:extLst>
          </p:cNvPr>
          <p:cNvSpPr>
            <a:spLocks noGrp="1"/>
          </p:cNvSpPr>
          <p:nvPr/>
        </p:nvSpPr>
        <p:spPr>
          <a:xfrm>
            <a:off x="1266825" y="3498850"/>
            <a:ext cx="981075" cy="76200"/>
          </a:xfrm>
          <a:prstGeom prst="rect">
            <a:avLst/>
          </a:prstGeom>
          <a:solidFill>
            <a:srgbClr val="ED7D31"/>
          </a:solidFill>
          <a:ln w="0">
            <a:noFill/>
            <a:prstDash val="solid"/>
          </a:ln>
        </p:spPr>
        <p:txBody>
          <a:bodyPr/>
          <a:lstStyle/>
          <a:p>
            <a:endParaRPr lang="en-US"/>
          </a:p>
        </p:txBody>
      </p:sp>
      <p:sp>
        <p:nvSpPr>
          <p:cNvPr id="27" name="Sequence segment">
            <a:extLst>
              <a:ext uri="{FF2B5EF4-FFF2-40B4-BE49-F238E27FC236}">
                <a16:creationId xmlns:a16="http://schemas.microsoft.com/office/drawing/2014/main" id="{A9F888F9-8ADA-431A-ACA7-3807D462F3C2}"/>
              </a:ext>
            </a:extLst>
          </p:cNvPr>
          <p:cNvSpPr>
            <a:spLocks noGrp="1"/>
          </p:cNvSpPr>
          <p:nvPr/>
        </p:nvSpPr>
        <p:spPr>
          <a:xfrm>
            <a:off x="1266825" y="3784600"/>
            <a:ext cx="981075" cy="76200"/>
          </a:xfrm>
          <a:prstGeom prst="rect">
            <a:avLst/>
          </a:prstGeom>
          <a:solidFill>
            <a:srgbClr val="ED7D31"/>
          </a:solidFill>
          <a:ln w="0">
            <a:noFill/>
            <a:prstDash val="solid"/>
          </a:ln>
        </p:spPr>
        <p:txBody>
          <a:bodyPr/>
          <a:lstStyle/>
          <a:p>
            <a:endParaRPr lang="en-US"/>
          </a:p>
        </p:txBody>
      </p:sp>
      <p:sp>
        <p:nvSpPr>
          <p:cNvPr id="28" name="Sequence segment">
            <a:extLst>
              <a:ext uri="{FF2B5EF4-FFF2-40B4-BE49-F238E27FC236}">
                <a16:creationId xmlns:a16="http://schemas.microsoft.com/office/drawing/2014/main" id="{FFB105FC-FF21-4926-B261-C6CDFFBB4B68}"/>
              </a:ext>
            </a:extLst>
          </p:cNvPr>
          <p:cNvSpPr>
            <a:spLocks noGrp="1"/>
          </p:cNvSpPr>
          <p:nvPr/>
        </p:nvSpPr>
        <p:spPr>
          <a:xfrm>
            <a:off x="1266825" y="4403725"/>
            <a:ext cx="866775" cy="76200"/>
          </a:xfrm>
          <a:prstGeom prst="rect">
            <a:avLst/>
          </a:prstGeom>
          <a:solidFill>
            <a:srgbClr val="ED7D31"/>
          </a:solidFill>
          <a:ln w="0">
            <a:noFill/>
            <a:prstDash val="solid"/>
          </a:ln>
        </p:spPr>
        <p:txBody>
          <a:bodyPr/>
          <a:lstStyle/>
          <a:p>
            <a:endParaRPr lang="en-US"/>
          </a:p>
        </p:txBody>
      </p:sp>
      <p:sp>
        <p:nvSpPr>
          <p:cNvPr id="29" name="Sequence segment">
            <a:extLst>
              <a:ext uri="{FF2B5EF4-FFF2-40B4-BE49-F238E27FC236}">
                <a16:creationId xmlns:a16="http://schemas.microsoft.com/office/drawing/2014/main" id="{73DD9EC6-FE9B-4EB2-A94D-2500C05CDB0D}"/>
              </a:ext>
            </a:extLst>
          </p:cNvPr>
          <p:cNvSpPr>
            <a:spLocks noGrp="1"/>
          </p:cNvSpPr>
          <p:nvPr/>
        </p:nvSpPr>
        <p:spPr>
          <a:xfrm>
            <a:off x="1266825" y="4689475"/>
            <a:ext cx="981075" cy="76200"/>
          </a:xfrm>
          <a:prstGeom prst="rect">
            <a:avLst/>
          </a:prstGeom>
          <a:solidFill>
            <a:srgbClr val="ED7D31"/>
          </a:solidFill>
          <a:ln w="0">
            <a:noFill/>
            <a:prstDash val="solid"/>
          </a:ln>
        </p:spPr>
        <p:txBody>
          <a:bodyPr/>
          <a:lstStyle/>
          <a:p>
            <a:endParaRPr lang="en-US"/>
          </a:p>
        </p:txBody>
      </p:sp>
      <p:sp>
        <p:nvSpPr>
          <p:cNvPr id="30" name="Sequence segment">
            <a:extLst>
              <a:ext uri="{FF2B5EF4-FFF2-40B4-BE49-F238E27FC236}">
                <a16:creationId xmlns:a16="http://schemas.microsoft.com/office/drawing/2014/main" id="{A3963029-FF4A-4FAF-93EF-78976CE9345D}"/>
              </a:ext>
            </a:extLst>
          </p:cNvPr>
          <p:cNvSpPr>
            <a:spLocks noGrp="1"/>
          </p:cNvSpPr>
          <p:nvPr/>
        </p:nvSpPr>
        <p:spPr>
          <a:xfrm>
            <a:off x="1266825" y="4975225"/>
            <a:ext cx="981075" cy="76200"/>
          </a:xfrm>
          <a:prstGeom prst="rect">
            <a:avLst/>
          </a:prstGeom>
          <a:solidFill>
            <a:srgbClr val="ED7D31"/>
          </a:solidFill>
          <a:ln w="0">
            <a:noFill/>
            <a:prstDash val="solid"/>
          </a:ln>
        </p:spPr>
        <p:txBody>
          <a:bodyPr/>
          <a:lstStyle/>
          <a:p>
            <a:endParaRPr lang="en-US"/>
          </a:p>
        </p:txBody>
      </p:sp>
      <p:sp>
        <p:nvSpPr>
          <p:cNvPr id="31" name="A">
            <a:extLst>
              <a:ext uri="{FF2B5EF4-FFF2-40B4-BE49-F238E27FC236}">
                <a16:creationId xmlns:a16="http://schemas.microsoft.com/office/drawing/2014/main" id="{8C49331A-4DB8-48E9-9EEC-517A58B1C320}"/>
              </a:ext>
            </a:extLst>
          </p:cNvPr>
          <p:cNvSpPr>
            <a:spLocks noGrp="1"/>
          </p:cNvSpPr>
          <p:nvPr/>
        </p:nvSpPr>
        <p:spPr>
          <a:xfrm>
            <a:off x="723900" y="2822575"/>
            <a:ext cx="457200" cy="314325"/>
          </a:xfrm>
          <a:prstGeom prst="rect">
            <a:avLst/>
          </a:prstGeom>
          <a:noFill/>
          <a:ln w="0">
            <a:noFill/>
          </a:ln>
        </p:spPr>
        <p:txBody>
          <a:bodyPr anchor="ctr">
            <a:noAutofit/>
          </a:bodyPr>
          <a:lstStyle/>
          <a:p>
            <a:pPr algn="l">
              <a:defRPr sz="1950" b="0">
                <a:solidFill>
                  <a:srgbClr val="4472C4"/>
                </a:solidFill>
                <a:latin typeface="PT Mono"/>
                <a:ea typeface="PT Mono"/>
                <a:cs typeface="PT Mono"/>
              </a:defRPr>
            </a:pPr>
            <a:r>
              <a:rPr sz="1950" b="0">
                <a:solidFill>
                  <a:srgbClr val="4472C4"/>
                </a:solidFill>
                <a:latin typeface="PT Mono"/>
                <a:ea typeface="PT Mono"/>
                <a:cs typeface="PT Mono"/>
              </a:rPr>
              <a:t>A</a:t>
            </a:r>
          </a:p>
        </p:txBody>
      </p:sp>
      <p:sp>
        <p:nvSpPr>
          <p:cNvPr id="32" name="R">
            <a:extLst>
              <a:ext uri="{FF2B5EF4-FFF2-40B4-BE49-F238E27FC236}">
                <a16:creationId xmlns:a16="http://schemas.microsoft.com/office/drawing/2014/main" id="{22D6088C-3CE7-4471-9F15-173209198783}"/>
              </a:ext>
            </a:extLst>
          </p:cNvPr>
          <p:cNvSpPr>
            <a:spLocks noGrp="1"/>
          </p:cNvSpPr>
          <p:nvPr/>
        </p:nvSpPr>
        <p:spPr>
          <a:xfrm>
            <a:off x="1552575" y="2822575"/>
            <a:ext cx="457200" cy="314325"/>
          </a:xfrm>
          <a:prstGeom prst="rect">
            <a:avLst/>
          </a:prstGeom>
          <a:noFill/>
          <a:ln w="0">
            <a:noFill/>
          </a:ln>
        </p:spPr>
        <p:txBody>
          <a:bodyPr anchor="ctr">
            <a:noAutofit/>
          </a:bodyPr>
          <a:lstStyle/>
          <a:p>
            <a:pPr algn="l">
              <a:defRPr sz="1950" b="0">
                <a:solidFill>
                  <a:srgbClr val="ED7D31"/>
                </a:solidFill>
                <a:latin typeface="PT Mono"/>
                <a:ea typeface="PT Mono"/>
                <a:cs typeface="PT Mono"/>
              </a:defRPr>
            </a:pPr>
            <a:r>
              <a:rPr sz="1950" b="0">
                <a:solidFill>
                  <a:srgbClr val="ED7D31"/>
                </a:solidFill>
                <a:latin typeface="PT Mono"/>
                <a:ea typeface="PT Mono"/>
                <a:cs typeface="PT Mono"/>
              </a:rPr>
              <a:t>R</a:t>
            </a:r>
          </a:p>
        </p:txBody>
      </p:sp>
      <p:sp>
        <p:nvSpPr>
          <p:cNvPr id="33" name="B">
            <a:extLst>
              <a:ext uri="{FF2B5EF4-FFF2-40B4-BE49-F238E27FC236}">
                <a16:creationId xmlns:a16="http://schemas.microsoft.com/office/drawing/2014/main" id="{1CCB1385-90B1-4CAC-928B-D0120EFC9EF0}"/>
              </a:ext>
            </a:extLst>
          </p:cNvPr>
          <p:cNvSpPr>
            <a:spLocks noGrp="1"/>
          </p:cNvSpPr>
          <p:nvPr/>
        </p:nvSpPr>
        <p:spPr>
          <a:xfrm>
            <a:off x="2419350" y="2822575"/>
            <a:ext cx="400050" cy="314325"/>
          </a:xfrm>
          <a:prstGeom prst="rect">
            <a:avLst/>
          </a:prstGeom>
          <a:noFill/>
          <a:ln w="0">
            <a:noFill/>
          </a:ln>
        </p:spPr>
        <p:txBody>
          <a:bodyPr anchor="ctr">
            <a:noAutofit/>
          </a:bodyPr>
          <a:lstStyle/>
          <a:p>
            <a:pPr algn="l">
              <a:defRPr sz="1950" b="0">
                <a:solidFill>
                  <a:srgbClr val="4472C4"/>
                </a:solidFill>
                <a:latin typeface="PT Mono"/>
                <a:ea typeface="PT Mono"/>
                <a:cs typeface="PT Mono"/>
              </a:defRPr>
            </a:pPr>
            <a:r>
              <a:rPr sz="1950" b="0">
                <a:solidFill>
                  <a:srgbClr val="4472C4"/>
                </a:solidFill>
                <a:latin typeface="PT Mono"/>
                <a:ea typeface="PT Mono"/>
                <a:cs typeface="PT Mono"/>
              </a:rPr>
              <a:t>B</a:t>
            </a:r>
          </a:p>
        </p:txBody>
      </p:sp>
      <p:sp>
        <p:nvSpPr>
          <p:cNvPr id="34" name="C">
            <a:extLst>
              <a:ext uri="{FF2B5EF4-FFF2-40B4-BE49-F238E27FC236}">
                <a16:creationId xmlns:a16="http://schemas.microsoft.com/office/drawing/2014/main" id="{873E82EC-8B28-4050-8863-ECFD621C7CAC}"/>
              </a:ext>
            </a:extLst>
          </p:cNvPr>
          <p:cNvSpPr>
            <a:spLocks noGrp="1"/>
          </p:cNvSpPr>
          <p:nvPr/>
        </p:nvSpPr>
        <p:spPr>
          <a:xfrm>
            <a:off x="723900" y="4013200"/>
            <a:ext cx="457200" cy="314325"/>
          </a:xfrm>
          <a:prstGeom prst="rect">
            <a:avLst/>
          </a:prstGeom>
          <a:noFill/>
          <a:ln w="0">
            <a:noFill/>
          </a:ln>
        </p:spPr>
        <p:txBody>
          <a:bodyPr anchor="ctr">
            <a:noAutofit/>
          </a:bodyPr>
          <a:lstStyle/>
          <a:p>
            <a:pPr algn="l">
              <a:defRPr sz="1950" b="0">
                <a:solidFill>
                  <a:srgbClr val="1B8A3A"/>
                </a:solidFill>
                <a:latin typeface="PT Mono"/>
                <a:ea typeface="PT Mono"/>
                <a:cs typeface="PT Mono"/>
              </a:defRPr>
            </a:pPr>
            <a:r>
              <a:rPr sz="1950" b="0">
                <a:solidFill>
                  <a:srgbClr val="1B8A3A"/>
                </a:solidFill>
                <a:latin typeface="PT Mono"/>
                <a:ea typeface="PT Mono"/>
                <a:cs typeface="PT Mono"/>
              </a:rPr>
              <a:t>C</a:t>
            </a:r>
          </a:p>
        </p:txBody>
      </p:sp>
      <p:sp>
        <p:nvSpPr>
          <p:cNvPr id="35" name="R">
            <a:extLst>
              <a:ext uri="{FF2B5EF4-FFF2-40B4-BE49-F238E27FC236}">
                <a16:creationId xmlns:a16="http://schemas.microsoft.com/office/drawing/2014/main" id="{F48D7161-DB36-4C9B-B2FF-2DA2226B59CB}"/>
              </a:ext>
            </a:extLst>
          </p:cNvPr>
          <p:cNvSpPr>
            <a:spLocks noGrp="1"/>
          </p:cNvSpPr>
          <p:nvPr/>
        </p:nvSpPr>
        <p:spPr>
          <a:xfrm>
            <a:off x="1552575" y="4013200"/>
            <a:ext cx="457200" cy="314325"/>
          </a:xfrm>
          <a:prstGeom prst="rect">
            <a:avLst/>
          </a:prstGeom>
          <a:noFill/>
          <a:ln w="0">
            <a:noFill/>
          </a:ln>
        </p:spPr>
        <p:txBody>
          <a:bodyPr anchor="ctr">
            <a:noAutofit/>
          </a:bodyPr>
          <a:lstStyle/>
          <a:p>
            <a:pPr algn="l">
              <a:defRPr sz="1950" b="0">
                <a:solidFill>
                  <a:srgbClr val="ED7D31"/>
                </a:solidFill>
                <a:latin typeface="PT Mono"/>
                <a:ea typeface="PT Mono"/>
                <a:cs typeface="PT Mono"/>
              </a:defRPr>
            </a:pPr>
            <a:r>
              <a:rPr sz="1950" b="0">
                <a:solidFill>
                  <a:srgbClr val="ED7D31"/>
                </a:solidFill>
                <a:latin typeface="PT Mono"/>
                <a:ea typeface="PT Mono"/>
                <a:cs typeface="PT Mono"/>
              </a:rPr>
              <a:t>R</a:t>
            </a:r>
          </a:p>
        </p:txBody>
      </p:sp>
      <p:sp>
        <p:nvSpPr>
          <p:cNvPr id="36" name="D">
            <a:extLst>
              <a:ext uri="{FF2B5EF4-FFF2-40B4-BE49-F238E27FC236}">
                <a16:creationId xmlns:a16="http://schemas.microsoft.com/office/drawing/2014/main" id="{81B38543-E00F-42A3-B90F-8AB37671B887}"/>
              </a:ext>
            </a:extLst>
          </p:cNvPr>
          <p:cNvSpPr>
            <a:spLocks noGrp="1"/>
          </p:cNvSpPr>
          <p:nvPr/>
        </p:nvSpPr>
        <p:spPr>
          <a:xfrm>
            <a:off x="2419350" y="4013200"/>
            <a:ext cx="400050" cy="314325"/>
          </a:xfrm>
          <a:prstGeom prst="rect">
            <a:avLst/>
          </a:prstGeom>
          <a:noFill/>
          <a:ln w="0">
            <a:noFill/>
          </a:ln>
        </p:spPr>
        <p:txBody>
          <a:bodyPr anchor="ctr">
            <a:noAutofit/>
          </a:bodyPr>
          <a:lstStyle/>
          <a:p>
            <a:pPr algn="l">
              <a:defRPr sz="1950" b="0">
                <a:solidFill>
                  <a:srgbClr val="1B8A3A"/>
                </a:solidFill>
                <a:latin typeface="PT Mono"/>
                <a:ea typeface="PT Mono"/>
                <a:cs typeface="PT Mono"/>
              </a:defRPr>
            </a:pPr>
            <a:r>
              <a:rPr sz="1950" b="0">
                <a:solidFill>
                  <a:srgbClr val="1B8A3A"/>
                </a:solidFill>
                <a:latin typeface="PT Mono"/>
                <a:ea typeface="PT Mono"/>
                <a:cs typeface="PT Mono"/>
              </a:rPr>
              <a:t>D</a:t>
            </a:r>
          </a:p>
        </p:txBody>
      </p:sp>
      <p:sp>
        <p:nvSpPr>
          <p:cNvPr id="37" name="Editable path">
            <a:extLst>
              <a:ext uri="{FF2B5EF4-FFF2-40B4-BE49-F238E27FC236}">
                <a16:creationId xmlns:a16="http://schemas.microsoft.com/office/drawing/2014/main" id="{D33237EC-9936-4A2C-ACDD-FFB79956D5DD}"/>
              </a:ext>
            </a:extLst>
          </p:cNvPr>
          <p:cNvSpPr>
            <a:spLocks noGrp="1"/>
          </p:cNvSpPr>
          <p:nvPr/>
        </p:nvSpPr>
        <p:spPr>
          <a:xfrm>
            <a:off x="2933700" y="4108450"/>
            <a:ext cx="285750" cy="9525"/>
          </a:xfrm>
          <a:custGeom>
            <a:avLst/>
            <a:gdLst/>
            <a:ahLst/>
            <a:cxnLst/>
            <a:rect l="0" t="0" r="0" b="0"/>
            <a:pathLst>
              <a:path w="285750" h="9525">
                <a:moveTo>
                  <a:pt x="0" y="0"/>
                </a:moveTo>
                <a:lnTo>
                  <a:pt x="285750" y="0"/>
                </a:lnTo>
              </a:path>
            </a:pathLst>
          </a:custGeom>
          <a:noFill/>
          <a:ln w="30480">
            <a:solidFill>
              <a:srgbClr val="9AA3AD"/>
            </a:solidFill>
            <a:prstDash val="solid"/>
          </a:ln>
        </p:spPr>
        <p:txBody>
          <a:bodyPr/>
          <a:lstStyle/>
          <a:p>
            <a:endParaRPr lang="en-US"/>
          </a:p>
        </p:txBody>
      </p:sp>
      <p:sp>
        <p:nvSpPr>
          <p:cNvPr id="38" name="Arrowhead">
            <a:extLst>
              <a:ext uri="{FF2B5EF4-FFF2-40B4-BE49-F238E27FC236}">
                <a16:creationId xmlns:a16="http://schemas.microsoft.com/office/drawing/2014/main" id="{2B1BCE42-EA53-401C-85FE-40E94A7C1887}"/>
              </a:ext>
            </a:extLst>
          </p:cNvPr>
          <p:cNvSpPr>
            <a:spLocks noGrp="1"/>
          </p:cNvSpPr>
          <p:nvPr/>
        </p:nvSpPr>
        <p:spPr>
          <a:xfrm>
            <a:off x="3124200" y="4058920"/>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39" name="A sequence">
            <a:extLst>
              <a:ext uri="{FF2B5EF4-FFF2-40B4-BE49-F238E27FC236}">
                <a16:creationId xmlns:a16="http://schemas.microsoft.com/office/drawing/2014/main" id="{F7F28B23-101D-4C79-8DF6-B4C3FF8E4F94}"/>
              </a:ext>
            </a:extLst>
          </p:cNvPr>
          <p:cNvSpPr>
            <a:spLocks noGrp="1"/>
          </p:cNvSpPr>
          <p:nvPr/>
        </p:nvSpPr>
        <p:spPr>
          <a:xfrm>
            <a:off x="3448050" y="3336925"/>
            <a:ext cx="647700" cy="409575"/>
          </a:xfrm>
          <a:prstGeom prst="rect">
            <a:avLst/>
          </a:prstGeom>
          <a:solidFill>
            <a:srgbClr val="4472C4"/>
          </a:solidFill>
          <a:ln w="0">
            <a:solidFill>
              <a:srgbClr val="4472C4"/>
            </a:solidFill>
            <a:prstDash val="solid"/>
          </a:ln>
        </p:spPr>
        <p:txBody>
          <a:bodyPr/>
          <a:lstStyle/>
          <a:p>
            <a:endParaRPr lang="en-US"/>
          </a:p>
        </p:txBody>
      </p:sp>
      <p:sp>
        <p:nvSpPr>
          <p:cNvPr id="40" name="A">
            <a:extLst>
              <a:ext uri="{FF2B5EF4-FFF2-40B4-BE49-F238E27FC236}">
                <a16:creationId xmlns:a16="http://schemas.microsoft.com/office/drawing/2014/main" id="{DF7BA190-8D5D-430E-94B0-664EABBDA446}"/>
              </a:ext>
            </a:extLst>
          </p:cNvPr>
          <p:cNvSpPr>
            <a:spLocks noGrp="1"/>
          </p:cNvSpPr>
          <p:nvPr/>
        </p:nvSpPr>
        <p:spPr>
          <a:xfrm>
            <a:off x="3476625" y="3346450"/>
            <a:ext cx="5905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41" name="R sequence">
            <a:extLst>
              <a:ext uri="{FF2B5EF4-FFF2-40B4-BE49-F238E27FC236}">
                <a16:creationId xmlns:a16="http://schemas.microsoft.com/office/drawing/2014/main" id="{8BDB9D09-2C6A-4AA0-9EFA-D8F68BE05A7E}"/>
              </a:ext>
            </a:extLst>
          </p:cNvPr>
          <p:cNvSpPr>
            <a:spLocks noGrp="1"/>
          </p:cNvSpPr>
          <p:nvPr/>
        </p:nvSpPr>
        <p:spPr>
          <a:xfrm>
            <a:off x="4095750" y="3336925"/>
            <a:ext cx="914400" cy="409575"/>
          </a:xfrm>
          <a:prstGeom prst="rect">
            <a:avLst/>
          </a:prstGeom>
          <a:solidFill>
            <a:srgbClr val="ED7D31"/>
          </a:solidFill>
          <a:ln w="0">
            <a:solidFill>
              <a:srgbClr val="ED7D31"/>
            </a:solidFill>
            <a:prstDash val="solid"/>
          </a:ln>
        </p:spPr>
        <p:txBody>
          <a:bodyPr/>
          <a:lstStyle/>
          <a:p>
            <a:endParaRPr lang="en-US"/>
          </a:p>
        </p:txBody>
      </p:sp>
      <p:sp>
        <p:nvSpPr>
          <p:cNvPr id="42" name="R">
            <a:extLst>
              <a:ext uri="{FF2B5EF4-FFF2-40B4-BE49-F238E27FC236}">
                <a16:creationId xmlns:a16="http://schemas.microsoft.com/office/drawing/2014/main" id="{8DDF5AB2-C42D-4202-BA8F-E63C70AC8008}"/>
              </a:ext>
            </a:extLst>
          </p:cNvPr>
          <p:cNvSpPr>
            <a:spLocks noGrp="1"/>
          </p:cNvSpPr>
          <p:nvPr/>
        </p:nvSpPr>
        <p:spPr>
          <a:xfrm>
            <a:off x="4124325" y="3346450"/>
            <a:ext cx="857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43" name="D sequence">
            <a:extLst>
              <a:ext uri="{FF2B5EF4-FFF2-40B4-BE49-F238E27FC236}">
                <a16:creationId xmlns:a16="http://schemas.microsoft.com/office/drawing/2014/main" id="{FFA38962-FBFD-4F64-B522-66E266142327}"/>
              </a:ext>
            </a:extLst>
          </p:cNvPr>
          <p:cNvSpPr>
            <a:spLocks noGrp="1"/>
          </p:cNvSpPr>
          <p:nvPr/>
        </p:nvSpPr>
        <p:spPr>
          <a:xfrm>
            <a:off x="5010150" y="3336925"/>
            <a:ext cx="657225" cy="409575"/>
          </a:xfrm>
          <a:prstGeom prst="rect">
            <a:avLst/>
          </a:prstGeom>
          <a:solidFill>
            <a:srgbClr val="1B8A3A"/>
          </a:solidFill>
          <a:ln w="0">
            <a:solidFill>
              <a:srgbClr val="1B8A3A"/>
            </a:solidFill>
            <a:prstDash val="solid"/>
          </a:ln>
        </p:spPr>
        <p:txBody>
          <a:bodyPr/>
          <a:lstStyle/>
          <a:p>
            <a:endParaRPr lang="en-US"/>
          </a:p>
        </p:txBody>
      </p:sp>
      <p:sp>
        <p:nvSpPr>
          <p:cNvPr id="44" name="D">
            <a:extLst>
              <a:ext uri="{FF2B5EF4-FFF2-40B4-BE49-F238E27FC236}">
                <a16:creationId xmlns:a16="http://schemas.microsoft.com/office/drawing/2014/main" id="{AAD68DDC-B2CC-4DD6-A1F8-E0388C81CCAF}"/>
              </a:ext>
            </a:extLst>
          </p:cNvPr>
          <p:cNvSpPr>
            <a:spLocks noGrp="1"/>
          </p:cNvSpPr>
          <p:nvPr/>
        </p:nvSpPr>
        <p:spPr>
          <a:xfrm>
            <a:off x="5038725" y="3346450"/>
            <a:ext cx="600075"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D</a:t>
            </a:r>
          </a:p>
        </p:txBody>
      </p:sp>
      <p:sp>
        <p:nvSpPr>
          <p:cNvPr id="45" name="C sequence">
            <a:extLst>
              <a:ext uri="{FF2B5EF4-FFF2-40B4-BE49-F238E27FC236}">
                <a16:creationId xmlns:a16="http://schemas.microsoft.com/office/drawing/2014/main" id="{3B53AF21-ACBA-493C-AD89-2178A79BC10B}"/>
              </a:ext>
            </a:extLst>
          </p:cNvPr>
          <p:cNvSpPr>
            <a:spLocks noGrp="1"/>
          </p:cNvSpPr>
          <p:nvPr/>
        </p:nvSpPr>
        <p:spPr>
          <a:xfrm>
            <a:off x="3448050" y="4489450"/>
            <a:ext cx="647700" cy="409575"/>
          </a:xfrm>
          <a:prstGeom prst="rect">
            <a:avLst/>
          </a:prstGeom>
          <a:solidFill>
            <a:srgbClr val="1B8A3A"/>
          </a:solidFill>
          <a:ln w="0">
            <a:solidFill>
              <a:srgbClr val="1B8A3A"/>
            </a:solidFill>
            <a:prstDash val="solid"/>
          </a:ln>
        </p:spPr>
        <p:txBody>
          <a:bodyPr/>
          <a:lstStyle/>
          <a:p>
            <a:endParaRPr lang="en-US"/>
          </a:p>
        </p:txBody>
      </p:sp>
      <p:sp>
        <p:nvSpPr>
          <p:cNvPr id="46" name="C">
            <a:extLst>
              <a:ext uri="{FF2B5EF4-FFF2-40B4-BE49-F238E27FC236}">
                <a16:creationId xmlns:a16="http://schemas.microsoft.com/office/drawing/2014/main" id="{2504D056-E8BA-433C-91F2-9A2F3338B3A3}"/>
              </a:ext>
            </a:extLst>
          </p:cNvPr>
          <p:cNvSpPr>
            <a:spLocks noGrp="1"/>
          </p:cNvSpPr>
          <p:nvPr/>
        </p:nvSpPr>
        <p:spPr>
          <a:xfrm>
            <a:off x="3476625" y="4498975"/>
            <a:ext cx="5905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C</a:t>
            </a:r>
          </a:p>
        </p:txBody>
      </p:sp>
      <p:sp>
        <p:nvSpPr>
          <p:cNvPr id="47" name="R sequence">
            <a:extLst>
              <a:ext uri="{FF2B5EF4-FFF2-40B4-BE49-F238E27FC236}">
                <a16:creationId xmlns:a16="http://schemas.microsoft.com/office/drawing/2014/main" id="{3641439B-B668-4270-AAFF-2F3856153902}"/>
              </a:ext>
            </a:extLst>
          </p:cNvPr>
          <p:cNvSpPr>
            <a:spLocks noGrp="1"/>
          </p:cNvSpPr>
          <p:nvPr/>
        </p:nvSpPr>
        <p:spPr>
          <a:xfrm>
            <a:off x="4095750" y="4489450"/>
            <a:ext cx="914400" cy="409575"/>
          </a:xfrm>
          <a:prstGeom prst="rect">
            <a:avLst/>
          </a:prstGeom>
          <a:solidFill>
            <a:srgbClr val="ED7D31"/>
          </a:solidFill>
          <a:ln w="0">
            <a:solidFill>
              <a:srgbClr val="ED7D31"/>
            </a:solidFill>
            <a:prstDash val="solid"/>
          </a:ln>
        </p:spPr>
        <p:txBody>
          <a:bodyPr/>
          <a:lstStyle/>
          <a:p>
            <a:endParaRPr lang="en-US"/>
          </a:p>
        </p:txBody>
      </p:sp>
      <p:sp>
        <p:nvSpPr>
          <p:cNvPr id="48" name="R">
            <a:extLst>
              <a:ext uri="{FF2B5EF4-FFF2-40B4-BE49-F238E27FC236}">
                <a16:creationId xmlns:a16="http://schemas.microsoft.com/office/drawing/2014/main" id="{9831A8EC-F235-4DA7-8A82-70CCF28EA631}"/>
              </a:ext>
            </a:extLst>
          </p:cNvPr>
          <p:cNvSpPr>
            <a:spLocks noGrp="1"/>
          </p:cNvSpPr>
          <p:nvPr/>
        </p:nvSpPr>
        <p:spPr>
          <a:xfrm>
            <a:off x="4124325" y="4498975"/>
            <a:ext cx="857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49" name="B sequence">
            <a:extLst>
              <a:ext uri="{FF2B5EF4-FFF2-40B4-BE49-F238E27FC236}">
                <a16:creationId xmlns:a16="http://schemas.microsoft.com/office/drawing/2014/main" id="{6ECE9AA2-8E3D-457F-A5AE-3A1AE0A656DC}"/>
              </a:ext>
            </a:extLst>
          </p:cNvPr>
          <p:cNvSpPr>
            <a:spLocks noGrp="1"/>
          </p:cNvSpPr>
          <p:nvPr/>
        </p:nvSpPr>
        <p:spPr>
          <a:xfrm>
            <a:off x="5010150" y="4489450"/>
            <a:ext cx="657225" cy="409575"/>
          </a:xfrm>
          <a:prstGeom prst="rect">
            <a:avLst/>
          </a:prstGeom>
          <a:solidFill>
            <a:srgbClr val="4472C4"/>
          </a:solidFill>
          <a:ln w="0">
            <a:solidFill>
              <a:srgbClr val="4472C4"/>
            </a:solidFill>
            <a:prstDash val="solid"/>
          </a:ln>
        </p:spPr>
        <p:txBody>
          <a:bodyPr/>
          <a:lstStyle/>
          <a:p>
            <a:endParaRPr lang="en-US"/>
          </a:p>
        </p:txBody>
      </p:sp>
      <p:sp>
        <p:nvSpPr>
          <p:cNvPr id="50" name="B">
            <a:extLst>
              <a:ext uri="{FF2B5EF4-FFF2-40B4-BE49-F238E27FC236}">
                <a16:creationId xmlns:a16="http://schemas.microsoft.com/office/drawing/2014/main" id="{2122EE6E-59ED-4B37-BF58-2CE64FD8E9A3}"/>
              </a:ext>
            </a:extLst>
          </p:cNvPr>
          <p:cNvSpPr>
            <a:spLocks noGrp="1"/>
          </p:cNvSpPr>
          <p:nvPr/>
        </p:nvSpPr>
        <p:spPr>
          <a:xfrm>
            <a:off x="5038725" y="4498975"/>
            <a:ext cx="600075"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51" name="Arbitrary walks">
            <a:extLst>
              <a:ext uri="{FF2B5EF4-FFF2-40B4-BE49-F238E27FC236}">
                <a16:creationId xmlns:a16="http://schemas.microsoft.com/office/drawing/2014/main" id="{26AFA77B-BC32-402A-9436-562B46286370}"/>
              </a:ext>
            </a:extLst>
          </p:cNvPr>
          <p:cNvSpPr>
            <a:spLocks noGrp="1"/>
          </p:cNvSpPr>
          <p:nvPr/>
        </p:nvSpPr>
        <p:spPr>
          <a:xfrm>
            <a:off x="3495675" y="5289550"/>
            <a:ext cx="2286000" cy="400050"/>
          </a:xfrm>
          <a:prstGeom prst="rect">
            <a:avLst/>
          </a:prstGeom>
          <a:noFill/>
          <a:ln w="0">
            <a:noFill/>
          </a:ln>
        </p:spPr>
        <p:txBody>
          <a:bodyPr anchor="ctr">
            <a:noAutofit/>
          </a:bodyPr>
          <a:lstStyle/>
          <a:p>
            <a:pPr algn="l">
              <a:defRPr sz="2025" b="0">
                <a:solidFill>
                  <a:srgbClr val="6E6E6E"/>
                </a:solidFill>
                <a:latin typeface="Calibri"/>
                <a:ea typeface="Calibri"/>
                <a:cs typeface="Calibri"/>
              </a:defRPr>
            </a:pPr>
            <a:r>
              <a:rPr sz="2025" b="0">
                <a:solidFill>
                  <a:srgbClr val="6E6E6E"/>
                </a:solidFill>
                <a:latin typeface="Calibri"/>
                <a:ea typeface="Calibri"/>
                <a:cs typeface="Calibri"/>
              </a:rPr>
              <a:t>Arbitrary walks</a:t>
            </a:r>
          </a:p>
        </p:txBody>
      </p:sp>
      <p:sp>
        <p:nvSpPr>
          <p:cNvPr id="52" name="Editable path">
            <a:extLst>
              <a:ext uri="{FF2B5EF4-FFF2-40B4-BE49-F238E27FC236}">
                <a16:creationId xmlns:a16="http://schemas.microsoft.com/office/drawing/2014/main" id="{B0B43651-8FEB-4EA2-B014-C1E0A186D991}"/>
              </a:ext>
            </a:extLst>
          </p:cNvPr>
          <p:cNvSpPr>
            <a:spLocks noGrp="1"/>
          </p:cNvSpPr>
          <p:nvPr/>
        </p:nvSpPr>
        <p:spPr>
          <a:xfrm>
            <a:off x="5829300" y="4108450"/>
            <a:ext cx="276225" cy="9525"/>
          </a:xfrm>
          <a:custGeom>
            <a:avLst/>
            <a:gdLst/>
            <a:ahLst/>
            <a:cxnLst/>
            <a:rect l="0" t="0" r="0" b="0"/>
            <a:pathLst>
              <a:path w="276225" h="9525">
                <a:moveTo>
                  <a:pt x="0" y="0"/>
                </a:moveTo>
                <a:lnTo>
                  <a:pt x="276225" y="0"/>
                </a:lnTo>
              </a:path>
            </a:pathLst>
          </a:custGeom>
          <a:noFill/>
          <a:ln w="30480">
            <a:solidFill>
              <a:srgbClr val="9AA3AD"/>
            </a:solidFill>
            <a:prstDash val="solid"/>
          </a:ln>
        </p:spPr>
        <p:txBody>
          <a:bodyPr/>
          <a:lstStyle/>
          <a:p>
            <a:endParaRPr lang="en-US"/>
          </a:p>
        </p:txBody>
      </p:sp>
      <p:sp>
        <p:nvSpPr>
          <p:cNvPr id="53" name="Arrowhead">
            <a:extLst>
              <a:ext uri="{FF2B5EF4-FFF2-40B4-BE49-F238E27FC236}">
                <a16:creationId xmlns:a16="http://schemas.microsoft.com/office/drawing/2014/main" id="{7C298098-AFFA-4ED1-BF2F-DE4395442178}"/>
              </a:ext>
            </a:extLst>
          </p:cNvPr>
          <p:cNvSpPr>
            <a:spLocks noGrp="1"/>
          </p:cNvSpPr>
          <p:nvPr/>
        </p:nvSpPr>
        <p:spPr>
          <a:xfrm>
            <a:off x="6010275" y="4058920"/>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54" name="Editable path">
            <a:extLst>
              <a:ext uri="{FF2B5EF4-FFF2-40B4-BE49-F238E27FC236}">
                <a16:creationId xmlns:a16="http://schemas.microsoft.com/office/drawing/2014/main" id="{0FF1A6B5-2841-4493-9C47-AD90A104C2B6}"/>
              </a:ext>
            </a:extLst>
          </p:cNvPr>
          <p:cNvSpPr>
            <a:spLocks noGrp="1"/>
          </p:cNvSpPr>
          <p:nvPr/>
        </p:nvSpPr>
        <p:spPr>
          <a:xfrm>
            <a:off x="6391275" y="3375025"/>
            <a:ext cx="638175" cy="733425"/>
          </a:xfrm>
          <a:custGeom>
            <a:avLst/>
            <a:gdLst/>
            <a:ahLst/>
            <a:cxnLst/>
            <a:rect l="0" t="0" r="0" b="0"/>
            <a:pathLst>
              <a:path w="638175" h="733425">
                <a:moveTo>
                  <a:pt x="0" y="0"/>
                </a:moveTo>
                <a:lnTo>
                  <a:pt x="638175" y="733425"/>
                </a:lnTo>
              </a:path>
            </a:pathLst>
          </a:custGeom>
          <a:noFill/>
          <a:ln w="76200">
            <a:solidFill>
              <a:srgbClr val="4472C4"/>
            </a:solidFill>
            <a:prstDash val="solid"/>
          </a:ln>
        </p:spPr>
        <p:txBody>
          <a:bodyPr/>
          <a:lstStyle/>
          <a:p>
            <a:endParaRPr lang="en-US"/>
          </a:p>
        </p:txBody>
      </p:sp>
      <p:sp>
        <p:nvSpPr>
          <p:cNvPr id="55" name="Editable path">
            <a:extLst>
              <a:ext uri="{FF2B5EF4-FFF2-40B4-BE49-F238E27FC236}">
                <a16:creationId xmlns:a16="http://schemas.microsoft.com/office/drawing/2014/main" id="{F3CFA333-4B70-4122-BAC8-995FAFA5F014}"/>
              </a:ext>
            </a:extLst>
          </p:cNvPr>
          <p:cNvSpPr>
            <a:spLocks noGrp="1"/>
          </p:cNvSpPr>
          <p:nvPr/>
        </p:nvSpPr>
        <p:spPr>
          <a:xfrm>
            <a:off x="6391275" y="4108450"/>
            <a:ext cx="638175" cy="714375"/>
          </a:xfrm>
          <a:custGeom>
            <a:avLst/>
            <a:gdLst/>
            <a:ahLst/>
            <a:cxnLst/>
            <a:rect l="0" t="0" r="0" b="0"/>
            <a:pathLst>
              <a:path w="638175" h="714375">
                <a:moveTo>
                  <a:pt x="0" y="714375"/>
                </a:moveTo>
                <a:lnTo>
                  <a:pt x="638175" y="0"/>
                </a:lnTo>
              </a:path>
            </a:pathLst>
          </a:custGeom>
          <a:noFill/>
          <a:ln w="76200">
            <a:solidFill>
              <a:srgbClr val="1B8A3A"/>
            </a:solidFill>
            <a:prstDash val="solid"/>
          </a:ln>
        </p:spPr>
        <p:txBody>
          <a:bodyPr/>
          <a:lstStyle/>
          <a:p>
            <a:endParaRPr lang="en-US"/>
          </a:p>
        </p:txBody>
      </p:sp>
      <p:sp>
        <p:nvSpPr>
          <p:cNvPr id="56" name="Editable path">
            <a:extLst>
              <a:ext uri="{FF2B5EF4-FFF2-40B4-BE49-F238E27FC236}">
                <a16:creationId xmlns:a16="http://schemas.microsoft.com/office/drawing/2014/main" id="{60C1AB96-D333-427C-BEC8-EC58D34708F7}"/>
              </a:ext>
            </a:extLst>
          </p:cNvPr>
          <p:cNvSpPr>
            <a:spLocks noGrp="1"/>
          </p:cNvSpPr>
          <p:nvPr/>
        </p:nvSpPr>
        <p:spPr>
          <a:xfrm>
            <a:off x="7029450" y="4108450"/>
            <a:ext cx="885825" cy="9525"/>
          </a:xfrm>
          <a:custGeom>
            <a:avLst/>
            <a:gdLst/>
            <a:ahLst/>
            <a:cxnLst/>
            <a:rect l="0" t="0" r="0" b="0"/>
            <a:pathLst>
              <a:path w="885825" h="9525">
                <a:moveTo>
                  <a:pt x="0" y="0"/>
                </a:moveTo>
                <a:lnTo>
                  <a:pt x="885825" y="0"/>
                </a:lnTo>
              </a:path>
            </a:pathLst>
          </a:custGeom>
          <a:noFill/>
          <a:ln w="123825">
            <a:solidFill>
              <a:srgbClr val="ED7D31"/>
            </a:solidFill>
            <a:prstDash val="solid"/>
          </a:ln>
        </p:spPr>
        <p:txBody>
          <a:bodyPr/>
          <a:lstStyle/>
          <a:p>
            <a:endParaRPr lang="en-US"/>
          </a:p>
        </p:txBody>
      </p:sp>
      <p:sp>
        <p:nvSpPr>
          <p:cNvPr id="57" name="Editable path">
            <a:extLst>
              <a:ext uri="{FF2B5EF4-FFF2-40B4-BE49-F238E27FC236}">
                <a16:creationId xmlns:a16="http://schemas.microsoft.com/office/drawing/2014/main" id="{84D4AEB2-A5CA-4560-833C-2152CBA9A297}"/>
              </a:ext>
            </a:extLst>
          </p:cNvPr>
          <p:cNvSpPr>
            <a:spLocks noGrp="1"/>
          </p:cNvSpPr>
          <p:nvPr/>
        </p:nvSpPr>
        <p:spPr>
          <a:xfrm>
            <a:off x="7915275" y="3375025"/>
            <a:ext cx="685800" cy="733425"/>
          </a:xfrm>
          <a:custGeom>
            <a:avLst/>
            <a:gdLst/>
            <a:ahLst/>
            <a:cxnLst/>
            <a:rect l="0" t="0" r="0" b="0"/>
            <a:pathLst>
              <a:path w="685800" h="733425">
                <a:moveTo>
                  <a:pt x="0" y="733425"/>
                </a:moveTo>
                <a:lnTo>
                  <a:pt x="685800" y="0"/>
                </a:lnTo>
              </a:path>
            </a:pathLst>
          </a:custGeom>
          <a:noFill/>
          <a:ln w="76200">
            <a:solidFill>
              <a:srgbClr val="4472C4"/>
            </a:solidFill>
            <a:prstDash val="solid"/>
          </a:ln>
        </p:spPr>
        <p:txBody>
          <a:bodyPr/>
          <a:lstStyle/>
          <a:p>
            <a:endParaRPr lang="en-US"/>
          </a:p>
        </p:txBody>
      </p:sp>
      <p:sp>
        <p:nvSpPr>
          <p:cNvPr id="58" name="Editable path">
            <a:extLst>
              <a:ext uri="{FF2B5EF4-FFF2-40B4-BE49-F238E27FC236}">
                <a16:creationId xmlns:a16="http://schemas.microsoft.com/office/drawing/2014/main" id="{B80BCF19-F6BF-4567-B00E-BA30B63F4D7B}"/>
              </a:ext>
            </a:extLst>
          </p:cNvPr>
          <p:cNvSpPr>
            <a:spLocks noGrp="1"/>
          </p:cNvSpPr>
          <p:nvPr/>
        </p:nvSpPr>
        <p:spPr>
          <a:xfrm>
            <a:off x="7915275" y="4108450"/>
            <a:ext cx="685800" cy="714375"/>
          </a:xfrm>
          <a:custGeom>
            <a:avLst/>
            <a:gdLst/>
            <a:ahLst/>
            <a:cxnLst/>
            <a:rect l="0" t="0" r="0" b="0"/>
            <a:pathLst>
              <a:path w="685800" h="714375">
                <a:moveTo>
                  <a:pt x="0" y="0"/>
                </a:moveTo>
                <a:lnTo>
                  <a:pt x="685800" y="714375"/>
                </a:lnTo>
              </a:path>
            </a:pathLst>
          </a:custGeom>
          <a:noFill/>
          <a:ln w="76200">
            <a:solidFill>
              <a:srgbClr val="1B8A3A"/>
            </a:solidFill>
            <a:prstDash val="solid"/>
          </a:ln>
        </p:spPr>
        <p:txBody>
          <a:bodyPr/>
          <a:lstStyle/>
          <a:p>
            <a:endParaRPr lang="en-US"/>
          </a:p>
        </p:txBody>
      </p:sp>
      <p:sp>
        <p:nvSpPr>
          <p:cNvPr id="59" name="Junction">
            <a:extLst>
              <a:ext uri="{FF2B5EF4-FFF2-40B4-BE49-F238E27FC236}">
                <a16:creationId xmlns:a16="http://schemas.microsoft.com/office/drawing/2014/main" id="{B7FC4E5E-D838-44A2-9C08-A2AF43CC50CB}"/>
              </a:ext>
            </a:extLst>
          </p:cNvPr>
          <p:cNvSpPr>
            <a:spLocks noGrp="1"/>
          </p:cNvSpPr>
          <p:nvPr/>
        </p:nvSpPr>
        <p:spPr>
          <a:xfrm>
            <a:off x="6953250" y="4032250"/>
            <a:ext cx="152400" cy="152400"/>
          </a:xfrm>
          <a:prstGeom prst="ellipse">
            <a:avLst/>
          </a:prstGeom>
          <a:solidFill>
            <a:srgbClr val="222222"/>
          </a:solidFill>
          <a:ln w="11430">
            <a:solidFill>
              <a:srgbClr val="FFFFFF"/>
            </a:solidFill>
          </a:ln>
        </p:spPr>
        <p:txBody>
          <a:bodyPr/>
          <a:lstStyle/>
          <a:p>
            <a:endParaRPr lang="en-US"/>
          </a:p>
        </p:txBody>
      </p:sp>
      <p:sp>
        <p:nvSpPr>
          <p:cNvPr id="60" name="Junction">
            <a:extLst>
              <a:ext uri="{FF2B5EF4-FFF2-40B4-BE49-F238E27FC236}">
                <a16:creationId xmlns:a16="http://schemas.microsoft.com/office/drawing/2014/main" id="{95F41ED8-647E-4846-B462-C31D82C2B94E}"/>
              </a:ext>
            </a:extLst>
          </p:cNvPr>
          <p:cNvSpPr>
            <a:spLocks noGrp="1"/>
          </p:cNvSpPr>
          <p:nvPr/>
        </p:nvSpPr>
        <p:spPr>
          <a:xfrm>
            <a:off x="7839075" y="4032250"/>
            <a:ext cx="152400" cy="152400"/>
          </a:xfrm>
          <a:prstGeom prst="ellipse">
            <a:avLst/>
          </a:prstGeom>
          <a:solidFill>
            <a:srgbClr val="222222"/>
          </a:solidFill>
          <a:ln w="11430">
            <a:solidFill>
              <a:srgbClr val="FFFFFF"/>
            </a:solidFill>
          </a:ln>
        </p:spPr>
        <p:txBody>
          <a:bodyPr/>
          <a:lstStyle/>
          <a:p>
            <a:endParaRPr lang="en-US"/>
          </a:p>
        </p:txBody>
      </p:sp>
      <p:sp>
        <p:nvSpPr>
          <p:cNvPr id="61" name="A">
            <a:extLst>
              <a:ext uri="{FF2B5EF4-FFF2-40B4-BE49-F238E27FC236}">
                <a16:creationId xmlns:a16="http://schemas.microsoft.com/office/drawing/2014/main" id="{81228C2F-07B5-40F8-914E-EE05F45B1D73}"/>
              </a:ext>
            </a:extLst>
          </p:cNvPr>
          <p:cNvSpPr>
            <a:spLocks noGrp="1"/>
          </p:cNvSpPr>
          <p:nvPr/>
        </p:nvSpPr>
        <p:spPr>
          <a:xfrm>
            <a:off x="6257925" y="2955925"/>
            <a:ext cx="514350" cy="400050"/>
          </a:xfrm>
          <a:prstGeom prst="rect">
            <a:avLst/>
          </a:prstGeom>
          <a:noFill/>
          <a:ln w="0">
            <a:noFill/>
          </a:ln>
        </p:spPr>
        <p:txBody>
          <a:bodyPr anchor="ctr">
            <a:noAutofit/>
          </a:bodyPr>
          <a:lstStyle/>
          <a:p>
            <a:pPr algn="l">
              <a:defRPr sz="2100" b="0">
                <a:solidFill>
                  <a:srgbClr val="4472C4"/>
                </a:solidFill>
                <a:latin typeface="PT Mono"/>
                <a:ea typeface="PT Mono"/>
                <a:cs typeface="PT Mono"/>
              </a:defRPr>
            </a:pPr>
            <a:r>
              <a:rPr sz="2100" b="0">
                <a:solidFill>
                  <a:srgbClr val="4472C4"/>
                </a:solidFill>
                <a:latin typeface="PT Mono"/>
                <a:ea typeface="PT Mono"/>
                <a:cs typeface="PT Mono"/>
              </a:rPr>
              <a:t>A</a:t>
            </a:r>
          </a:p>
        </p:txBody>
      </p:sp>
      <p:sp>
        <p:nvSpPr>
          <p:cNvPr id="62" name="C">
            <a:extLst>
              <a:ext uri="{FF2B5EF4-FFF2-40B4-BE49-F238E27FC236}">
                <a16:creationId xmlns:a16="http://schemas.microsoft.com/office/drawing/2014/main" id="{7389E213-81E2-430D-8C8C-563849C97B8D}"/>
              </a:ext>
            </a:extLst>
          </p:cNvPr>
          <p:cNvSpPr>
            <a:spLocks noGrp="1"/>
          </p:cNvSpPr>
          <p:nvPr/>
        </p:nvSpPr>
        <p:spPr>
          <a:xfrm>
            <a:off x="6257925" y="4851400"/>
            <a:ext cx="514350" cy="400050"/>
          </a:xfrm>
          <a:prstGeom prst="rect">
            <a:avLst/>
          </a:prstGeom>
          <a:noFill/>
          <a:ln w="0">
            <a:noFill/>
          </a:ln>
        </p:spPr>
        <p:txBody>
          <a:bodyPr anchor="ctr">
            <a:noAutofit/>
          </a:bodyPr>
          <a:lstStyle/>
          <a:p>
            <a:pPr algn="l">
              <a:defRPr sz="2100" b="0">
                <a:solidFill>
                  <a:srgbClr val="1B8A3A"/>
                </a:solidFill>
                <a:latin typeface="PT Mono"/>
                <a:ea typeface="PT Mono"/>
                <a:cs typeface="PT Mono"/>
              </a:defRPr>
            </a:pPr>
            <a:r>
              <a:rPr sz="2100" b="0">
                <a:solidFill>
                  <a:srgbClr val="1B8A3A"/>
                </a:solidFill>
                <a:latin typeface="PT Mono"/>
                <a:ea typeface="PT Mono"/>
                <a:cs typeface="PT Mono"/>
              </a:rPr>
              <a:t>C</a:t>
            </a:r>
          </a:p>
        </p:txBody>
      </p:sp>
      <p:sp>
        <p:nvSpPr>
          <p:cNvPr id="63" name="R">
            <a:extLst>
              <a:ext uri="{FF2B5EF4-FFF2-40B4-BE49-F238E27FC236}">
                <a16:creationId xmlns:a16="http://schemas.microsoft.com/office/drawing/2014/main" id="{87B04FDA-A7CF-4A7B-827E-DA5C36D8FE79}"/>
              </a:ext>
            </a:extLst>
          </p:cNvPr>
          <p:cNvSpPr>
            <a:spLocks noGrp="1"/>
          </p:cNvSpPr>
          <p:nvPr/>
        </p:nvSpPr>
        <p:spPr>
          <a:xfrm>
            <a:off x="7258050" y="3603625"/>
            <a:ext cx="476250" cy="400050"/>
          </a:xfrm>
          <a:prstGeom prst="rect">
            <a:avLst/>
          </a:prstGeom>
          <a:noFill/>
          <a:ln w="0">
            <a:noFill/>
          </a:ln>
        </p:spPr>
        <p:txBody>
          <a:bodyPr anchor="ctr">
            <a:noAutofit/>
          </a:bodyPr>
          <a:lstStyle/>
          <a:p>
            <a:pPr algn="ctr">
              <a:defRPr sz="2250" b="1">
                <a:solidFill>
                  <a:srgbClr val="ED7D31"/>
                </a:solidFill>
                <a:latin typeface="PT Mono"/>
                <a:ea typeface="PT Mono"/>
                <a:cs typeface="PT Mono"/>
              </a:defRPr>
            </a:pPr>
            <a:r>
              <a:rPr sz="2250" b="1">
                <a:solidFill>
                  <a:srgbClr val="ED7D31"/>
                </a:solidFill>
                <a:latin typeface="PT Mono"/>
                <a:ea typeface="PT Mono"/>
                <a:cs typeface="PT Mono"/>
              </a:rPr>
              <a:t>R</a:t>
            </a:r>
          </a:p>
        </p:txBody>
      </p:sp>
      <p:sp>
        <p:nvSpPr>
          <p:cNvPr id="64" name="B">
            <a:extLst>
              <a:ext uri="{FF2B5EF4-FFF2-40B4-BE49-F238E27FC236}">
                <a16:creationId xmlns:a16="http://schemas.microsoft.com/office/drawing/2014/main" id="{0FA5F619-89D5-40EF-97CB-EFCBCE95E4C1}"/>
              </a:ext>
            </a:extLst>
          </p:cNvPr>
          <p:cNvSpPr>
            <a:spLocks noGrp="1"/>
          </p:cNvSpPr>
          <p:nvPr/>
        </p:nvSpPr>
        <p:spPr>
          <a:xfrm>
            <a:off x="8410575" y="2955925"/>
            <a:ext cx="514350" cy="400050"/>
          </a:xfrm>
          <a:prstGeom prst="rect">
            <a:avLst/>
          </a:prstGeom>
          <a:noFill/>
          <a:ln w="0">
            <a:noFill/>
          </a:ln>
        </p:spPr>
        <p:txBody>
          <a:bodyPr anchor="ctr">
            <a:noAutofit/>
          </a:bodyPr>
          <a:lstStyle/>
          <a:p>
            <a:pPr algn="l">
              <a:defRPr sz="2100" b="0">
                <a:solidFill>
                  <a:srgbClr val="4472C4"/>
                </a:solidFill>
                <a:latin typeface="PT Mono"/>
                <a:ea typeface="PT Mono"/>
                <a:cs typeface="PT Mono"/>
              </a:defRPr>
            </a:pPr>
            <a:r>
              <a:rPr sz="2100" b="0">
                <a:solidFill>
                  <a:srgbClr val="4472C4"/>
                </a:solidFill>
                <a:latin typeface="PT Mono"/>
                <a:ea typeface="PT Mono"/>
                <a:cs typeface="PT Mono"/>
              </a:rPr>
              <a:t>B</a:t>
            </a:r>
          </a:p>
        </p:txBody>
      </p:sp>
      <p:sp>
        <p:nvSpPr>
          <p:cNvPr id="65" name="D">
            <a:extLst>
              <a:ext uri="{FF2B5EF4-FFF2-40B4-BE49-F238E27FC236}">
                <a16:creationId xmlns:a16="http://schemas.microsoft.com/office/drawing/2014/main" id="{332324F9-3D8C-4D71-B63B-1BD7103A6135}"/>
              </a:ext>
            </a:extLst>
          </p:cNvPr>
          <p:cNvSpPr>
            <a:spLocks noGrp="1"/>
          </p:cNvSpPr>
          <p:nvPr/>
        </p:nvSpPr>
        <p:spPr>
          <a:xfrm>
            <a:off x="8410575" y="4851400"/>
            <a:ext cx="514350" cy="400050"/>
          </a:xfrm>
          <a:prstGeom prst="rect">
            <a:avLst/>
          </a:prstGeom>
          <a:noFill/>
          <a:ln w="0">
            <a:noFill/>
          </a:ln>
        </p:spPr>
        <p:txBody>
          <a:bodyPr anchor="ctr">
            <a:noAutofit/>
          </a:bodyPr>
          <a:lstStyle/>
          <a:p>
            <a:pPr algn="l">
              <a:defRPr sz="2100" b="0">
                <a:solidFill>
                  <a:srgbClr val="1B8A3A"/>
                </a:solidFill>
                <a:latin typeface="PT Mono"/>
                <a:ea typeface="PT Mono"/>
                <a:cs typeface="PT Mono"/>
              </a:defRPr>
            </a:pPr>
            <a:r>
              <a:rPr sz="2100" b="0">
                <a:solidFill>
                  <a:srgbClr val="1B8A3A"/>
                </a:solidFill>
                <a:latin typeface="PT Mono"/>
                <a:ea typeface="PT Mono"/>
                <a:cs typeface="PT Mono"/>
              </a:rPr>
              <a:t>D</a:t>
            </a:r>
          </a:p>
        </p:txBody>
      </p:sp>
      <p:sp>
        <p:nvSpPr>
          <p:cNvPr id="66" name="Edges: Sequence">
            <a:extLst>
              <a:ext uri="{FF2B5EF4-FFF2-40B4-BE49-F238E27FC236}">
                <a16:creationId xmlns:a16="http://schemas.microsoft.com/office/drawing/2014/main" id="{B58BE93D-7B25-4054-9EE2-C3BC1492B329}"/>
              </a:ext>
            </a:extLst>
          </p:cNvPr>
          <p:cNvSpPr>
            <a:spLocks noGrp="1"/>
          </p:cNvSpPr>
          <p:nvPr/>
        </p:nvSpPr>
        <p:spPr>
          <a:xfrm>
            <a:off x="6296025" y="5441950"/>
            <a:ext cx="2628900" cy="333375"/>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Edges: Sequence</a:t>
            </a:r>
          </a:p>
        </p:txBody>
      </p:sp>
      <p:sp>
        <p:nvSpPr>
          <p:cNvPr id="67" name="Dots: Junctions">
            <a:extLst>
              <a:ext uri="{FF2B5EF4-FFF2-40B4-BE49-F238E27FC236}">
                <a16:creationId xmlns:a16="http://schemas.microsoft.com/office/drawing/2014/main" id="{A0620129-96AB-48B0-BF1B-62954F11270F}"/>
              </a:ext>
            </a:extLst>
          </p:cNvPr>
          <p:cNvSpPr>
            <a:spLocks noGrp="1"/>
          </p:cNvSpPr>
          <p:nvPr/>
        </p:nvSpPr>
        <p:spPr>
          <a:xfrm>
            <a:off x="6296025" y="5756275"/>
            <a:ext cx="2628900" cy="333375"/>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Dots: Junctions</a:t>
            </a:r>
          </a:p>
        </p:txBody>
      </p:sp>
      <p:sp>
        <p:nvSpPr>
          <p:cNvPr id="68" name="Editable path">
            <a:extLst>
              <a:ext uri="{FF2B5EF4-FFF2-40B4-BE49-F238E27FC236}">
                <a16:creationId xmlns:a16="http://schemas.microsoft.com/office/drawing/2014/main" id="{161CA23C-173B-413B-A089-18DACAC61F8B}"/>
              </a:ext>
            </a:extLst>
          </p:cNvPr>
          <p:cNvSpPr>
            <a:spLocks noGrp="1"/>
          </p:cNvSpPr>
          <p:nvPr/>
        </p:nvSpPr>
        <p:spPr>
          <a:xfrm>
            <a:off x="8839200" y="4108450"/>
            <a:ext cx="276225" cy="9525"/>
          </a:xfrm>
          <a:custGeom>
            <a:avLst/>
            <a:gdLst/>
            <a:ahLst/>
            <a:cxnLst/>
            <a:rect l="0" t="0" r="0" b="0"/>
            <a:pathLst>
              <a:path w="276225" h="9525">
                <a:moveTo>
                  <a:pt x="0" y="0"/>
                </a:moveTo>
                <a:lnTo>
                  <a:pt x="276225" y="0"/>
                </a:lnTo>
              </a:path>
            </a:pathLst>
          </a:custGeom>
          <a:noFill/>
          <a:ln w="30480">
            <a:solidFill>
              <a:srgbClr val="9AA3AD"/>
            </a:solidFill>
            <a:prstDash val="solid"/>
          </a:ln>
        </p:spPr>
        <p:txBody>
          <a:bodyPr/>
          <a:lstStyle/>
          <a:p>
            <a:endParaRPr lang="en-US"/>
          </a:p>
        </p:txBody>
      </p:sp>
      <p:sp>
        <p:nvSpPr>
          <p:cNvPr id="69" name="Arrowhead">
            <a:extLst>
              <a:ext uri="{FF2B5EF4-FFF2-40B4-BE49-F238E27FC236}">
                <a16:creationId xmlns:a16="http://schemas.microsoft.com/office/drawing/2014/main" id="{619E638A-B4DF-4BDD-8084-C1AF15C737CE}"/>
              </a:ext>
            </a:extLst>
          </p:cNvPr>
          <p:cNvSpPr>
            <a:spLocks noGrp="1"/>
          </p:cNvSpPr>
          <p:nvPr/>
        </p:nvSpPr>
        <p:spPr>
          <a:xfrm>
            <a:off x="9020175" y="4058920"/>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70" name="Editable path">
            <a:extLst>
              <a:ext uri="{FF2B5EF4-FFF2-40B4-BE49-F238E27FC236}">
                <a16:creationId xmlns:a16="http://schemas.microsoft.com/office/drawing/2014/main" id="{67CA7102-2EF8-4255-B8DA-8C9D7C7405C8}"/>
              </a:ext>
            </a:extLst>
          </p:cNvPr>
          <p:cNvSpPr>
            <a:spLocks noGrp="1"/>
          </p:cNvSpPr>
          <p:nvPr/>
        </p:nvSpPr>
        <p:spPr>
          <a:xfrm>
            <a:off x="9401175" y="3203575"/>
            <a:ext cx="1981200" cy="9525"/>
          </a:xfrm>
          <a:custGeom>
            <a:avLst/>
            <a:gdLst/>
            <a:ahLst/>
            <a:cxnLst/>
            <a:rect l="0" t="0" r="0" b="0"/>
            <a:pathLst>
              <a:path w="1981200" h="9525">
                <a:moveTo>
                  <a:pt x="0" y="0"/>
                </a:moveTo>
                <a:lnTo>
                  <a:pt x="1981200" y="0"/>
                </a:lnTo>
              </a:path>
            </a:pathLst>
          </a:custGeom>
          <a:noFill/>
          <a:ln w="28575">
            <a:solidFill>
              <a:srgbClr val="6E6E6E"/>
            </a:solidFill>
            <a:prstDash val="solid"/>
          </a:ln>
        </p:spPr>
        <p:txBody>
          <a:bodyPr/>
          <a:lstStyle/>
          <a:p>
            <a:endParaRPr lang="en-US"/>
          </a:p>
        </p:txBody>
      </p:sp>
      <p:sp>
        <p:nvSpPr>
          <p:cNvPr id="71" name="Editable path">
            <a:extLst>
              <a:ext uri="{FF2B5EF4-FFF2-40B4-BE49-F238E27FC236}">
                <a16:creationId xmlns:a16="http://schemas.microsoft.com/office/drawing/2014/main" id="{6EDFFB8C-2073-4390-9651-F3F9F9FBD09E}"/>
              </a:ext>
            </a:extLst>
          </p:cNvPr>
          <p:cNvSpPr>
            <a:spLocks noGrp="1"/>
          </p:cNvSpPr>
          <p:nvPr/>
        </p:nvSpPr>
        <p:spPr>
          <a:xfrm>
            <a:off x="9401175" y="3146425"/>
            <a:ext cx="9525" cy="114300"/>
          </a:xfrm>
          <a:custGeom>
            <a:avLst/>
            <a:gdLst/>
            <a:ahLst/>
            <a:cxnLst/>
            <a:rect l="0" t="0" r="0" b="0"/>
            <a:pathLst>
              <a:path w="9525" h="114300">
                <a:moveTo>
                  <a:pt x="0" y="0"/>
                </a:moveTo>
                <a:lnTo>
                  <a:pt x="0" y="114300"/>
                </a:lnTo>
              </a:path>
            </a:pathLst>
          </a:custGeom>
          <a:noFill/>
          <a:ln w="28575">
            <a:solidFill>
              <a:srgbClr val="6E6E6E"/>
            </a:solidFill>
            <a:prstDash val="solid"/>
          </a:ln>
        </p:spPr>
        <p:txBody>
          <a:bodyPr/>
          <a:lstStyle/>
          <a:p>
            <a:endParaRPr lang="en-US"/>
          </a:p>
        </p:txBody>
      </p:sp>
      <p:sp>
        <p:nvSpPr>
          <p:cNvPr id="72" name="Editable path">
            <a:extLst>
              <a:ext uri="{FF2B5EF4-FFF2-40B4-BE49-F238E27FC236}">
                <a16:creationId xmlns:a16="http://schemas.microsoft.com/office/drawing/2014/main" id="{2D36FA4D-F006-4769-9971-5BECBFC46A3F}"/>
              </a:ext>
            </a:extLst>
          </p:cNvPr>
          <p:cNvSpPr>
            <a:spLocks noGrp="1"/>
          </p:cNvSpPr>
          <p:nvPr/>
        </p:nvSpPr>
        <p:spPr>
          <a:xfrm>
            <a:off x="11382375" y="3146425"/>
            <a:ext cx="9525" cy="114300"/>
          </a:xfrm>
          <a:custGeom>
            <a:avLst/>
            <a:gdLst/>
            <a:ahLst/>
            <a:cxnLst/>
            <a:rect l="0" t="0" r="0" b="0"/>
            <a:pathLst>
              <a:path w="9525" h="114300">
                <a:moveTo>
                  <a:pt x="0" y="0"/>
                </a:moveTo>
                <a:lnTo>
                  <a:pt x="0" y="114300"/>
                </a:lnTo>
              </a:path>
            </a:pathLst>
          </a:custGeom>
          <a:noFill/>
          <a:ln w="28575">
            <a:solidFill>
              <a:srgbClr val="6E6E6E"/>
            </a:solidFill>
            <a:prstDash val="solid"/>
          </a:ln>
        </p:spPr>
        <p:txBody>
          <a:bodyPr/>
          <a:lstStyle/>
          <a:p>
            <a:endParaRPr lang="en-US"/>
          </a:p>
        </p:txBody>
      </p:sp>
      <p:sp>
        <p:nvSpPr>
          <p:cNvPr id="73" name="A sequence">
            <a:extLst>
              <a:ext uri="{FF2B5EF4-FFF2-40B4-BE49-F238E27FC236}">
                <a16:creationId xmlns:a16="http://schemas.microsoft.com/office/drawing/2014/main" id="{314B9F6F-D454-4F75-A02B-818E1C7F1769}"/>
              </a:ext>
            </a:extLst>
          </p:cNvPr>
          <p:cNvSpPr>
            <a:spLocks noGrp="1"/>
          </p:cNvSpPr>
          <p:nvPr/>
        </p:nvSpPr>
        <p:spPr>
          <a:xfrm>
            <a:off x="9391650" y="3432175"/>
            <a:ext cx="552450" cy="419100"/>
          </a:xfrm>
          <a:prstGeom prst="rect">
            <a:avLst/>
          </a:prstGeom>
          <a:solidFill>
            <a:srgbClr val="4472C4"/>
          </a:solidFill>
          <a:ln w="0">
            <a:solidFill>
              <a:srgbClr val="4472C4"/>
            </a:solidFill>
            <a:prstDash val="solid"/>
          </a:ln>
        </p:spPr>
        <p:txBody>
          <a:bodyPr/>
          <a:lstStyle/>
          <a:p>
            <a:endParaRPr lang="en-US"/>
          </a:p>
        </p:txBody>
      </p:sp>
      <p:sp>
        <p:nvSpPr>
          <p:cNvPr id="74" name="A">
            <a:extLst>
              <a:ext uri="{FF2B5EF4-FFF2-40B4-BE49-F238E27FC236}">
                <a16:creationId xmlns:a16="http://schemas.microsoft.com/office/drawing/2014/main" id="{866B189A-8639-406F-932A-F24E5373CCA1}"/>
              </a:ext>
            </a:extLst>
          </p:cNvPr>
          <p:cNvSpPr>
            <a:spLocks noGrp="1"/>
          </p:cNvSpPr>
          <p:nvPr/>
        </p:nvSpPr>
        <p:spPr>
          <a:xfrm>
            <a:off x="9420225" y="3441700"/>
            <a:ext cx="495300"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75" name="R sequence">
            <a:extLst>
              <a:ext uri="{FF2B5EF4-FFF2-40B4-BE49-F238E27FC236}">
                <a16:creationId xmlns:a16="http://schemas.microsoft.com/office/drawing/2014/main" id="{91E5E7B4-D5A9-4158-A608-AB18C529BB50}"/>
              </a:ext>
            </a:extLst>
          </p:cNvPr>
          <p:cNvSpPr>
            <a:spLocks noGrp="1"/>
          </p:cNvSpPr>
          <p:nvPr/>
        </p:nvSpPr>
        <p:spPr>
          <a:xfrm>
            <a:off x="9944100" y="3432175"/>
            <a:ext cx="885825" cy="419100"/>
          </a:xfrm>
          <a:prstGeom prst="rect">
            <a:avLst/>
          </a:prstGeom>
          <a:solidFill>
            <a:srgbClr val="ED7D31"/>
          </a:solidFill>
          <a:ln w="0">
            <a:solidFill>
              <a:srgbClr val="ED7D31"/>
            </a:solidFill>
            <a:prstDash val="solid"/>
          </a:ln>
        </p:spPr>
        <p:txBody>
          <a:bodyPr/>
          <a:lstStyle/>
          <a:p>
            <a:endParaRPr lang="en-US"/>
          </a:p>
        </p:txBody>
      </p:sp>
      <p:sp>
        <p:nvSpPr>
          <p:cNvPr id="76" name="R">
            <a:extLst>
              <a:ext uri="{FF2B5EF4-FFF2-40B4-BE49-F238E27FC236}">
                <a16:creationId xmlns:a16="http://schemas.microsoft.com/office/drawing/2014/main" id="{2AEB51AB-B405-45A3-AB09-C37AF59320C7}"/>
              </a:ext>
            </a:extLst>
          </p:cNvPr>
          <p:cNvSpPr>
            <a:spLocks noGrp="1"/>
          </p:cNvSpPr>
          <p:nvPr/>
        </p:nvSpPr>
        <p:spPr>
          <a:xfrm>
            <a:off x="9972675" y="344170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77" name="B sequence">
            <a:extLst>
              <a:ext uri="{FF2B5EF4-FFF2-40B4-BE49-F238E27FC236}">
                <a16:creationId xmlns:a16="http://schemas.microsoft.com/office/drawing/2014/main" id="{432C6FCE-529A-4AF9-B7A8-50C75B6AC4E6}"/>
              </a:ext>
            </a:extLst>
          </p:cNvPr>
          <p:cNvSpPr>
            <a:spLocks noGrp="1"/>
          </p:cNvSpPr>
          <p:nvPr/>
        </p:nvSpPr>
        <p:spPr>
          <a:xfrm>
            <a:off x="10829925" y="3432175"/>
            <a:ext cx="552450" cy="419100"/>
          </a:xfrm>
          <a:prstGeom prst="rect">
            <a:avLst/>
          </a:prstGeom>
          <a:solidFill>
            <a:srgbClr val="4472C4"/>
          </a:solidFill>
          <a:ln w="0">
            <a:solidFill>
              <a:srgbClr val="4472C4"/>
            </a:solidFill>
            <a:prstDash val="solid"/>
          </a:ln>
        </p:spPr>
        <p:txBody>
          <a:bodyPr/>
          <a:lstStyle/>
          <a:p>
            <a:endParaRPr lang="en-US"/>
          </a:p>
        </p:txBody>
      </p:sp>
      <p:sp>
        <p:nvSpPr>
          <p:cNvPr id="78" name="B">
            <a:extLst>
              <a:ext uri="{FF2B5EF4-FFF2-40B4-BE49-F238E27FC236}">
                <a16:creationId xmlns:a16="http://schemas.microsoft.com/office/drawing/2014/main" id="{0541F458-FDF2-4776-8452-B3F294285F69}"/>
              </a:ext>
            </a:extLst>
          </p:cNvPr>
          <p:cNvSpPr>
            <a:spLocks noGrp="1"/>
          </p:cNvSpPr>
          <p:nvPr/>
        </p:nvSpPr>
        <p:spPr>
          <a:xfrm>
            <a:off x="10858500" y="3441700"/>
            <a:ext cx="495300"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79" name="Editable path">
            <a:extLst>
              <a:ext uri="{FF2B5EF4-FFF2-40B4-BE49-F238E27FC236}">
                <a16:creationId xmlns:a16="http://schemas.microsoft.com/office/drawing/2014/main" id="{8089A6A4-076F-4B7C-A3C4-11CB488E9258}"/>
              </a:ext>
            </a:extLst>
          </p:cNvPr>
          <p:cNvSpPr>
            <a:spLocks noGrp="1"/>
          </p:cNvSpPr>
          <p:nvPr/>
        </p:nvSpPr>
        <p:spPr>
          <a:xfrm>
            <a:off x="9401175" y="4384675"/>
            <a:ext cx="1981200" cy="9525"/>
          </a:xfrm>
          <a:custGeom>
            <a:avLst/>
            <a:gdLst/>
            <a:ahLst/>
            <a:cxnLst/>
            <a:rect l="0" t="0" r="0" b="0"/>
            <a:pathLst>
              <a:path w="1981200" h="9525">
                <a:moveTo>
                  <a:pt x="0" y="0"/>
                </a:moveTo>
                <a:lnTo>
                  <a:pt x="1981200" y="0"/>
                </a:lnTo>
              </a:path>
            </a:pathLst>
          </a:custGeom>
          <a:noFill/>
          <a:ln w="28575">
            <a:solidFill>
              <a:srgbClr val="6E6E6E"/>
            </a:solidFill>
            <a:prstDash val="solid"/>
          </a:ln>
        </p:spPr>
        <p:txBody>
          <a:bodyPr/>
          <a:lstStyle/>
          <a:p>
            <a:endParaRPr lang="en-US"/>
          </a:p>
        </p:txBody>
      </p:sp>
      <p:sp>
        <p:nvSpPr>
          <p:cNvPr id="80" name="Editable path">
            <a:extLst>
              <a:ext uri="{FF2B5EF4-FFF2-40B4-BE49-F238E27FC236}">
                <a16:creationId xmlns:a16="http://schemas.microsoft.com/office/drawing/2014/main" id="{A8407A44-FF83-4829-93BB-392AA578353F}"/>
              </a:ext>
            </a:extLst>
          </p:cNvPr>
          <p:cNvSpPr>
            <a:spLocks noGrp="1"/>
          </p:cNvSpPr>
          <p:nvPr/>
        </p:nvSpPr>
        <p:spPr>
          <a:xfrm>
            <a:off x="9401175" y="4327525"/>
            <a:ext cx="9525" cy="114300"/>
          </a:xfrm>
          <a:custGeom>
            <a:avLst/>
            <a:gdLst/>
            <a:ahLst/>
            <a:cxnLst/>
            <a:rect l="0" t="0" r="0" b="0"/>
            <a:pathLst>
              <a:path w="9525" h="114300">
                <a:moveTo>
                  <a:pt x="0" y="0"/>
                </a:moveTo>
                <a:lnTo>
                  <a:pt x="0" y="114300"/>
                </a:lnTo>
              </a:path>
            </a:pathLst>
          </a:custGeom>
          <a:noFill/>
          <a:ln w="28575">
            <a:solidFill>
              <a:srgbClr val="6E6E6E"/>
            </a:solidFill>
            <a:prstDash val="solid"/>
          </a:ln>
        </p:spPr>
        <p:txBody>
          <a:bodyPr/>
          <a:lstStyle/>
          <a:p>
            <a:endParaRPr lang="en-US"/>
          </a:p>
        </p:txBody>
      </p:sp>
      <p:sp>
        <p:nvSpPr>
          <p:cNvPr id="81" name="Editable path">
            <a:extLst>
              <a:ext uri="{FF2B5EF4-FFF2-40B4-BE49-F238E27FC236}">
                <a16:creationId xmlns:a16="http://schemas.microsoft.com/office/drawing/2014/main" id="{AC85850E-B19E-4A43-8E06-9A9E53725F04}"/>
              </a:ext>
            </a:extLst>
          </p:cNvPr>
          <p:cNvSpPr>
            <a:spLocks noGrp="1"/>
          </p:cNvSpPr>
          <p:nvPr/>
        </p:nvSpPr>
        <p:spPr>
          <a:xfrm>
            <a:off x="11382375" y="4327525"/>
            <a:ext cx="9525" cy="114300"/>
          </a:xfrm>
          <a:custGeom>
            <a:avLst/>
            <a:gdLst/>
            <a:ahLst/>
            <a:cxnLst/>
            <a:rect l="0" t="0" r="0" b="0"/>
            <a:pathLst>
              <a:path w="9525" h="114300">
                <a:moveTo>
                  <a:pt x="0" y="0"/>
                </a:moveTo>
                <a:lnTo>
                  <a:pt x="0" y="114300"/>
                </a:lnTo>
              </a:path>
            </a:pathLst>
          </a:custGeom>
          <a:noFill/>
          <a:ln w="28575">
            <a:solidFill>
              <a:srgbClr val="6E6E6E"/>
            </a:solidFill>
            <a:prstDash val="solid"/>
          </a:ln>
        </p:spPr>
        <p:txBody>
          <a:bodyPr/>
          <a:lstStyle/>
          <a:p>
            <a:endParaRPr lang="en-US"/>
          </a:p>
        </p:txBody>
      </p:sp>
      <p:sp>
        <p:nvSpPr>
          <p:cNvPr id="82" name="C sequence">
            <a:extLst>
              <a:ext uri="{FF2B5EF4-FFF2-40B4-BE49-F238E27FC236}">
                <a16:creationId xmlns:a16="http://schemas.microsoft.com/office/drawing/2014/main" id="{0F715068-7181-41AF-B922-7EEEEFD416F1}"/>
              </a:ext>
            </a:extLst>
          </p:cNvPr>
          <p:cNvSpPr>
            <a:spLocks noGrp="1"/>
          </p:cNvSpPr>
          <p:nvPr/>
        </p:nvSpPr>
        <p:spPr>
          <a:xfrm>
            <a:off x="9391650" y="4613275"/>
            <a:ext cx="552450" cy="419100"/>
          </a:xfrm>
          <a:prstGeom prst="rect">
            <a:avLst/>
          </a:prstGeom>
          <a:solidFill>
            <a:srgbClr val="1B8A3A"/>
          </a:solidFill>
          <a:ln w="0">
            <a:solidFill>
              <a:srgbClr val="1B8A3A"/>
            </a:solidFill>
            <a:prstDash val="solid"/>
          </a:ln>
        </p:spPr>
        <p:txBody>
          <a:bodyPr/>
          <a:lstStyle/>
          <a:p>
            <a:endParaRPr lang="en-US"/>
          </a:p>
        </p:txBody>
      </p:sp>
      <p:sp>
        <p:nvSpPr>
          <p:cNvPr id="83" name="C">
            <a:extLst>
              <a:ext uri="{FF2B5EF4-FFF2-40B4-BE49-F238E27FC236}">
                <a16:creationId xmlns:a16="http://schemas.microsoft.com/office/drawing/2014/main" id="{DE9C7262-5E69-446A-A7AF-3B88C5F8BCC1}"/>
              </a:ext>
            </a:extLst>
          </p:cNvPr>
          <p:cNvSpPr>
            <a:spLocks noGrp="1"/>
          </p:cNvSpPr>
          <p:nvPr/>
        </p:nvSpPr>
        <p:spPr>
          <a:xfrm>
            <a:off x="9420225" y="4622800"/>
            <a:ext cx="495300"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C</a:t>
            </a:r>
          </a:p>
        </p:txBody>
      </p:sp>
      <p:sp>
        <p:nvSpPr>
          <p:cNvPr id="84" name="R sequence">
            <a:extLst>
              <a:ext uri="{FF2B5EF4-FFF2-40B4-BE49-F238E27FC236}">
                <a16:creationId xmlns:a16="http://schemas.microsoft.com/office/drawing/2014/main" id="{39404000-3EDA-4DAA-97CB-824603CC3FB5}"/>
              </a:ext>
            </a:extLst>
          </p:cNvPr>
          <p:cNvSpPr>
            <a:spLocks noGrp="1"/>
          </p:cNvSpPr>
          <p:nvPr/>
        </p:nvSpPr>
        <p:spPr>
          <a:xfrm>
            <a:off x="9944100" y="4613275"/>
            <a:ext cx="885825" cy="419100"/>
          </a:xfrm>
          <a:prstGeom prst="rect">
            <a:avLst/>
          </a:prstGeom>
          <a:solidFill>
            <a:srgbClr val="ED7D31"/>
          </a:solidFill>
          <a:ln w="0">
            <a:solidFill>
              <a:srgbClr val="ED7D31"/>
            </a:solidFill>
            <a:prstDash val="solid"/>
          </a:ln>
        </p:spPr>
        <p:txBody>
          <a:bodyPr/>
          <a:lstStyle/>
          <a:p>
            <a:endParaRPr lang="en-US"/>
          </a:p>
        </p:txBody>
      </p:sp>
      <p:sp>
        <p:nvSpPr>
          <p:cNvPr id="85" name="R">
            <a:extLst>
              <a:ext uri="{FF2B5EF4-FFF2-40B4-BE49-F238E27FC236}">
                <a16:creationId xmlns:a16="http://schemas.microsoft.com/office/drawing/2014/main" id="{E3DDCC21-AFB3-454F-ABE7-E38D6B82C73B}"/>
              </a:ext>
            </a:extLst>
          </p:cNvPr>
          <p:cNvSpPr>
            <a:spLocks noGrp="1"/>
          </p:cNvSpPr>
          <p:nvPr/>
        </p:nvSpPr>
        <p:spPr>
          <a:xfrm>
            <a:off x="9972675" y="462280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86" name="D sequence">
            <a:extLst>
              <a:ext uri="{FF2B5EF4-FFF2-40B4-BE49-F238E27FC236}">
                <a16:creationId xmlns:a16="http://schemas.microsoft.com/office/drawing/2014/main" id="{8950DF9C-8072-4E56-BEF7-AAC91B1BCE63}"/>
              </a:ext>
            </a:extLst>
          </p:cNvPr>
          <p:cNvSpPr>
            <a:spLocks noGrp="1"/>
          </p:cNvSpPr>
          <p:nvPr/>
        </p:nvSpPr>
        <p:spPr>
          <a:xfrm>
            <a:off x="10829925" y="4613275"/>
            <a:ext cx="552450" cy="419100"/>
          </a:xfrm>
          <a:prstGeom prst="rect">
            <a:avLst/>
          </a:prstGeom>
          <a:solidFill>
            <a:srgbClr val="1B8A3A"/>
          </a:solidFill>
          <a:ln w="0">
            <a:solidFill>
              <a:srgbClr val="1B8A3A"/>
            </a:solidFill>
            <a:prstDash val="solid"/>
          </a:ln>
        </p:spPr>
        <p:txBody>
          <a:bodyPr/>
          <a:lstStyle/>
          <a:p>
            <a:endParaRPr lang="en-US"/>
          </a:p>
        </p:txBody>
      </p:sp>
      <p:sp>
        <p:nvSpPr>
          <p:cNvPr id="87" name="D">
            <a:extLst>
              <a:ext uri="{FF2B5EF4-FFF2-40B4-BE49-F238E27FC236}">
                <a16:creationId xmlns:a16="http://schemas.microsoft.com/office/drawing/2014/main" id="{903C2694-203C-4F15-9690-7CB0D6DA4F07}"/>
              </a:ext>
            </a:extLst>
          </p:cNvPr>
          <p:cNvSpPr>
            <a:spLocks noGrp="1"/>
          </p:cNvSpPr>
          <p:nvPr/>
        </p:nvSpPr>
        <p:spPr>
          <a:xfrm>
            <a:off x="10858500" y="4622800"/>
            <a:ext cx="495300"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D</a:t>
            </a:r>
          </a:p>
        </p:txBody>
      </p:sp>
      <p:sp>
        <p:nvSpPr>
          <p:cNvPr id="88" name="Resolved paths">
            <a:extLst>
              <a:ext uri="{FF2B5EF4-FFF2-40B4-BE49-F238E27FC236}">
                <a16:creationId xmlns:a16="http://schemas.microsoft.com/office/drawing/2014/main" id="{E287633F-44BE-4D79-9751-8D53FE7680EC}"/>
              </a:ext>
            </a:extLst>
          </p:cNvPr>
          <p:cNvSpPr>
            <a:spLocks noGrp="1"/>
          </p:cNvSpPr>
          <p:nvPr/>
        </p:nvSpPr>
        <p:spPr>
          <a:xfrm>
            <a:off x="9353550" y="5441950"/>
            <a:ext cx="2247900" cy="409575"/>
          </a:xfrm>
          <a:prstGeom prst="rect">
            <a:avLst/>
          </a:prstGeom>
          <a:noFill/>
          <a:ln w="0">
            <a:noFill/>
          </a:ln>
        </p:spPr>
        <p:txBody>
          <a:bodyPr anchor="ctr">
            <a:noAutofit/>
          </a:bodyPr>
          <a:lstStyle/>
          <a:p>
            <a:pPr algn="l">
              <a:defRPr sz="2100" b="0">
                <a:solidFill>
                  <a:srgbClr val="6E6E6E"/>
                </a:solidFill>
                <a:latin typeface="Calibri"/>
                <a:ea typeface="Calibri"/>
                <a:cs typeface="Calibri"/>
              </a:defRPr>
            </a:pPr>
            <a:r>
              <a:rPr sz="2100" b="0">
                <a:solidFill>
                  <a:srgbClr val="6E6E6E"/>
                </a:solidFill>
                <a:latin typeface="Calibri"/>
                <a:ea typeface="Calibri"/>
                <a:cs typeface="Calibri"/>
              </a:rPr>
              <a:t>Resolved paths</a:t>
            </a:r>
          </a:p>
        </p:txBody>
      </p:sp>
      <p:sp>
        <p:nvSpPr>
          <p:cNvPr id="89" name="Slide Number Placeholder 2">
            <a:extLst>
              <a:ext uri="{FF2B5EF4-FFF2-40B4-BE49-F238E27FC236}">
                <a16:creationId xmlns:a16="http://schemas.microsoft.com/office/drawing/2014/main" id="{8F3A66CB-01D6-44C9-BA90-12B9A46C84D5}"/>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45</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86828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3"/>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6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9"/>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70"/>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71"/>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72"/>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3"/>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74"/>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75"/>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76"/>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7"/>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78"/>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79"/>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80"/>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1"/>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82"/>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4"/>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85"/>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86"/>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87"/>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8"/>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nodeType="clickEffect">
                                  <p:stCondLst>
                                    <p:cond delay="0"/>
                                  </p:stCondLst>
                                  <p:childTnLst>
                                    <p:set>
                                      <p:cBhvr>
                                        <p:cTn id="17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06EB8D-A42E-48AA-BFA0-791E6CD07D55}"/>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Hifiasm: Preserving Haplotype Paths</a:t>
            </a:r>
          </a:p>
        </p:txBody>
      </p:sp>
      <p:sp>
        <p:nvSpPr>
          <p:cNvPr id="6" name="Content Placeholder 5">
            <a:extLst>
              <a:ext uri="{FF2B5EF4-FFF2-40B4-BE49-F238E27FC236}">
                <a16:creationId xmlns:a16="http://schemas.microsoft.com/office/drawing/2014/main" id="{E1D9B46E-2E3F-4537-A617-B646E06FE447}"/>
              </a:ext>
            </a:extLst>
          </p:cNvPr>
          <p:cNvSpPr>
            <a:spLocks noGrp="1"/>
          </p:cNvSpPr>
          <p:nvPr>
            <p:ph idx="1"/>
          </p:nvPr>
        </p:nvSpPr>
        <p:spPr/>
        <p:txBody>
          <a:bodyPr/>
          <a:lstStyle/>
          <a:p>
            <a:pPr lvl="0"/>
            <a:r>
              <a:rPr lang="en-US" b="0"/>
              <a:t>Keep coherent alleles together through the assembly graph</a:t>
            </a:r>
          </a:p>
          <a:p>
            <a:pPr lvl="0"/>
            <a:r>
              <a:rPr lang="en-US" b="0"/>
              <a:t>Accurate reads and phasing evidence help separate haplotypes</a:t>
            </a:r>
          </a:p>
        </p:txBody>
      </p:sp>
      <p:sp>
        <p:nvSpPr>
          <p:cNvPr id="8" name="Variant bubbles">
            <a:extLst>
              <a:ext uri="{FF2B5EF4-FFF2-40B4-BE49-F238E27FC236}">
                <a16:creationId xmlns:a16="http://schemas.microsoft.com/office/drawing/2014/main" id="{BEC54CB7-6D0C-4DD9-9DCB-36CF32B681A4}"/>
              </a:ext>
            </a:extLst>
          </p:cNvPr>
          <p:cNvSpPr>
            <a:spLocks noGrp="1"/>
          </p:cNvSpPr>
          <p:nvPr/>
        </p:nvSpPr>
        <p:spPr>
          <a:xfrm>
            <a:off x="647700" y="2317750"/>
            <a:ext cx="4000500" cy="428625"/>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Variant bubbles</a:t>
            </a:r>
          </a:p>
        </p:txBody>
      </p:sp>
      <p:sp>
        <p:nvSpPr>
          <p:cNvPr id="9" name="Local phase">
            <a:extLst>
              <a:ext uri="{FF2B5EF4-FFF2-40B4-BE49-F238E27FC236}">
                <a16:creationId xmlns:a16="http://schemas.microsoft.com/office/drawing/2014/main" id="{42AB8E56-0C55-4E44-B974-1F1E15C3DCDF}"/>
              </a:ext>
            </a:extLst>
          </p:cNvPr>
          <p:cNvSpPr>
            <a:spLocks noGrp="1"/>
          </p:cNvSpPr>
          <p:nvPr/>
        </p:nvSpPr>
        <p:spPr>
          <a:xfrm>
            <a:off x="8848725" y="2317750"/>
            <a:ext cx="2752725" cy="428625"/>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Local phase</a:t>
            </a:r>
          </a:p>
        </p:txBody>
      </p:sp>
      <p:sp>
        <p:nvSpPr>
          <p:cNvPr id="10" name="Editable path">
            <a:extLst>
              <a:ext uri="{FF2B5EF4-FFF2-40B4-BE49-F238E27FC236}">
                <a16:creationId xmlns:a16="http://schemas.microsoft.com/office/drawing/2014/main" id="{A15D7893-D670-4BB1-B239-E622584C94F2}"/>
              </a:ext>
            </a:extLst>
          </p:cNvPr>
          <p:cNvSpPr>
            <a:spLocks noGrp="1"/>
          </p:cNvSpPr>
          <p:nvPr/>
        </p:nvSpPr>
        <p:spPr>
          <a:xfrm>
            <a:off x="838200" y="3898900"/>
            <a:ext cx="1028700" cy="9525"/>
          </a:xfrm>
          <a:custGeom>
            <a:avLst/>
            <a:gdLst/>
            <a:ahLst/>
            <a:cxnLst/>
            <a:rect l="0" t="0" r="0" b="0"/>
            <a:pathLst>
              <a:path w="1028700" h="9525">
                <a:moveTo>
                  <a:pt x="0" y="0"/>
                </a:moveTo>
                <a:lnTo>
                  <a:pt x="1028700" y="0"/>
                </a:lnTo>
              </a:path>
            </a:pathLst>
          </a:custGeom>
          <a:noFill/>
          <a:ln w="95250">
            <a:solidFill>
              <a:srgbClr val="9AA3AD"/>
            </a:solidFill>
            <a:prstDash val="solid"/>
          </a:ln>
        </p:spPr>
        <p:txBody>
          <a:bodyPr/>
          <a:lstStyle/>
          <a:p>
            <a:endParaRPr lang="en-US"/>
          </a:p>
        </p:txBody>
      </p:sp>
      <p:sp>
        <p:nvSpPr>
          <p:cNvPr id="11" name="Editable path">
            <a:extLst>
              <a:ext uri="{FF2B5EF4-FFF2-40B4-BE49-F238E27FC236}">
                <a16:creationId xmlns:a16="http://schemas.microsoft.com/office/drawing/2014/main" id="{772AB519-5A67-43EB-B43F-B7684CCCF222}"/>
              </a:ext>
            </a:extLst>
          </p:cNvPr>
          <p:cNvSpPr>
            <a:spLocks noGrp="1"/>
          </p:cNvSpPr>
          <p:nvPr/>
        </p:nvSpPr>
        <p:spPr>
          <a:xfrm>
            <a:off x="3714750" y="3898900"/>
            <a:ext cx="800100" cy="9525"/>
          </a:xfrm>
          <a:custGeom>
            <a:avLst/>
            <a:gdLst/>
            <a:ahLst/>
            <a:cxnLst/>
            <a:rect l="0" t="0" r="0" b="0"/>
            <a:pathLst>
              <a:path w="800100" h="9525">
                <a:moveTo>
                  <a:pt x="0" y="0"/>
                </a:moveTo>
                <a:lnTo>
                  <a:pt x="800100" y="0"/>
                </a:lnTo>
              </a:path>
            </a:pathLst>
          </a:custGeom>
          <a:noFill/>
          <a:ln w="95250">
            <a:solidFill>
              <a:srgbClr val="9AA3AD"/>
            </a:solidFill>
            <a:prstDash val="solid"/>
          </a:ln>
        </p:spPr>
        <p:txBody>
          <a:bodyPr/>
          <a:lstStyle/>
          <a:p>
            <a:endParaRPr lang="en-US"/>
          </a:p>
        </p:txBody>
      </p:sp>
      <p:sp>
        <p:nvSpPr>
          <p:cNvPr id="12" name="Editable path">
            <a:extLst>
              <a:ext uri="{FF2B5EF4-FFF2-40B4-BE49-F238E27FC236}">
                <a16:creationId xmlns:a16="http://schemas.microsoft.com/office/drawing/2014/main" id="{BD1F8E4A-65D7-4007-BE05-D183146CBF3D}"/>
              </a:ext>
            </a:extLst>
          </p:cNvPr>
          <p:cNvSpPr>
            <a:spLocks noGrp="1"/>
          </p:cNvSpPr>
          <p:nvPr/>
        </p:nvSpPr>
        <p:spPr>
          <a:xfrm>
            <a:off x="6362700" y="3898900"/>
            <a:ext cx="1152525" cy="9525"/>
          </a:xfrm>
          <a:custGeom>
            <a:avLst/>
            <a:gdLst/>
            <a:ahLst/>
            <a:cxnLst/>
            <a:rect l="0" t="0" r="0" b="0"/>
            <a:pathLst>
              <a:path w="1152525" h="9525">
                <a:moveTo>
                  <a:pt x="0" y="0"/>
                </a:moveTo>
                <a:lnTo>
                  <a:pt x="1152525" y="0"/>
                </a:lnTo>
              </a:path>
            </a:pathLst>
          </a:custGeom>
          <a:noFill/>
          <a:ln w="95250">
            <a:solidFill>
              <a:srgbClr val="9AA3AD"/>
            </a:solidFill>
            <a:prstDash val="solid"/>
          </a:ln>
        </p:spPr>
        <p:txBody>
          <a:bodyPr/>
          <a:lstStyle/>
          <a:p>
            <a:endParaRPr lang="en-US"/>
          </a:p>
        </p:txBody>
      </p:sp>
      <p:sp>
        <p:nvSpPr>
          <p:cNvPr id="13" name="Editable path">
            <a:extLst>
              <a:ext uri="{FF2B5EF4-FFF2-40B4-BE49-F238E27FC236}">
                <a16:creationId xmlns:a16="http://schemas.microsoft.com/office/drawing/2014/main" id="{D2B995FD-9E3E-41DF-B532-853AE16008AB}"/>
              </a:ext>
            </a:extLst>
          </p:cNvPr>
          <p:cNvSpPr>
            <a:spLocks noGrp="1"/>
          </p:cNvSpPr>
          <p:nvPr/>
        </p:nvSpPr>
        <p:spPr>
          <a:xfrm>
            <a:off x="1866900" y="3336925"/>
            <a:ext cx="1847850" cy="561975"/>
          </a:xfrm>
          <a:custGeom>
            <a:avLst/>
            <a:gdLst/>
            <a:ahLst/>
            <a:cxnLst/>
            <a:rect l="0" t="0" r="0" b="0"/>
            <a:pathLst>
              <a:path w="1847850" h="561975">
                <a:moveTo>
                  <a:pt x="0" y="561975"/>
                </a:moveTo>
                <a:lnTo>
                  <a:pt x="457200" y="0"/>
                </a:lnTo>
                <a:lnTo>
                  <a:pt x="1362075" y="0"/>
                </a:lnTo>
                <a:lnTo>
                  <a:pt x="1847850" y="561975"/>
                </a:lnTo>
              </a:path>
            </a:pathLst>
          </a:custGeom>
          <a:noFill/>
          <a:ln w="76200">
            <a:solidFill>
              <a:srgbClr val="4472C4"/>
            </a:solidFill>
            <a:prstDash val="solid"/>
          </a:ln>
        </p:spPr>
        <p:txBody>
          <a:bodyPr/>
          <a:lstStyle/>
          <a:p>
            <a:endParaRPr lang="en-US"/>
          </a:p>
        </p:txBody>
      </p:sp>
      <p:sp>
        <p:nvSpPr>
          <p:cNvPr id="14" name="Editable path">
            <a:extLst>
              <a:ext uri="{FF2B5EF4-FFF2-40B4-BE49-F238E27FC236}">
                <a16:creationId xmlns:a16="http://schemas.microsoft.com/office/drawing/2014/main" id="{65EDBBD8-364D-49B5-AAA4-373913D8DF49}"/>
              </a:ext>
            </a:extLst>
          </p:cNvPr>
          <p:cNvSpPr>
            <a:spLocks noGrp="1"/>
          </p:cNvSpPr>
          <p:nvPr/>
        </p:nvSpPr>
        <p:spPr>
          <a:xfrm>
            <a:off x="1866900" y="3898900"/>
            <a:ext cx="1847850" cy="561975"/>
          </a:xfrm>
          <a:custGeom>
            <a:avLst/>
            <a:gdLst/>
            <a:ahLst/>
            <a:cxnLst/>
            <a:rect l="0" t="0" r="0" b="0"/>
            <a:pathLst>
              <a:path w="1847850" h="561975">
                <a:moveTo>
                  <a:pt x="0" y="0"/>
                </a:moveTo>
                <a:lnTo>
                  <a:pt x="457200" y="561975"/>
                </a:lnTo>
                <a:lnTo>
                  <a:pt x="1362075" y="561975"/>
                </a:lnTo>
                <a:lnTo>
                  <a:pt x="1847850" y="0"/>
                </a:lnTo>
              </a:path>
            </a:pathLst>
          </a:custGeom>
          <a:noFill/>
          <a:ln w="76200">
            <a:solidFill>
              <a:srgbClr val="1B8A3A"/>
            </a:solidFill>
            <a:prstDash val="solid"/>
          </a:ln>
        </p:spPr>
        <p:txBody>
          <a:bodyPr/>
          <a:lstStyle/>
          <a:p>
            <a:endParaRPr lang="en-US"/>
          </a:p>
        </p:txBody>
      </p:sp>
      <p:sp>
        <p:nvSpPr>
          <p:cNvPr id="15" name="Editable path">
            <a:extLst>
              <a:ext uri="{FF2B5EF4-FFF2-40B4-BE49-F238E27FC236}">
                <a16:creationId xmlns:a16="http://schemas.microsoft.com/office/drawing/2014/main" id="{3C930DFD-AEB1-4469-A8B9-409ECDE665CC}"/>
              </a:ext>
            </a:extLst>
          </p:cNvPr>
          <p:cNvSpPr>
            <a:spLocks noGrp="1"/>
          </p:cNvSpPr>
          <p:nvPr/>
        </p:nvSpPr>
        <p:spPr>
          <a:xfrm>
            <a:off x="4514850" y="3336925"/>
            <a:ext cx="1847850" cy="561975"/>
          </a:xfrm>
          <a:custGeom>
            <a:avLst/>
            <a:gdLst/>
            <a:ahLst/>
            <a:cxnLst/>
            <a:rect l="0" t="0" r="0" b="0"/>
            <a:pathLst>
              <a:path w="1847850" h="561975">
                <a:moveTo>
                  <a:pt x="0" y="561975"/>
                </a:moveTo>
                <a:lnTo>
                  <a:pt x="457200" y="0"/>
                </a:lnTo>
                <a:lnTo>
                  <a:pt x="1362075" y="0"/>
                </a:lnTo>
                <a:lnTo>
                  <a:pt x="1847850" y="561975"/>
                </a:lnTo>
              </a:path>
            </a:pathLst>
          </a:custGeom>
          <a:noFill/>
          <a:ln w="76200">
            <a:solidFill>
              <a:srgbClr val="4472C4"/>
            </a:solidFill>
            <a:prstDash val="solid"/>
          </a:ln>
        </p:spPr>
        <p:txBody>
          <a:bodyPr/>
          <a:lstStyle/>
          <a:p>
            <a:endParaRPr lang="en-US"/>
          </a:p>
        </p:txBody>
      </p:sp>
      <p:sp>
        <p:nvSpPr>
          <p:cNvPr id="16" name="Editable path">
            <a:extLst>
              <a:ext uri="{FF2B5EF4-FFF2-40B4-BE49-F238E27FC236}">
                <a16:creationId xmlns:a16="http://schemas.microsoft.com/office/drawing/2014/main" id="{40C9D515-ACFF-4A16-BA69-144B82F09D3B}"/>
              </a:ext>
            </a:extLst>
          </p:cNvPr>
          <p:cNvSpPr>
            <a:spLocks noGrp="1"/>
          </p:cNvSpPr>
          <p:nvPr/>
        </p:nvSpPr>
        <p:spPr>
          <a:xfrm>
            <a:off x="4514850" y="3898900"/>
            <a:ext cx="1847850" cy="561975"/>
          </a:xfrm>
          <a:custGeom>
            <a:avLst/>
            <a:gdLst/>
            <a:ahLst/>
            <a:cxnLst/>
            <a:rect l="0" t="0" r="0" b="0"/>
            <a:pathLst>
              <a:path w="1847850" h="561975">
                <a:moveTo>
                  <a:pt x="0" y="0"/>
                </a:moveTo>
                <a:lnTo>
                  <a:pt x="457200" y="561975"/>
                </a:lnTo>
                <a:lnTo>
                  <a:pt x="1362075" y="561975"/>
                </a:lnTo>
                <a:lnTo>
                  <a:pt x="1847850" y="0"/>
                </a:lnTo>
              </a:path>
            </a:pathLst>
          </a:custGeom>
          <a:noFill/>
          <a:ln w="76200">
            <a:solidFill>
              <a:srgbClr val="1B8A3A"/>
            </a:solidFill>
            <a:prstDash val="solid"/>
          </a:ln>
        </p:spPr>
        <p:txBody>
          <a:bodyPr/>
          <a:lstStyle/>
          <a:p>
            <a:endParaRPr lang="en-US"/>
          </a:p>
        </p:txBody>
      </p:sp>
      <p:sp>
        <p:nvSpPr>
          <p:cNvPr id="17" name="Junction">
            <a:extLst>
              <a:ext uri="{FF2B5EF4-FFF2-40B4-BE49-F238E27FC236}">
                <a16:creationId xmlns:a16="http://schemas.microsoft.com/office/drawing/2014/main" id="{E21C7D6B-B72D-4CE5-8B03-D87295296FDF}"/>
              </a:ext>
            </a:extLst>
          </p:cNvPr>
          <p:cNvSpPr>
            <a:spLocks noGrp="1"/>
          </p:cNvSpPr>
          <p:nvPr/>
        </p:nvSpPr>
        <p:spPr>
          <a:xfrm>
            <a:off x="1800225" y="3832225"/>
            <a:ext cx="133350" cy="133350"/>
          </a:xfrm>
          <a:prstGeom prst="ellipse">
            <a:avLst/>
          </a:prstGeom>
          <a:solidFill>
            <a:srgbClr val="222222"/>
          </a:solidFill>
          <a:ln w="11430">
            <a:solidFill>
              <a:srgbClr val="FFFFFF"/>
            </a:solidFill>
          </a:ln>
        </p:spPr>
        <p:txBody>
          <a:bodyPr/>
          <a:lstStyle/>
          <a:p>
            <a:endParaRPr lang="en-US"/>
          </a:p>
        </p:txBody>
      </p:sp>
      <p:sp>
        <p:nvSpPr>
          <p:cNvPr id="18" name="Junction">
            <a:extLst>
              <a:ext uri="{FF2B5EF4-FFF2-40B4-BE49-F238E27FC236}">
                <a16:creationId xmlns:a16="http://schemas.microsoft.com/office/drawing/2014/main" id="{CE0F09DC-61F6-4742-92CB-BA2D586BBF4C}"/>
              </a:ext>
            </a:extLst>
          </p:cNvPr>
          <p:cNvSpPr>
            <a:spLocks noGrp="1"/>
          </p:cNvSpPr>
          <p:nvPr/>
        </p:nvSpPr>
        <p:spPr>
          <a:xfrm>
            <a:off x="3648075" y="3832225"/>
            <a:ext cx="133350" cy="133350"/>
          </a:xfrm>
          <a:prstGeom prst="ellipse">
            <a:avLst/>
          </a:prstGeom>
          <a:solidFill>
            <a:srgbClr val="222222"/>
          </a:solidFill>
          <a:ln w="11430">
            <a:solidFill>
              <a:srgbClr val="FFFFFF"/>
            </a:solidFill>
          </a:ln>
        </p:spPr>
        <p:txBody>
          <a:bodyPr/>
          <a:lstStyle/>
          <a:p>
            <a:endParaRPr lang="en-US"/>
          </a:p>
        </p:txBody>
      </p:sp>
      <p:sp>
        <p:nvSpPr>
          <p:cNvPr id="19" name="Junction">
            <a:extLst>
              <a:ext uri="{FF2B5EF4-FFF2-40B4-BE49-F238E27FC236}">
                <a16:creationId xmlns:a16="http://schemas.microsoft.com/office/drawing/2014/main" id="{DB3CD490-D2B8-49B8-85FF-13D1C5C63D4D}"/>
              </a:ext>
            </a:extLst>
          </p:cNvPr>
          <p:cNvSpPr>
            <a:spLocks noGrp="1"/>
          </p:cNvSpPr>
          <p:nvPr/>
        </p:nvSpPr>
        <p:spPr>
          <a:xfrm>
            <a:off x="4448175" y="3832225"/>
            <a:ext cx="133350" cy="133350"/>
          </a:xfrm>
          <a:prstGeom prst="ellipse">
            <a:avLst/>
          </a:prstGeom>
          <a:solidFill>
            <a:srgbClr val="222222"/>
          </a:solidFill>
          <a:ln w="11430">
            <a:solidFill>
              <a:srgbClr val="FFFFFF"/>
            </a:solidFill>
          </a:ln>
        </p:spPr>
        <p:txBody>
          <a:bodyPr/>
          <a:lstStyle/>
          <a:p>
            <a:endParaRPr lang="en-US"/>
          </a:p>
        </p:txBody>
      </p:sp>
      <p:sp>
        <p:nvSpPr>
          <p:cNvPr id="20" name="Junction">
            <a:extLst>
              <a:ext uri="{FF2B5EF4-FFF2-40B4-BE49-F238E27FC236}">
                <a16:creationId xmlns:a16="http://schemas.microsoft.com/office/drawing/2014/main" id="{B99A92ED-BF4F-4745-B3C0-453BB1440236}"/>
              </a:ext>
            </a:extLst>
          </p:cNvPr>
          <p:cNvSpPr>
            <a:spLocks noGrp="1"/>
          </p:cNvSpPr>
          <p:nvPr/>
        </p:nvSpPr>
        <p:spPr>
          <a:xfrm>
            <a:off x="6296025" y="3832225"/>
            <a:ext cx="133350" cy="133350"/>
          </a:xfrm>
          <a:prstGeom prst="ellipse">
            <a:avLst/>
          </a:prstGeom>
          <a:solidFill>
            <a:srgbClr val="222222"/>
          </a:solidFill>
          <a:ln w="11430">
            <a:solidFill>
              <a:srgbClr val="FFFFFF"/>
            </a:solidFill>
          </a:ln>
        </p:spPr>
        <p:txBody>
          <a:bodyPr/>
          <a:lstStyle/>
          <a:p>
            <a:endParaRPr lang="en-US"/>
          </a:p>
        </p:txBody>
      </p:sp>
      <p:sp>
        <p:nvSpPr>
          <p:cNvPr id="21" name="A">
            <a:extLst>
              <a:ext uri="{FF2B5EF4-FFF2-40B4-BE49-F238E27FC236}">
                <a16:creationId xmlns:a16="http://schemas.microsoft.com/office/drawing/2014/main" id="{6221D39A-AE4B-4117-805D-18ED63F4ED10}"/>
              </a:ext>
            </a:extLst>
          </p:cNvPr>
          <p:cNvSpPr>
            <a:spLocks noGrp="1"/>
          </p:cNvSpPr>
          <p:nvPr/>
        </p:nvSpPr>
        <p:spPr>
          <a:xfrm>
            <a:off x="2552700" y="2851150"/>
            <a:ext cx="476250" cy="409575"/>
          </a:xfrm>
          <a:prstGeom prst="rect">
            <a:avLst/>
          </a:prstGeom>
          <a:noFill/>
          <a:ln w="0">
            <a:noFill/>
          </a:ln>
        </p:spPr>
        <p:txBody>
          <a:bodyPr anchor="ctr">
            <a:noAutofit/>
          </a:bodyPr>
          <a:lstStyle/>
          <a:p>
            <a:pPr algn="ctr">
              <a:defRPr sz="2400" b="0">
                <a:solidFill>
                  <a:srgbClr val="4472C4"/>
                </a:solidFill>
                <a:latin typeface="PT Mono"/>
                <a:ea typeface="PT Mono"/>
                <a:cs typeface="PT Mono"/>
              </a:defRPr>
            </a:pPr>
            <a:r>
              <a:rPr sz="2400" b="0">
                <a:solidFill>
                  <a:srgbClr val="4472C4"/>
                </a:solidFill>
                <a:latin typeface="PT Mono"/>
                <a:ea typeface="PT Mono"/>
                <a:cs typeface="PT Mono"/>
              </a:rPr>
              <a:t>A</a:t>
            </a:r>
          </a:p>
        </p:txBody>
      </p:sp>
      <p:sp>
        <p:nvSpPr>
          <p:cNvPr id="22" name="G">
            <a:extLst>
              <a:ext uri="{FF2B5EF4-FFF2-40B4-BE49-F238E27FC236}">
                <a16:creationId xmlns:a16="http://schemas.microsoft.com/office/drawing/2014/main" id="{70477F3A-EBE5-466C-8EE9-D5867E055503}"/>
              </a:ext>
            </a:extLst>
          </p:cNvPr>
          <p:cNvSpPr>
            <a:spLocks noGrp="1"/>
          </p:cNvSpPr>
          <p:nvPr/>
        </p:nvSpPr>
        <p:spPr>
          <a:xfrm>
            <a:off x="2552700" y="4518025"/>
            <a:ext cx="476250" cy="409575"/>
          </a:xfrm>
          <a:prstGeom prst="rect">
            <a:avLst/>
          </a:prstGeom>
          <a:noFill/>
          <a:ln w="0">
            <a:noFill/>
          </a:ln>
        </p:spPr>
        <p:txBody>
          <a:bodyPr anchor="ctr">
            <a:noAutofit/>
          </a:bodyPr>
          <a:lstStyle/>
          <a:p>
            <a:pPr algn="ctr">
              <a:defRPr sz="2400" b="0">
                <a:solidFill>
                  <a:srgbClr val="1B8A3A"/>
                </a:solidFill>
                <a:latin typeface="PT Mono"/>
                <a:ea typeface="PT Mono"/>
                <a:cs typeface="PT Mono"/>
              </a:defRPr>
            </a:pPr>
            <a:r>
              <a:rPr sz="2400" b="0">
                <a:solidFill>
                  <a:srgbClr val="1B8A3A"/>
                </a:solidFill>
                <a:latin typeface="PT Mono"/>
                <a:ea typeface="PT Mono"/>
                <a:cs typeface="PT Mono"/>
              </a:rPr>
              <a:t>G</a:t>
            </a:r>
          </a:p>
        </p:txBody>
      </p:sp>
      <p:sp>
        <p:nvSpPr>
          <p:cNvPr id="23" name="C">
            <a:extLst>
              <a:ext uri="{FF2B5EF4-FFF2-40B4-BE49-F238E27FC236}">
                <a16:creationId xmlns:a16="http://schemas.microsoft.com/office/drawing/2014/main" id="{A5547986-F389-43E7-A71A-7C17D5BE3460}"/>
              </a:ext>
            </a:extLst>
          </p:cNvPr>
          <p:cNvSpPr>
            <a:spLocks noGrp="1"/>
          </p:cNvSpPr>
          <p:nvPr/>
        </p:nvSpPr>
        <p:spPr>
          <a:xfrm>
            <a:off x="5200650" y="2851150"/>
            <a:ext cx="476250" cy="409575"/>
          </a:xfrm>
          <a:prstGeom prst="rect">
            <a:avLst/>
          </a:prstGeom>
          <a:noFill/>
          <a:ln w="0">
            <a:noFill/>
          </a:ln>
        </p:spPr>
        <p:txBody>
          <a:bodyPr anchor="ctr">
            <a:noAutofit/>
          </a:bodyPr>
          <a:lstStyle/>
          <a:p>
            <a:pPr algn="ctr">
              <a:defRPr sz="2400" b="0">
                <a:solidFill>
                  <a:srgbClr val="4472C4"/>
                </a:solidFill>
                <a:latin typeface="PT Mono"/>
                <a:ea typeface="PT Mono"/>
                <a:cs typeface="PT Mono"/>
              </a:defRPr>
            </a:pPr>
            <a:r>
              <a:rPr sz="2400" b="0">
                <a:solidFill>
                  <a:srgbClr val="4472C4"/>
                </a:solidFill>
                <a:latin typeface="PT Mono"/>
                <a:ea typeface="PT Mono"/>
                <a:cs typeface="PT Mono"/>
              </a:rPr>
              <a:t>C</a:t>
            </a:r>
          </a:p>
        </p:txBody>
      </p:sp>
      <p:sp>
        <p:nvSpPr>
          <p:cNvPr id="24" name="T">
            <a:extLst>
              <a:ext uri="{FF2B5EF4-FFF2-40B4-BE49-F238E27FC236}">
                <a16:creationId xmlns:a16="http://schemas.microsoft.com/office/drawing/2014/main" id="{28A19469-8412-4EB5-8643-E2441C3A07B6}"/>
              </a:ext>
            </a:extLst>
          </p:cNvPr>
          <p:cNvSpPr>
            <a:spLocks noGrp="1"/>
          </p:cNvSpPr>
          <p:nvPr/>
        </p:nvSpPr>
        <p:spPr>
          <a:xfrm>
            <a:off x="5200650" y="4518025"/>
            <a:ext cx="476250" cy="409575"/>
          </a:xfrm>
          <a:prstGeom prst="rect">
            <a:avLst/>
          </a:prstGeom>
          <a:noFill/>
          <a:ln w="0">
            <a:noFill/>
          </a:ln>
        </p:spPr>
        <p:txBody>
          <a:bodyPr anchor="ctr">
            <a:noAutofit/>
          </a:bodyPr>
          <a:lstStyle/>
          <a:p>
            <a:pPr algn="ctr">
              <a:defRPr sz="2400" b="0">
                <a:solidFill>
                  <a:srgbClr val="1B8A3A"/>
                </a:solidFill>
                <a:latin typeface="PT Mono"/>
                <a:ea typeface="PT Mono"/>
                <a:cs typeface="PT Mono"/>
              </a:defRPr>
            </a:pPr>
            <a:r>
              <a:rPr sz="2400" b="0">
                <a:solidFill>
                  <a:srgbClr val="1B8A3A"/>
                </a:solidFill>
                <a:latin typeface="PT Mono"/>
                <a:ea typeface="PT Mono"/>
                <a:cs typeface="PT Mono"/>
              </a:rPr>
              <a:t>T</a:t>
            </a:r>
          </a:p>
        </p:txBody>
      </p:sp>
      <p:sp>
        <p:nvSpPr>
          <p:cNvPr id="25" name="Shared">
            <a:extLst>
              <a:ext uri="{FF2B5EF4-FFF2-40B4-BE49-F238E27FC236}">
                <a16:creationId xmlns:a16="http://schemas.microsoft.com/office/drawing/2014/main" id="{6C09D077-769C-4FFC-977E-764C6B404EF5}"/>
              </a:ext>
            </a:extLst>
          </p:cNvPr>
          <p:cNvSpPr>
            <a:spLocks noGrp="1"/>
          </p:cNvSpPr>
          <p:nvPr/>
        </p:nvSpPr>
        <p:spPr>
          <a:xfrm>
            <a:off x="3495675" y="3375025"/>
            <a:ext cx="1314450" cy="371475"/>
          </a:xfrm>
          <a:prstGeom prst="rect">
            <a:avLst/>
          </a:prstGeom>
          <a:noFill/>
          <a:ln w="0">
            <a:noFill/>
          </a:ln>
        </p:spPr>
        <p:txBody>
          <a:bodyPr anchor="ctr">
            <a:noAutofit/>
          </a:bodyPr>
          <a:lstStyle/>
          <a:p>
            <a:pPr algn="ctr">
              <a:defRPr sz="1950" b="0">
                <a:solidFill>
                  <a:srgbClr val="6E6E6E"/>
                </a:solidFill>
                <a:latin typeface="Calibri"/>
                <a:ea typeface="Calibri"/>
                <a:cs typeface="Calibri"/>
              </a:defRPr>
            </a:pPr>
            <a:r>
              <a:rPr sz="1950" b="0">
                <a:solidFill>
                  <a:srgbClr val="6E6E6E"/>
                </a:solidFill>
                <a:latin typeface="Calibri"/>
                <a:ea typeface="Calibri"/>
                <a:cs typeface="Calibri"/>
              </a:rPr>
              <a:t>Shared</a:t>
            </a:r>
          </a:p>
        </p:txBody>
      </p:sp>
      <p:sp>
        <p:nvSpPr>
          <p:cNvPr id="26" name="Reads">
            <a:extLst>
              <a:ext uri="{FF2B5EF4-FFF2-40B4-BE49-F238E27FC236}">
                <a16:creationId xmlns:a16="http://schemas.microsoft.com/office/drawing/2014/main" id="{B0FD6981-A73B-4F41-B07D-4C9FFB5C542D}"/>
              </a:ext>
            </a:extLst>
          </p:cNvPr>
          <p:cNvSpPr>
            <a:spLocks noGrp="1"/>
          </p:cNvSpPr>
          <p:nvPr/>
        </p:nvSpPr>
        <p:spPr>
          <a:xfrm>
            <a:off x="647700" y="5270500"/>
            <a:ext cx="1076325" cy="419100"/>
          </a:xfrm>
          <a:prstGeom prst="rect">
            <a:avLst/>
          </a:prstGeom>
          <a:noFill/>
          <a:ln w="0">
            <a:noFill/>
          </a:ln>
        </p:spPr>
        <p:txBody>
          <a:bodyPr anchor="ctr">
            <a:noAutofit/>
          </a:bodyPr>
          <a:lstStyle/>
          <a:p>
            <a:pPr algn="l">
              <a:defRPr sz="2175" b="1">
                <a:solidFill>
                  <a:srgbClr val="6E6E6E"/>
                </a:solidFill>
                <a:latin typeface="Calibri"/>
                <a:ea typeface="Calibri"/>
                <a:cs typeface="Calibri"/>
              </a:defRPr>
            </a:pPr>
            <a:r>
              <a:rPr sz="2175" b="1">
                <a:solidFill>
                  <a:srgbClr val="6E6E6E"/>
                </a:solidFill>
                <a:latin typeface="Calibri"/>
                <a:ea typeface="Calibri"/>
                <a:cs typeface="Calibri"/>
              </a:rPr>
              <a:t>Reads</a:t>
            </a:r>
          </a:p>
        </p:txBody>
      </p:sp>
      <p:sp>
        <p:nvSpPr>
          <p:cNvPr id="27" name="Editable path">
            <a:extLst>
              <a:ext uri="{FF2B5EF4-FFF2-40B4-BE49-F238E27FC236}">
                <a16:creationId xmlns:a16="http://schemas.microsoft.com/office/drawing/2014/main" id="{BF090F2F-256E-4449-AD79-C13B8A1A4238}"/>
              </a:ext>
            </a:extLst>
          </p:cNvPr>
          <p:cNvSpPr>
            <a:spLocks noGrp="1"/>
          </p:cNvSpPr>
          <p:nvPr/>
        </p:nvSpPr>
        <p:spPr>
          <a:xfrm>
            <a:off x="1885950" y="5327650"/>
            <a:ext cx="4657725" cy="9525"/>
          </a:xfrm>
          <a:custGeom>
            <a:avLst/>
            <a:gdLst/>
            <a:ahLst/>
            <a:cxnLst/>
            <a:rect l="0" t="0" r="0" b="0"/>
            <a:pathLst>
              <a:path w="4657725" h="9525">
                <a:moveTo>
                  <a:pt x="0" y="0"/>
                </a:moveTo>
                <a:lnTo>
                  <a:pt x="4657725" y="0"/>
                </a:lnTo>
              </a:path>
            </a:pathLst>
          </a:custGeom>
          <a:noFill/>
          <a:ln w="28575">
            <a:solidFill>
              <a:srgbClr val="4472C4"/>
            </a:solidFill>
            <a:prstDash val="solid"/>
          </a:ln>
        </p:spPr>
        <p:txBody>
          <a:bodyPr/>
          <a:lstStyle/>
          <a:p>
            <a:endParaRPr lang="en-US"/>
          </a:p>
        </p:txBody>
      </p:sp>
      <p:sp>
        <p:nvSpPr>
          <p:cNvPr id="28" name="Editable path">
            <a:extLst>
              <a:ext uri="{FF2B5EF4-FFF2-40B4-BE49-F238E27FC236}">
                <a16:creationId xmlns:a16="http://schemas.microsoft.com/office/drawing/2014/main" id="{F2F22EAE-7D2E-42CD-9F20-FF2F35317812}"/>
              </a:ext>
            </a:extLst>
          </p:cNvPr>
          <p:cNvSpPr>
            <a:spLocks noGrp="1"/>
          </p:cNvSpPr>
          <p:nvPr/>
        </p:nvSpPr>
        <p:spPr>
          <a:xfrm>
            <a:off x="1885950" y="5270500"/>
            <a:ext cx="9525" cy="114300"/>
          </a:xfrm>
          <a:custGeom>
            <a:avLst/>
            <a:gdLst/>
            <a:ahLst/>
            <a:cxnLst/>
            <a:rect l="0" t="0" r="0" b="0"/>
            <a:pathLst>
              <a:path w="9525" h="114300">
                <a:moveTo>
                  <a:pt x="0" y="0"/>
                </a:moveTo>
                <a:lnTo>
                  <a:pt x="0" y="114300"/>
                </a:lnTo>
              </a:path>
            </a:pathLst>
          </a:custGeom>
          <a:noFill/>
          <a:ln w="28575">
            <a:solidFill>
              <a:srgbClr val="4472C4"/>
            </a:solidFill>
            <a:prstDash val="solid"/>
          </a:ln>
        </p:spPr>
        <p:txBody>
          <a:bodyPr/>
          <a:lstStyle/>
          <a:p>
            <a:endParaRPr lang="en-US"/>
          </a:p>
        </p:txBody>
      </p:sp>
      <p:sp>
        <p:nvSpPr>
          <p:cNvPr id="29" name="Editable path">
            <a:extLst>
              <a:ext uri="{FF2B5EF4-FFF2-40B4-BE49-F238E27FC236}">
                <a16:creationId xmlns:a16="http://schemas.microsoft.com/office/drawing/2014/main" id="{88CD0C7D-E42C-4D64-A8EA-76AF07907208}"/>
              </a:ext>
            </a:extLst>
          </p:cNvPr>
          <p:cNvSpPr>
            <a:spLocks noGrp="1"/>
          </p:cNvSpPr>
          <p:nvPr/>
        </p:nvSpPr>
        <p:spPr>
          <a:xfrm>
            <a:off x="6543675" y="5270500"/>
            <a:ext cx="9525" cy="114300"/>
          </a:xfrm>
          <a:custGeom>
            <a:avLst/>
            <a:gdLst/>
            <a:ahLst/>
            <a:cxnLst/>
            <a:rect l="0" t="0" r="0" b="0"/>
            <a:pathLst>
              <a:path w="9525" h="114300">
                <a:moveTo>
                  <a:pt x="0" y="0"/>
                </a:moveTo>
                <a:lnTo>
                  <a:pt x="0" y="114300"/>
                </a:lnTo>
              </a:path>
            </a:pathLst>
          </a:custGeom>
          <a:noFill/>
          <a:ln w="28575">
            <a:solidFill>
              <a:srgbClr val="4472C4"/>
            </a:solidFill>
            <a:prstDash val="solid"/>
          </a:ln>
        </p:spPr>
        <p:txBody>
          <a:bodyPr/>
          <a:lstStyle/>
          <a:p>
            <a:endParaRPr lang="en-US"/>
          </a:p>
        </p:txBody>
      </p:sp>
      <p:sp>
        <p:nvSpPr>
          <p:cNvPr id="30" name="Editable path">
            <a:extLst>
              <a:ext uri="{FF2B5EF4-FFF2-40B4-BE49-F238E27FC236}">
                <a16:creationId xmlns:a16="http://schemas.microsoft.com/office/drawing/2014/main" id="{02843E52-9E6F-4BC5-9271-0AFE8F8B5D27}"/>
              </a:ext>
            </a:extLst>
          </p:cNvPr>
          <p:cNvSpPr>
            <a:spLocks noGrp="1"/>
          </p:cNvSpPr>
          <p:nvPr/>
        </p:nvSpPr>
        <p:spPr>
          <a:xfrm>
            <a:off x="2085975" y="5822950"/>
            <a:ext cx="4657725" cy="9525"/>
          </a:xfrm>
          <a:custGeom>
            <a:avLst/>
            <a:gdLst/>
            <a:ahLst/>
            <a:cxnLst/>
            <a:rect l="0" t="0" r="0" b="0"/>
            <a:pathLst>
              <a:path w="4657725" h="9525">
                <a:moveTo>
                  <a:pt x="0" y="0"/>
                </a:moveTo>
                <a:lnTo>
                  <a:pt x="4657725" y="0"/>
                </a:lnTo>
              </a:path>
            </a:pathLst>
          </a:custGeom>
          <a:noFill/>
          <a:ln w="28575">
            <a:solidFill>
              <a:srgbClr val="1B8A3A"/>
            </a:solidFill>
            <a:prstDash val="solid"/>
          </a:ln>
        </p:spPr>
        <p:txBody>
          <a:bodyPr/>
          <a:lstStyle/>
          <a:p>
            <a:endParaRPr lang="en-US"/>
          </a:p>
        </p:txBody>
      </p:sp>
      <p:sp>
        <p:nvSpPr>
          <p:cNvPr id="31" name="Editable path">
            <a:extLst>
              <a:ext uri="{FF2B5EF4-FFF2-40B4-BE49-F238E27FC236}">
                <a16:creationId xmlns:a16="http://schemas.microsoft.com/office/drawing/2014/main" id="{BA06B2C1-C883-4199-946E-39DE82DC5346}"/>
              </a:ext>
            </a:extLst>
          </p:cNvPr>
          <p:cNvSpPr>
            <a:spLocks noGrp="1"/>
          </p:cNvSpPr>
          <p:nvPr/>
        </p:nvSpPr>
        <p:spPr>
          <a:xfrm>
            <a:off x="2085975" y="5765800"/>
            <a:ext cx="9525" cy="114300"/>
          </a:xfrm>
          <a:custGeom>
            <a:avLst/>
            <a:gdLst/>
            <a:ahLst/>
            <a:cxnLst/>
            <a:rect l="0" t="0" r="0" b="0"/>
            <a:pathLst>
              <a:path w="9525" h="114300">
                <a:moveTo>
                  <a:pt x="0" y="0"/>
                </a:moveTo>
                <a:lnTo>
                  <a:pt x="0" y="114300"/>
                </a:lnTo>
              </a:path>
            </a:pathLst>
          </a:custGeom>
          <a:noFill/>
          <a:ln w="28575">
            <a:solidFill>
              <a:srgbClr val="1B8A3A"/>
            </a:solidFill>
            <a:prstDash val="solid"/>
          </a:ln>
        </p:spPr>
        <p:txBody>
          <a:bodyPr/>
          <a:lstStyle/>
          <a:p>
            <a:endParaRPr lang="en-US"/>
          </a:p>
        </p:txBody>
      </p:sp>
      <p:sp>
        <p:nvSpPr>
          <p:cNvPr id="32" name="Editable path">
            <a:extLst>
              <a:ext uri="{FF2B5EF4-FFF2-40B4-BE49-F238E27FC236}">
                <a16:creationId xmlns:a16="http://schemas.microsoft.com/office/drawing/2014/main" id="{1C8BF94F-A40B-47CF-88AF-2E4338646651}"/>
              </a:ext>
            </a:extLst>
          </p:cNvPr>
          <p:cNvSpPr>
            <a:spLocks noGrp="1"/>
          </p:cNvSpPr>
          <p:nvPr/>
        </p:nvSpPr>
        <p:spPr>
          <a:xfrm>
            <a:off x="6743700" y="5765800"/>
            <a:ext cx="9525" cy="114300"/>
          </a:xfrm>
          <a:custGeom>
            <a:avLst/>
            <a:gdLst/>
            <a:ahLst/>
            <a:cxnLst/>
            <a:rect l="0" t="0" r="0" b="0"/>
            <a:pathLst>
              <a:path w="9525" h="114300">
                <a:moveTo>
                  <a:pt x="0" y="0"/>
                </a:moveTo>
                <a:lnTo>
                  <a:pt x="0" y="114300"/>
                </a:lnTo>
              </a:path>
            </a:pathLst>
          </a:custGeom>
          <a:noFill/>
          <a:ln w="28575">
            <a:solidFill>
              <a:srgbClr val="1B8A3A"/>
            </a:solidFill>
            <a:prstDash val="solid"/>
          </a:ln>
        </p:spPr>
        <p:txBody>
          <a:bodyPr/>
          <a:lstStyle/>
          <a:p>
            <a:endParaRPr lang="en-US"/>
          </a:p>
        </p:txBody>
      </p:sp>
      <p:sp>
        <p:nvSpPr>
          <p:cNvPr id="33" name="A">
            <a:extLst>
              <a:ext uri="{FF2B5EF4-FFF2-40B4-BE49-F238E27FC236}">
                <a16:creationId xmlns:a16="http://schemas.microsoft.com/office/drawing/2014/main" id="{32C77600-CCCC-441A-A58B-52CE433FA310}"/>
              </a:ext>
            </a:extLst>
          </p:cNvPr>
          <p:cNvSpPr>
            <a:spLocks noGrp="1"/>
          </p:cNvSpPr>
          <p:nvPr/>
        </p:nvSpPr>
        <p:spPr>
          <a:xfrm>
            <a:off x="2552700" y="5118100"/>
            <a:ext cx="476250" cy="400050"/>
          </a:xfrm>
          <a:prstGeom prst="rect">
            <a:avLst/>
          </a:prstGeom>
          <a:solidFill>
            <a:srgbClr val="FFFFFF"/>
          </a:solidFill>
          <a:ln w="0">
            <a:noFill/>
          </a:ln>
        </p:spPr>
        <p:txBody>
          <a:bodyPr anchor="ctr">
            <a:noAutofit/>
          </a:bodyPr>
          <a:lstStyle/>
          <a:p>
            <a:pPr algn="ctr">
              <a:defRPr sz="2250" b="0">
                <a:solidFill>
                  <a:srgbClr val="4472C4"/>
                </a:solidFill>
                <a:latin typeface="PT Mono"/>
                <a:ea typeface="PT Mono"/>
                <a:cs typeface="PT Mono"/>
              </a:defRPr>
            </a:pPr>
            <a:r>
              <a:rPr sz="2250" b="0">
                <a:solidFill>
                  <a:srgbClr val="4472C4"/>
                </a:solidFill>
                <a:latin typeface="PT Mono"/>
                <a:ea typeface="PT Mono"/>
                <a:cs typeface="PT Mono"/>
              </a:rPr>
              <a:t>A</a:t>
            </a:r>
          </a:p>
        </p:txBody>
      </p:sp>
      <p:sp>
        <p:nvSpPr>
          <p:cNvPr id="34" name="C">
            <a:extLst>
              <a:ext uri="{FF2B5EF4-FFF2-40B4-BE49-F238E27FC236}">
                <a16:creationId xmlns:a16="http://schemas.microsoft.com/office/drawing/2014/main" id="{D8212264-A138-4347-AE6F-C3D6EABF00D9}"/>
              </a:ext>
            </a:extLst>
          </p:cNvPr>
          <p:cNvSpPr>
            <a:spLocks noGrp="1"/>
          </p:cNvSpPr>
          <p:nvPr/>
        </p:nvSpPr>
        <p:spPr>
          <a:xfrm>
            <a:off x="5200650" y="5118100"/>
            <a:ext cx="476250" cy="400050"/>
          </a:xfrm>
          <a:prstGeom prst="rect">
            <a:avLst/>
          </a:prstGeom>
          <a:solidFill>
            <a:srgbClr val="FFFFFF"/>
          </a:solidFill>
          <a:ln w="0">
            <a:noFill/>
          </a:ln>
        </p:spPr>
        <p:txBody>
          <a:bodyPr anchor="ctr">
            <a:noAutofit/>
          </a:bodyPr>
          <a:lstStyle/>
          <a:p>
            <a:pPr algn="ctr">
              <a:defRPr sz="2250" b="0">
                <a:solidFill>
                  <a:srgbClr val="4472C4"/>
                </a:solidFill>
                <a:latin typeface="PT Mono"/>
                <a:ea typeface="PT Mono"/>
                <a:cs typeface="PT Mono"/>
              </a:defRPr>
            </a:pPr>
            <a:r>
              <a:rPr sz="2250" b="0">
                <a:solidFill>
                  <a:srgbClr val="4472C4"/>
                </a:solidFill>
                <a:latin typeface="PT Mono"/>
                <a:ea typeface="PT Mono"/>
                <a:cs typeface="PT Mono"/>
              </a:rPr>
              <a:t>C</a:t>
            </a:r>
          </a:p>
        </p:txBody>
      </p:sp>
      <p:sp>
        <p:nvSpPr>
          <p:cNvPr id="35" name="G">
            <a:extLst>
              <a:ext uri="{FF2B5EF4-FFF2-40B4-BE49-F238E27FC236}">
                <a16:creationId xmlns:a16="http://schemas.microsoft.com/office/drawing/2014/main" id="{AB4E1568-65BD-4068-9B56-DB03D4EB3188}"/>
              </a:ext>
            </a:extLst>
          </p:cNvPr>
          <p:cNvSpPr>
            <a:spLocks noGrp="1"/>
          </p:cNvSpPr>
          <p:nvPr/>
        </p:nvSpPr>
        <p:spPr>
          <a:xfrm>
            <a:off x="2552700" y="5613400"/>
            <a:ext cx="476250" cy="400050"/>
          </a:xfrm>
          <a:prstGeom prst="rect">
            <a:avLst/>
          </a:prstGeom>
          <a:solidFill>
            <a:srgbClr val="FFFFFF"/>
          </a:solidFill>
          <a:ln w="0">
            <a:noFill/>
          </a:ln>
        </p:spPr>
        <p:txBody>
          <a:bodyPr anchor="ctr">
            <a:noAutofit/>
          </a:bodyPr>
          <a:lstStyle/>
          <a:p>
            <a:pPr algn="ctr">
              <a:defRPr sz="2250" b="0">
                <a:solidFill>
                  <a:srgbClr val="1B8A3A"/>
                </a:solidFill>
                <a:latin typeface="PT Mono"/>
                <a:ea typeface="PT Mono"/>
                <a:cs typeface="PT Mono"/>
              </a:defRPr>
            </a:pPr>
            <a:r>
              <a:rPr sz="2250" b="0">
                <a:solidFill>
                  <a:srgbClr val="1B8A3A"/>
                </a:solidFill>
                <a:latin typeface="PT Mono"/>
                <a:ea typeface="PT Mono"/>
                <a:cs typeface="PT Mono"/>
              </a:rPr>
              <a:t>G</a:t>
            </a:r>
          </a:p>
        </p:txBody>
      </p:sp>
      <p:sp>
        <p:nvSpPr>
          <p:cNvPr id="36" name="T">
            <a:extLst>
              <a:ext uri="{FF2B5EF4-FFF2-40B4-BE49-F238E27FC236}">
                <a16:creationId xmlns:a16="http://schemas.microsoft.com/office/drawing/2014/main" id="{8EE4D3F5-BB9C-4587-90B1-A7D6F9047B3A}"/>
              </a:ext>
            </a:extLst>
          </p:cNvPr>
          <p:cNvSpPr>
            <a:spLocks noGrp="1"/>
          </p:cNvSpPr>
          <p:nvPr/>
        </p:nvSpPr>
        <p:spPr>
          <a:xfrm>
            <a:off x="5200650" y="5613400"/>
            <a:ext cx="476250" cy="400050"/>
          </a:xfrm>
          <a:prstGeom prst="rect">
            <a:avLst/>
          </a:prstGeom>
          <a:solidFill>
            <a:srgbClr val="FFFFFF"/>
          </a:solidFill>
          <a:ln w="0">
            <a:noFill/>
          </a:ln>
        </p:spPr>
        <p:txBody>
          <a:bodyPr anchor="ctr">
            <a:noAutofit/>
          </a:bodyPr>
          <a:lstStyle/>
          <a:p>
            <a:pPr algn="ctr">
              <a:defRPr sz="2250" b="0">
                <a:solidFill>
                  <a:srgbClr val="1B8A3A"/>
                </a:solidFill>
                <a:latin typeface="PT Mono"/>
                <a:ea typeface="PT Mono"/>
                <a:cs typeface="PT Mono"/>
              </a:defRPr>
            </a:pPr>
            <a:r>
              <a:rPr sz="2250" b="0">
                <a:solidFill>
                  <a:srgbClr val="1B8A3A"/>
                </a:solidFill>
                <a:latin typeface="PT Mono"/>
                <a:ea typeface="PT Mono"/>
                <a:cs typeface="PT Mono"/>
              </a:rPr>
              <a:t>T</a:t>
            </a:r>
          </a:p>
        </p:txBody>
      </p:sp>
      <p:sp>
        <p:nvSpPr>
          <p:cNvPr id="37" name="Editable path">
            <a:extLst>
              <a:ext uri="{FF2B5EF4-FFF2-40B4-BE49-F238E27FC236}">
                <a16:creationId xmlns:a16="http://schemas.microsoft.com/office/drawing/2014/main" id="{B24E0D92-BB23-46AE-8227-540D5725F055}"/>
              </a:ext>
            </a:extLst>
          </p:cNvPr>
          <p:cNvSpPr>
            <a:spLocks noGrp="1"/>
          </p:cNvSpPr>
          <p:nvPr/>
        </p:nvSpPr>
        <p:spPr>
          <a:xfrm>
            <a:off x="7877175" y="3908425"/>
            <a:ext cx="609600" cy="9525"/>
          </a:xfrm>
          <a:custGeom>
            <a:avLst/>
            <a:gdLst/>
            <a:ahLst/>
            <a:cxnLst/>
            <a:rect l="0" t="0" r="0" b="0"/>
            <a:pathLst>
              <a:path w="609600" h="9525">
                <a:moveTo>
                  <a:pt x="0" y="0"/>
                </a:moveTo>
                <a:lnTo>
                  <a:pt x="609600" y="0"/>
                </a:lnTo>
              </a:path>
            </a:pathLst>
          </a:custGeom>
          <a:noFill/>
          <a:ln w="30480">
            <a:solidFill>
              <a:srgbClr val="9AA3AD"/>
            </a:solidFill>
            <a:prstDash val="solid"/>
          </a:ln>
        </p:spPr>
        <p:txBody>
          <a:bodyPr/>
          <a:lstStyle/>
          <a:p>
            <a:endParaRPr lang="en-US"/>
          </a:p>
        </p:txBody>
      </p:sp>
      <p:sp>
        <p:nvSpPr>
          <p:cNvPr id="38" name="Arrowhead">
            <a:extLst>
              <a:ext uri="{FF2B5EF4-FFF2-40B4-BE49-F238E27FC236}">
                <a16:creationId xmlns:a16="http://schemas.microsoft.com/office/drawing/2014/main" id="{AEADE9F1-54A6-44FF-9D60-E0C826988584}"/>
              </a:ext>
            </a:extLst>
          </p:cNvPr>
          <p:cNvSpPr>
            <a:spLocks noGrp="1"/>
          </p:cNvSpPr>
          <p:nvPr/>
        </p:nvSpPr>
        <p:spPr>
          <a:xfrm>
            <a:off x="8391525" y="3858895"/>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39" name="Haplotype 1">
            <a:extLst>
              <a:ext uri="{FF2B5EF4-FFF2-40B4-BE49-F238E27FC236}">
                <a16:creationId xmlns:a16="http://schemas.microsoft.com/office/drawing/2014/main" id="{55852ABF-4755-4655-AA58-4189D3120956}"/>
              </a:ext>
            </a:extLst>
          </p:cNvPr>
          <p:cNvSpPr>
            <a:spLocks noGrp="1"/>
          </p:cNvSpPr>
          <p:nvPr/>
        </p:nvSpPr>
        <p:spPr>
          <a:xfrm>
            <a:off x="8896350" y="3003550"/>
            <a:ext cx="2571750" cy="390525"/>
          </a:xfrm>
          <a:prstGeom prst="rect">
            <a:avLst/>
          </a:prstGeom>
          <a:noFill/>
          <a:ln w="0">
            <a:noFill/>
          </a:ln>
        </p:spPr>
        <p:txBody>
          <a:bodyPr anchor="ctr">
            <a:noAutofit/>
          </a:bodyPr>
          <a:lstStyle/>
          <a:p>
            <a:pPr algn="l">
              <a:defRPr sz="2175" b="0">
                <a:solidFill>
                  <a:srgbClr val="4472C4"/>
                </a:solidFill>
                <a:latin typeface="Calibri"/>
                <a:ea typeface="Calibri"/>
                <a:cs typeface="Calibri"/>
              </a:defRPr>
            </a:pPr>
            <a:r>
              <a:rPr sz="2175" b="0">
                <a:solidFill>
                  <a:srgbClr val="4472C4"/>
                </a:solidFill>
                <a:latin typeface="Calibri"/>
                <a:ea typeface="Calibri"/>
                <a:cs typeface="Calibri"/>
              </a:rPr>
              <a:t>Haplotype 1</a:t>
            </a:r>
          </a:p>
        </p:txBody>
      </p:sp>
      <p:sp>
        <p:nvSpPr>
          <p:cNvPr id="40" name="Editable path">
            <a:extLst>
              <a:ext uri="{FF2B5EF4-FFF2-40B4-BE49-F238E27FC236}">
                <a16:creationId xmlns:a16="http://schemas.microsoft.com/office/drawing/2014/main" id="{07CEE35B-BD9C-44E0-8B2D-DC346ABAC17E}"/>
              </a:ext>
            </a:extLst>
          </p:cNvPr>
          <p:cNvSpPr>
            <a:spLocks noGrp="1"/>
          </p:cNvSpPr>
          <p:nvPr/>
        </p:nvSpPr>
        <p:spPr>
          <a:xfrm>
            <a:off x="8953500" y="3670300"/>
            <a:ext cx="2447925" cy="9525"/>
          </a:xfrm>
          <a:custGeom>
            <a:avLst/>
            <a:gdLst/>
            <a:ahLst/>
            <a:cxnLst/>
            <a:rect l="0" t="0" r="0" b="0"/>
            <a:pathLst>
              <a:path w="2447925" h="9525">
                <a:moveTo>
                  <a:pt x="0" y="0"/>
                </a:moveTo>
                <a:lnTo>
                  <a:pt x="2447925" y="0"/>
                </a:lnTo>
              </a:path>
            </a:pathLst>
          </a:custGeom>
          <a:noFill/>
          <a:ln w="95250">
            <a:solidFill>
              <a:srgbClr val="4472C4"/>
            </a:solidFill>
            <a:prstDash val="solid"/>
          </a:ln>
        </p:spPr>
        <p:txBody>
          <a:bodyPr/>
          <a:lstStyle/>
          <a:p>
            <a:endParaRPr lang="en-US"/>
          </a:p>
        </p:txBody>
      </p:sp>
      <p:sp>
        <p:nvSpPr>
          <p:cNvPr id="41" name="Sequence segment">
            <a:extLst>
              <a:ext uri="{FF2B5EF4-FFF2-40B4-BE49-F238E27FC236}">
                <a16:creationId xmlns:a16="http://schemas.microsoft.com/office/drawing/2014/main" id="{64B2167B-977D-4DF1-8771-436C001687F7}"/>
              </a:ext>
            </a:extLst>
          </p:cNvPr>
          <p:cNvSpPr>
            <a:spLocks noGrp="1"/>
          </p:cNvSpPr>
          <p:nvPr/>
        </p:nvSpPr>
        <p:spPr>
          <a:xfrm>
            <a:off x="9429750" y="3422650"/>
            <a:ext cx="381000" cy="495300"/>
          </a:xfrm>
          <a:prstGeom prst="rect">
            <a:avLst/>
          </a:prstGeom>
          <a:solidFill>
            <a:srgbClr val="FFFFFF"/>
          </a:solidFill>
          <a:ln w="19050">
            <a:solidFill>
              <a:srgbClr val="4472C4"/>
            </a:solidFill>
            <a:prstDash val="solid"/>
          </a:ln>
        </p:spPr>
        <p:txBody>
          <a:bodyPr/>
          <a:lstStyle/>
          <a:p>
            <a:endParaRPr lang="en-US"/>
          </a:p>
        </p:txBody>
      </p:sp>
      <p:sp>
        <p:nvSpPr>
          <p:cNvPr id="42" name="A">
            <a:extLst>
              <a:ext uri="{FF2B5EF4-FFF2-40B4-BE49-F238E27FC236}">
                <a16:creationId xmlns:a16="http://schemas.microsoft.com/office/drawing/2014/main" id="{F45F1FAB-FAB7-4079-9D8E-DDC763DC5CCB}"/>
              </a:ext>
            </a:extLst>
          </p:cNvPr>
          <p:cNvSpPr>
            <a:spLocks noGrp="1"/>
          </p:cNvSpPr>
          <p:nvPr/>
        </p:nvSpPr>
        <p:spPr>
          <a:xfrm>
            <a:off x="9429750" y="3451225"/>
            <a:ext cx="381000" cy="438150"/>
          </a:xfrm>
          <a:prstGeom prst="rect">
            <a:avLst/>
          </a:prstGeom>
          <a:noFill/>
          <a:ln w="0">
            <a:noFill/>
          </a:ln>
        </p:spPr>
        <p:txBody>
          <a:bodyPr anchor="ctr">
            <a:noAutofit/>
          </a:bodyPr>
          <a:lstStyle/>
          <a:p>
            <a:pPr algn="ctr">
              <a:defRPr sz="2325" b="0">
                <a:solidFill>
                  <a:srgbClr val="4472C4"/>
                </a:solidFill>
                <a:latin typeface="PT Mono"/>
                <a:ea typeface="PT Mono"/>
                <a:cs typeface="PT Mono"/>
              </a:defRPr>
            </a:pPr>
            <a:r>
              <a:rPr sz="2325" b="0">
                <a:solidFill>
                  <a:srgbClr val="4472C4"/>
                </a:solidFill>
                <a:latin typeface="PT Mono"/>
                <a:ea typeface="PT Mono"/>
                <a:cs typeface="PT Mono"/>
              </a:rPr>
              <a:t>A</a:t>
            </a:r>
          </a:p>
        </p:txBody>
      </p:sp>
      <p:sp>
        <p:nvSpPr>
          <p:cNvPr id="43" name="Sequence segment">
            <a:extLst>
              <a:ext uri="{FF2B5EF4-FFF2-40B4-BE49-F238E27FC236}">
                <a16:creationId xmlns:a16="http://schemas.microsoft.com/office/drawing/2014/main" id="{A73E8B0A-95E3-447C-B370-7EBEF1F45969}"/>
              </a:ext>
            </a:extLst>
          </p:cNvPr>
          <p:cNvSpPr>
            <a:spLocks noGrp="1"/>
          </p:cNvSpPr>
          <p:nvPr/>
        </p:nvSpPr>
        <p:spPr>
          <a:xfrm>
            <a:off x="10563225" y="3422650"/>
            <a:ext cx="381000" cy="495300"/>
          </a:xfrm>
          <a:prstGeom prst="rect">
            <a:avLst/>
          </a:prstGeom>
          <a:solidFill>
            <a:srgbClr val="FFFFFF"/>
          </a:solidFill>
          <a:ln w="19050">
            <a:solidFill>
              <a:srgbClr val="4472C4"/>
            </a:solidFill>
            <a:prstDash val="solid"/>
          </a:ln>
        </p:spPr>
        <p:txBody>
          <a:bodyPr/>
          <a:lstStyle/>
          <a:p>
            <a:endParaRPr lang="en-US"/>
          </a:p>
        </p:txBody>
      </p:sp>
      <p:sp>
        <p:nvSpPr>
          <p:cNvPr id="44" name="C">
            <a:extLst>
              <a:ext uri="{FF2B5EF4-FFF2-40B4-BE49-F238E27FC236}">
                <a16:creationId xmlns:a16="http://schemas.microsoft.com/office/drawing/2014/main" id="{AFFD0CB1-B23E-477D-92B7-5B20402683C0}"/>
              </a:ext>
            </a:extLst>
          </p:cNvPr>
          <p:cNvSpPr>
            <a:spLocks noGrp="1"/>
          </p:cNvSpPr>
          <p:nvPr/>
        </p:nvSpPr>
        <p:spPr>
          <a:xfrm>
            <a:off x="10563225" y="3451225"/>
            <a:ext cx="381000" cy="438150"/>
          </a:xfrm>
          <a:prstGeom prst="rect">
            <a:avLst/>
          </a:prstGeom>
          <a:noFill/>
          <a:ln w="0">
            <a:noFill/>
          </a:ln>
        </p:spPr>
        <p:txBody>
          <a:bodyPr anchor="ctr">
            <a:noAutofit/>
          </a:bodyPr>
          <a:lstStyle/>
          <a:p>
            <a:pPr algn="ctr">
              <a:defRPr sz="2325" b="0">
                <a:solidFill>
                  <a:srgbClr val="4472C4"/>
                </a:solidFill>
                <a:latin typeface="PT Mono"/>
                <a:ea typeface="PT Mono"/>
                <a:cs typeface="PT Mono"/>
              </a:defRPr>
            </a:pPr>
            <a:r>
              <a:rPr sz="2325" b="0">
                <a:solidFill>
                  <a:srgbClr val="4472C4"/>
                </a:solidFill>
                <a:latin typeface="PT Mono"/>
                <a:ea typeface="PT Mono"/>
                <a:cs typeface="PT Mono"/>
              </a:rPr>
              <a:t>C</a:t>
            </a:r>
          </a:p>
        </p:txBody>
      </p:sp>
      <p:sp>
        <p:nvSpPr>
          <p:cNvPr id="45" name="Haplotype 2">
            <a:extLst>
              <a:ext uri="{FF2B5EF4-FFF2-40B4-BE49-F238E27FC236}">
                <a16:creationId xmlns:a16="http://schemas.microsoft.com/office/drawing/2014/main" id="{0F1BCADB-E080-42DF-A97F-0936845EA240}"/>
              </a:ext>
            </a:extLst>
          </p:cNvPr>
          <p:cNvSpPr>
            <a:spLocks noGrp="1"/>
          </p:cNvSpPr>
          <p:nvPr/>
        </p:nvSpPr>
        <p:spPr>
          <a:xfrm>
            <a:off x="8896350" y="4308475"/>
            <a:ext cx="2571750" cy="390525"/>
          </a:xfrm>
          <a:prstGeom prst="rect">
            <a:avLst/>
          </a:prstGeom>
          <a:noFill/>
          <a:ln w="0">
            <a:noFill/>
          </a:ln>
        </p:spPr>
        <p:txBody>
          <a:bodyPr anchor="ctr">
            <a:noAutofit/>
          </a:bodyPr>
          <a:lstStyle/>
          <a:p>
            <a:pPr algn="l">
              <a:defRPr sz="2175" b="0">
                <a:solidFill>
                  <a:srgbClr val="1B8A3A"/>
                </a:solidFill>
                <a:latin typeface="Calibri"/>
                <a:ea typeface="Calibri"/>
                <a:cs typeface="Calibri"/>
              </a:defRPr>
            </a:pPr>
            <a:r>
              <a:rPr sz="2175" b="0">
                <a:solidFill>
                  <a:srgbClr val="1B8A3A"/>
                </a:solidFill>
                <a:latin typeface="Calibri"/>
                <a:ea typeface="Calibri"/>
                <a:cs typeface="Calibri"/>
              </a:rPr>
              <a:t>Haplotype 2</a:t>
            </a:r>
          </a:p>
        </p:txBody>
      </p:sp>
      <p:sp>
        <p:nvSpPr>
          <p:cNvPr id="46" name="Editable path">
            <a:extLst>
              <a:ext uri="{FF2B5EF4-FFF2-40B4-BE49-F238E27FC236}">
                <a16:creationId xmlns:a16="http://schemas.microsoft.com/office/drawing/2014/main" id="{1A0680F0-C820-4A32-BF00-291CFF729067}"/>
              </a:ext>
            </a:extLst>
          </p:cNvPr>
          <p:cNvSpPr>
            <a:spLocks noGrp="1"/>
          </p:cNvSpPr>
          <p:nvPr/>
        </p:nvSpPr>
        <p:spPr>
          <a:xfrm>
            <a:off x="8953500" y="4975225"/>
            <a:ext cx="2447925" cy="9525"/>
          </a:xfrm>
          <a:custGeom>
            <a:avLst/>
            <a:gdLst/>
            <a:ahLst/>
            <a:cxnLst/>
            <a:rect l="0" t="0" r="0" b="0"/>
            <a:pathLst>
              <a:path w="2447925" h="9525">
                <a:moveTo>
                  <a:pt x="0" y="0"/>
                </a:moveTo>
                <a:lnTo>
                  <a:pt x="2447925" y="0"/>
                </a:lnTo>
              </a:path>
            </a:pathLst>
          </a:custGeom>
          <a:noFill/>
          <a:ln w="95250">
            <a:solidFill>
              <a:srgbClr val="1B8A3A"/>
            </a:solidFill>
            <a:prstDash val="solid"/>
          </a:ln>
        </p:spPr>
        <p:txBody>
          <a:bodyPr/>
          <a:lstStyle/>
          <a:p>
            <a:endParaRPr lang="en-US"/>
          </a:p>
        </p:txBody>
      </p:sp>
      <p:sp>
        <p:nvSpPr>
          <p:cNvPr id="47" name="Sequence segment">
            <a:extLst>
              <a:ext uri="{FF2B5EF4-FFF2-40B4-BE49-F238E27FC236}">
                <a16:creationId xmlns:a16="http://schemas.microsoft.com/office/drawing/2014/main" id="{32B6051E-688D-4FF5-8C25-FB2072721C1D}"/>
              </a:ext>
            </a:extLst>
          </p:cNvPr>
          <p:cNvSpPr>
            <a:spLocks noGrp="1"/>
          </p:cNvSpPr>
          <p:nvPr/>
        </p:nvSpPr>
        <p:spPr>
          <a:xfrm>
            <a:off x="9429750" y="4727575"/>
            <a:ext cx="381000" cy="495300"/>
          </a:xfrm>
          <a:prstGeom prst="rect">
            <a:avLst/>
          </a:prstGeom>
          <a:solidFill>
            <a:srgbClr val="FFFFFF"/>
          </a:solidFill>
          <a:ln w="19050">
            <a:solidFill>
              <a:srgbClr val="1B8A3A"/>
            </a:solidFill>
            <a:prstDash val="solid"/>
          </a:ln>
        </p:spPr>
        <p:txBody>
          <a:bodyPr/>
          <a:lstStyle/>
          <a:p>
            <a:endParaRPr lang="en-US"/>
          </a:p>
        </p:txBody>
      </p:sp>
      <p:sp>
        <p:nvSpPr>
          <p:cNvPr id="48" name="G">
            <a:extLst>
              <a:ext uri="{FF2B5EF4-FFF2-40B4-BE49-F238E27FC236}">
                <a16:creationId xmlns:a16="http://schemas.microsoft.com/office/drawing/2014/main" id="{9773A14C-7D2E-4154-9D53-E4F1077D8413}"/>
              </a:ext>
            </a:extLst>
          </p:cNvPr>
          <p:cNvSpPr>
            <a:spLocks noGrp="1"/>
          </p:cNvSpPr>
          <p:nvPr/>
        </p:nvSpPr>
        <p:spPr>
          <a:xfrm>
            <a:off x="9429750" y="4756150"/>
            <a:ext cx="381000" cy="438150"/>
          </a:xfrm>
          <a:prstGeom prst="rect">
            <a:avLst/>
          </a:prstGeom>
          <a:noFill/>
          <a:ln w="0">
            <a:noFill/>
          </a:ln>
        </p:spPr>
        <p:txBody>
          <a:bodyPr anchor="ctr">
            <a:noAutofit/>
          </a:bodyPr>
          <a:lstStyle/>
          <a:p>
            <a:pPr algn="ctr">
              <a:defRPr sz="2325" b="0">
                <a:solidFill>
                  <a:srgbClr val="1B8A3A"/>
                </a:solidFill>
                <a:latin typeface="PT Mono"/>
                <a:ea typeface="PT Mono"/>
                <a:cs typeface="PT Mono"/>
              </a:defRPr>
            </a:pPr>
            <a:r>
              <a:rPr sz="2325" b="0">
                <a:solidFill>
                  <a:srgbClr val="1B8A3A"/>
                </a:solidFill>
                <a:latin typeface="PT Mono"/>
                <a:ea typeface="PT Mono"/>
                <a:cs typeface="PT Mono"/>
              </a:rPr>
              <a:t>G</a:t>
            </a:r>
          </a:p>
        </p:txBody>
      </p:sp>
      <p:sp>
        <p:nvSpPr>
          <p:cNvPr id="49" name="Sequence segment">
            <a:extLst>
              <a:ext uri="{FF2B5EF4-FFF2-40B4-BE49-F238E27FC236}">
                <a16:creationId xmlns:a16="http://schemas.microsoft.com/office/drawing/2014/main" id="{526861C2-BDF6-4F40-B59A-D014DF373A7B}"/>
              </a:ext>
            </a:extLst>
          </p:cNvPr>
          <p:cNvSpPr>
            <a:spLocks noGrp="1"/>
          </p:cNvSpPr>
          <p:nvPr/>
        </p:nvSpPr>
        <p:spPr>
          <a:xfrm>
            <a:off x="10563225" y="4727575"/>
            <a:ext cx="381000" cy="495300"/>
          </a:xfrm>
          <a:prstGeom prst="rect">
            <a:avLst/>
          </a:prstGeom>
          <a:solidFill>
            <a:srgbClr val="FFFFFF"/>
          </a:solidFill>
          <a:ln w="19050">
            <a:solidFill>
              <a:srgbClr val="1B8A3A"/>
            </a:solidFill>
            <a:prstDash val="solid"/>
          </a:ln>
        </p:spPr>
        <p:txBody>
          <a:bodyPr/>
          <a:lstStyle/>
          <a:p>
            <a:endParaRPr lang="en-US"/>
          </a:p>
        </p:txBody>
      </p:sp>
      <p:sp>
        <p:nvSpPr>
          <p:cNvPr id="50" name="T">
            <a:extLst>
              <a:ext uri="{FF2B5EF4-FFF2-40B4-BE49-F238E27FC236}">
                <a16:creationId xmlns:a16="http://schemas.microsoft.com/office/drawing/2014/main" id="{6E82128A-11F1-484D-947B-5EF2EBB02F73}"/>
              </a:ext>
            </a:extLst>
          </p:cNvPr>
          <p:cNvSpPr>
            <a:spLocks noGrp="1"/>
          </p:cNvSpPr>
          <p:nvPr/>
        </p:nvSpPr>
        <p:spPr>
          <a:xfrm>
            <a:off x="10563225" y="4756150"/>
            <a:ext cx="381000" cy="438150"/>
          </a:xfrm>
          <a:prstGeom prst="rect">
            <a:avLst/>
          </a:prstGeom>
          <a:noFill/>
          <a:ln w="0">
            <a:noFill/>
          </a:ln>
        </p:spPr>
        <p:txBody>
          <a:bodyPr anchor="ctr">
            <a:noAutofit/>
          </a:bodyPr>
          <a:lstStyle/>
          <a:p>
            <a:pPr algn="ctr">
              <a:defRPr sz="2325" b="0">
                <a:solidFill>
                  <a:srgbClr val="1B8A3A"/>
                </a:solidFill>
                <a:latin typeface="PT Mono"/>
                <a:ea typeface="PT Mono"/>
                <a:cs typeface="PT Mono"/>
              </a:defRPr>
            </a:pPr>
            <a:r>
              <a:rPr sz="2325" b="0">
                <a:solidFill>
                  <a:srgbClr val="1B8A3A"/>
                </a:solidFill>
                <a:latin typeface="PT Mono"/>
                <a:ea typeface="PT Mono"/>
                <a:cs typeface="PT Mono"/>
              </a:rPr>
              <a:t>T</a:t>
            </a:r>
          </a:p>
        </p:txBody>
      </p:sp>
      <p:sp>
        <p:nvSpPr>
          <p:cNvPr id="51" name="Slide Number Placeholder 2">
            <a:extLst>
              <a:ext uri="{FF2B5EF4-FFF2-40B4-BE49-F238E27FC236}">
                <a16:creationId xmlns:a16="http://schemas.microsoft.com/office/drawing/2014/main" id="{34A0777B-2779-40A2-9AC7-B0EF53D90CDB}"/>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46</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136860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CE1769-43D4-443A-9D1C-C3B75F8A6DD5}"/>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Verkko: Combining Read Evidence</a:t>
            </a:r>
          </a:p>
        </p:txBody>
      </p:sp>
      <p:sp>
        <p:nvSpPr>
          <p:cNvPr id="6" name="Content Placeholder 5">
            <a:extLst>
              <a:ext uri="{FF2B5EF4-FFF2-40B4-BE49-F238E27FC236}">
                <a16:creationId xmlns:a16="http://schemas.microsoft.com/office/drawing/2014/main" id="{08368608-2AF9-4FC3-8793-6772129617AE}"/>
              </a:ext>
            </a:extLst>
          </p:cNvPr>
          <p:cNvSpPr>
            <a:spLocks noGrp="1"/>
          </p:cNvSpPr>
          <p:nvPr>
            <p:ph idx="1"/>
          </p:nvPr>
        </p:nvSpPr>
        <p:spPr/>
        <p:txBody>
          <a:bodyPr/>
          <a:lstStyle/>
          <a:p>
            <a:pPr lvl="0"/>
            <a:r>
              <a:rPr lang="en-US" b="0"/>
              <a:t>Accurate long reads construct the initial sequence graph</a:t>
            </a:r>
          </a:p>
          <a:p>
            <a:pPr lvl="0"/>
            <a:r>
              <a:rPr lang="en-US" b="0"/>
              <a:t>Ultra-long reads and phasing evidence resolve more ambiguity</a:t>
            </a:r>
          </a:p>
        </p:txBody>
      </p:sp>
      <p:sp>
        <p:nvSpPr>
          <p:cNvPr id="8" name="HiFi reads">
            <a:extLst>
              <a:ext uri="{FF2B5EF4-FFF2-40B4-BE49-F238E27FC236}">
                <a16:creationId xmlns:a16="http://schemas.microsoft.com/office/drawing/2014/main" id="{BF238259-82A1-4CA1-A121-1A7C0E994E37}"/>
              </a:ext>
            </a:extLst>
          </p:cNvPr>
          <p:cNvSpPr>
            <a:spLocks noGrp="1"/>
          </p:cNvSpPr>
          <p:nvPr/>
        </p:nvSpPr>
        <p:spPr>
          <a:xfrm>
            <a:off x="657225" y="2317750"/>
            <a:ext cx="3017520" cy="419100"/>
          </a:xfrm>
          <a:prstGeom prst="rect">
            <a:avLst/>
          </a:prstGeom>
          <a:noFill/>
          <a:ln w="0">
            <a:noFill/>
          </a:ln>
        </p:spPr>
        <p:txBody>
          <a:bodyPr anchor="ctr">
            <a:noAutofit/>
          </a:bodyPr>
          <a:lstStyle/>
          <a:p>
            <a:pPr algn="l">
              <a:defRPr sz="2250" b="1">
                <a:solidFill>
                  <a:srgbClr val="222222"/>
                </a:solidFill>
                <a:latin typeface="Calibri"/>
                <a:ea typeface="Calibri"/>
                <a:cs typeface="Calibri"/>
              </a:defRPr>
            </a:pPr>
            <a:r>
              <a:rPr sz="2250" b="1">
                <a:solidFill>
                  <a:srgbClr val="222222"/>
                </a:solidFill>
                <a:latin typeface="Calibri"/>
                <a:ea typeface="Calibri"/>
                <a:cs typeface="Calibri"/>
              </a:rPr>
              <a:t>Accurate long reads</a:t>
            </a:r>
          </a:p>
        </p:txBody>
      </p:sp>
      <p:sp>
        <p:nvSpPr>
          <p:cNvPr id="9" name="Ultra-long reads">
            <a:extLst>
              <a:ext uri="{FF2B5EF4-FFF2-40B4-BE49-F238E27FC236}">
                <a16:creationId xmlns:a16="http://schemas.microsoft.com/office/drawing/2014/main" id="{1904ECEB-268E-4739-9611-8BD16D970BDC}"/>
              </a:ext>
            </a:extLst>
          </p:cNvPr>
          <p:cNvSpPr>
            <a:spLocks noGrp="1"/>
          </p:cNvSpPr>
          <p:nvPr/>
        </p:nvSpPr>
        <p:spPr>
          <a:xfrm>
            <a:off x="4048125" y="2317750"/>
            <a:ext cx="3248025" cy="419100"/>
          </a:xfrm>
          <a:prstGeom prst="rect">
            <a:avLst/>
          </a:prstGeom>
          <a:noFill/>
          <a:ln w="0">
            <a:noFill/>
          </a:ln>
        </p:spPr>
        <p:txBody>
          <a:bodyPr anchor="ctr">
            <a:noAutofit/>
          </a:bodyPr>
          <a:lstStyle/>
          <a:p>
            <a:pPr algn="l">
              <a:defRPr sz="2250" b="1">
                <a:solidFill>
                  <a:srgbClr val="7030A0"/>
                </a:solidFill>
                <a:latin typeface="Calibri"/>
                <a:ea typeface="Calibri"/>
                <a:cs typeface="Calibri"/>
              </a:defRPr>
            </a:pPr>
            <a:r>
              <a:rPr sz="2250" b="1">
                <a:solidFill>
                  <a:srgbClr val="7030A0"/>
                </a:solidFill>
                <a:latin typeface="Calibri"/>
                <a:ea typeface="Calibri"/>
                <a:cs typeface="Calibri"/>
              </a:rPr>
              <a:t>Ultra-long reads</a:t>
            </a:r>
          </a:p>
        </p:txBody>
      </p:sp>
      <p:sp>
        <p:nvSpPr>
          <p:cNvPr id="10" name="Phased paths">
            <a:extLst>
              <a:ext uri="{FF2B5EF4-FFF2-40B4-BE49-F238E27FC236}">
                <a16:creationId xmlns:a16="http://schemas.microsoft.com/office/drawing/2014/main" id="{26B6D823-C853-4578-98C9-A981868754AA}"/>
              </a:ext>
            </a:extLst>
          </p:cNvPr>
          <p:cNvSpPr>
            <a:spLocks noGrp="1"/>
          </p:cNvSpPr>
          <p:nvPr/>
        </p:nvSpPr>
        <p:spPr>
          <a:xfrm>
            <a:off x="9191625" y="2317750"/>
            <a:ext cx="2409825" cy="419100"/>
          </a:xfrm>
          <a:prstGeom prst="rect">
            <a:avLst/>
          </a:prstGeom>
          <a:noFill/>
          <a:ln w="0">
            <a:noFill/>
          </a:ln>
        </p:spPr>
        <p:txBody>
          <a:bodyPr anchor="ctr">
            <a:noAutofit/>
          </a:bodyPr>
          <a:lstStyle/>
          <a:p>
            <a:pPr algn="l">
              <a:defRPr sz="2175" b="1">
                <a:solidFill>
                  <a:srgbClr val="222222"/>
                </a:solidFill>
                <a:latin typeface="Calibri"/>
                <a:ea typeface="Calibri"/>
                <a:cs typeface="Calibri"/>
              </a:defRPr>
            </a:pPr>
            <a:r>
              <a:rPr sz="2175" b="1">
                <a:solidFill>
                  <a:srgbClr val="222222"/>
                </a:solidFill>
                <a:latin typeface="Calibri"/>
                <a:ea typeface="Calibri"/>
                <a:cs typeface="Calibri"/>
              </a:rPr>
              <a:t>Phased paths</a:t>
            </a:r>
          </a:p>
        </p:txBody>
      </p:sp>
      <p:sp>
        <p:nvSpPr>
          <p:cNvPr id="11" name="Sequence segment">
            <a:extLst>
              <a:ext uri="{FF2B5EF4-FFF2-40B4-BE49-F238E27FC236}">
                <a16:creationId xmlns:a16="http://schemas.microsoft.com/office/drawing/2014/main" id="{B41DB036-AFF7-4B39-9372-A587503B7FF0}"/>
              </a:ext>
            </a:extLst>
          </p:cNvPr>
          <p:cNvSpPr>
            <a:spLocks noGrp="1"/>
          </p:cNvSpPr>
          <p:nvPr/>
        </p:nvSpPr>
        <p:spPr>
          <a:xfrm>
            <a:off x="695325" y="3327400"/>
            <a:ext cx="1685925" cy="85725"/>
          </a:xfrm>
          <a:prstGeom prst="rect">
            <a:avLst/>
          </a:prstGeom>
          <a:solidFill>
            <a:srgbClr val="287F8E"/>
          </a:solidFill>
          <a:ln w="0">
            <a:noFill/>
            <a:prstDash val="solid"/>
          </a:ln>
        </p:spPr>
        <p:txBody>
          <a:bodyPr/>
          <a:lstStyle/>
          <a:p>
            <a:endParaRPr lang="en-US"/>
          </a:p>
        </p:txBody>
      </p:sp>
      <p:sp>
        <p:nvSpPr>
          <p:cNvPr id="12" name="Sequence segment">
            <a:extLst>
              <a:ext uri="{FF2B5EF4-FFF2-40B4-BE49-F238E27FC236}">
                <a16:creationId xmlns:a16="http://schemas.microsoft.com/office/drawing/2014/main" id="{AA007F9E-ABAB-4613-98CE-DB8E1FC60C25}"/>
              </a:ext>
            </a:extLst>
          </p:cNvPr>
          <p:cNvSpPr>
            <a:spLocks noGrp="1"/>
          </p:cNvSpPr>
          <p:nvPr/>
        </p:nvSpPr>
        <p:spPr>
          <a:xfrm>
            <a:off x="1057275" y="3651250"/>
            <a:ext cx="1724025" cy="85725"/>
          </a:xfrm>
          <a:prstGeom prst="rect">
            <a:avLst/>
          </a:prstGeom>
          <a:solidFill>
            <a:srgbClr val="287F8E"/>
          </a:solidFill>
          <a:ln w="0">
            <a:noFill/>
            <a:prstDash val="solid"/>
          </a:ln>
        </p:spPr>
        <p:txBody>
          <a:bodyPr/>
          <a:lstStyle/>
          <a:p>
            <a:endParaRPr lang="en-US"/>
          </a:p>
        </p:txBody>
      </p:sp>
      <p:sp>
        <p:nvSpPr>
          <p:cNvPr id="13" name="Sequence segment">
            <a:extLst>
              <a:ext uri="{FF2B5EF4-FFF2-40B4-BE49-F238E27FC236}">
                <a16:creationId xmlns:a16="http://schemas.microsoft.com/office/drawing/2014/main" id="{0F7A091C-9475-442E-B0AE-737BE9E90284}"/>
              </a:ext>
            </a:extLst>
          </p:cNvPr>
          <p:cNvSpPr>
            <a:spLocks noGrp="1"/>
          </p:cNvSpPr>
          <p:nvPr/>
        </p:nvSpPr>
        <p:spPr>
          <a:xfrm>
            <a:off x="752475" y="3975100"/>
            <a:ext cx="1743075" cy="85725"/>
          </a:xfrm>
          <a:prstGeom prst="rect">
            <a:avLst/>
          </a:prstGeom>
          <a:solidFill>
            <a:srgbClr val="287F8E"/>
          </a:solidFill>
          <a:ln w="0">
            <a:noFill/>
            <a:prstDash val="solid"/>
          </a:ln>
        </p:spPr>
        <p:txBody>
          <a:bodyPr/>
          <a:lstStyle/>
          <a:p>
            <a:endParaRPr lang="en-US"/>
          </a:p>
        </p:txBody>
      </p:sp>
      <p:sp>
        <p:nvSpPr>
          <p:cNvPr id="14" name="Sequence segment">
            <a:extLst>
              <a:ext uri="{FF2B5EF4-FFF2-40B4-BE49-F238E27FC236}">
                <a16:creationId xmlns:a16="http://schemas.microsoft.com/office/drawing/2014/main" id="{CA0A9027-815F-4A8D-A619-679C913D5798}"/>
              </a:ext>
            </a:extLst>
          </p:cNvPr>
          <p:cNvSpPr>
            <a:spLocks noGrp="1"/>
          </p:cNvSpPr>
          <p:nvPr/>
        </p:nvSpPr>
        <p:spPr>
          <a:xfrm>
            <a:off x="1076325" y="4518025"/>
            <a:ext cx="1666875" cy="85725"/>
          </a:xfrm>
          <a:prstGeom prst="rect">
            <a:avLst/>
          </a:prstGeom>
          <a:solidFill>
            <a:srgbClr val="287F8E"/>
          </a:solidFill>
          <a:ln w="0">
            <a:noFill/>
            <a:prstDash val="solid"/>
          </a:ln>
        </p:spPr>
        <p:txBody>
          <a:bodyPr/>
          <a:lstStyle/>
          <a:p>
            <a:endParaRPr lang="en-US"/>
          </a:p>
        </p:txBody>
      </p:sp>
      <p:sp>
        <p:nvSpPr>
          <p:cNvPr id="15" name="Sequence segment">
            <a:extLst>
              <a:ext uri="{FF2B5EF4-FFF2-40B4-BE49-F238E27FC236}">
                <a16:creationId xmlns:a16="http://schemas.microsoft.com/office/drawing/2014/main" id="{B809004B-674D-4A88-AC59-E0DA7B4C8207}"/>
              </a:ext>
            </a:extLst>
          </p:cNvPr>
          <p:cNvSpPr>
            <a:spLocks noGrp="1"/>
          </p:cNvSpPr>
          <p:nvPr/>
        </p:nvSpPr>
        <p:spPr>
          <a:xfrm>
            <a:off x="704850" y="4841875"/>
            <a:ext cx="1695450" cy="85725"/>
          </a:xfrm>
          <a:prstGeom prst="rect">
            <a:avLst/>
          </a:prstGeom>
          <a:solidFill>
            <a:srgbClr val="287F8E"/>
          </a:solidFill>
          <a:ln w="0">
            <a:noFill/>
            <a:prstDash val="solid"/>
          </a:ln>
        </p:spPr>
        <p:txBody>
          <a:bodyPr/>
          <a:lstStyle/>
          <a:p>
            <a:endParaRPr lang="en-US"/>
          </a:p>
        </p:txBody>
      </p:sp>
      <p:sp>
        <p:nvSpPr>
          <p:cNvPr id="16" name="Editable path">
            <a:extLst>
              <a:ext uri="{FF2B5EF4-FFF2-40B4-BE49-F238E27FC236}">
                <a16:creationId xmlns:a16="http://schemas.microsoft.com/office/drawing/2014/main" id="{3B625672-12F0-49FF-B870-4045E7E4872B}"/>
              </a:ext>
            </a:extLst>
          </p:cNvPr>
          <p:cNvSpPr>
            <a:spLocks noGrp="1"/>
          </p:cNvSpPr>
          <p:nvPr/>
        </p:nvSpPr>
        <p:spPr>
          <a:xfrm>
            <a:off x="2971800" y="4127500"/>
            <a:ext cx="438150" cy="9525"/>
          </a:xfrm>
          <a:custGeom>
            <a:avLst/>
            <a:gdLst/>
            <a:ahLst/>
            <a:cxnLst/>
            <a:rect l="0" t="0" r="0" b="0"/>
            <a:pathLst>
              <a:path w="438150" h="9525">
                <a:moveTo>
                  <a:pt x="0" y="0"/>
                </a:moveTo>
                <a:lnTo>
                  <a:pt x="438150" y="0"/>
                </a:lnTo>
              </a:path>
            </a:pathLst>
          </a:custGeom>
          <a:noFill/>
          <a:ln w="30480">
            <a:solidFill>
              <a:srgbClr val="9AA3AD"/>
            </a:solidFill>
            <a:prstDash val="solid"/>
          </a:ln>
        </p:spPr>
        <p:txBody>
          <a:bodyPr/>
          <a:lstStyle/>
          <a:p>
            <a:endParaRPr lang="en-US"/>
          </a:p>
        </p:txBody>
      </p:sp>
      <p:sp>
        <p:nvSpPr>
          <p:cNvPr id="17" name="Arrowhead">
            <a:extLst>
              <a:ext uri="{FF2B5EF4-FFF2-40B4-BE49-F238E27FC236}">
                <a16:creationId xmlns:a16="http://schemas.microsoft.com/office/drawing/2014/main" id="{31F8ADF9-DA39-4B78-8139-4DC00674B6D7}"/>
              </a:ext>
            </a:extLst>
          </p:cNvPr>
          <p:cNvSpPr>
            <a:spLocks noGrp="1"/>
          </p:cNvSpPr>
          <p:nvPr/>
        </p:nvSpPr>
        <p:spPr>
          <a:xfrm>
            <a:off x="3314700" y="4077970"/>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18" name="Editable path">
            <a:extLst>
              <a:ext uri="{FF2B5EF4-FFF2-40B4-BE49-F238E27FC236}">
                <a16:creationId xmlns:a16="http://schemas.microsoft.com/office/drawing/2014/main" id="{32381529-6E0E-42A0-AEDC-C4193221A7DD}"/>
              </a:ext>
            </a:extLst>
          </p:cNvPr>
          <p:cNvSpPr>
            <a:spLocks noGrp="1"/>
          </p:cNvSpPr>
          <p:nvPr/>
        </p:nvSpPr>
        <p:spPr>
          <a:xfrm>
            <a:off x="4010025" y="2974975"/>
            <a:ext cx="3962400" cy="9525"/>
          </a:xfrm>
          <a:custGeom>
            <a:avLst/>
            <a:gdLst/>
            <a:ahLst/>
            <a:cxnLst/>
            <a:rect l="0" t="0" r="0" b="0"/>
            <a:pathLst>
              <a:path w="3962400" h="9525">
                <a:moveTo>
                  <a:pt x="0" y="0"/>
                </a:moveTo>
                <a:lnTo>
                  <a:pt x="3962400" y="0"/>
                </a:lnTo>
              </a:path>
            </a:pathLst>
          </a:custGeom>
          <a:noFill/>
          <a:ln w="28575">
            <a:solidFill>
              <a:srgbClr val="7030A0"/>
            </a:solidFill>
            <a:prstDash val="solid"/>
          </a:ln>
        </p:spPr>
        <p:txBody>
          <a:bodyPr/>
          <a:lstStyle/>
          <a:p>
            <a:endParaRPr lang="en-US"/>
          </a:p>
        </p:txBody>
      </p:sp>
      <p:sp>
        <p:nvSpPr>
          <p:cNvPr id="19" name="Editable path">
            <a:extLst>
              <a:ext uri="{FF2B5EF4-FFF2-40B4-BE49-F238E27FC236}">
                <a16:creationId xmlns:a16="http://schemas.microsoft.com/office/drawing/2014/main" id="{1052534A-D9F0-460E-AD40-F3387EFEB06D}"/>
              </a:ext>
            </a:extLst>
          </p:cNvPr>
          <p:cNvSpPr>
            <a:spLocks noGrp="1"/>
          </p:cNvSpPr>
          <p:nvPr/>
        </p:nvSpPr>
        <p:spPr>
          <a:xfrm>
            <a:off x="4010025" y="2917825"/>
            <a:ext cx="9525" cy="114300"/>
          </a:xfrm>
          <a:custGeom>
            <a:avLst/>
            <a:gdLst/>
            <a:ahLst/>
            <a:cxnLst/>
            <a:rect l="0" t="0" r="0" b="0"/>
            <a:pathLst>
              <a:path w="9525" h="114300">
                <a:moveTo>
                  <a:pt x="0" y="0"/>
                </a:moveTo>
                <a:lnTo>
                  <a:pt x="0" y="114300"/>
                </a:lnTo>
              </a:path>
            </a:pathLst>
          </a:custGeom>
          <a:noFill/>
          <a:ln w="28575">
            <a:solidFill>
              <a:srgbClr val="7030A0"/>
            </a:solidFill>
            <a:prstDash val="solid"/>
          </a:ln>
        </p:spPr>
        <p:txBody>
          <a:bodyPr/>
          <a:lstStyle/>
          <a:p>
            <a:endParaRPr lang="en-US"/>
          </a:p>
        </p:txBody>
      </p:sp>
      <p:sp>
        <p:nvSpPr>
          <p:cNvPr id="20" name="Editable path">
            <a:extLst>
              <a:ext uri="{FF2B5EF4-FFF2-40B4-BE49-F238E27FC236}">
                <a16:creationId xmlns:a16="http://schemas.microsoft.com/office/drawing/2014/main" id="{20C04AF4-90FD-4265-9DB2-893F21FD45D8}"/>
              </a:ext>
            </a:extLst>
          </p:cNvPr>
          <p:cNvSpPr>
            <a:spLocks noGrp="1"/>
          </p:cNvSpPr>
          <p:nvPr/>
        </p:nvSpPr>
        <p:spPr>
          <a:xfrm>
            <a:off x="7972425" y="2917825"/>
            <a:ext cx="9525" cy="114300"/>
          </a:xfrm>
          <a:custGeom>
            <a:avLst/>
            <a:gdLst/>
            <a:ahLst/>
            <a:cxnLst/>
            <a:rect l="0" t="0" r="0" b="0"/>
            <a:pathLst>
              <a:path w="9525" h="114300">
                <a:moveTo>
                  <a:pt x="0" y="0"/>
                </a:moveTo>
                <a:lnTo>
                  <a:pt x="0" y="114300"/>
                </a:lnTo>
              </a:path>
            </a:pathLst>
          </a:custGeom>
          <a:noFill/>
          <a:ln w="28575">
            <a:solidFill>
              <a:srgbClr val="7030A0"/>
            </a:solidFill>
            <a:prstDash val="solid"/>
          </a:ln>
        </p:spPr>
        <p:txBody>
          <a:bodyPr/>
          <a:lstStyle/>
          <a:p>
            <a:endParaRPr lang="en-US"/>
          </a:p>
        </p:txBody>
      </p:sp>
      <p:sp>
        <p:nvSpPr>
          <p:cNvPr id="21" name="Editable path">
            <a:extLst>
              <a:ext uri="{FF2B5EF4-FFF2-40B4-BE49-F238E27FC236}">
                <a16:creationId xmlns:a16="http://schemas.microsoft.com/office/drawing/2014/main" id="{F6279F5E-C8ED-4DE3-8AB4-B972D0B2522B}"/>
              </a:ext>
            </a:extLst>
          </p:cNvPr>
          <p:cNvSpPr>
            <a:spLocks noGrp="1"/>
          </p:cNvSpPr>
          <p:nvPr/>
        </p:nvSpPr>
        <p:spPr>
          <a:xfrm>
            <a:off x="4257675" y="3270250"/>
            <a:ext cx="3609975" cy="9525"/>
          </a:xfrm>
          <a:custGeom>
            <a:avLst/>
            <a:gdLst/>
            <a:ahLst/>
            <a:cxnLst/>
            <a:rect l="0" t="0" r="0" b="0"/>
            <a:pathLst>
              <a:path w="3609975" h="9525">
                <a:moveTo>
                  <a:pt x="0" y="0"/>
                </a:moveTo>
                <a:lnTo>
                  <a:pt x="3609975" y="0"/>
                </a:lnTo>
              </a:path>
            </a:pathLst>
          </a:custGeom>
          <a:noFill/>
          <a:ln w="28575">
            <a:solidFill>
              <a:srgbClr val="7030A0"/>
            </a:solidFill>
            <a:prstDash val="solid"/>
          </a:ln>
        </p:spPr>
        <p:txBody>
          <a:bodyPr/>
          <a:lstStyle/>
          <a:p>
            <a:endParaRPr lang="en-US"/>
          </a:p>
        </p:txBody>
      </p:sp>
      <p:sp>
        <p:nvSpPr>
          <p:cNvPr id="22" name="Editable path">
            <a:extLst>
              <a:ext uri="{FF2B5EF4-FFF2-40B4-BE49-F238E27FC236}">
                <a16:creationId xmlns:a16="http://schemas.microsoft.com/office/drawing/2014/main" id="{BF7EDA80-DE53-497E-B53E-3DC50D046E4C}"/>
              </a:ext>
            </a:extLst>
          </p:cNvPr>
          <p:cNvSpPr>
            <a:spLocks noGrp="1"/>
          </p:cNvSpPr>
          <p:nvPr/>
        </p:nvSpPr>
        <p:spPr>
          <a:xfrm>
            <a:off x="4257675" y="3213100"/>
            <a:ext cx="9525" cy="114300"/>
          </a:xfrm>
          <a:custGeom>
            <a:avLst/>
            <a:gdLst/>
            <a:ahLst/>
            <a:cxnLst/>
            <a:rect l="0" t="0" r="0" b="0"/>
            <a:pathLst>
              <a:path w="9525" h="114300">
                <a:moveTo>
                  <a:pt x="0" y="0"/>
                </a:moveTo>
                <a:lnTo>
                  <a:pt x="0" y="114300"/>
                </a:lnTo>
              </a:path>
            </a:pathLst>
          </a:custGeom>
          <a:noFill/>
          <a:ln w="28575">
            <a:solidFill>
              <a:srgbClr val="7030A0"/>
            </a:solidFill>
            <a:prstDash val="solid"/>
          </a:ln>
        </p:spPr>
        <p:txBody>
          <a:bodyPr/>
          <a:lstStyle/>
          <a:p>
            <a:endParaRPr lang="en-US"/>
          </a:p>
        </p:txBody>
      </p:sp>
      <p:sp>
        <p:nvSpPr>
          <p:cNvPr id="23" name="Editable path">
            <a:extLst>
              <a:ext uri="{FF2B5EF4-FFF2-40B4-BE49-F238E27FC236}">
                <a16:creationId xmlns:a16="http://schemas.microsoft.com/office/drawing/2014/main" id="{52A54099-221C-4241-AE6E-6A4DE2BB5441}"/>
              </a:ext>
            </a:extLst>
          </p:cNvPr>
          <p:cNvSpPr>
            <a:spLocks noGrp="1"/>
          </p:cNvSpPr>
          <p:nvPr/>
        </p:nvSpPr>
        <p:spPr>
          <a:xfrm>
            <a:off x="7867650" y="3213100"/>
            <a:ext cx="9525" cy="114300"/>
          </a:xfrm>
          <a:custGeom>
            <a:avLst/>
            <a:gdLst/>
            <a:ahLst/>
            <a:cxnLst/>
            <a:rect l="0" t="0" r="0" b="0"/>
            <a:pathLst>
              <a:path w="9525" h="114300">
                <a:moveTo>
                  <a:pt x="0" y="0"/>
                </a:moveTo>
                <a:lnTo>
                  <a:pt x="0" y="114300"/>
                </a:lnTo>
              </a:path>
            </a:pathLst>
          </a:custGeom>
          <a:noFill/>
          <a:ln w="28575">
            <a:solidFill>
              <a:srgbClr val="7030A0"/>
            </a:solidFill>
            <a:prstDash val="solid"/>
          </a:ln>
        </p:spPr>
        <p:txBody>
          <a:bodyPr/>
          <a:lstStyle/>
          <a:p>
            <a:endParaRPr lang="en-US"/>
          </a:p>
        </p:txBody>
      </p:sp>
      <p:sp>
        <p:nvSpPr>
          <p:cNvPr id="24" name="Sequence segment">
            <a:extLst>
              <a:ext uri="{FF2B5EF4-FFF2-40B4-BE49-F238E27FC236}">
                <a16:creationId xmlns:a16="http://schemas.microsoft.com/office/drawing/2014/main" id="{7B36985E-E60A-4F6A-94B2-7365527E0C14}"/>
              </a:ext>
            </a:extLst>
          </p:cNvPr>
          <p:cNvSpPr>
            <a:spLocks noGrp="1"/>
          </p:cNvSpPr>
          <p:nvPr/>
        </p:nvSpPr>
        <p:spPr>
          <a:xfrm>
            <a:off x="4229100" y="2879725"/>
            <a:ext cx="95250" cy="190500"/>
          </a:xfrm>
          <a:prstGeom prst="rect">
            <a:avLst/>
          </a:prstGeom>
          <a:solidFill>
            <a:srgbClr val="4472C4"/>
          </a:solidFill>
          <a:ln w="0">
            <a:noFill/>
            <a:prstDash val="solid"/>
          </a:ln>
        </p:spPr>
        <p:txBody>
          <a:bodyPr/>
          <a:lstStyle/>
          <a:p>
            <a:endParaRPr lang="en-US"/>
          </a:p>
        </p:txBody>
      </p:sp>
      <p:sp>
        <p:nvSpPr>
          <p:cNvPr id="25" name="Sequence segment">
            <a:extLst>
              <a:ext uri="{FF2B5EF4-FFF2-40B4-BE49-F238E27FC236}">
                <a16:creationId xmlns:a16="http://schemas.microsoft.com/office/drawing/2014/main" id="{3FCC5483-C9D7-4FC1-9F9B-0F584423191A}"/>
              </a:ext>
            </a:extLst>
          </p:cNvPr>
          <p:cNvSpPr>
            <a:spLocks noGrp="1"/>
          </p:cNvSpPr>
          <p:nvPr/>
        </p:nvSpPr>
        <p:spPr>
          <a:xfrm>
            <a:off x="7572375" y="2879725"/>
            <a:ext cx="95250" cy="190500"/>
          </a:xfrm>
          <a:prstGeom prst="rect">
            <a:avLst/>
          </a:prstGeom>
          <a:solidFill>
            <a:srgbClr val="4472C4"/>
          </a:solidFill>
          <a:ln w="0">
            <a:noFill/>
            <a:prstDash val="solid"/>
          </a:ln>
        </p:spPr>
        <p:txBody>
          <a:bodyPr/>
          <a:lstStyle/>
          <a:p>
            <a:endParaRPr lang="en-US"/>
          </a:p>
        </p:txBody>
      </p:sp>
      <p:sp>
        <p:nvSpPr>
          <p:cNvPr id="26" name="Sequence segment">
            <a:extLst>
              <a:ext uri="{FF2B5EF4-FFF2-40B4-BE49-F238E27FC236}">
                <a16:creationId xmlns:a16="http://schemas.microsoft.com/office/drawing/2014/main" id="{D15B3CDA-236F-4546-9B3E-F725915F774D}"/>
              </a:ext>
            </a:extLst>
          </p:cNvPr>
          <p:cNvSpPr>
            <a:spLocks noGrp="1"/>
          </p:cNvSpPr>
          <p:nvPr/>
        </p:nvSpPr>
        <p:spPr>
          <a:xfrm>
            <a:off x="4467225" y="3175000"/>
            <a:ext cx="95250" cy="190500"/>
          </a:xfrm>
          <a:prstGeom prst="rect">
            <a:avLst/>
          </a:prstGeom>
          <a:solidFill>
            <a:srgbClr val="1B8A3A"/>
          </a:solidFill>
          <a:ln w="0">
            <a:noFill/>
            <a:prstDash val="solid"/>
          </a:ln>
        </p:spPr>
        <p:txBody>
          <a:bodyPr/>
          <a:lstStyle/>
          <a:p>
            <a:endParaRPr lang="en-US"/>
          </a:p>
        </p:txBody>
      </p:sp>
      <p:sp>
        <p:nvSpPr>
          <p:cNvPr id="27" name="Sequence segment">
            <a:extLst>
              <a:ext uri="{FF2B5EF4-FFF2-40B4-BE49-F238E27FC236}">
                <a16:creationId xmlns:a16="http://schemas.microsoft.com/office/drawing/2014/main" id="{E29A64A3-9579-4B06-B1C9-A009631EDB6F}"/>
              </a:ext>
            </a:extLst>
          </p:cNvPr>
          <p:cNvSpPr>
            <a:spLocks noGrp="1"/>
          </p:cNvSpPr>
          <p:nvPr/>
        </p:nvSpPr>
        <p:spPr>
          <a:xfrm>
            <a:off x="7515225" y="3175000"/>
            <a:ext cx="95250" cy="190500"/>
          </a:xfrm>
          <a:prstGeom prst="rect">
            <a:avLst/>
          </a:prstGeom>
          <a:solidFill>
            <a:srgbClr val="1B8A3A"/>
          </a:solidFill>
          <a:ln w="0">
            <a:noFill/>
            <a:prstDash val="solid"/>
          </a:ln>
        </p:spPr>
        <p:txBody>
          <a:bodyPr/>
          <a:lstStyle/>
          <a:p>
            <a:endParaRPr lang="en-US"/>
          </a:p>
        </p:txBody>
      </p:sp>
      <p:sp>
        <p:nvSpPr>
          <p:cNvPr id="28" name="Editable path">
            <a:extLst>
              <a:ext uri="{FF2B5EF4-FFF2-40B4-BE49-F238E27FC236}">
                <a16:creationId xmlns:a16="http://schemas.microsoft.com/office/drawing/2014/main" id="{F1C7F3F3-1083-40FA-8B7F-2E9A6B369F03}"/>
              </a:ext>
            </a:extLst>
          </p:cNvPr>
          <p:cNvSpPr>
            <a:spLocks noGrp="1"/>
          </p:cNvSpPr>
          <p:nvPr/>
        </p:nvSpPr>
        <p:spPr>
          <a:xfrm>
            <a:off x="4657725" y="3870325"/>
            <a:ext cx="542925" cy="400050"/>
          </a:xfrm>
          <a:custGeom>
            <a:avLst/>
            <a:gdLst/>
            <a:ahLst/>
            <a:cxnLst/>
            <a:rect l="0" t="0" r="0" b="0"/>
            <a:pathLst>
              <a:path w="542925" h="400050">
                <a:moveTo>
                  <a:pt x="0" y="0"/>
                </a:moveTo>
                <a:lnTo>
                  <a:pt x="542925" y="400050"/>
                </a:lnTo>
              </a:path>
            </a:pathLst>
          </a:custGeom>
          <a:noFill/>
          <a:ln w="33338">
            <a:solidFill>
              <a:srgbClr val="9AA3AD"/>
            </a:solidFill>
            <a:prstDash val="solid"/>
          </a:ln>
        </p:spPr>
        <p:txBody>
          <a:bodyPr/>
          <a:lstStyle/>
          <a:p>
            <a:endParaRPr lang="en-US"/>
          </a:p>
        </p:txBody>
      </p:sp>
      <p:sp>
        <p:nvSpPr>
          <p:cNvPr id="29" name="Editable path">
            <a:extLst>
              <a:ext uri="{FF2B5EF4-FFF2-40B4-BE49-F238E27FC236}">
                <a16:creationId xmlns:a16="http://schemas.microsoft.com/office/drawing/2014/main" id="{92C119A1-C6CE-4B41-801C-1B06B6A0AFD5}"/>
              </a:ext>
            </a:extLst>
          </p:cNvPr>
          <p:cNvSpPr>
            <a:spLocks noGrp="1"/>
          </p:cNvSpPr>
          <p:nvPr/>
        </p:nvSpPr>
        <p:spPr>
          <a:xfrm>
            <a:off x="4657725" y="4384675"/>
            <a:ext cx="542925" cy="533400"/>
          </a:xfrm>
          <a:custGeom>
            <a:avLst/>
            <a:gdLst/>
            <a:ahLst/>
            <a:cxnLst/>
            <a:rect l="0" t="0" r="0" b="0"/>
            <a:pathLst>
              <a:path w="542925" h="533400">
                <a:moveTo>
                  <a:pt x="0" y="533400"/>
                </a:moveTo>
                <a:lnTo>
                  <a:pt x="542925" y="0"/>
                </a:lnTo>
              </a:path>
            </a:pathLst>
          </a:custGeom>
          <a:noFill/>
          <a:ln w="33338">
            <a:solidFill>
              <a:srgbClr val="9AA3AD"/>
            </a:solidFill>
            <a:prstDash val="solid"/>
          </a:ln>
        </p:spPr>
        <p:txBody>
          <a:bodyPr/>
          <a:lstStyle/>
          <a:p>
            <a:endParaRPr lang="en-US"/>
          </a:p>
        </p:txBody>
      </p:sp>
      <p:sp>
        <p:nvSpPr>
          <p:cNvPr id="30" name="Editable path">
            <a:extLst>
              <a:ext uri="{FF2B5EF4-FFF2-40B4-BE49-F238E27FC236}">
                <a16:creationId xmlns:a16="http://schemas.microsoft.com/office/drawing/2014/main" id="{0F10758B-4BC5-45CF-9D47-23EBD0FAB8C1}"/>
              </a:ext>
            </a:extLst>
          </p:cNvPr>
          <p:cNvSpPr>
            <a:spLocks noGrp="1"/>
          </p:cNvSpPr>
          <p:nvPr/>
        </p:nvSpPr>
        <p:spPr>
          <a:xfrm>
            <a:off x="6534150" y="3870325"/>
            <a:ext cx="561975" cy="400050"/>
          </a:xfrm>
          <a:custGeom>
            <a:avLst/>
            <a:gdLst/>
            <a:ahLst/>
            <a:cxnLst/>
            <a:rect l="0" t="0" r="0" b="0"/>
            <a:pathLst>
              <a:path w="561975" h="400050">
                <a:moveTo>
                  <a:pt x="0" y="400050"/>
                </a:moveTo>
                <a:lnTo>
                  <a:pt x="561975" y="0"/>
                </a:lnTo>
              </a:path>
            </a:pathLst>
          </a:custGeom>
          <a:noFill/>
          <a:ln w="33338">
            <a:solidFill>
              <a:srgbClr val="9AA3AD"/>
            </a:solidFill>
            <a:prstDash val="solid"/>
          </a:ln>
        </p:spPr>
        <p:txBody>
          <a:bodyPr/>
          <a:lstStyle/>
          <a:p>
            <a:endParaRPr lang="en-US"/>
          </a:p>
        </p:txBody>
      </p:sp>
      <p:sp>
        <p:nvSpPr>
          <p:cNvPr id="31" name="Editable path">
            <a:extLst>
              <a:ext uri="{FF2B5EF4-FFF2-40B4-BE49-F238E27FC236}">
                <a16:creationId xmlns:a16="http://schemas.microsoft.com/office/drawing/2014/main" id="{CF5CFF0C-D2B5-4FDF-8330-874DBA9A4BB5}"/>
              </a:ext>
            </a:extLst>
          </p:cNvPr>
          <p:cNvSpPr>
            <a:spLocks noGrp="1"/>
          </p:cNvSpPr>
          <p:nvPr/>
        </p:nvSpPr>
        <p:spPr>
          <a:xfrm>
            <a:off x="6534150" y="4384675"/>
            <a:ext cx="561975" cy="533400"/>
          </a:xfrm>
          <a:custGeom>
            <a:avLst/>
            <a:gdLst/>
            <a:ahLst/>
            <a:cxnLst/>
            <a:rect l="0" t="0" r="0" b="0"/>
            <a:pathLst>
              <a:path w="561975" h="533400">
                <a:moveTo>
                  <a:pt x="0" y="0"/>
                </a:moveTo>
                <a:lnTo>
                  <a:pt x="561975" y="533400"/>
                </a:lnTo>
              </a:path>
            </a:pathLst>
          </a:custGeom>
          <a:noFill/>
          <a:ln w="33338">
            <a:solidFill>
              <a:srgbClr val="9AA3AD"/>
            </a:solidFill>
            <a:prstDash val="solid"/>
          </a:ln>
        </p:spPr>
        <p:txBody>
          <a:bodyPr/>
          <a:lstStyle/>
          <a:p>
            <a:endParaRPr lang="en-US"/>
          </a:p>
        </p:txBody>
      </p:sp>
      <p:sp>
        <p:nvSpPr>
          <p:cNvPr id="32" name="A sequence">
            <a:extLst>
              <a:ext uri="{FF2B5EF4-FFF2-40B4-BE49-F238E27FC236}">
                <a16:creationId xmlns:a16="http://schemas.microsoft.com/office/drawing/2014/main" id="{DC2FC492-1368-4099-A077-DD914318389A}"/>
              </a:ext>
            </a:extLst>
          </p:cNvPr>
          <p:cNvSpPr>
            <a:spLocks noGrp="1"/>
          </p:cNvSpPr>
          <p:nvPr/>
        </p:nvSpPr>
        <p:spPr>
          <a:xfrm>
            <a:off x="3771900" y="3660775"/>
            <a:ext cx="885825" cy="419100"/>
          </a:xfrm>
          <a:prstGeom prst="rect">
            <a:avLst/>
          </a:prstGeom>
          <a:solidFill>
            <a:srgbClr val="4472C4"/>
          </a:solidFill>
          <a:ln w="0">
            <a:solidFill>
              <a:srgbClr val="4472C4"/>
            </a:solidFill>
            <a:prstDash val="solid"/>
          </a:ln>
        </p:spPr>
        <p:txBody>
          <a:bodyPr/>
          <a:lstStyle/>
          <a:p>
            <a:endParaRPr lang="en-US"/>
          </a:p>
        </p:txBody>
      </p:sp>
      <p:sp>
        <p:nvSpPr>
          <p:cNvPr id="33" name="A">
            <a:extLst>
              <a:ext uri="{FF2B5EF4-FFF2-40B4-BE49-F238E27FC236}">
                <a16:creationId xmlns:a16="http://schemas.microsoft.com/office/drawing/2014/main" id="{17D1D4BB-1DD3-4CAB-872D-ABE2222AFB5D}"/>
              </a:ext>
            </a:extLst>
          </p:cNvPr>
          <p:cNvSpPr>
            <a:spLocks noGrp="1"/>
          </p:cNvSpPr>
          <p:nvPr/>
        </p:nvSpPr>
        <p:spPr>
          <a:xfrm>
            <a:off x="3800475" y="367030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34" name="C sequence">
            <a:extLst>
              <a:ext uri="{FF2B5EF4-FFF2-40B4-BE49-F238E27FC236}">
                <a16:creationId xmlns:a16="http://schemas.microsoft.com/office/drawing/2014/main" id="{F444AA8E-D4EC-4A5A-BF06-EC5FF50732E5}"/>
              </a:ext>
            </a:extLst>
          </p:cNvPr>
          <p:cNvSpPr>
            <a:spLocks noGrp="1"/>
          </p:cNvSpPr>
          <p:nvPr/>
        </p:nvSpPr>
        <p:spPr>
          <a:xfrm>
            <a:off x="3771900" y="4708525"/>
            <a:ext cx="885825" cy="419100"/>
          </a:xfrm>
          <a:prstGeom prst="rect">
            <a:avLst/>
          </a:prstGeom>
          <a:solidFill>
            <a:srgbClr val="1B8A3A"/>
          </a:solidFill>
          <a:ln w="0">
            <a:solidFill>
              <a:srgbClr val="1B8A3A"/>
            </a:solidFill>
            <a:prstDash val="solid"/>
          </a:ln>
        </p:spPr>
        <p:txBody>
          <a:bodyPr/>
          <a:lstStyle/>
          <a:p>
            <a:endParaRPr lang="en-US"/>
          </a:p>
        </p:txBody>
      </p:sp>
      <p:sp>
        <p:nvSpPr>
          <p:cNvPr id="35" name="C">
            <a:extLst>
              <a:ext uri="{FF2B5EF4-FFF2-40B4-BE49-F238E27FC236}">
                <a16:creationId xmlns:a16="http://schemas.microsoft.com/office/drawing/2014/main" id="{006E0ABE-F93D-4B32-933A-C7CE831B2BB4}"/>
              </a:ext>
            </a:extLst>
          </p:cNvPr>
          <p:cNvSpPr>
            <a:spLocks noGrp="1"/>
          </p:cNvSpPr>
          <p:nvPr/>
        </p:nvSpPr>
        <p:spPr>
          <a:xfrm>
            <a:off x="3800475" y="471805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C</a:t>
            </a:r>
          </a:p>
        </p:txBody>
      </p:sp>
      <p:sp>
        <p:nvSpPr>
          <p:cNvPr id="36" name="R sequence">
            <a:extLst>
              <a:ext uri="{FF2B5EF4-FFF2-40B4-BE49-F238E27FC236}">
                <a16:creationId xmlns:a16="http://schemas.microsoft.com/office/drawing/2014/main" id="{630C2D1E-E113-47A6-8850-3647BD14AA43}"/>
              </a:ext>
            </a:extLst>
          </p:cNvPr>
          <p:cNvSpPr>
            <a:spLocks noGrp="1"/>
          </p:cNvSpPr>
          <p:nvPr/>
        </p:nvSpPr>
        <p:spPr>
          <a:xfrm>
            <a:off x="5200650" y="4098925"/>
            <a:ext cx="1333500" cy="457200"/>
          </a:xfrm>
          <a:prstGeom prst="rect">
            <a:avLst/>
          </a:prstGeom>
          <a:solidFill>
            <a:srgbClr val="ED7D31"/>
          </a:solidFill>
          <a:ln w="0">
            <a:solidFill>
              <a:srgbClr val="ED7D31"/>
            </a:solidFill>
            <a:prstDash val="solid"/>
          </a:ln>
        </p:spPr>
        <p:txBody>
          <a:bodyPr/>
          <a:lstStyle/>
          <a:p>
            <a:endParaRPr lang="en-US"/>
          </a:p>
        </p:txBody>
      </p:sp>
      <p:sp>
        <p:nvSpPr>
          <p:cNvPr id="37" name="R">
            <a:extLst>
              <a:ext uri="{FF2B5EF4-FFF2-40B4-BE49-F238E27FC236}">
                <a16:creationId xmlns:a16="http://schemas.microsoft.com/office/drawing/2014/main" id="{D4F6B57D-C671-433C-8E4F-F5F3E3CD574D}"/>
              </a:ext>
            </a:extLst>
          </p:cNvPr>
          <p:cNvSpPr>
            <a:spLocks noGrp="1"/>
          </p:cNvSpPr>
          <p:nvPr/>
        </p:nvSpPr>
        <p:spPr>
          <a:xfrm>
            <a:off x="5229225" y="4108450"/>
            <a:ext cx="1276350" cy="4381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38" name="B sequence">
            <a:extLst>
              <a:ext uri="{FF2B5EF4-FFF2-40B4-BE49-F238E27FC236}">
                <a16:creationId xmlns:a16="http://schemas.microsoft.com/office/drawing/2014/main" id="{E37BCA5B-626D-4506-BE4B-7FB82350786E}"/>
              </a:ext>
            </a:extLst>
          </p:cNvPr>
          <p:cNvSpPr>
            <a:spLocks noGrp="1"/>
          </p:cNvSpPr>
          <p:nvPr/>
        </p:nvSpPr>
        <p:spPr>
          <a:xfrm>
            <a:off x="7096125" y="3660775"/>
            <a:ext cx="885825" cy="419100"/>
          </a:xfrm>
          <a:prstGeom prst="rect">
            <a:avLst/>
          </a:prstGeom>
          <a:solidFill>
            <a:srgbClr val="4472C4"/>
          </a:solidFill>
          <a:ln w="0">
            <a:solidFill>
              <a:srgbClr val="4472C4"/>
            </a:solidFill>
            <a:prstDash val="solid"/>
          </a:ln>
        </p:spPr>
        <p:txBody>
          <a:bodyPr/>
          <a:lstStyle/>
          <a:p>
            <a:endParaRPr lang="en-US"/>
          </a:p>
        </p:txBody>
      </p:sp>
      <p:sp>
        <p:nvSpPr>
          <p:cNvPr id="39" name="B">
            <a:extLst>
              <a:ext uri="{FF2B5EF4-FFF2-40B4-BE49-F238E27FC236}">
                <a16:creationId xmlns:a16="http://schemas.microsoft.com/office/drawing/2014/main" id="{3B772582-9A1A-4CAF-830E-6A58DCAD315C}"/>
              </a:ext>
            </a:extLst>
          </p:cNvPr>
          <p:cNvSpPr>
            <a:spLocks noGrp="1"/>
          </p:cNvSpPr>
          <p:nvPr/>
        </p:nvSpPr>
        <p:spPr>
          <a:xfrm>
            <a:off x="7124700" y="367030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40" name="D sequence">
            <a:extLst>
              <a:ext uri="{FF2B5EF4-FFF2-40B4-BE49-F238E27FC236}">
                <a16:creationId xmlns:a16="http://schemas.microsoft.com/office/drawing/2014/main" id="{117E6C28-A09A-4585-BFCB-C4BEEA7BC642}"/>
              </a:ext>
            </a:extLst>
          </p:cNvPr>
          <p:cNvSpPr>
            <a:spLocks noGrp="1"/>
          </p:cNvSpPr>
          <p:nvPr/>
        </p:nvSpPr>
        <p:spPr>
          <a:xfrm>
            <a:off x="7096125" y="4708525"/>
            <a:ext cx="885825" cy="419100"/>
          </a:xfrm>
          <a:prstGeom prst="rect">
            <a:avLst/>
          </a:prstGeom>
          <a:solidFill>
            <a:srgbClr val="1B8A3A"/>
          </a:solidFill>
          <a:ln w="0">
            <a:solidFill>
              <a:srgbClr val="1B8A3A"/>
            </a:solidFill>
            <a:prstDash val="solid"/>
          </a:ln>
        </p:spPr>
        <p:txBody>
          <a:bodyPr/>
          <a:lstStyle/>
          <a:p>
            <a:endParaRPr lang="en-US"/>
          </a:p>
        </p:txBody>
      </p:sp>
      <p:sp>
        <p:nvSpPr>
          <p:cNvPr id="41" name="D">
            <a:extLst>
              <a:ext uri="{FF2B5EF4-FFF2-40B4-BE49-F238E27FC236}">
                <a16:creationId xmlns:a16="http://schemas.microsoft.com/office/drawing/2014/main" id="{A3EABB44-45A4-4E9B-9581-741919036BB2}"/>
              </a:ext>
            </a:extLst>
          </p:cNvPr>
          <p:cNvSpPr>
            <a:spLocks noGrp="1"/>
          </p:cNvSpPr>
          <p:nvPr/>
        </p:nvSpPr>
        <p:spPr>
          <a:xfrm>
            <a:off x="7124700" y="4718050"/>
            <a:ext cx="828675" cy="400050"/>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D</a:t>
            </a:r>
          </a:p>
        </p:txBody>
      </p:sp>
      <p:sp>
        <p:nvSpPr>
          <p:cNvPr id="42" name="Repeat">
            <a:extLst>
              <a:ext uri="{FF2B5EF4-FFF2-40B4-BE49-F238E27FC236}">
                <a16:creationId xmlns:a16="http://schemas.microsoft.com/office/drawing/2014/main" id="{DD4C99B5-5FD4-41FE-9EF3-B81C7F1D2575}"/>
              </a:ext>
            </a:extLst>
          </p:cNvPr>
          <p:cNvSpPr>
            <a:spLocks noGrp="1"/>
          </p:cNvSpPr>
          <p:nvPr/>
        </p:nvSpPr>
        <p:spPr>
          <a:xfrm>
            <a:off x="5229225" y="4603750"/>
            <a:ext cx="1276350" cy="381000"/>
          </a:xfrm>
          <a:prstGeom prst="rect">
            <a:avLst/>
          </a:prstGeom>
          <a:noFill/>
          <a:ln w="0">
            <a:noFill/>
          </a:ln>
        </p:spPr>
        <p:txBody>
          <a:bodyPr anchor="ctr">
            <a:noAutofit/>
          </a:bodyPr>
          <a:lstStyle/>
          <a:p>
            <a:pPr algn="ctr">
              <a:defRPr sz="2100" b="0">
                <a:solidFill>
                  <a:srgbClr val="ED7D31"/>
                </a:solidFill>
                <a:latin typeface="Calibri"/>
                <a:ea typeface="Calibri"/>
                <a:cs typeface="Calibri"/>
              </a:defRPr>
            </a:pPr>
            <a:r>
              <a:rPr sz="2100" b="0">
                <a:solidFill>
                  <a:srgbClr val="ED7D31"/>
                </a:solidFill>
                <a:latin typeface="Calibri"/>
                <a:ea typeface="Calibri"/>
                <a:cs typeface="Calibri"/>
              </a:rPr>
              <a:t>Repeat</a:t>
            </a:r>
          </a:p>
        </p:txBody>
      </p:sp>
      <p:sp>
        <p:nvSpPr>
          <p:cNvPr id="43" name="Nodes: Unitig sequence">
            <a:extLst>
              <a:ext uri="{FF2B5EF4-FFF2-40B4-BE49-F238E27FC236}">
                <a16:creationId xmlns:a16="http://schemas.microsoft.com/office/drawing/2014/main" id="{BD73981A-8C6D-4ACC-B3AD-E7748E1F4CA7}"/>
              </a:ext>
            </a:extLst>
          </p:cNvPr>
          <p:cNvSpPr>
            <a:spLocks noGrp="1"/>
          </p:cNvSpPr>
          <p:nvPr/>
        </p:nvSpPr>
        <p:spPr>
          <a:xfrm>
            <a:off x="3886200" y="5260975"/>
            <a:ext cx="4314825" cy="361950"/>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Nodes: Unitig sequence</a:t>
            </a:r>
          </a:p>
        </p:txBody>
      </p:sp>
      <p:sp>
        <p:nvSpPr>
          <p:cNvPr id="44" name="Edges: Adjacency">
            <a:extLst>
              <a:ext uri="{FF2B5EF4-FFF2-40B4-BE49-F238E27FC236}">
                <a16:creationId xmlns:a16="http://schemas.microsoft.com/office/drawing/2014/main" id="{A5A3E3C1-77FC-4C31-AEDE-739A8F5ABDEA}"/>
              </a:ext>
            </a:extLst>
          </p:cNvPr>
          <p:cNvSpPr>
            <a:spLocks noGrp="1"/>
          </p:cNvSpPr>
          <p:nvPr/>
        </p:nvSpPr>
        <p:spPr>
          <a:xfrm>
            <a:off x="3886200" y="5594350"/>
            <a:ext cx="4314825" cy="361950"/>
          </a:xfrm>
          <a:prstGeom prst="rect">
            <a:avLst/>
          </a:prstGeom>
          <a:noFill/>
          <a:ln w="0">
            <a:noFill/>
          </a:ln>
        </p:spPr>
        <p:txBody>
          <a:bodyPr anchor="ctr">
            <a:noAutofit/>
          </a:bodyPr>
          <a:lstStyle/>
          <a:p>
            <a:pPr algn="l">
              <a:defRPr sz="1950" b="0">
                <a:solidFill>
                  <a:srgbClr val="6E6E6E"/>
                </a:solidFill>
                <a:latin typeface="Calibri"/>
                <a:ea typeface="Calibri"/>
                <a:cs typeface="Calibri"/>
              </a:defRPr>
            </a:pPr>
            <a:r>
              <a:rPr sz="1950" b="0">
                <a:solidFill>
                  <a:srgbClr val="6E6E6E"/>
                </a:solidFill>
                <a:latin typeface="Calibri"/>
                <a:ea typeface="Calibri"/>
                <a:cs typeface="Calibri"/>
              </a:rPr>
              <a:t>Edges: Adjacency</a:t>
            </a:r>
          </a:p>
        </p:txBody>
      </p:sp>
      <p:sp>
        <p:nvSpPr>
          <p:cNvPr id="45" name="Haplotype&#10;markers">
            <a:extLst>
              <a:ext uri="{FF2B5EF4-FFF2-40B4-BE49-F238E27FC236}">
                <a16:creationId xmlns:a16="http://schemas.microsoft.com/office/drawing/2014/main" id="{3B9D4C58-AB61-4C86-8C98-7F07EA5DFE7E}"/>
              </a:ext>
            </a:extLst>
          </p:cNvPr>
          <p:cNvSpPr>
            <a:spLocks noGrp="1"/>
          </p:cNvSpPr>
          <p:nvPr/>
        </p:nvSpPr>
        <p:spPr>
          <a:xfrm>
            <a:off x="685800" y="5327650"/>
            <a:ext cx="2257425" cy="704850"/>
          </a:xfrm>
          <a:prstGeom prst="rect">
            <a:avLst/>
          </a:prstGeom>
          <a:noFill/>
          <a:ln w="0">
            <a:noFill/>
          </a:ln>
        </p:spPr>
        <p:txBody>
          <a:bodyPr anchor="ctr">
            <a:noAutofit/>
          </a:bodyPr>
          <a:lstStyle/>
          <a:p>
            <a:pPr algn="l">
              <a:defRPr sz="2025" b="0">
                <a:solidFill>
                  <a:srgbClr val="6E6E6E"/>
                </a:solidFill>
                <a:latin typeface="Calibri"/>
                <a:ea typeface="Calibri"/>
                <a:cs typeface="Calibri"/>
              </a:defRPr>
            </a:pPr>
            <a:r>
              <a:rPr sz="2025" b="0">
                <a:solidFill>
                  <a:srgbClr val="6E6E6E"/>
                </a:solidFill>
                <a:latin typeface="Calibri"/>
                <a:ea typeface="Calibri"/>
                <a:cs typeface="Calibri"/>
              </a:rPr>
              <a:t>Haplotype</a:t>
            </a:r>
          </a:p>
          <a:p>
            <a:pPr algn="l">
              <a:defRPr sz="2025" b="0">
                <a:solidFill>
                  <a:srgbClr val="6E6E6E"/>
                </a:solidFill>
                <a:latin typeface="Calibri"/>
                <a:ea typeface="Calibri"/>
                <a:cs typeface="Calibri"/>
              </a:defRPr>
            </a:pPr>
            <a:r>
              <a:rPr sz="2025" b="0">
                <a:solidFill>
                  <a:srgbClr val="6E6E6E"/>
                </a:solidFill>
                <a:latin typeface="Calibri"/>
                <a:ea typeface="Calibri"/>
                <a:cs typeface="Calibri"/>
              </a:rPr>
              <a:t>markers</a:t>
            </a:r>
          </a:p>
        </p:txBody>
      </p:sp>
      <p:sp>
        <p:nvSpPr>
          <p:cNvPr id="46" name="Haplotype 1 marker">
            <a:extLst>
              <a:ext uri="{FF2B5EF4-FFF2-40B4-BE49-F238E27FC236}">
                <a16:creationId xmlns:a16="http://schemas.microsoft.com/office/drawing/2014/main" id="{09C99CB6-A348-48D9-AB2B-9B974E231F08}"/>
              </a:ext>
            </a:extLst>
          </p:cNvPr>
          <p:cNvSpPr>
            <a:spLocks noGrp="1"/>
          </p:cNvSpPr>
          <p:nvPr/>
        </p:nvSpPr>
        <p:spPr>
          <a:xfrm>
            <a:off x="2324100" y="5842000"/>
            <a:ext cx="114300" cy="114300"/>
          </a:xfrm>
          <a:prstGeom prst="ellipse">
            <a:avLst/>
          </a:prstGeom>
          <a:solidFill>
            <a:srgbClr val="4472C4"/>
          </a:solidFill>
          <a:ln w="11430">
            <a:solidFill>
              <a:srgbClr val="FFFFFF"/>
            </a:solidFill>
          </a:ln>
        </p:spPr>
        <p:txBody>
          <a:bodyPr/>
          <a:lstStyle/>
          <a:p>
            <a:endParaRPr lang="en-US"/>
          </a:p>
        </p:txBody>
      </p:sp>
      <p:sp>
        <p:nvSpPr>
          <p:cNvPr id="47" name="Haplotype 2 marker">
            <a:extLst>
              <a:ext uri="{FF2B5EF4-FFF2-40B4-BE49-F238E27FC236}">
                <a16:creationId xmlns:a16="http://schemas.microsoft.com/office/drawing/2014/main" id="{F03BE20D-D161-4A54-9DD8-A0316821C2AE}"/>
              </a:ext>
            </a:extLst>
          </p:cNvPr>
          <p:cNvSpPr>
            <a:spLocks noGrp="1"/>
          </p:cNvSpPr>
          <p:nvPr/>
        </p:nvSpPr>
        <p:spPr>
          <a:xfrm>
            <a:off x="2590800" y="5842000"/>
            <a:ext cx="114300" cy="114300"/>
          </a:xfrm>
          <a:prstGeom prst="ellipse">
            <a:avLst/>
          </a:prstGeom>
          <a:solidFill>
            <a:srgbClr val="1B8A3A"/>
          </a:solidFill>
          <a:ln w="11430">
            <a:solidFill>
              <a:srgbClr val="FFFFFF"/>
            </a:solidFill>
          </a:ln>
        </p:spPr>
        <p:txBody>
          <a:bodyPr/>
          <a:lstStyle/>
          <a:p>
            <a:endParaRPr lang="en-US"/>
          </a:p>
        </p:txBody>
      </p:sp>
      <p:sp>
        <p:nvSpPr>
          <p:cNvPr id="48" name="Editable path">
            <a:extLst>
              <a:ext uri="{FF2B5EF4-FFF2-40B4-BE49-F238E27FC236}">
                <a16:creationId xmlns:a16="http://schemas.microsoft.com/office/drawing/2014/main" id="{AFCCB5EF-2830-4986-AAC6-7D9550AC4484}"/>
              </a:ext>
            </a:extLst>
          </p:cNvPr>
          <p:cNvSpPr>
            <a:spLocks noGrp="1"/>
          </p:cNvSpPr>
          <p:nvPr/>
        </p:nvSpPr>
        <p:spPr>
          <a:xfrm>
            <a:off x="8315325" y="4241800"/>
            <a:ext cx="523875" cy="9525"/>
          </a:xfrm>
          <a:custGeom>
            <a:avLst/>
            <a:gdLst/>
            <a:ahLst/>
            <a:cxnLst/>
            <a:rect l="0" t="0" r="0" b="0"/>
            <a:pathLst>
              <a:path w="523875" h="9525">
                <a:moveTo>
                  <a:pt x="0" y="0"/>
                </a:moveTo>
                <a:lnTo>
                  <a:pt x="523875" y="0"/>
                </a:lnTo>
              </a:path>
            </a:pathLst>
          </a:custGeom>
          <a:noFill/>
          <a:ln w="30480">
            <a:solidFill>
              <a:srgbClr val="9AA3AD"/>
            </a:solidFill>
            <a:prstDash val="solid"/>
          </a:ln>
        </p:spPr>
        <p:txBody>
          <a:bodyPr/>
          <a:lstStyle/>
          <a:p>
            <a:endParaRPr lang="en-US"/>
          </a:p>
        </p:txBody>
      </p:sp>
      <p:sp>
        <p:nvSpPr>
          <p:cNvPr id="49" name="Arrowhead">
            <a:extLst>
              <a:ext uri="{FF2B5EF4-FFF2-40B4-BE49-F238E27FC236}">
                <a16:creationId xmlns:a16="http://schemas.microsoft.com/office/drawing/2014/main" id="{AA49EF23-5569-4F20-97EA-1221B96800CB}"/>
              </a:ext>
            </a:extLst>
          </p:cNvPr>
          <p:cNvSpPr>
            <a:spLocks noGrp="1"/>
          </p:cNvSpPr>
          <p:nvPr/>
        </p:nvSpPr>
        <p:spPr>
          <a:xfrm>
            <a:off x="8743950" y="4192270"/>
            <a:ext cx="95250" cy="99060"/>
          </a:xfrm>
          <a:custGeom>
            <a:avLst/>
            <a:gdLst/>
            <a:ahLst/>
            <a:cxnLst/>
            <a:rect l="0" t="0" r="0" b="0"/>
            <a:pathLst>
              <a:path w="95250" h="99060">
                <a:moveTo>
                  <a:pt x="95250" y="49530"/>
                </a:moveTo>
                <a:lnTo>
                  <a:pt x="0" y="0"/>
                </a:lnTo>
                <a:lnTo>
                  <a:pt x="0" y="99060"/>
                </a:lnTo>
                <a:close/>
              </a:path>
            </a:pathLst>
          </a:custGeom>
          <a:solidFill>
            <a:srgbClr val="9AA3AD"/>
          </a:solidFill>
          <a:ln w="0">
            <a:solidFill>
              <a:srgbClr val="9AA3AD"/>
            </a:solidFill>
            <a:prstDash val="solid"/>
          </a:ln>
        </p:spPr>
        <p:txBody>
          <a:bodyPr/>
          <a:lstStyle/>
          <a:p>
            <a:endParaRPr lang="en-US"/>
          </a:p>
        </p:txBody>
      </p:sp>
      <p:sp>
        <p:nvSpPr>
          <p:cNvPr id="50" name="Haplotype 1">
            <a:extLst>
              <a:ext uri="{FF2B5EF4-FFF2-40B4-BE49-F238E27FC236}">
                <a16:creationId xmlns:a16="http://schemas.microsoft.com/office/drawing/2014/main" id="{D456BA55-FA55-490B-A6DA-50390AFA2249}"/>
              </a:ext>
            </a:extLst>
          </p:cNvPr>
          <p:cNvSpPr>
            <a:spLocks noGrp="1"/>
          </p:cNvSpPr>
          <p:nvPr/>
        </p:nvSpPr>
        <p:spPr>
          <a:xfrm>
            <a:off x="9229725" y="3013075"/>
            <a:ext cx="2371725" cy="390525"/>
          </a:xfrm>
          <a:prstGeom prst="rect">
            <a:avLst/>
          </a:prstGeom>
          <a:noFill/>
          <a:ln w="0">
            <a:noFill/>
          </a:ln>
        </p:spPr>
        <p:txBody>
          <a:bodyPr anchor="ctr">
            <a:noAutofit/>
          </a:bodyPr>
          <a:lstStyle/>
          <a:p>
            <a:pPr algn="l">
              <a:defRPr sz="2175" b="0">
                <a:solidFill>
                  <a:srgbClr val="4472C4"/>
                </a:solidFill>
                <a:latin typeface="Calibri"/>
                <a:ea typeface="Calibri"/>
                <a:cs typeface="Calibri"/>
              </a:defRPr>
            </a:pPr>
            <a:r>
              <a:rPr sz="2175" b="0">
                <a:solidFill>
                  <a:srgbClr val="4472C4"/>
                </a:solidFill>
                <a:latin typeface="Calibri"/>
                <a:ea typeface="Calibri"/>
                <a:cs typeface="Calibri"/>
              </a:rPr>
              <a:t>Haplotype 1</a:t>
            </a:r>
          </a:p>
        </p:txBody>
      </p:sp>
      <p:sp>
        <p:nvSpPr>
          <p:cNvPr id="51" name="A sequence">
            <a:extLst>
              <a:ext uri="{FF2B5EF4-FFF2-40B4-BE49-F238E27FC236}">
                <a16:creationId xmlns:a16="http://schemas.microsoft.com/office/drawing/2014/main" id="{D404317B-F0B0-4165-B9E1-119B2AFE5D8F}"/>
              </a:ext>
            </a:extLst>
          </p:cNvPr>
          <p:cNvSpPr>
            <a:spLocks noGrp="1"/>
          </p:cNvSpPr>
          <p:nvPr/>
        </p:nvSpPr>
        <p:spPr>
          <a:xfrm>
            <a:off x="9267825" y="3632200"/>
            <a:ext cx="533400" cy="409575"/>
          </a:xfrm>
          <a:prstGeom prst="rect">
            <a:avLst/>
          </a:prstGeom>
          <a:solidFill>
            <a:srgbClr val="4472C4"/>
          </a:solidFill>
          <a:ln w="0">
            <a:solidFill>
              <a:srgbClr val="4472C4"/>
            </a:solidFill>
            <a:prstDash val="solid"/>
          </a:ln>
        </p:spPr>
        <p:txBody>
          <a:bodyPr/>
          <a:lstStyle/>
          <a:p>
            <a:endParaRPr lang="en-US"/>
          </a:p>
        </p:txBody>
      </p:sp>
      <p:sp>
        <p:nvSpPr>
          <p:cNvPr id="52" name="A">
            <a:extLst>
              <a:ext uri="{FF2B5EF4-FFF2-40B4-BE49-F238E27FC236}">
                <a16:creationId xmlns:a16="http://schemas.microsoft.com/office/drawing/2014/main" id="{A2D958B4-3889-4B7A-8146-0304B92D9B72}"/>
              </a:ext>
            </a:extLst>
          </p:cNvPr>
          <p:cNvSpPr>
            <a:spLocks noGrp="1"/>
          </p:cNvSpPr>
          <p:nvPr/>
        </p:nvSpPr>
        <p:spPr>
          <a:xfrm>
            <a:off x="9296400" y="3641725"/>
            <a:ext cx="476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A</a:t>
            </a:r>
          </a:p>
        </p:txBody>
      </p:sp>
      <p:sp>
        <p:nvSpPr>
          <p:cNvPr id="53" name="R sequence">
            <a:extLst>
              <a:ext uri="{FF2B5EF4-FFF2-40B4-BE49-F238E27FC236}">
                <a16:creationId xmlns:a16="http://schemas.microsoft.com/office/drawing/2014/main" id="{E8A0D712-75AB-42F0-ADD4-76B381D2AC04}"/>
              </a:ext>
            </a:extLst>
          </p:cNvPr>
          <p:cNvSpPr>
            <a:spLocks noGrp="1"/>
          </p:cNvSpPr>
          <p:nvPr/>
        </p:nvSpPr>
        <p:spPr>
          <a:xfrm>
            <a:off x="9801225" y="3632200"/>
            <a:ext cx="1238250" cy="409575"/>
          </a:xfrm>
          <a:prstGeom prst="rect">
            <a:avLst/>
          </a:prstGeom>
          <a:solidFill>
            <a:srgbClr val="ED7D31"/>
          </a:solidFill>
          <a:ln w="0">
            <a:solidFill>
              <a:srgbClr val="ED7D31"/>
            </a:solidFill>
            <a:prstDash val="solid"/>
          </a:ln>
        </p:spPr>
        <p:txBody>
          <a:bodyPr/>
          <a:lstStyle/>
          <a:p>
            <a:endParaRPr lang="en-US"/>
          </a:p>
        </p:txBody>
      </p:sp>
      <p:sp>
        <p:nvSpPr>
          <p:cNvPr id="54" name="R">
            <a:extLst>
              <a:ext uri="{FF2B5EF4-FFF2-40B4-BE49-F238E27FC236}">
                <a16:creationId xmlns:a16="http://schemas.microsoft.com/office/drawing/2014/main" id="{9CC01C6D-37CB-41E6-98F0-80A4D7DF836C}"/>
              </a:ext>
            </a:extLst>
          </p:cNvPr>
          <p:cNvSpPr>
            <a:spLocks noGrp="1"/>
          </p:cNvSpPr>
          <p:nvPr/>
        </p:nvSpPr>
        <p:spPr>
          <a:xfrm>
            <a:off x="9829800" y="3641725"/>
            <a:ext cx="118110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55" name="B sequence">
            <a:extLst>
              <a:ext uri="{FF2B5EF4-FFF2-40B4-BE49-F238E27FC236}">
                <a16:creationId xmlns:a16="http://schemas.microsoft.com/office/drawing/2014/main" id="{10D484C0-A618-4CF8-B5DE-F42389A6BA45}"/>
              </a:ext>
            </a:extLst>
          </p:cNvPr>
          <p:cNvSpPr>
            <a:spLocks noGrp="1"/>
          </p:cNvSpPr>
          <p:nvPr/>
        </p:nvSpPr>
        <p:spPr>
          <a:xfrm>
            <a:off x="11039475" y="3632200"/>
            <a:ext cx="533400" cy="409575"/>
          </a:xfrm>
          <a:prstGeom prst="rect">
            <a:avLst/>
          </a:prstGeom>
          <a:solidFill>
            <a:srgbClr val="4472C4"/>
          </a:solidFill>
          <a:ln w="0">
            <a:solidFill>
              <a:srgbClr val="4472C4"/>
            </a:solidFill>
            <a:prstDash val="solid"/>
          </a:ln>
        </p:spPr>
        <p:txBody>
          <a:bodyPr/>
          <a:lstStyle/>
          <a:p>
            <a:endParaRPr lang="en-US"/>
          </a:p>
        </p:txBody>
      </p:sp>
      <p:sp>
        <p:nvSpPr>
          <p:cNvPr id="56" name="B">
            <a:extLst>
              <a:ext uri="{FF2B5EF4-FFF2-40B4-BE49-F238E27FC236}">
                <a16:creationId xmlns:a16="http://schemas.microsoft.com/office/drawing/2014/main" id="{B01846D4-A1F7-42BB-AC68-75B3D348B710}"/>
              </a:ext>
            </a:extLst>
          </p:cNvPr>
          <p:cNvSpPr>
            <a:spLocks noGrp="1"/>
          </p:cNvSpPr>
          <p:nvPr/>
        </p:nvSpPr>
        <p:spPr>
          <a:xfrm>
            <a:off x="11068050" y="3641725"/>
            <a:ext cx="476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B</a:t>
            </a:r>
          </a:p>
        </p:txBody>
      </p:sp>
      <p:sp>
        <p:nvSpPr>
          <p:cNvPr id="57" name="Haplotype 2">
            <a:extLst>
              <a:ext uri="{FF2B5EF4-FFF2-40B4-BE49-F238E27FC236}">
                <a16:creationId xmlns:a16="http://schemas.microsoft.com/office/drawing/2014/main" id="{CAA5622B-5B65-4310-9CC9-81EBC8CD5ECA}"/>
              </a:ext>
            </a:extLst>
          </p:cNvPr>
          <p:cNvSpPr>
            <a:spLocks noGrp="1"/>
          </p:cNvSpPr>
          <p:nvPr/>
        </p:nvSpPr>
        <p:spPr>
          <a:xfrm>
            <a:off x="9229725" y="4537075"/>
            <a:ext cx="2371725" cy="390525"/>
          </a:xfrm>
          <a:prstGeom prst="rect">
            <a:avLst/>
          </a:prstGeom>
          <a:noFill/>
          <a:ln w="0">
            <a:noFill/>
          </a:ln>
        </p:spPr>
        <p:txBody>
          <a:bodyPr anchor="ctr">
            <a:noAutofit/>
          </a:bodyPr>
          <a:lstStyle/>
          <a:p>
            <a:pPr algn="l">
              <a:defRPr sz="2175" b="0">
                <a:solidFill>
                  <a:srgbClr val="1B8A3A"/>
                </a:solidFill>
                <a:latin typeface="Calibri"/>
                <a:ea typeface="Calibri"/>
                <a:cs typeface="Calibri"/>
              </a:defRPr>
            </a:pPr>
            <a:r>
              <a:rPr sz="2175" b="0">
                <a:solidFill>
                  <a:srgbClr val="1B8A3A"/>
                </a:solidFill>
                <a:latin typeface="Calibri"/>
                <a:ea typeface="Calibri"/>
                <a:cs typeface="Calibri"/>
              </a:rPr>
              <a:t>Haplotype 2</a:t>
            </a:r>
          </a:p>
        </p:txBody>
      </p:sp>
      <p:sp>
        <p:nvSpPr>
          <p:cNvPr id="58" name="C sequence">
            <a:extLst>
              <a:ext uri="{FF2B5EF4-FFF2-40B4-BE49-F238E27FC236}">
                <a16:creationId xmlns:a16="http://schemas.microsoft.com/office/drawing/2014/main" id="{2A8694F8-D956-42B8-993A-8CE72CCD6B18}"/>
              </a:ext>
            </a:extLst>
          </p:cNvPr>
          <p:cNvSpPr>
            <a:spLocks noGrp="1"/>
          </p:cNvSpPr>
          <p:nvPr/>
        </p:nvSpPr>
        <p:spPr>
          <a:xfrm>
            <a:off x="9267825" y="5156200"/>
            <a:ext cx="533400" cy="409575"/>
          </a:xfrm>
          <a:prstGeom prst="rect">
            <a:avLst/>
          </a:prstGeom>
          <a:solidFill>
            <a:srgbClr val="1B8A3A"/>
          </a:solidFill>
          <a:ln w="0">
            <a:solidFill>
              <a:srgbClr val="1B8A3A"/>
            </a:solidFill>
            <a:prstDash val="solid"/>
          </a:ln>
        </p:spPr>
        <p:txBody>
          <a:bodyPr/>
          <a:lstStyle/>
          <a:p>
            <a:endParaRPr lang="en-US"/>
          </a:p>
        </p:txBody>
      </p:sp>
      <p:sp>
        <p:nvSpPr>
          <p:cNvPr id="59" name="C">
            <a:extLst>
              <a:ext uri="{FF2B5EF4-FFF2-40B4-BE49-F238E27FC236}">
                <a16:creationId xmlns:a16="http://schemas.microsoft.com/office/drawing/2014/main" id="{F3DE7404-6F99-44FD-8FB3-AC939FC09E88}"/>
              </a:ext>
            </a:extLst>
          </p:cNvPr>
          <p:cNvSpPr>
            <a:spLocks noGrp="1"/>
          </p:cNvSpPr>
          <p:nvPr/>
        </p:nvSpPr>
        <p:spPr>
          <a:xfrm>
            <a:off x="9296400" y="5165725"/>
            <a:ext cx="476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C</a:t>
            </a:r>
          </a:p>
        </p:txBody>
      </p:sp>
      <p:sp>
        <p:nvSpPr>
          <p:cNvPr id="60" name="R sequence">
            <a:extLst>
              <a:ext uri="{FF2B5EF4-FFF2-40B4-BE49-F238E27FC236}">
                <a16:creationId xmlns:a16="http://schemas.microsoft.com/office/drawing/2014/main" id="{14C91337-19AB-4BB8-8E5D-0AE06439C3D2}"/>
              </a:ext>
            </a:extLst>
          </p:cNvPr>
          <p:cNvSpPr>
            <a:spLocks noGrp="1"/>
          </p:cNvSpPr>
          <p:nvPr/>
        </p:nvSpPr>
        <p:spPr>
          <a:xfrm>
            <a:off x="9801225" y="5156200"/>
            <a:ext cx="1238250" cy="409575"/>
          </a:xfrm>
          <a:prstGeom prst="rect">
            <a:avLst/>
          </a:prstGeom>
          <a:solidFill>
            <a:srgbClr val="ED7D31"/>
          </a:solidFill>
          <a:ln w="0">
            <a:solidFill>
              <a:srgbClr val="ED7D31"/>
            </a:solidFill>
            <a:prstDash val="solid"/>
          </a:ln>
        </p:spPr>
        <p:txBody>
          <a:bodyPr/>
          <a:lstStyle/>
          <a:p>
            <a:endParaRPr lang="en-US"/>
          </a:p>
        </p:txBody>
      </p:sp>
      <p:sp>
        <p:nvSpPr>
          <p:cNvPr id="61" name="R">
            <a:extLst>
              <a:ext uri="{FF2B5EF4-FFF2-40B4-BE49-F238E27FC236}">
                <a16:creationId xmlns:a16="http://schemas.microsoft.com/office/drawing/2014/main" id="{A7F781FD-8AE9-4F3C-A732-9E1FA5A0D469}"/>
              </a:ext>
            </a:extLst>
          </p:cNvPr>
          <p:cNvSpPr>
            <a:spLocks noGrp="1"/>
          </p:cNvSpPr>
          <p:nvPr/>
        </p:nvSpPr>
        <p:spPr>
          <a:xfrm>
            <a:off x="9829800" y="5165725"/>
            <a:ext cx="118110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R</a:t>
            </a:r>
          </a:p>
        </p:txBody>
      </p:sp>
      <p:sp>
        <p:nvSpPr>
          <p:cNvPr id="62" name="D sequence">
            <a:extLst>
              <a:ext uri="{FF2B5EF4-FFF2-40B4-BE49-F238E27FC236}">
                <a16:creationId xmlns:a16="http://schemas.microsoft.com/office/drawing/2014/main" id="{E3ECCFCF-F44C-44E4-95BA-6BF962210730}"/>
              </a:ext>
            </a:extLst>
          </p:cNvPr>
          <p:cNvSpPr>
            <a:spLocks noGrp="1"/>
          </p:cNvSpPr>
          <p:nvPr/>
        </p:nvSpPr>
        <p:spPr>
          <a:xfrm>
            <a:off x="11039475" y="5156200"/>
            <a:ext cx="533400" cy="409575"/>
          </a:xfrm>
          <a:prstGeom prst="rect">
            <a:avLst/>
          </a:prstGeom>
          <a:solidFill>
            <a:srgbClr val="1B8A3A"/>
          </a:solidFill>
          <a:ln w="0">
            <a:solidFill>
              <a:srgbClr val="1B8A3A"/>
            </a:solidFill>
            <a:prstDash val="solid"/>
          </a:ln>
        </p:spPr>
        <p:txBody>
          <a:bodyPr/>
          <a:lstStyle/>
          <a:p>
            <a:endParaRPr lang="en-US"/>
          </a:p>
        </p:txBody>
      </p:sp>
      <p:sp>
        <p:nvSpPr>
          <p:cNvPr id="63" name="D">
            <a:extLst>
              <a:ext uri="{FF2B5EF4-FFF2-40B4-BE49-F238E27FC236}">
                <a16:creationId xmlns:a16="http://schemas.microsoft.com/office/drawing/2014/main" id="{299E91E1-ED28-46C1-8996-7DFFF893055E}"/>
              </a:ext>
            </a:extLst>
          </p:cNvPr>
          <p:cNvSpPr>
            <a:spLocks noGrp="1"/>
          </p:cNvSpPr>
          <p:nvPr/>
        </p:nvSpPr>
        <p:spPr>
          <a:xfrm>
            <a:off x="11068050" y="5165725"/>
            <a:ext cx="476250" cy="390525"/>
          </a:xfrm>
          <a:prstGeom prst="rect">
            <a:avLst/>
          </a:prstGeom>
          <a:noFill/>
          <a:ln w="0">
            <a:noFill/>
          </a:ln>
        </p:spPr>
        <p:txBody>
          <a:bodyPr anchor="ctr">
            <a:noAutofit/>
          </a:bodyPr>
          <a:lstStyle/>
          <a:p>
            <a:pPr algn="ctr">
              <a:defRPr sz="2100" b="0">
                <a:solidFill>
                  <a:srgbClr val="FFFFFF"/>
                </a:solidFill>
                <a:latin typeface="PT Mono"/>
                <a:ea typeface="PT Mono"/>
                <a:cs typeface="PT Mono"/>
              </a:defRPr>
            </a:pPr>
            <a:r>
              <a:rPr sz="2100" b="0">
                <a:solidFill>
                  <a:srgbClr val="FFFFFF"/>
                </a:solidFill>
                <a:latin typeface="PT Mono"/>
                <a:ea typeface="PT Mono"/>
                <a:cs typeface="PT Mono"/>
              </a:rPr>
              <a:t>D</a:t>
            </a:r>
          </a:p>
        </p:txBody>
      </p:sp>
      <p:sp>
        <p:nvSpPr>
          <p:cNvPr id="64" name="Slide Number Placeholder 2">
            <a:extLst>
              <a:ext uri="{FF2B5EF4-FFF2-40B4-BE49-F238E27FC236}">
                <a16:creationId xmlns:a16="http://schemas.microsoft.com/office/drawing/2014/main" id="{649DF538-B9DF-4638-9D6D-9B741527B8A7}"/>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47</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9758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F2F522-FAF3-40AD-95D5-6534C3BE5638}"/>
              </a:ext>
            </a:extLst>
          </p:cNvPr>
          <p:cNvSpPr>
            <a:spLocks noGrp="1"/>
          </p:cNvSpPr>
          <p:nvPr>
            <p:ph type="title"/>
          </p:nvPr>
        </p:nvSpPr>
        <p:spPr>
          <a:xfrm>
            <a:off x="344170" y="152400"/>
            <a:ext cx="11557000" cy="698500"/>
          </a:xfrm>
          <a:prstGeom prst="rect">
            <a:avLst/>
          </a:prstGeom>
        </p:spPr>
        <p:txBody>
          <a:bodyPr vert="horz" wrap="square" lIns="0" tIns="0" rIns="0" bIns="0" rtlCol="0" anchor="t">
            <a:noAutofit/>
          </a:bodyPr>
          <a:lstStyle/>
          <a:p>
            <a:pPr marL="0" lvl="0" indent="0" algn="l">
              <a:lnSpc>
                <a:spcPct val="100000"/>
              </a:lnSpc>
              <a:spcAft>
                <a:spcPts val="0"/>
              </a:spcAft>
              <a:buNone/>
            </a:pPr>
            <a:r>
              <a:rPr lang="en-US" sz="4000" b="1">
                <a:solidFill>
                  <a:srgbClr val="000000"/>
                </a:solidFill>
                <a:latin typeface="Garamond"/>
                <a:ea typeface="Garamond"/>
                <a:cs typeface="Garamond"/>
              </a:rPr>
              <a:t>Genome Assembly: Key Ideas</a:t>
            </a:r>
          </a:p>
        </p:txBody>
      </p:sp>
      <p:sp>
        <p:nvSpPr>
          <p:cNvPr id="6" name="Content Placeholder 5">
            <a:extLst>
              <a:ext uri="{FF2B5EF4-FFF2-40B4-BE49-F238E27FC236}">
                <a16:creationId xmlns:a16="http://schemas.microsoft.com/office/drawing/2014/main" id="{86EF1D4B-66AE-4CDD-8E42-BDB52782C69C}"/>
              </a:ext>
            </a:extLst>
          </p:cNvPr>
          <p:cNvSpPr>
            <a:spLocks noGrp="1"/>
          </p:cNvSpPr>
          <p:nvPr>
            <p:ph idx="1"/>
          </p:nvPr>
        </p:nvSpPr>
        <p:spPr/>
        <p:txBody>
          <a:bodyPr/>
          <a:lstStyle/>
          <a:p>
            <a:pPr lvl="0"/>
            <a:r>
              <a:rPr lang="en-US" b="0" dirty="0"/>
              <a:t>Coverage and read length bound what any assembler can resolve</a:t>
            </a:r>
          </a:p>
          <a:p>
            <a:pPr lvl="0"/>
            <a:r>
              <a:rPr lang="en-US" b="0" dirty="0"/>
              <a:t>Overlaps connect reads through shared sequence</a:t>
            </a:r>
          </a:p>
          <a:p>
            <a:pPr lvl="0"/>
            <a:r>
              <a:rPr lang="en-US" b="0" dirty="0"/>
              <a:t>Graph cleaning removes redundancy but can also lose real sequence</a:t>
            </a:r>
          </a:p>
          <a:p>
            <a:pPr lvl="0"/>
            <a:r>
              <a:rPr lang="en-US" b="0" dirty="0"/>
              <a:t>Errors appear as rare tips and bubbles in every graph type</a:t>
            </a:r>
          </a:p>
          <a:p>
            <a:pPr lvl="0"/>
            <a:r>
              <a:rPr lang="en-US" b="0" dirty="0"/>
              <a:t>Read paths help resolve repeats and preserve haplotypes</a:t>
            </a:r>
          </a:p>
          <a:p>
            <a:pPr lvl="0"/>
            <a:r>
              <a:rPr lang="en-US" b="0" dirty="0"/>
              <a:t>Consensus improves bases, scaffolding connects contigs</a:t>
            </a:r>
          </a:p>
        </p:txBody>
      </p:sp>
      <p:sp>
        <p:nvSpPr>
          <p:cNvPr id="7" name="Slide Number Placeholder 2">
            <a:extLst>
              <a:ext uri="{FF2B5EF4-FFF2-40B4-BE49-F238E27FC236}">
                <a16:creationId xmlns:a16="http://schemas.microsoft.com/office/drawing/2014/main" id="{2C22C8DA-BB14-4BD9-BA36-C1A9AC274E6D}"/>
              </a:ext>
            </a:extLst>
          </p:cNvPr>
          <p:cNvSpPr>
            <a:spLocks noGrp="1"/>
          </p:cNvSpPr>
          <p:nvPr>
            <p:ph type="sldNum" sz="quarter" idx="12"/>
          </p:nvPr>
        </p:nvSpPr>
        <p:spPr>
          <a:xfrm>
            <a:off x="11176000" y="6477000"/>
            <a:ext cx="806450" cy="381000"/>
          </a:xfrm>
        </p:spPr>
        <p:txBody>
          <a:bodyPr lIns="0" tIns="0" rIns="0" bIns="0" anchor="t"/>
          <a:lstStyle/>
          <a:p>
            <a:pPr algn="r"/>
            <a:fld id="{59A9B8A4-1CED-4B68-9F32-FE56C700FF6B}" type="slidenum">
              <a:rPr lang="en-US" sz="2400" b="1">
                <a:solidFill>
                  <a:srgbClr val="000000"/>
                </a:solidFill>
                <a:latin typeface="Garamond"/>
                <a:ea typeface="Garamond"/>
                <a:cs typeface="Garamond"/>
              </a:rPr>
              <a:t>48</a:t>
            </a:fld>
            <a:endParaRPr lang="en-US" sz="2400" b="1">
              <a:solidFill>
                <a:srgbClr val="000000"/>
              </a:solidFill>
              <a:latin typeface="Garamond"/>
              <a:ea typeface="Garamond"/>
              <a:cs typeface="Garamond"/>
            </a:endParaRPr>
          </a:p>
        </p:txBody>
      </p:sp>
    </p:spTree>
    <p:extLst>
      <p:ext uri="{BB962C8B-B14F-4D97-AF65-F5344CB8AC3E}">
        <p14:creationId xmlns:p14="http://schemas.microsoft.com/office/powerpoint/2010/main" val="38893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C44E-9618-C111-9841-CF4EE641AAE9}"/>
              </a:ext>
            </a:extLst>
          </p:cNvPr>
          <p:cNvSpPr>
            <a:spLocks noGrp="1"/>
          </p:cNvSpPr>
          <p:nvPr>
            <p:ph type="title"/>
          </p:nvPr>
        </p:nvSpPr>
        <p:spPr/>
        <p:txBody>
          <a:bodyPr/>
          <a:lstStyle/>
          <a:p>
            <a:r>
              <a:rPr lang="en-US" dirty="0">
                <a:latin typeface="Calibri"/>
                <a:cs typeface="Calibri"/>
              </a:rPr>
              <a:t>Questions?</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smtClean="0">
                <a:latin typeface="Garamond"/>
                <a:cs typeface="Calibri"/>
              </a:rPr>
              <a:t>49</a:t>
            </a:fld>
            <a:endParaRPr lang="en-US">
              <a:latin typeface="Garamond"/>
              <a:cs typeface="Calibri"/>
            </a:endParaRPr>
          </a:p>
        </p:txBody>
      </p:sp>
    </p:spTree>
    <p:extLst>
      <p:ext uri="{BB962C8B-B14F-4D97-AF65-F5344CB8AC3E}">
        <p14:creationId xmlns:p14="http://schemas.microsoft.com/office/powerpoint/2010/main" val="2586060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49B8A8-D0BC-C258-D95E-AA61DBA7A4CF}"/>
              </a:ext>
            </a:extLst>
          </p:cNvPr>
          <p:cNvSpPr>
            <a:spLocks noGrp="1"/>
          </p:cNvSpPr>
          <p:nvPr>
            <p:ph idx="1"/>
          </p:nvPr>
        </p:nvSpPr>
        <p:spPr/>
        <p:txBody>
          <a:bodyPr/>
          <a:lstStyle/>
          <a:p>
            <a:r>
              <a:rPr lang="en-US" dirty="0"/>
              <a:t>AI/ML in genomics</a:t>
            </a:r>
          </a:p>
        </p:txBody>
      </p:sp>
      <p:sp>
        <p:nvSpPr>
          <p:cNvPr id="3" name="Title 2">
            <a:extLst>
              <a:ext uri="{FF2B5EF4-FFF2-40B4-BE49-F238E27FC236}">
                <a16:creationId xmlns:a16="http://schemas.microsoft.com/office/drawing/2014/main" id="{A73CB324-9FCD-FA51-E1D6-AC504E072E55}"/>
              </a:ext>
            </a:extLst>
          </p:cNvPr>
          <p:cNvSpPr>
            <a:spLocks noGrp="1"/>
          </p:cNvSpPr>
          <p:nvPr>
            <p:ph type="title"/>
          </p:nvPr>
        </p:nvSpPr>
        <p:spPr/>
        <p:txBody>
          <a:bodyPr/>
          <a:lstStyle/>
          <a:p>
            <a:r>
              <a:rPr lang="en-US" dirty="0"/>
              <a:t>Next Lecture</a:t>
            </a:r>
          </a:p>
        </p:txBody>
      </p:sp>
      <p:sp>
        <p:nvSpPr>
          <p:cNvPr id="4" name="Slide Number Placeholder 3">
            <a:extLst>
              <a:ext uri="{FF2B5EF4-FFF2-40B4-BE49-F238E27FC236}">
                <a16:creationId xmlns:a16="http://schemas.microsoft.com/office/drawing/2014/main" id="{28107DB9-D7DA-0D84-973A-E1B81C0CE3F9}"/>
              </a:ext>
            </a:extLst>
          </p:cNvPr>
          <p:cNvSpPr>
            <a:spLocks noGrp="1"/>
          </p:cNvSpPr>
          <p:nvPr>
            <p:ph type="sldNum" sz="quarter" idx="12"/>
          </p:nvPr>
        </p:nvSpPr>
        <p:spPr/>
        <p:txBody>
          <a:bodyPr/>
          <a:lstStyle/>
          <a:p>
            <a:fld id="{926C5CFF-FC03-5F4C-B716-CBEBB43E48DE}" type="slidenum">
              <a:rPr lang="en-US" smtClean="0"/>
              <a:t>50</a:t>
            </a:fld>
            <a:endParaRPr lang="en-US" dirty="0"/>
          </a:p>
        </p:txBody>
      </p:sp>
    </p:spTree>
    <p:extLst>
      <p:ext uri="{BB962C8B-B14F-4D97-AF65-F5344CB8AC3E}">
        <p14:creationId xmlns:p14="http://schemas.microsoft.com/office/powerpoint/2010/main" val="168710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4294A-AE3A-ABB6-AEE6-C447901ABD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A764BE-A47B-5262-CA20-8CE7898F4DE3}"/>
              </a:ext>
            </a:extLst>
          </p:cNvPr>
          <p:cNvSpPr>
            <a:spLocks noGrp="1"/>
          </p:cNvSpPr>
          <p:nvPr>
            <p:ph type="body" sz="quarter" idx="13"/>
          </p:nvPr>
        </p:nvSpPr>
        <p:spPr>
          <a:xfrm>
            <a:off x="731520" y="2393958"/>
            <a:ext cx="10972800" cy="503536"/>
          </a:xfrm>
        </p:spPr>
        <p:txBody>
          <a:bodyPr/>
          <a:lstStyle/>
          <a:p>
            <a:r>
              <a:rPr lang="en-US" dirty="0"/>
              <a:t>Lecture 5: Genome Assembly</a:t>
            </a:r>
          </a:p>
        </p:txBody>
      </p:sp>
      <p:sp>
        <p:nvSpPr>
          <p:cNvPr id="3" name="Text Placeholder 2">
            <a:extLst>
              <a:ext uri="{FF2B5EF4-FFF2-40B4-BE49-F238E27FC236}">
                <a16:creationId xmlns:a16="http://schemas.microsoft.com/office/drawing/2014/main" id="{700B277D-FB80-48C8-5493-B88436626DBA}"/>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8B017361-B121-7080-BF59-9A0AFB173A49}"/>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F12FB686-35F6-A779-707B-BAB07A93C77C}"/>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68B99211-E945-6015-CBA1-D98B17021558}"/>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CC89DDC9-9387-F208-75FD-F38BE65B32EE}"/>
              </a:ext>
            </a:extLst>
          </p:cNvPr>
          <p:cNvSpPr>
            <a:spLocks noGrp="1"/>
          </p:cNvSpPr>
          <p:nvPr>
            <p:ph type="body" sz="quarter" idx="20"/>
          </p:nvPr>
        </p:nvSpPr>
        <p:spPr>
          <a:xfrm>
            <a:off x="731520" y="4039992"/>
            <a:ext cx="10972800" cy="332399"/>
          </a:xfrm>
        </p:spPr>
        <p:txBody>
          <a:bodyPr/>
          <a:lstStyle/>
          <a:p>
            <a:r>
              <a:rPr lang="en-US" dirty="0"/>
              <a:t>September 15, 2026</a:t>
            </a:r>
          </a:p>
        </p:txBody>
      </p:sp>
    </p:spTree>
    <p:extLst>
      <p:ext uri="{BB962C8B-B14F-4D97-AF65-F5344CB8AC3E}">
        <p14:creationId xmlns:p14="http://schemas.microsoft.com/office/powerpoint/2010/main" val="1006665489"/>
      </p:ext>
    </p:extLst>
  </p:cSld>
  <p:clrMapOvr>
    <a:masterClrMapping/>
  </p:clrMapOvr>
</p:sld>
</file>

<file path=ppt/theme/theme1.xml><?xml version="1.0" encoding="utf-8"?>
<a:theme xmlns:a="http://schemas.openxmlformats.org/drawingml/2006/main" name="Custom Design">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473C3"/>
      </a:hlink>
      <a:folHlink>
        <a:srgbClr val="4473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8D515D-6534-5443-AFA8-31F4784159B5}">
  <we:reference id="WA200010001" version="1.0.0.1" store="Omex" storeType="OMEX"/>
  <we:alternateReferences>
    <we:reference id="WA200010001" version="1.0.0.1" store="WA200010001" storeType="OMEX"/>
  </we:alternateReferences>
  <we:properties>
    <we:property name="claude.fileId" value="&quot;f7b8f343-73a9-4fe1-8500-2d1808681f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95722</TotalTime>
  <Words>3665</Words>
  <Application>Microsoft Macintosh PowerPoint</Application>
  <PresentationFormat>Widescreen</PresentationFormat>
  <Paragraphs>737</Paragraphs>
  <Slides>51</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Aptos</vt:lpstr>
      <vt:lpstr>Arial</vt:lpstr>
      <vt:lpstr>Avenir Next</vt:lpstr>
      <vt:lpstr>Calibri</vt:lpstr>
      <vt:lpstr>Cambria Math</vt:lpstr>
      <vt:lpstr>Garamond</vt:lpstr>
      <vt:lpstr>PT Mono</vt:lpstr>
      <vt:lpstr>Custom Design</vt:lpstr>
      <vt:lpstr>PowerPoint Presentation</vt:lpstr>
      <vt:lpstr>Agenda</vt:lpstr>
      <vt:lpstr>Genome Assembly</vt:lpstr>
      <vt:lpstr>Read Length, Accuracy and Coverage</vt:lpstr>
      <vt:lpstr>Coverage: How Many Reads Cover a Position</vt:lpstr>
      <vt:lpstr>From Reads to an Assembly</vt:lpstr>
      <vt:lpstr>Overlap, Layout and Consensus</vt:lpstr>
      <vt:lpstr>Two Ways to Build an Assembly Graph</vt:lpstr>
      <vt:lpstr>Finding Overlapping Reads</vt:lpstr>
      <vt:lpstr>Which Matches Extend a Read?</vt:lpstr>
      <vt:lpstr>Reads as an Overlap Graph</vt:lpstr>
      <vt:lpstr>Removing a Transitive Overlap</vt:lpstr>
      <vt:lpstr>Graph Simplification</vt:lpstr>
      <vt:lpstr>Short Dead Ends in the Graph</vt:lpstr>
      <vt:lpstr>Bubbles: Errors or Real Variants</vt:lpstr>
      <vt:lpstr>From Nonbranching Paths to Unitigs</vt:lpstr>
      <vt:lpstr>Miniasm: From Mappings to Unitigs</vt:lpstr>
      <vt:lpstr>Unitigs and Links in a GFA File</vt:lpstr>
      <vt:lpstr>Further Reading: Assembly Graphs</vt:lpstr>
      <vt:lpstr>Consensus from Aligned Reads</vt:lpstr>
      <vt:lpstr>Assembly Polishing</vt:lpstr>
      <vt:lpstr>Error Correction using ML [Bioinformatics '20]</vt:lpstr>
      <vt:lpstr>Accelerating ML &amp; Genome Graphs [ACM TACO '24]</vt:lpstr>
      <vt:lpstr>Scaffolds: Order and Orientation</vt:lpstr>
      <vt:lpstr>Contiguity: What N50 Measures</vt:lpstr>
      <vt:lpstr>Assembly Quality Has Several Dimensions</vt:lpstr>
      <vt:lpstr>New Directions: Overlapping Raw Signals</vt:lpstr>
      <vt:lpstr>Beyond Reference Mapping: Overlapping</vt:lpstr>
      <vt:lpstr>Eliminating Basecalling from the Pipeline</vt:lpstr>
      <vt:lpstr>New Directions: Overlapping Raw Signals</vt:lpstr>
      <vt:lpstr>Two Ways to Build an Assembly Graph</vt:lpstr>
      <vt:lpstr>From a Read to K-mer Nodes</vt:lpstr>
      <vt:lpstr>An Identical K-mer Reuses Its Node</vt:lpstr>
      <vt:lpstr>Shared Words Connect the Read Paths</vt:lpstr>
      <vt:lpstr>Spelling a Path</vt:lpstr>
      <vt:lpstr>Another Read Creates a Branch</vt:lpstr>
      <vt:lpstr>A Unitig Stops at an Unresolved Branch</vt:lpstr>
      <vt:lpstr>Finding Every Unitig</vt:lpstr>
      <vt:lpstr>Choosing k</vt:lpstr>
      <vt:lpstr>Sequencing Errors Create Rare Words</vt:lpstr>
      <vt:lpstr>Errors in the Graph: Bubbles and Tips</vt:lpstr>
      <vt:lpstr>Assembler Families at a Glance</vt:lpstr>
      <vt:lpstr>Repeats Can Hide the Correct Connections</vt:lpstr>
      <vt:lpstr>A Spanning Read Resolves a Connection</vt:lpstr>
      <vt:lpstr>Flye: A Repeat Graph</vt:lpstr>
      <vt:lpstr>Hifiasm: Preserving Haplotype Paths</vt:lpstr>
      <vt:lpstr>Verkko: Combining Read Evidence</vt:lpstr>
      <vt:lpstr>Genome Assembly: Key Ideas</vt:lpstr>
      <vt:lpstr>Questions?</vt:lpstr>
      <vt:lpstr>Next Lecture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Can Firtina</dc:creator>
  <cp:keywords/>
  <dc:description/>
  <cp:lastModifiedBy>Can Firtina</cp:lastModifiedBy>
  <cp:revision>3033</cp:revision>
  <cp:lastPrinted>2019-02-23T04:26:38Z</cp:lastPrinted>
  <dcterms:created xsi:type="dcterms:W3CDTF">2017-06-05T15:22:10Z</dcterms:created>
  <dcterms:modified xsi:type="dcterms:W3CDTF">2026-09-15T19:17:16Z</dcterms:modified>
  <cp:category/>
</cp:coreProperties>
</file>