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51"/>
  </p:notesMasterIdLst>
  <p:handoutMasterIdLst>
    <p:handoutMasterId r:id="rId52"/>
  </p:handoutMasterIdLst>
  <p:sldIdLst>
    <p:sldId id="1001" r:id="rId2"/>
    <p:sldId id="1002" r:id="rId3"/>
    <p:sldId id="2147478168" r:id="rId4"/>
    <p:sldId id="1259" r:id="rId5"/>
    <p:sldId id="4681" r:id="rId6"/>
    <p:sldId id="2146847645" r:id="rId7"/>
    <p:sldId id="2147478189" r:id="rId8"/>
    <p:sldId id="2147478037" r:id="rId9"/>
    <p:sldId id="2147478186" r:id="rId10"/>
    <p:sldId id="1207" r:id="rId11"/>
    <p:sldId id="4786" r:id="rId12"/>
    <p:sldId id="4742" r:id="rId13"/>
    <p:sldId id="2146847600" r:id="rId14"/>
    <p:sldId id="1214" r:id="rId15"/>
    <p:sldId id="2146847673" r:id="rId16"/>
    <p:sldId id="6103" r:id="rId17"/>
    <p:sldId id="2147478187" r:id="rId18"/>
    <p:sldId id="2146847601" r:id="rId19"/>
    <p:sldId id="2147478190" r:id="rId20"/>
    <p:sldId id="2147478185" r:id="rId21"/>
    <p:sldId id="2147478175" r:id="rId22"/>
    <p:sldId id="2147478188" r:id="rId23"/>
    <p:sldId id="2146847602" r:id="rId24"/>
    <p:sldId id="2147478176" r:id="rId25"/>
    <p:sldId id="2147478177" r:id="rId26"/>
    <p:sldId id="2147478178" r:id="rId27"/>
    <p:sldId id="2147478179" r:id="rId28"/>
    <p:sldId id="4664" r:id="rId29"/>
    <p:sldId id="2147478180" r:id="rId30"/>
    <p:sldId id="2147478181" r:id="rId31"/>
    <p:sldId id="5537" r:id="rId32"/>
    <p:sldId id="2147478312" r:id="rId33"/>
    <p:sldId id="6009" r:id="rId34"/>
    <p:sldId id="6011" r:id="rId35"/>
    <p:sldId id="6012" r:id="rId36"/>
    <p:sldId id="6014" r:id="rId37"/>
    <p:sldId id="2146847367" r:id="rId38"/>
    <p:sldId id="5903" r:id="rId39"/>
    <p:sldId id="2147478182" r:id="rId40"/>
    <p:sldId id="2147478183" r:id="rId41"/>
    <p:sldId id="2147478184" r:id="rId42"/>
    <p:sldId id="2147478310" r:id="rId43"/>
    <p:sldId id="2147478012" r:id="rId44"/>
    <p:sldId id="2147478013" r:id="rId45"/>
    <p:sldId id="2147478015" r:id="rId46"/>
    <p:sldId id="2147470513" r:id="rId47"/>
    <p:sldId id="1033" r:id="rId48"/>
    <p:sldId id="2147478311" r:id="rId49"/>
    <p:sldId id="214747817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600"/>
    <a:srgbClr val="4473C4"/>
    <a:srgbClr val="7F7F7F"/>
    <a:srgbClr val="000000"/>
    <a:srgbClr val="C00A00"/>
    <a:srgbClr val="11813C"/>
    <a:srgbClr val="FFE0D7"/>
    <a:srgbClr val="FFEBDC"/>
    <a:srgbClr val="10813B"/>
    <a:srgbClr val="E5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78"/>
    <p:restoredTop sz="80141"/>
  </p:normalViewPr>
  <p:slideViewPr>
    <p:cSldViewPr snapToGrid="0" snapToObjects="1">
      <p:cViewPr>
        <p:scale>
          <a:sx n="169" d="100"/>
          <a:sy n="169" d="100"/>
        </p:scale>
        <p:origin x="2608" y="288"/>
      </p:cViewPr>
      <p:guideLst>
        <p:guide orient="horz" pos="2160"/>
        <p:guide pos="3840"/>
      </p:guideLst>
    </p:cSldViewPr>
  </p:slideViewPr>
  <p:outlineViewPr>
    <p:cViewPr>
      <p:scale>
        <a:sx n="33" d="100"/>
        <a:sy n="33" d="100"/>
      </p:scale>
      <p:origin x="0" y="-4576"/>
    </p:cViewPr>
  </p:outlineViewPr>
  <p:notesTextViewPr>
    <p:cViewPr>
      <p:scale>
        <a:sx n="120" d="100"/>
        <a:sy n="120" d="100"/>
      </p:scale>
      <p:origin x="0" y="0"/>
    </p:cViewPr>
  </p:notesTextViewPr>
  <p:sorterViewPr>
    <p:cViewPr>
      <p:scale>
        <a:sx n="70" d="100"/>
        <a:sy n="70" d="100"/>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8" Type="http://schemas.microsoft.com/office/2018/10/relationships/authors" Targe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C2F8-4B44-A0D5-AA87CE383754}"/>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C2F8-4B44-A0D5-AA87CE383754}"/>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C2F8-4B44-A0D5-AA87CE383754}"/>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C2F8-4B44-A0D5-AA87CE383754}"/>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Calibri" panose="02040503050406030204" pitchFamily="18"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71E-EB4D-9767-B442049C9475}"/>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71E-EB4D-9767-B442049C9475}"/>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F71E-EB4D-9767-B442049C9475}"/>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F71E-EB4D-9767-B442049C9475}"/>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Calibri" panose="020405030504060302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52.png"/><Relationship Id="rId2" Type="http://schemas.microsoft.com/office/2007/relationships/hdphoto" Target="../media/hdphoto1.wdp"/><Relationship Id="rId1" Type="http://schemas.openxmlformats.org/officeDocument/2006/relationships/image" Target="../media/image51.png"/><Relationship Id="rId5" Type="http://schemas.microsoft.com/office/2007/relationships/hdphoto" Target="../media/hdphoto2.wdp"/><Relationship Id="rId4" Type="http://schemas.openxmlformats.org/officeDocument/2006/relationships/image" Target="../media/image53.png"/></Relationships>
</file>

<file path=ppt/drawings/drawing1.xml><?xml version="1.0" encoding="utf-8"?>
<c:userShapes xmlns:c="http://schemas.openxmlformats.org/drawingml/2006/chart">
  <cdr:relSizeAnchor xmlns:cdr="http://schemas.openxmlformats.org/drawingml/2006/chartDrawing">
    <cdr:from>
      <cdr:x>0.15463</cdr:x>
      <cdr:y>0.5098</cdr:y>
    </cdr:from>
    <cdr:to>
      <cdr:x>0.84035</cdr:x>
      <cdr:y>0.86962</cdr:y>
    </cdr:to>
    <cdr:grpSp>
      <cdr:nvGrpSpPr>
        <cdr:cNvPr id="5" name="Group 4">
          <a:extLst xmlns:a="http://schemas.openxmlformats.org/drawingml/2006/main">
            <a:ext uri="{FF2B5EF4-FFF2-40B4-BE49-F238E27FC236}">
              <a16:creationId xmlns:a16="http://schemas.microsoft.com/office/drawing/2014/main" id="{7A009BC9-95E0-00E6-7286-605EBB82AF0D}"/>
            </a:ext>
          </a:extLst>
        </cdr:cNvPr>
        <cdr:cNvGrpSpPr/>
      </cdr:nvGrpSpPr>
      <cdr:grpSpPr>
        <a:xfrm xmlns:a="http://schemas.openxmlformats.org/drawingml/2006/main">
          <a:off x="154729" y="772712"/>
          <a:ext cx="686159" cy="545384"/>
          <a:chOff x="297859" y="1487447"/>
          <a:chExt cx="1320825" cy="1049860"/>
        </a:xfrm>
      </cdr:grpSpPr>
      <cdr:pic>
        <cdr:nvPicPr>
          <cdr:cNvPr id="2" name="Picture 1">
            <a:extLst xmlns:a="http://schemas.openxmlformats.org/drawingml/2006/main">
              <a:ext uri="{FF2B5EF4-FFF2-40B4-BE49-F238E27FC236}">
                <a16:creationId xmlns:a16="http://schemas.microsoft.com/office/drawing/2014/main" id="{FBDD4D10-245F-B54E-A114-C1DFA6DAD90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duotone>
              <a:prstClr val="black"/>
              <a:srgbClr val="1982C3">
                <a:tint val="45000"/>
                <a:satMod val="400000"/>
              </a:srgbClr>
            </a:duotone>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tretch xmlns:a="http://schemas.openxmlformats.org/drawingml/2006/main">
            <a:fillRect/>
          </a:stretch>
        </cdr:blipFill>
        <cdr:spPr>
          <a:xfrm xmlns:a="http://schemas.openxmlformats.org/drawingml/2006/main">
            <a:off x="1021550" y="1940173"/>
            <a:ext cx="597134" cy="597134"/>
          </a:xfrm>
          <a:prstGeom xmlns:a="http://schemas.openxmlformats.org/drawingml/2006/main" prst="rect">
            <a:avLst/>
          </a:prstGeom>
          <a:effectLst xmlns:a="http://schemas.openxmlformats.org/drawingml/2006/main">
            <a:glow rad="12700">
              <a:schemeClr val="bg1">
                <a:alpha val="58833"/>
              </a:schemeClr>
            </a:glow>
          </a:effectLst>
        </cdr:spPr>
      </cdr:pic>
      <cdr:pic>
        <cdr:nvPicPr>
          <cdr:cNvPr id="3" name="Picture 2">
            <a:extLst xmlns:a="http://schemas.openxmlformats.org/drawingml/2006/main">
              <a:ext uri="{FF2B5EF4-FFF2-40B4-BE49-F238E27FC236}">
                <a16:creationId xmlns:a16="http://schemas.microsoft.com/office/drawing/2014/main" id="{C8BA7EA6-E789-E641-8AA6-B75EC4B969D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555438" y="1487447"/>
            <a:ext cx="391305" cy="391305"/>
          </a:xfrm>
          <a:prstGeom xmlns:a="http://schemas.openxmlformats.org/drawingml/2006/main" prst="rect">
            <a:avLst/>
          </a:prstGeom>
          <a:effectLst xmlns:a="http://schemas.openxmlformats.org/drawingml/2006/main">
            <a:glow rad="12700">
              <a:schemeClr val="bg1">
                <a:alpha val="55000"/>
              </a:schemeClr>
            </a:glow>
          </a:effectLst>
        </cdr:spPr>
      </cdr:pic>
      <cdr:pic>
        <cdr:nvPicPr>
          <cdr:cNvPr id="4" name="Picture 3">
            <a:extLst xmlns:a="http://schemas.openxmlformats.org/drawingml/2006/main">
              <a:ext uri="{FF2B5EF4-FFF2-40B4-BE49-F238E27FC236}">
                <a16:creationId xmlns:a16="http://schemas.microsoft.com/office/drawing/2014/main" id="{1693E67D-6316-5A49-9363-0896E4FAD43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a:duotone>
              <a:prstClr val="black"/>
              <a:schemeClr val="accent6">
                <a:tint val="45000"/>
                <a:satMod val="400000"/>
              </a:schemeClr>
            </a:duotone>
            <a:extLst>
              <a:ext uri="{BEBA8EAE-BF5A-486C-A8C5-ECC9F3942E4B}">
                <a14:imgProps xmlns:a14="http://schemas.microsoft.com/office/drawing/2010/main">
                  <a14:imgLayer r:embed="rId5">
                    <a14:imgEffect>
                      <a14:saturation sat="0"/>
                    </a14:imgEffect>
                  </a14:imgLayer>
                </a14:imgProps>
              </a:ext>
            </a:extLst>
          </a:blip>
          <a:stretch xmlns:a="http://schemas.openxmlformats.org/drawingml/2006/main">
            <a:fillRect/>
          </a:stretch>
        </cdr:blipFill>
        <cdr:spPr>
          <a:xfrm xmlns:a="http://schemas.openxmlformats.org/drawingml/2006/main">
            <a:off x="297859" y="1940173"/>
            <a:ext cx="473603" cy="473603"/>
          </a:xfrm>
          <a:prstGeom xmlns:a="http://schemas.openxmlformats.org/drawingml/2006/main" prst="rect">
            <a:avLst/>
          </a:prstGeom>
          <a:effectLst xmlns:a="http://schemas.openxmlformats.org/drawingml/2006/main">
            <a:glow rad="12700">
              <a:schemeClr val="bg1">
                <a:alpha val="58833"/>
              </a:schemeClr>
            </a:glow>
          </a:effectLst>
        </cdr:spPr>
      </cdr:pic>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6C5A5C-AE39-B1EA-FC1A-1A28421F11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99C544-0D13-8CF0-29EF-86B08AB011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006CB0-A2D0-8844-BCEF-52E043DDE42E}" type="datetimeFigureOut">
              <a:rPr lang="en-US" smtClean="0"/>
              <a:t>9/10/26</a:t>
            </a:fld>
            <a:endParaRPr lang="en-US"/>
          </a:p>
        </p:txBody>
      </p:sp>
      <p:sp>
        <p:nvSpPr>
          <p:cNvPr id="4" name="Footer Placeholder 3">
            <a:extLst>
              <a:ext uri="{FF2B5EF4-FFF2-40B4-BE49-F238E27FC236}">
                <a16:creationId xmlns:a16="http://schemas.microsoft.com/office/drawing/2014/main" id="{0D79940B-7868-D2A0-5104-52DEEE8F0E6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E7FFD4-EA44-1878-C00D-8F3EA63DBB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9F18B-8E16-ED4D-854D-8FF358DC12DD}" type="slidenum">
              <a:rPr lang="en-US" smtClean="0"/>
              <a:t>‹#›</a:t>
            </a:fld>
            <a:endParaRPr lang="en-US"/>
          </a:p>
        </p:txBody>
      </p:sp>
    </p:spTree>
    <p:extLst>
      <p:ext uri="{BB962C8B-B14F-4D97-AF65-F5344CB8AC3E}">
        <p14:creationId xmlns:p14="http://schemas.microsoft.com/office/powerpoint/2010/main" val="302815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9/10/26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268990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Since we need to analyze a large volume of sequencing data, there are many types of optimizations to make the genome analysis practical</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4099201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0C4FF-A413-D016-958A-7CF206996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2DD6D-0B26-AF8F-31C9-34254FE3B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AF567D-2CA9-305B-92C0-5D10CED5ED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3B0C57-DBF2-3442-46C4-E32D1C3A4796}"/>
              </a:ext>
            </a:extLst>
          </p:cNvPr>
          <p:cNvSpPr>
            <a:spLocks noGrp="1"/>
          </p:cNvSpPr>
          <p:nvPr>
            <p:ph type="sldNum" sz="quarter" idx="5"/>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590324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6B16-80D1-E4AE-B3CE-79CD93E06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7B04C-C0E7-1A29-0F58-300EEA508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1E959-1D96-E021-0F75-3FBFAE0105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414734-349B-6376-059D-FB0797C5DCC1}"/>
              </a:ext>
            </a:extLst>
          </p:cNvPr>
          <p:cNvSpPr>
            <a:spLocks noGrp="1"/>
          </p:cNvSpPr>
          <p:nvPr>
            <p:ph type="sldNum" sz="quarter" idx="5"/>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235770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6168A-A8F0-1396-5679-45939088D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283A1-AA89-3E23-BF65-D5F473BC19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C02CB-665D-0CB3-6F79-195292F18F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812B5F-1E6D-E25D-0F9D-C9A3DD8AA6DC}"/>
              </a:ext>
            </a:extLst>
          </p:cNvPr>
          <p:cNvSpPr>
            <a:spLocks noGrp="1"/>
          </p:cNvSpPr>
          <p:nvPr>
            <p:ph type="sldNum" sz="quarter" idx="5"/>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1960683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137905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t>Fuzzy hashes increase the chance that similar seeds share a hash but do not guarantee this for every pair. Hash equality is not proof of sequence equality. Source: https://doi.org/10.1093/nargab/lqad004 .</a:t>
            </a:r>
          </a:p>
        </p:txBody>
      </p:sp>
      <p:sp>
        <p:nvSpPr>
          <p:cNvPr id="4" name="Slide Number Placeholder 3"/>
          <p:cNvSpPr>
            <a:spLocks noGrp="1"/>
          </p:cNvSpPr>
          <p:nvPr>
            <p:ph type="sldNum" sz="quarter" idx="10"/>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1283150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665339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t>This is the published comparison from Alser et al. (2021), not a current ranking of mapper implementations. Data, presets, hardware, and versions influence indexing costs.</a:t>
            </a:r>
          </a:p>
        </p:txBody>
      </p:sp>
      <p:sp>
        <p:nvSpPr>
          <p:cNvPr id="4" name="Slide Number Placeholder 3"/>
          <p:cNvSpPr>
            <a:spLocks noGrp="1"/>
          </p:cNvSpPr>
          <p:nvPr>
            <p:ph type="sldNum" sz="quarter" idx="5"/>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3189341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C413F-15D1-E0E8-0BF4-6BBD7DD0B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332603-566E-C6B1-39D7-C1B38071B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17E0C-C1A7-D35D-9458-F65297580D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557ADB-36B0-9A7F-7BC4-455AB9ACE07F}"/>
              </a:ext>
            </a:extLst>
          </p:cNvPr>
          <p:cNvSpPr>
            <a:spLocks noGrp="1"/>
          </p:cNvSpPr>
          <p:nvPr>
            <p:ph type="sldNum" sz="quarter" idx="5"/>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2235844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222249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same seven anchors are used in the next clip. x is the reference end position, y is the read end position, and z is the inclusive seed span (called w in the minimap2 paper). The illustration uses one reference and one forward orientation, with 1-based positions and span 3. Sort by increasing reference end x; only compatible predecessors advancing in both coordinates can form a chain. The sorted index i is the DP index, not a base position. f[i] stores the best chain score ending at anchor i; p[i] stores its predecessor index. These are one-dimensional arrays, not the base-level alignment matrix. Source: https://github.com/lh3/minimap2#algorithm-overview and https://doi.org/10.1093/bioinformatics/bty191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Each segment is an anchor, a seed match with positions in the reference and read. The example uses seven non-overlapping anchors of weight 3. Extend only from anchors that advance in both coordinates. The toy score is matched length minus |Δreference − Δread|; it is deliberately simpler than minimap2's chaining score. A chain can start at any anchor. The displayed scores and chain are computed, not hand-selected. Anchor 6 extends anchor 4: 7 + 3 − 0 = 10. Backtracking from the largest score selects 1, 2, 4, 6, 7. Production mappers restrict candidate predecessors and may use heuristics. Chaining narrows the search region; base-level alignment still follows. Source: Li, Minimap2 (2018), https://doi.org/10.1093/bioinformatics/bty191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5F3A0-910F-4836-5F68-609D0F56F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257E78-47E7-3599-D6EF-C2CDE7A66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6CB59-4F7F-4201-D3A8-D3E8866F23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F19653-FF63-368D-313C-BC4BB4BEB89B}"/>
              </a:ext>
            </a:extLst>
          </p:cNvPr>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219618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Global alignment consumes both sequences end to end. Semi-global alignment can align the entire read within a longer reference region without penalizing the reference's outside flanks. Local alignment selects substrings of both sequences, usually with positive match rewards and negative mismatch/gap scores. Gray bases illustrate unaligned flanks, not a shared scoring calculation. The next animations use GLOBAL UNIT EDIT DISTANCE: match 0, mismatch 1, each inserted/deleted base 1. Real read mapping commonly aligns candidate regions using extension or ends-free variants. Sources: https://github.com/smarco/WFA2-lib ; https://biopython.org/docs/latest/Tutorial/chapter_pairwise.html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top sequence is the reference ACGTAC; the left sequence is the query ACTTC. A cell D[</a:t>
            </a:r>
            <a:r>
              <a:rPr dirty="0" err="1"/>
              <a:t>i,j</a:t>
            </a:r>
            <a:r>
              <a:rPr dirty="0"/>
              <a:t>] stores the minimum edit cost for the first </a:t>
            </a:r>
            <a:r>
              <a:rPr dirty="0" err="1"/>
              <a:t>i</a:t>
            </a:r>
            <a:r>
              <a:rPr dirty="0"/>
              <a:t> query bases and first j reference bases. Row/column zero represent an empty prefix, so their costs are 0, 1, 2, ... . Diagonal compares two bases and adds 0 for a match or 1 for a mismatch. Left consumes a reference base and inserts a gap in the query; up consumes a query base and inserts a gap in the reference. Both gap moves cost 1. Each cell takes the smallest accumulated cost. The final cell is 2. This is the simple global edit-distance DP, not affine-gap alignment or local Smith–Waterman. Source: Wagner and Fischer (1974), https://</a:t>
            </a:r>
            <a:r>
              <a:rPr dirty="0" err="1"/>
              <a:t>doi.org</a:t>
            </a:r>
            <a:r>
              <a:rPr dirty="0"/>
              <a:t>/10.1145/321796.321811 .</a:t>
            </a:r>
          </a:p>
          <a:p>
            <a:r>
              <a:rPr dirty="0"/>
              <a:t>At the final read C and the penultimate reference A, D[5,5] is 2. The candidate from above is D[4,5]+1 = 2+1 = 3, because a vertical move adds a gap in the reference. The candidate from the left is D[5,4]+1 = 2+1 = 3. The diagonal candidate is D[4,4]+1 = 1+1 = 2, because C and A mismatch. Thus the lower 2 comes from the diagonal 1, not the upper 2. Neighboring cells can have the same optimal value while using different alignment paths.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Continue directly from the preceding filled matrix. The final value gives the COST, not yet the base-by-base alignment. Starting at the bottom-right cell, choose a predecessor whose cost plus its edit explains the current value. Diagonal consumes both bases; left makes a query gap; up makes a reference gap. Because we walk backward, prepend each aligned pair. The demonstrated result is reference ACGTAC versus query AC-TTC, one gap plus one mismatch, total cost 2. Other tie choices may yield another optimal alignment. The code uses a deterministic tie order and verifies that ungapping recovers both input strings. Source: https://doi.org/10.1145/321796.321811 .</a:t>
            </a:r>
          </a:p>
          <a:p>
            <a:r>
              <a:t>At the final read C and the penultimate reference A, D[5,5] is 2. The candidate from above is D[4,5]+1 = 2+1 = 3, because a vertical move adds a gap in the reference. The candidate from the left is D[5,4]+1 = 2+1 = 3. The diagonal candidate is D[4,4]+1 = 1+1 = 2, because C and A mismatch. Thus the lower 2 comes from the diagonal 1, not the upper 2. Neighboring cells can have the same optimal value while using different alignment paths.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two examples align the SAME reference ACAAAAAAGT to the SAME query ACAAAGT. All non-gap pairs match. With unit per-base gap cost both alignments cost 3. An affine model distinguishes opening a new gap from extending an existing gap. Here g(ℓ)=o+ℓe, o=4 and e=1: one gap of length three costs 7, while three gaps of length one cost 15. Some literature instead writes o+(ℓ−1)e, so be explicit about the convention. Gotoh-style DP maintains match/insertion/deletion states. Gap-affine WFA also uses multiple states. Source: WFA2-lib distance metrics, https://github.com/smarco/WFA2-lib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a:p>
            <a:r>
              <a:t>Cells on the same anti-diagonal can be processed in parallel once predecessor diagonals are ready. Dependencies constrain scheduling rather than prohibit parallelism. Full DP is a baseline, not a requirement of every alignment algorithm.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4936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SAME two sequences and SAME unit costs as the preceding DP clip. Instead of filling every prefix pair, increase the total allowed edit cost s. On each diagonal retain a furthest-reaching point. Pay for a mismatch or a one-base gap, then extend exact matches at no additional cost. The first frontier that reaches the end has optimal cost 2, matching the full DP. Diagonal k = reference position − query position. Dots are retained states, not probabilities. This is the unit-cost teaching version of the diagonal-transition idea; production gap-affine WFA uses match, insertion, and deletion wavefronts. It is not merely a diagonal traversal of the full DP table. Exactness holds here because no states are heuristically pruned. Sources: https://doi.org/10.1093/bioinformatics/btaa777 ; https://github.com/smarco/WFA2-lib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 denotes the longer sequence length; s is the optimal alignment penalty, not a similarity percentage or number of matrix diagonals. With the fixed penalty models supported by the library, the stated WFA2 bound is O(ns+s²) time and O(s²) memory. BiWFA reduces auxiliary memory to O(s) using bidirectional divide and conquer. Small s is the favorable regime; worst-case quadratic behavior is still possible. The exact algorithm preserves optimality for its stated alignment objective. Static bands or adaptive pruning can sacrifice that guarantee. The simple movie used unit costs; WFA2 also handles affine and dual-affine penalties. Sources: https://github.com/smarco/WFA2-lib ; https://doi.org/10.1093/bioinformatics/btad074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r>
              <a:t>The source profile is Kalikar et al. (2022). Its dominant stages depend on these datasets, presets, code versions, and hardware; it is not a universal percentage for all modern read mappers. https://www.nature.com/articles/s43588-022-00201-8 .</a:t>
            </a:r>
          </a:p>
        </p:txBody>
      </p:sp>
      <p:sp>
        <p:nvSpPr>
          <p:cNvPr id="4" name="Slide Number Placeholder 3"/>
          <p:cNvSpPr>
            <a:spLocks noGrp="1"/>
          </p:cNvSpPr>
          <p:nvPr>
            <p:ph type="sldNum" sz="quarter" idx="5"/>
          </p:nvPr>
        </p:nvSpPr>
        <p:spPr/>
        <p:txBody>
          <a:bodyPr/>
          <a:lstStyle/>
          <a:p>
            <a:fld id="{AB959945-7217-484B-8E74-88DC87A74BB0}" type="slidenum">
              <a:rPr lang="en-US" smtClean="0"/>
              <a:pPr/>
              <a:t>31</a:t>
            </a:fld>
            <a:endParaRPr lang="en-US"/>
          </a:p>
        </p:txBody>
      </p:sp>
    </p:spTree>
    <p:extLst>
      <p:ext uri="{BB962C8B-B14F-4D97-AF65-F5344CB8AC3E}">
        <p14:creationId xmlns:p14="http://schemas.microsoft.com/office/powerpoint/2010/main" val="842759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algn="l"/>
            <a:r>
              <a:rPr lang="en-US" sz="1900" dirty="0">
                <a:latin typeface="LinLibertineT"/>
              </a:rPr>
              <a:t>With increasing importance and usage of genome graphs, having accurate and efficient tools for mapping genomic sequences to these genome graphs has become crucial. [CLICK]</a:t>
            </a:r>
            <a:endParaRPr dirty="0"/>
          </a:p>
          <a:p>
            <a:r>
              <a:t>A graph includes the variation represented by its construction inputs, not all variation in an entire population. Additional variants may still be absent. Graph topology may also permit paths that are not observed haplotypes; the following new slide explains this distinction.</a:t>
            </a:r>
          </a:p>
        </p:txBody>
      </p:sp>
      <p:sp>
        <p:nvSpPr>
          <p:cNvPr id="108" name="Google Shape;108;gc911aed8e9_0_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1382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Reuse the seed-chain-extend story from linear mapping. Seeds now have positions on graph paths. For long reads, chaining must use graph connectivity and distances, not just subtract two linear coordinates. Base-level extension then aligns to candidate graph regions. The small graph illustration is schematic, not a literal trace from vg. Giraffe now supports long-read chaining as well as short-read mapping (long-read support released in vg 1.63.0; current documentation checked September 2026). Distinguish graph construction (e.g., Minigraph-Cactus and PGGB) from read mapping. Sources: https://github.com/vgteam/vg ; https://github.com/vgteam/vg/wiki/Mapping-long-reads-with-Giraffe ; https://www.nature.com/articles/s41587-023-01793-w ; https://github.com/pangenome/pggb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haplotype path records a sequence observed in an individual chromosome. Graph topology alone may allow combinations of variants that were never observed together. Haplotypes therefore provide additional information for indexing and mapping. Personalized pangenome references use read k-mer counts to select a smaller set of supported haplotype segments for a sample; this can reduce distracting alternatives. Do not claim the graph contains every human variant or that all graph paths are biologically observed. The diagram is illustrative; production haplotype sampling can build synthetic haplotypes from supported segments. Sources: Sirén et al., Personalized pangenome references (2024), https://doi.org/10.1038/s41592-024-02407-2 ; https://github.com/vgteam/vg/wiki/Haplotype-Sampling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main distinction: mapping searches for candidate locations, alignment explains the base-level differences at a candidate location. Ask students to connect each stage to the computation it avoids or performs. Seeds reduce the search space, chains combine positional evidence, and alignment resolves substitutions and gaps. WFA changes which alignment states are evaluated; graph references change the search space from a linear sequence to alternatives shared across genomes. This slide summarizes the preceding material and introduces no new performance claim.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681FF-BB92-F43E-FAE5-2FF39EAB6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7E759-9842-2325-FA98-7C1A13FA7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D2896-8B80-F304-A0C3-E89E953E3E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2742C3-2663-9A90-EA7E-3AE9ADB6F08A}"/>
              </a:ext>
            </a:extLst>
          </p:cNvPr>
          <p:cNvSpPr>
            <a:spLocks noGrp="1"/>
          </p:cNvSpPr>
          <p:nvPr>
            <p:ph type="sldNum" sz="quarter" idx="5"/>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1280845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975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B9A0A9-FABA-A8CC-2049-BED687A80984}"/>
              </a:ext>
            </a:extLst>
          </p:cNvPr>
          <p:cNvSpPr/>
          <p:nvPr userDrawn="1"/>
        </p:nvSpPr>
        <p:spPr>
          <a:xfrm>
            <a:off x="0" y="0"/>
            <a:ext cx="338328" cy="6858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DCC04FD-FC44-BB72-E502-0E853A809E0F}"/>
              </a:ext>
            </a:extLst>
          </p:cNvPr>
          <p:cNvSpPr/>
          <p:nvPr userDrawn="1"/>
        </p:nvSpPr>
        <p:spPr>
          <a:xfrm rot="16200000">
            <a:off x="5926836" y="-5926836"/>
            <a:ext cx="338328" cy="12192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Rectangle 24">
            <a:extLst>
              <a:ext uri="{FF2B5EF4-FFF2-40B4-BE49-F238E27FC236}">
                <a16:creationId xmlns:a16="http://schemas.microsoft.com/office/drawing/2014/main" id="{439F01D8-5BBA-C8A1-EEA7-9A848B402562}"/>
              </a:ext>
            </a:extLst>
          </p:cNvPr>
          <p:cNvSpPr/>
          <p:nvPr userDrawn="1"/>
        </p:nvSpPr>
        <p:spPr>
          <a:xfrm rot="16200000">
            <a:off x="6101666" y="756334"/>
            <a:ext cx="338328" cy="11865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7">
            <a:extLst>
              <a:ext uri="{FF2B5EF4-FFF2-40B4-BE49-F238E27FC236}">
                <a16:creationId xmlns:a16="http://schemas.microsoft.com/office/drawing/2014/main" id="{F5481A2C-791B-1DEE-4E94-96337B3A6E10}"/>
              </a:ext>
            </a:extLst>
          </p:cNvPr>
          <p:cNvSpPr>
            <a:spLocks noGrp="1"/>
          </p:cNvSpPr>
          <p:nvPr>
            <p:ph type="body" sz="quarter" idx="13" hasCustomPrompt="1"/>
          </p:nvPr>
        </p:nvSpPr>
        <p:spPr>
          <a:xfrm>
            <a:off x="731520" y="2393958"/>
            <a:ext cx="10972800" cy="1002134"/>
          </a:xfrm>
        </p:spPr>
        <p:txBody>
          <a:bodyPr lIns="0" tIns="0" rIns="0" bIns="0">
            <a:spAutoFit/>
          </a:bodyPr>
          <a:lstStyle>
            <a:lvl1pPr marL="0" indent="0">
              <a:buFont typeface="+mj-lt"/>
              <a:buNone/>
              <a:defRPr kumimoji="0" lang="en-US" sz="3600" b="0"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Subtitle</a:t>
            </a:r>
            <a:br>
              <a:rPr lang="en-US" dirty="0"/>
            </a:br>
            <a:endParaRPr lang="en-US" dirty="0"/>
          </a:p>
        </p:txBody>
      </p:sp>
      <p:sp>
        <p:nvSpPr>
          <p:cNvPr id="30" name="Text Placeholder 17">
            <a:extLst>
              <a:ext uri="{FF2B5EF4-FFF2-40B4-BE49-F238E27FC236}">
                <a16:creationId xmlns:a16="http://schemas.microsoft.com/office/drawing/2014/main" id="{73151DAB-EE14-A0F1-8409-CB15EA8D08C6}"/>
              </a:ext>
            </a:extLst>
          </p:cNvPr>
          <p:cNvSpPr>
            <a:spLocks noGrp="1"/>
          </p:cNvSpPr>
          <p:nvPr>
            <p:ph type="body" sz="quarter" idx="15" hasCustomPrompt="1"/>
          </p:nvPr>
        </p:nvSpPr>
        <p:spPr>
          <a:xfrm>
            <a:off x="731520" y="1155648"/>
            <a:ext cx="10972800" cy="1224822"/>
          </a:xfrm>
        </p:spPr>
        <p:txBody>
          <a:bodyPr lIns="0" tIns="0" rIns="0" bIns="0">
            <a:spAutoFit/>
          </a:bodyPr>
          <a:lstStyle>
            <a:lvl1pPr marL="0" indent="0">
              <a:buFont typeface="+mj-lt"/>
              <a:buNone/>
              <a:defRPr kumimoji="0" lang="en-US" sz="4400" b="1"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Main Title</a:t>
            </a:r>
            <a:br>
              <a:rPr lang="en-US" dirty="0"/>
            </a:br>
            <a:endParaRPr lang="en-US" dirty="0"/>
          </a:p>
        </p:txBody>
      </p:sp>
      <p:sp>
        <p:nvSpPr>
          <p:cNvPr id="31" name="Text Placeholder 17">
            <a:extLst>
              <a:ext uri="{FF2B5EF4-FFF2-40B4-BE49-F238E27FC236}">
                <a16:creationId xmlns:a16="http://schemas.microsoft.com/office/drawing/2014/main" id="{B686732E-4678-7361-BE89-B4EE73773539}"/>
              </a:ext>
            </a:extLst>
          </p:cNvPr>
          <p:cNvSpPr>
            <a:spLocks noGrp="1"/>
          </p:cNvSpPr>
          <p:nvPr>
            <p:ph type="body" sz="quarter" idx="16" hasCustomPrompt="1"/>
          </p:nvPr>
        </p:nvSpPr>
        <p:spPr>
          <a:xfrm>
            <a:off x="731520" y="5138028"/>
            <a:ext cx="10972800" cy="341632"/>
          </a:xfrm>
        </p:spPr>
        <p:txBody>
          <a:bodyPr lIns="0" tIns="0" rIns="0" bIns="0">
            <a:spAutoFit/>
          </a:bodyPr>
          <a:lstStyle>
            <a:lvl1pPr marL="0" indent="0">
              <a:buFont typeface="+mj-lt"/>
              <a:buNone/>
              <a:defRPr kumimoji="0" lang="en-US" sz="2400" b="1"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Author | Email | Website</a:t>
            </a:r>
          </a:p>
        </p:txBody>
      </p:sp>
      <p:sp>
        <p:nvSpPr>
          <p:cNvPr id="34" name="Text Placeholder 17">
            <a:extLst>
              <a:ext uri="{FF2B5EF4-FFF2-40B4-BE49-F238E27FC236}">
                <a16:creationId xmlns:a16="http://schemas.microsoft.com/office/drawing/2014/main" id="{9B5B5C4B-95A3-9EE9-E473-801560CD82C6}"/>
              </a:ext>
            </a:extLst>
          </p:cNvPr>
          <p:cNvSpPr>
            <a:spLocks noGrp="1"/>
          </p:cNvSpPr>
          <p:nvPr>
            <p:ph type="body" sz="quarter" idx="18" hasCustomPrompt="1"/>
          </p:nvPr>
        </p:nvSpPr>
        <p:spPr>
          <a:xfrm>
            <a:off x="731520" y="5519721"/>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Affiliation</a:t>
            </a:r>
          </a:p>
        </p:txBody>
      </p:sp>
      <p:sp>
        <p:nvSpPr>
          <p:cNvPr id="35" name="Text Placeholder 17">
            <a:extLst>
              <a:ext uri="{FF2B5EF4-FFF2-40B4-BE49-F238E27FC236}">
                <a16:creationId xmlns:a16="http://schemas.microsoft.com/office/drawing/2014/main" id="{940061CC-5966-9C9E-30B0-29D7F3C3DC21}"/>
              </a:ext>
            </a:extLst>
          </p:cNvPr>
          <p:cNvSpPr>
            <a:spLocks noGrp="1"/>
          </p:cNvSpPr>
          <p:nvPr>
            <p:ph type="body" sz="quarter" idx="19" hasCustomPrompt="1"/>
          </p:nvPr>
        </p:nvSpPr>
        <p:spPr>
          <a:xfrm>
            <a:off x="731520" y="3649308"/>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Date</a:t>
            </a:r>
          </a:p>
        </p:txBody>
      </p:sp>
      <p:sp>
        <p:nvSpPr>
          <p:cNvPr id="36" name="Text Placeholder 17">
            <a:extLst>
              <a:ext uri="{FF2B5EF4-FFF2-40B4-BE49-F238E27FC236}">
                <a16:creationId xmlns:a16="http://schemas.microsoft.com/office/drawing/2014/main" id="{C6AC1D34-36B3-5DA0-B02A-3E27485517AC}"/>
              </a:ext>
            </a:extLst>
          </p:cNvPr>
          <p:cNvSpPr>
            <a:spLocks noGrp="1"/>
          </p:cNvSpPr>
          <p:nvPr>
            <p:ph type="body" sz="quarter" idx="20" hasCustomPrompt="1"/>
          </p:nvPr>
        </p:nvSpPr>
        <p:spPr>
          <a:xfrm>
            <a:off x="731520" y="4039992"/>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Place</a:t>
            </a:r>
          </a:p>
        </p:txBody>
      </p:sp>
      <p:pic>
        <p:nvPicPr>
          <p:cNvPr id="39" name="Picture 38">
            <a:extLst>
              <a:ext uri="{FF2B5EF4-FFF2-40B4-BE49-F238E27FC236}">
                <a16:creationId xmlns:a16="http://schemas.microsoft.com/office/drawing/2014/main" id="{637F9557-7785-B273-179F-C052B5B4806A}"/>
              </a:ext>
            </a:extLst>
          </p:cNvPr>
          <p:cNvPicPr>
            <a:picLocks noChangeAspect="1"/>
          </p:cNvPicPr>
          <p:nvPr userDrawn="1"/>
        </p:nvPicPr>
        <p:blipFill>
          <a:blip r:embed="rId2"/>
          <a:srcRect l="3770" t="22417" r="6164" b="21263"/>
          <a:stretch>
            <a:fillRect/>
          </a:stretch>
        </p:blipFill>
        <p:spPr>
          <a:xfrm>
            <a:off x="731520" y="5948269"/>
            <a:ext cx="3611880" cy="633412"/>
          </a:xfrm>
          <a:prstGeom prst="rect">
            <a:avLst/>
          </a:prstGeom>
        </p:spPr>
      </p:pic>
    </p:spTree>
    <p:extLst>
      <p:ext uri="{BB962C8B-B14F-4D97-AF65-F5344CB8AC3E}">
        <p14:creationId xmlns:p14="http://schemas.microsoft.com/office/powerpoint/2010/main" val="307781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AC8F7-609C-AEC3-9D2D-1562E8C3616D}"/>
              </a:ext>
            </a:extLst>
          </p:cNvPr>
          <p:cNvSpPr>
            <a:spLocks noGrp="1"/>
          </p:cNvSpPr>
          <p:nvPr>
            <p:ph idx="1"/>
          </p:nvPr>
        </p:nvSpPr>
        <p:spPr/>
        <p:txBody>
          <a:bodyPr/>
          <a:lstStyle>
            <a:lvl1pPr>
              <a:buClr>
                <a:schemeClr val="tx1"/>
              </a:buClr>
              <a:defRPr sz="2800"/>
            </a:lvl1pPr>
            <a:lvl2pPr>
              <a:buClr>
                <a:schemeClr val="tx1"/>
              </a:buClr>
              <a:defRPr sz="2400"/>
            </a:lvl2pPr>
            <a:lvl3pPr>
              <a:buClr>
                <a:schemeClr val="tx1"/>
              </a:buClr>
              <a:defRPr sz="2000"/>
            </a:lvl3pPr>
            <a:lvl4pPr>
              <a:buClr>
                <a:schemeClr val="tx1"/>
              </a:buClr>
              <a:defRPr sz="1800"/>
            </a:lvl4pPr>
            <a:lvl5pPr>
              <a:buClr>
                <a:schemeClr val="tx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1B9765C-A673-5D65-37F0-0CF511D7F0F6}"/>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B05D65B4-2A76-A7F4-A337-75DF3E856B5A}"/>
              </a:ext>
            </a:extLst>
          </p:cNvPr>
          <p:cNvSpPr>
            <a:spLocks noGrp="1"/>
          </p:cNvSpPr>
          <p:nvPr>
            <p:ph type="sldNum" sz="quarter" idx="12"/>
          </p:nvPr>
        </p:nvSpPr>
        <p:spPr/>
        <p:txBody>
          <a:bodyPr/>
          <a:lstStyle/>
          <a:p>
            <a:fld id="{926C5CFF-FC03-5F4C-B716-CBEBB43E48DE}" type="slidenum">
              <a:rPr lang="en-US" smtClean="0"/>
              <a:t>‹#›</a:t>
            </a:fld>
            <a:endParaRPr lang="en-US" dirty="0"/>
          </a:p>
        </p:txBody>
      </p:sp>
    </p:spTree>
    <p:extLst>
      <p:ext uri="{BB962C8B-B14F-4D97-AF65-F5344CB8AC3E}">
        <p14:creationId xmlns:p14="http://schemas.microsoft.com/office/powerpoint/2010/main" val="129245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hasCustomPrompt="1"/>
          </p:nvPr>
        </p:nvSpPr>
        <p:spPr>
          <a:xfrm>
            <a:off x="230626" y="1709738"/>
            <a:ext cx="11730749" cy="2852737"/>
          </a:xfrm>
          <a:prstGeom prst="rect">
            <a:avLst/>
          </a:prstGeom>
        </p:spPr>
        <p:txBody>
          <a:bodyPr anchor="ctr" anchorCtr="0">
            <a:normAutofit/>
          </a:bodyPr>
          <a:lstStyle>
            <a:lvl1pPr algn="ctr">
              <a:defRPr sz="5400">
                <a:latin typeface="Calibri" panose="020F0502020204030204" pitchFamily="34" charset="0"/>
                <a:cs typeface="Calibri" panose="020F0502020204030204" pitchFamily="34" charset="0"/>
              </a:defRPr>
            </a:lvl1pPr>
          </a:lstStyle>
          <a:p>
            <a:r>
              <a:rPr lang="en-US" dirty="0"/>
              <a:t>Centered Message</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189492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p:nvPr>
        </p:nvSpPr>
        <p:spPr>
          <a:xfrm>
            <a:off x="252742" y="1709738"/>
            <a:ext cx="11730749" cy="2852737"/>
          </a:xfrm>
          <a:prstGeom prst="rect">
            <a:avLst/>
          </a:prstGeom>
        </p:spPr>
        <p:txBody>
          <a:bodyPr anchor="b"/>
          <a:lstStyle>
            <a:lvl1pPr>
              <a:defRPr sz="6000">
                <a:latin typeface="Garamond" panose="02020404030301010803"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2E568B9-E03A-1D57-0642-96D69BFC3A8E}"/>
              </a:ext>
            </a:extLst>
          </p:cNvPr>
          <p:cNvSpPr>
            <a:spLocks noGrp="1"/>
          </p:cNvSpPr>
          <p:nvPr>
            <p:ph type="body" idx="1"/>
          </p:nvPr>
        </p:nvSpPr>
        <p:spPr>
          <a:xfrm>
            <a:off x="252742" y="4589464"/>
            <a:ext cx="11730749"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06253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B6AD7-E621-CA31-32E5-675436ED6645}"/>
              </a:ext>
            </a:extLst>
          </p:cNvPr>
          <p:cNvSpPr>
            <a:spLocks noGrp="1"/>
          </p:cNvSpPr>
          <p:nvPr>
            <p:ph sz="half" idx="1"/>
          </p:nvPr>
        </p:nvSpPr>
        <p:spPr>
          <a:xfrm>
            <a:off x="316675" y="866165"/>
            <a:ext cx="5677725"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5A24CF-0D94-C916-7412-85EB6B152F12}"/>
              </a:ext>
            </a:extLst>
          </p:cNvPr>
          <p:cNvSpPr>
            <a:spLocks noGrp="1"/>
          </p:cNvSpPr>
          <p:nvPr>
            <p:ph sz="half" idx="2"/>
          </p:nvPr>
        </p:nvSpPr>
        <p:spPr>
          <a:xfrm>
            <a:off x="6197600" y="866164"/>
            <a:ext cx="5785891"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67CACB-54AF-664A-5243-FE7D5A17C8C5}"/>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E16F39BB-8C49-BD06-1DCC-AD45E91F69D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76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CF80D13-5F5E-42AB-2BA6-5738D99EF502}"/>
              </a:ext>
            </a:extLst>
          </p:cNvPr>
          <p:cNvSpPr>
            <a:spLocks noGrp="1"/>
          </p:cNvSpPr>
          <p:nvPr>
            <p:ph sz="quarter" idx="4"/>
          </p:nvPr>
        </p:nvSpPr>
        <p:spPr>
          <a:xfrm>
            <a:off x="6172200" y="1690077"/>
            <a:ext cx="5811291" cy="4820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02817066-2C8D-B4CF-B250-9D4C4C054665}"/>
              </a:ext>
            </a:extLst>
          </p:cNvPr>
          <p:cNvSpPr>
            <a:spLocks noGrp="1"/>
          </p:cNvSpPr>
          <p:nvPr>
            <p:ph type="body" idx="1"/>
          </p:nvPr>
        </p:nvSpPr>
        <p:spPr>
          <a:xfrm>
            <a:off x="252744" y="866164"/>
            <a:ext cx="57458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22D3FB-D255-43DA-1099-E90CC161BC25}"/>
              </a:ext>
            </a:extLst>
          </p:cNvPr>
          <p:cNvSpPr>
            <a:spLocks noGrp="1"/>
          </p:cNvSpPr>
          <p:nvPr>
            <p:ph sz="half" idx="2"/>
          </p:nvPr>
        </p:nvSpPr>
        <p:spPr>
          <a:xfrm>
            <a:off x="252744" y="1690077"/>
            <a:ext cx="5745891" cy="48206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A96DB53-80EA-EC53-6D87-AB2EA80CDE68}"/>
              </a:ext>
            </a:extLst>
          </p:cNvPr>
          <p:cNvSpPr>
            <a:spLocks noGrp="1"/>
          </p:cNvSpPr>
          <p:nvPr>
            <p:ph type="body" sz="quarter" idx="3"/>
          </p:nvPr>
        </p:nvSpPr>
        <p:spPr>
          <a:xfrm>
            <a:off x="6172200" y="866163"/>
            <a:ext cx="5811291"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47362093-6FB4-CACB-D18A-837A20406519}"/>
              </a:ext>
            </a:extLst>
          </p:cNvPr>
          <p:cNvSpPr>
            <a:spLocks noGrp="1"/>
          </p:cNvSpPr>
          <p:nvPr>
            <p:ph type="title"/>
          </p:nvPr>
        </p:nvSpPr>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B0A20845-3FCD-0D5B-07F1-0AF43A5AD2E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5824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E119-D530-736B-1867-6FFA797C3A8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1B3AB8-58B5-5935-08B3-938A5D8D8EC3}"/>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319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DA6683-8C53-89CC-04B1-AA1A41FF52BB}"/>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88231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778598B-9904-A5F9-B9EA-0BE710963766}"/>
              </a:ext>
            </a:extLst>
          </p:cNvPr>
          <p:cNvSpPr>
            <a:spLocks noGrp="1"/>
          </p:cNvSpPr>
          <p:nvPr>
            <p:ph type="pic" idx="1"/>
          </p:nvPr>
        </p:nvSpPr>
        <p:spPr>
          <a:xfrm>
            <a:off x="5183718" y="987426"/>
            <a:ext cx="6799773" cy="55233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8F43AE-B513-DCCC-5551-7A4CCAF0FC05}"/>
              </a:ext>
            </a:extLst>
          </p:cNvPr>
          <p:cNvSpPr>
            <a:spLocks noGrp="1"/>
          </p:cNvSpPr>
          <p:nvPr>
            <p:ph type="body" sz="half" idx="2"/>
          </p:nvPr>
        </p:nvSpPr>
        <p:spPr>
          <a:xfrm>
            <a:off x="208510" y="987426"/>
            <a:ext cx="4564575" cy="552330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4">
            <a:extLst>
              <a:ext uri="{FF2B5EF4-FFF2-40B4-BE49-F238E27FC236}">
                <a16:creationId xmlns:a16="http://schemas.microsoft.com/office/drawing/2014/main" id="{C7B7A932-4C27-39E7-4F87-E9948661967B}"/>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517263F6-2D80-E0E9-B872-6233B8FD1E05}"/>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752570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84B8AD60-1E7A-A253-C1DE-73C838722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6107068-BEC9-B7B8-9067-79BA3D87D5C1}"/>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DAAC6EBB-F71A-725D-04B8-05A437BD1642}"/>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98387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A877EE9-680E-1E74-77EE-4925DE78B885}"/>
              </a:ext>
            </a:extLst>
          </p:cNvPr>
          <p:cNvSpPr/>
          <p:nvPr userDrawn="1"/>
        </p:nvSpPr>
        <p:spPr>
          <a:xfrm rot="16200000">
            <a:off x="5926837" y="592835"/>
            <a:ext cx="338328" cy="12191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9DBD56F-6254-F79B-61F9-1F7D13767B6A}"/>
              </a:ext>
            </a:extLst>
          </p:cNvPr>
          <p:cNvSpPr>
            <a:spLocks noGrp="1"/>
          </p:cNvSpPr>
          <p:nvPr>
            <p:ph type="body" idx="1"/>
          </p:nvPr>
        </p:nvSpPr>
        <p:spPr>
          <a:xfrm>
            <a:off x="252743" y="866164"/>
            <a:ext cx="11730748" cy="564456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ikdörtgen 22">
            <a:extLst>
              <a:ext uri="{FF2B5EF4-FFF2-40B4-BE49-F238E27FC236}">
                <a16:creationId xmlns:a16="http://schemas.microsoft.com/office/drawing/2014/main" id="{A658ED74-B003-831E-4241-F82450FDD8A5}"/>
              </a:ext>
            </a:extLst>
          </p:cNvPr>
          <p:cNvSpPr/>
          <p:nvPr userDrawn="1"/>
        </p:nvSpPr>
        <p:spPr>
          <a:xfrm>
            <a:off x="12652542" y="4991190"/>
            <a:ext cx="1132113"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8" name="Dikdörtgen 23">
            <a:extLst>
              <a:ext uri="{FF2B5EF4-FFF2-40B4-BE49-F238E27FC236}">
                <a16:creationId xmlns:a16="http://schemas.microsoft.com/office/drawing/2014/main" id="{551ECDA5-8292-6BA7-36F9-33E1B936E281}"/>
              </a:ext>
            </a:extLst>
          </p:cNvPr>
          <p:cNvSpPr/>
          <p:nvPr userDrawn="1"/>
        </p:nvSpPr>
        <p:spPr>
          <a:xfrm>
            <a:off x="12652542" y="5700256"/>
            <a:ext cx="1132113"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9" name="Dikdörtgen 24">
            <a:extLst>
              <a:ext uri="{FF2B5EF4-FFF2-40B4-BE49-F238E27FC236}">
                <a16:creationId xmlns:a16="http://schemas.microsoft.com/office/drawing/2014/main" id="{BA4AC28B-C945-CAA8-00AA-D89910C811B5}"/>
              </a:ext>
            </a:extLst>
          </p:cNvPr>
          <p:cNvSpPr/>
          <p:nvPr userDrawn="1"/>
        </p:nvSpPr>
        <p:spPr>
          <a:xfrm>
            <a:off x="12652542" y="4282124"/>
            <a:ext cx="1132113"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0" name="Dikdörtgen 25">
            <a:extLst>
              <a:ext uri="{FF2B5EF4-FFF2-40B4-BE49-F238E27FC236}">
                <a16:creationId xmlns:a16="http://schemas.microsoft.com/office/drawing/2014/main" id="{E82CD2C0-3CA1-3E05-5864-8CAF735A6F94}"/>
              </a:ext>
            </a:extLst>
          </p:cNvPr>
          <p:cNvSpPr/>
          <p:nvPr userDrawn="1"/>
        </p:nvSpPr>
        <p:spPr>
          <a:xfrm>
            <a:off x="12652542" y="6409321"/>
            <a:ext cx="1132113"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2" name="Dikdörtgen 6">
            <a:extLst>
              <a:ext uri="{FF2B5EF4-FFF2-40B4-BE49-F238E27FC236}">
                <a16:creationId xmlns:a16="http://schemas.microsoft.com/office/drawing/2014/main" id="{1074742B-7730-0DA9-3260-3124FBAA64E4}"/>
              </a:ext>
            </a:extLst>
          </p:cNvPr>
          <p:cNvSpPr/>
          <p:nvPr userDrawn="1"/>
        </p:nvSpPr>
        <p:spPr>
          <a:xfrm>
            <a:off x="3686629" y="-1441319"/>
            <a:ext cx="1132113"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3" name="Dikdörtgen 7">
            <a:extLst>
              <a:ext uri="{FF2B5EF4-FFF2-40B4-BE49-F238E27FC236}">
                <a16:creationId xmlns:a16="http://schemas.microsoft.com/office/drawing/2014/main" id="{5D3748BC-30C8-C383-5F67-A16567C462F8}"/>
              </a:ext>
            </a:extLst>
          </p:cNvPr>
          <p:cNvSpPr/>
          <p:nvPr userDrawn="1"/>
        </p:nvSpPr>
        <p:spPr>
          <a:xfrm>
            <a:off x="6144381" y="-1441319"/>
            <a:ext cx="1132113"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14" name="Dikdörtgen 8">
            <a:extLst>
              <a:ext uri="{FF2B5EF4-FFF2-40B4-BE49-F238E27FC236}">
                <a16:creationId xmlns:a16="http://schemas.microsoft.com/office/drawing/2014/main" id="{A00DC69F-AAB0-FB69-A1FF-388A426EC8E4}"/>
              </a:ext>
            </a:extLst>
          </p:cNvPr>
          <p:cNvSpPr/>
          <p:nvPr userDrawn="1"/>
        </p:nvSpPr>
        <p:spPr>
          <a:xfrm>
            <a:off x="4915505" y="-1441319"/>
            <a:ext cx="1132113"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5" name="Dikdörtgen 9">
            <a:extLst>
              <a:ext uri="{FF2B5EF4-FFF2-40B4-BE49-F238E27FC236}">
                <a16:creationId xmlns:a16="http://schemas.microsoft.com/office/drawing/2014/main" id="{966DBE3E-2BA5-E9DD-A0B0-9D96AB4534C3}"/>
              </a:ext>
            </a:extLst>
          </p:cNvPr>
          <p:cNvSpPr/>
          <p:nvPr userDrawn="1"/>
        </p:nvSpPr>
        <p:spPr>
          <a:xfrm>
            <a:off x="1228876" y="-1441319"/>
            <a:ext cx="1132113"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6" name="Dikdörtgen 10">
            <a:extLst>
              <a:ext uri="{FF2B5EF4-FFF2-40B4-BE49-F238E27FC236}">
                <a16:creationId xmlns:a16="http://schemas.microsoft.com/office/drawing/2014/main" id="{88BC7503-89AD-8CEE-FA08-DD113AC38BB6}"/>
              </a:ext>
            </a:extLst>
          </p:cNvPr>
          <p:cNvSpPr/>
          <p:nvPr userDrawn="1"/>
        </p:nvSpPr>
        <p:spPr>
          <a:xfrm>
            <a:off x="1" y="-1441319"/>
            <a:ext cx="1132113"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5" name="Dikdörtgen 22">
            <a:extLst>
              <a:ext uri="{FF2B5EF4-FFF2-40B4-BE49-F238E27FC236}">
                <a16:creationId xmlns:a16="http://schemas.microsoft.com/office/drawing/2014/main" id="{7674523A-BED3-9BA6-2601-606BC49AF452}"/>
              </a:ext>
            </a:extLst>
          </p:cNvPr>
          <p:cNvSpPr/>
          <p:nvPr userDrawn="1"/>
        </p:nvSpPr>
        <p:spPr>
          <a:xfrm>
            <a:off x="1" y="-773468"/>
            <a:ext cx="1132113"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30" name="Dikdörtgen 6">
            <a:extLst>
              <a:ext uri="{FF2B5EF4-FFF2-40B4-BE49-F238E27FC236}">
                <a16:creationId xmlns:a16="http://schemas.microsoft.com/office/drawing/2014/main" id="{E78E2873-ED8C-F2C9-B8B6-381BAE6A0FA4}"/>
              </a:ext>
            </a:extLst>
          </p:cNvPr>
          <p:cNvSpPr/>
          <p:nvPr userDrawn="1"/>
        </p:nvSpPr>
        <p:spPr>
          <a:xfrm>
            <a:off x="12652542" y="27728"/>
            <a:ext cx="1132113"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0" name="Dikdörtgen 23">
            <a:extLst>
              <a:ext uri="{FF2B5EF4-FFF2-40B4-BE49-F238E27FC236}">
                <a16:creationId xmlns:a16="http://schemas.microsoft.com/office/drawing/2014/main" id="{E9DBBE0E-B98B-AC18-762B-511EC0B19EEA}"/>
              </a:ext>
            </a:extLst>
          </p:cNvPr>
          <p:cNvSpPr/>
          <p:nvPr userDrawn="1"/>
        </p:nvSpPr>
        <p:spPr>
          <a:xfrm>
            <a:off x="1228877" y="-773468"/>
            <a:ext cx="1132113"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1" name="Dikdörtgen 23">
            <a:extLst>
              <a:ext uri="{FF2B5EF4-FFF2-40B4-BE49-F238E27FC236}">
                <a16:creationId xmlns:a16="http://schemas.microsoft.com/office/drawing/2014/main" id="{EFCCA561-57E5-8BE5-9C65-030A63556582}"/>
              </a:ext>
            </a:extLst>
          </p:cNvPr>
          <p:cNvSpPr/>
          <p:nvPr userDrawn="1"/>
        </p:nvSpPr>
        <p:spPr>
          <a:xfrm>
            <a:off x="2457753" y="-773468"/>
            <a:ext cx="1132113"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2" name="Dikdörtgen 23">
            <a:extLst>
              <a:ext uri="{FF2B5EF4-FFF2-40B4-BE49-F238E27FC236}">
                <a16:creationId xmlns:a16="http://schemas.microsoft.com/office/drawing/2014/main" id="{CFE0375A-207D-6CC6-C319-ED0CD98B39AD}"/>
              </a:ext>
            </a:extLst>
          </p:cNvPr>
          <p:cNvSpPr/>
          <p:nvPr userDrawn="1"/>
        </p:nvSpPr>
        <p:spPr>
          <a:xfrm>
            <a:off x="3686629" y="-773468"/>
            <a:ext cx="1132113"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3" name="Dikdörtgen 23">
            <a:extLst>
              <a:ext uri="{FF2B5EF4-FFF2-40B4-BE49-F238E27FC236}">
                <a16:creationId xmlns:a16="http://schemas.microsoft.com/office/drawing/2014/main" id="{075AD28E-4D59-73A1-B6EB-729C796C1CD3}"/>
              </a:ext>
            </a:extLst>
          </p:cNvPr>
          <p:cNvSpPr/>
          <p:nvPr userDrawn="1"/>
        </p:nvSpPr>
        <p:spPr>
          <a:xfrm>
            <a:off x="4915505" y="-773468"/>
            <a:ext cx="1132113"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4" name="Dikdörtgen 23">
            <a:extLst>
              <a:ext uri="{FF2B5EF4-FFF2-40B4-BE49-F238E27FC236}">
                <a16:creationId xmlns:a16="http://schemas.microsoft.com/office/drawing/2014/main" id="{B687AB50-5ED8-BAED-B6B0-9DF91C4C30F7}"/>
              </a:ext>
            </a:extLst>
          </p:cNvPr>
          <p:cNvSpPr/>
          <p:nvPr userDrawn="1"/>
        </p:nvSpPr>
        <p:spPr>
          <a:xfrm>
            <a:off x="6144381" y="-773468"/>
            <a:ext cx="1132113"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5" name="Dikdörtgen 23">
            <a:extLst>
              <a:ext uri="{FF2B5EF4-FFF2-40B4-BE49-F238E27FC236}">
                <a16:creationId xmlns:a16="http://schemas.microsoft.com/office/drawing/2014/main" id="{79201D5B-7995-640E-A371-E197C412ACF9}"/>
              </a:ext>
            </a:extLst>
          </p:cNvPr>
          <p:cNvSpPr/>
          <p:nvPr userDrawn="1"/>
        </p:nvSpPr>
        <p:spPr>
          <a:xfrm>
            <a:off x="7373257" y="-773468"/>
            <a:ext cx="1132113"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6" name="Dikdörtgen 23">
            <a:extLst>
              <a:ext uri="{FF2B5EF4-FFF2-40B4-BE49-F238E27FC236}">
                <a16:creationId xmlns:a16="http://schemas.microsoft.com/office/drawing/2014/main" id="{362D2E98-CFA1-F849-A25F-0FECEA91CFC8}"/>
              </a:ext>
            </a:extLst>
          </p:cNvPr>
          <p:cNvSpPr/>
          <p:nvPr userDrawn="1"/>
        </p:nvSpPr>
        <p:spPr>
          <a:xfrm>
            <a:off x="8602133" y="-773468"/>
            <a:ext cx="1132113"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7" name="Dikdörtgen 23">
            <a:extLst>
              <a:ext uri="{FF2B5EF4-FFF2-40B4-BE49-F238E27FC236}">
                <a16:creationId xmlns:a16="http://schemas.microsoft.com/office/drawing/2014/main" id="{C57F412D-34D4-62A7-9662-1BFFE52140EF}"/>
              </a:ext>
            </a:extLst>
          </p:cNvPr>
          <p:cNvSpPr/>
          <p:nvPr userDrawn="1"/>
        </p:nvSpPr>
        <p:spPr>
          <a:xfrm>
            <a:off x="2457750" y="-1441320"/>
            <a:ext cx="1132113"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9" name="Dikdörtgen 6">
            <a:extLst>
              <a:ext uri="{FF2B5EF4-FFF2-40B4-BE49-F238E27FC236}">
                <a16:creationId xmlns:a16="http://schemas.microsoft.com/office/drawing/2014/main" id="{680940DE-4EC1-1880-E739-31C690C7F656}"/>
              </a:ext>
            </a:extLst>
          </p:cNvPr>
          <p:cNvSpPr/>
          <p:nvPr userDrawn="1"/>
        </p:nvSpPr>
        <p:spPr>
          <a:xfrm>
            <a:off x="12652542" y="736794"/>
            <a:ext cx="1132113" cy="466531"/>
          </a:xfrm>
          <a:prstGeom prst="rect">
            <a:avLst/>
          </a:prstGeom>
          <a:solidFill>
            <a:srgbClr val="F493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1" name="Dikdörtgen 6">
            <a:extLst>
              <a:ext uri="{FF2B5EF4-FFF2-40B4-BE49-F238E27FC236}">
                <a16:creationId xmlns:a16="http://schemas.microsoft.com/office/drawing/2014/main" id="{3D2C23B7-FC3D-228E-230C-7394A7E72F08}"/>
              </a:ext>
            </a:extLst>
          </p:cNvPr>
          <p:cNvSpPr/>
          <p:nvPr userDrawn="1"/>
        </p:nvSpPr>
        <p:spPr>
          <a:xfrm>
            <a:off x="12652542" y="1445860"/>
            <a:ext cx="1132113"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2" name="Dikdörtgen 6">
            <a:extLst>
              <a:ext uri="{FF2B5EF4-FFF2-40B4-BE49-F238E27FC236}">
                <a16:creationId xmlns:a16="http://schemas.microsoft.com/office/drawing/2014/main" id="{86E5C1D5-4A65-BA3C-5EA0-002940C87243}"/>
              </a:ext>
            </a:extLst>
          </p:cNvPr>
          <p:cNvSpPr/>
          <p:nvPr userDrawn="1"/>
        </p:nvSpPr>
        <p:spPr>
          <a:xfrm>
            <a:off x="12652542" y="2154926"/>
            <a:ext cx="1132113"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3" name="Dikdörtgen 6">
            <a:extLst>
              <a:ext uri="{FF2B5EF4-FFF2-40B4-BE49-F238E27FC236}">
                <a16:creationId xmlns:a16="http://schemas.microsoft.com/office/drawing/2014/main" id="{0147DBEB-EE61-C4DC-C190-5CECB856C6D9}"/>
              </a:ext>
            </a:extLst>
          </p:cNvPr>
          <p:cNvSpPr/>
          <p:nvPr userDrawn="1"/>
        </p:nvSpPr>
        <p:spPr>
          <a:xfrm>
            <a:off x="12652542" y="2863992"/>
            <a:ext cx="1132113"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4" name="Dikdörtgen 6">
            <a:extLst>
              <a:ext uri="{FF2B5EF4-FFF2-40B4-BE49-F238E27FC236}">
                <a16:creationId xmlns:a16="http://schemas.microsoft.com/office/drawing/2014/main" id="{D1339B6E-627E-1152-DCC2-A24972107E0F}"/>
              </a:ext>
            </a:extLst>
          </p:cNvPr>
          <p:cNvSpPr/>
          <p:nvPr userDrawn="1"/>
        </p:nvSpPr>
        <p:spPr>
          <a:xfrm>
            <a:off x="12652542" y="3573058"/>
            <a:ext cx="1132113"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 name="Title Placeholder 3">
            <a:extLst>
              <a:ext uri="{FF2B5EF4-FFF2-40B4-BE49-F238E27FC236}">
                <a16:creationId xmlns:a16="http://schemas.microsoft.com/office/drawing/2014/main" id="{E98D67D3-EEF3-73AD-79E3-09F886069A82}"/>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rmAutofit/>
          </a:bodyPr>
          <a:lstStyle/>
          <a:p>
            <a:r>
              <a:rPr lang="en-US" dirty="0"/>
              <a:t>Click to edit Master title style</a:t>
            </a:r>
          </a:p>
        </p:txBody>
      </p:sp>
      <p:sp>
        <p:nvSpPr>
          <p:cNvPr id="2" name="Dikdörtgen 22">
            <a:extLst>
              <a:ext uri="{FF2B5EF4-FFF2-40B4-BE49-F238E27FC236}">
                <a16:creationId xmlns:a16="http://schemas.microsoft.com/office/drawing/2014/main" id="{EF7ABB1D-348F-4BDB-ED1E-240CBAC8FA05}"/>
              </a:ext>
            </a:extLst>
          </p:cNvPr>
          <p:cNvSpPr/>
          <p:nvPr userDrawn="1"/>
        </p:nvSpPr>
        <p:spPr>
          <a:xfrm>
            <a:off x="12652542" y="7118385"/>
            <a:ext cx="1132113"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1" name="Dikdörtgen 22">
            <a:extLst>
              <a:ext uri="{FF2B5EF4-FFF2-40B4-BE49-F238E27FC236}">
                <a16:creationId xmlns:a16="http://schemas.microsoft.com/office/drawing/2014/main" id="{CBE93740-B338-D1EA-6B58-CE0DDC72027F}"/>
              </a:ext>
            </a:extLst>
          </p:cNvPr>
          <p:cNvSpPr/>
          <p:nvPr userDrawn="1"/>
        </p:nvSpPr>
        <p:spPr>
          <a:xfrm>
            <a:off x="12652542" y="7827451"/>
            <a:ext cx="1132113" cy="466531"/>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sp>
        <p:nvSpPr>
          <p:cNvPr id="6" name="Slide Number Placeholder 5">
            <a:extLst>
              <a:ext uri="{FF2B5EF4-FFF2-40B4-BE49-F238E27FC236}">
                <a16:creationId xmlns:a16="http://schemas.microsoft.com/office/drawing/2014/main" id="{B4CD48E2-B4B9-DE97-6561-E7739C1E4F9A}"/>
              </a:ext>
            </a:extLst>
          </p:cNvPr>
          <p:cNvSpPr>
            <a:spLocks noGrp="1"/>
          </p:cNvSpPr>
          <p:nvPr>
            <p:ph type="sldNum" sz="quarter" idx="4"/>
          </p:nvPr>
        </p:nvSpPr>
        <p:spPr>
          <a:xfrm>
            <a:off x="11136133" y="6510727"/>
            <a:ext cx="847359" cy="365125"/>
          </a:xfrm>
          <a:prstGeom prst="rect">
            <a:avLst/>
          </a:prstGeom>
        </p:spPr>
        <p:txBody>
          <a:bodyPr vert="horz" lIns="0" tIns="0" rIns="0" bIns="0" rtlCol="0" anchor="ctr"/>
          <a:lstStyle>
            <a:lvl1pPr algn="r">
              <a:defRPr sz="2400" b="1">
                <a:solidFill>
                  <a:schemeClr val="tx1"/>
                </a:solidFill>
                <a:latin typeface="Garamond" panose="02020404030301010803" pitchFamily="18" charset="0"/>
              </a:defRPr>
            </a:lvl1pPr>
          </a:lstStyle>
          <a:p>
            <a:fld id="{926C5CFF-FC03-5F4C-B716-CBEBB43E48DE}" type="slidenum">
              <a:rPr lang="en-US" smtClean="0"/>
              <a:pPr/>
              <a:t>‹#›</a:t>
            </a:fld>
            <a:endParaRPr lang="en-US" dirty="0"/>
          </a:p>
        </p:txBody>
      </p:sp>
      <p:sp>
        <p:nvSpPr>
          <p:cNvPr id="21" name="Dikdörtgen 22">
            <a:extLst>
              <a:ext uri="{FF2B5EF4-FFF2-40B4-BE49-F238E27FC236}">
                <a16:creationId xmlns:a16="http://schemas.microsoft.com/office/drawing/2014/main" id="{2F6270D0-6DFD-6A84-CDF4-A83D296D9AB4}"/>
              </a:ext>
            </a:extLst>
          </p:cNvPr>
          <p:cNvSpPr/>
          <p:nvPr userDrawn="1"/>
        </p:nvSpPr>
        <p:spPr>
          <a:xfrm>
            <a:off x="12652542" y="8536517"/>
            <a:ext cx="1132113" cy="466531"/>
          </a:xfrm>
          <a:prstGeom prst="rect">
            <a:avLst/>
          </a:prstGeom>
          <a:solidFill>
            <a:srgbClr val="E30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pic>
        <p:nvPicPr>
          <p:cNvPr id="17" name="Picture 16">
            <a:extLst>
              <a:ext uri="{FF2B5EF4-FFF2-40B4-BE49-F238E27FC236}">
                <a16:creationId xmlns:a16="http://schemas.microsoft.com/office/drawing/2014/main" id="{9DBFD4E3-89D8-8E85-FB35-5FD1B1C328C5}"/>
              </a:ext>
            </a:extLst>
          </p:cNvPr>
          <p:cNvPicPr>
            <a:picLocks noChangeAspect="1"/>
          </p:cNvPicPr>
          <p:nvPr userDrawn="1"/>
        </p:nvPicPr>
        <p:blipFill>
          <a:blip r:embed="rId12"/>
          <a:stretch>
            <a:fillRect/>
          </a:stretch>
        </p:blipFill>
        <p:spPr>
          <a:xfrm>
            <a:off x="0" y="6519670"/>
            <a:ext cx="1228876" cy="384024"/>
          </a:xfrm>
          <a:prstGeom prst="rect">
            <a:avLst/>
          </a:prstGeom>
        </p:spPr>
      </p:pic>
    </p:spTree>
    <p:extLst>
      <p:ext uri="{BB962C8B-B14F-4D97-AF65-F5344CB8AC3E}">
        <p14:creationId xmlns:p14="http://schemas.microsoft.com/office/powerpoint/2010/main" val="19829292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7" r:id="rId3"/>
    <p:sldLayoutId id="2147483679" r:id="rId4"/>
    <p:sldLayoutId id="2147483680" r:id="rId5"/>
    <p:sldLayoutId id="2147483681" r:id="rId6"/>
    <p:sldLayoutId id="2147483682" r:id="rId7"/>
    <p:sldLayoutId id="2147483683" r:id="rId8"/>
    <p:sldLayoutId id="2147483685" r:id="rId9"/>
    <p:sldLayoutId id="2147483686" r:id="rId10"/>
  </p:sldLayoutIdLst>
  <p:hf hdr="0" dt="0"/>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Tahoma" panose="020B060403050404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Tahoma" panose="020B060403050404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s.umd.edu/~firtina" TargetMode="External"/><Relationship Id="rId2" Type="http://schemas.openxmlformats.org/officeDocument/2006/relationships/hyperlink" Target="mailto:canfirtin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480.png"/></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8" Type="http://schemas.openxmlformats.org/officeDocument/2006/relationships/hyperlink" Target="https://www.biorxiv.org/content/10.1101/2022.11.23.517691.full.pdf" TargetMode="External"/><Relationship Id="rId13" Type="http://schemas.openxmlformats.org/officeDocument/2006/relationships/hyperlink" Target="https://x.com/FirtinaC/status/1471851241055657986" TargetMode="External"/><Relationship Id="rId3" Type="http://schemas.openxmlformats.org/officeDocument/2006/relationships/hyperlink" Target="https://academic.oup.com/nargab" TargetMode="External"/><Relationship Id="rId7" Type="http://schemas.openxmlformats.org/officeDocument/2006/relationships/hyperlink" Target="https://www.biorxiv.org/content/10.1101/2022.11.23.517691" TargetMode="External"/><Relationship Id="rId12" Type="http://schemas.openxmlformats.org/officeDocument/2006/relationships/hyperlink" Target="https://x.com/FirtinaC/status/161641255272384102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doi.org/10.1093/nargab/lqad004" TargetMode="External"/><Relationship Id="rId11" Type="http://schemas.openxmlformats.org/officeDocument/2006/relationships/hyperlink" Target="https://canfirtina.com/pub/blend-firtina-2023_04_19-recomb.pdf" TargetMode="External"/><Relationship Id="rId5" Type="http://schemas.openxmlformats.org/officeDocument/2006/relationships/hyperlink" Target="https://github.com/CMU-SAFARI/BLEND" TargetMode="External"/><Relationship Id="rId10" Type="http://schemas.openxmlformats.org/officeDocument/2006/relationships/hyperlink" Target="https://canfirtina.com/pub/blend-firtina-2023_04_19-recomb.pptx" TargetMode="External"/><Relationship Id="rId4" Type="http://schemas.openxmlformats.org/officeDocument/2006/relationships/hyperlink" Target="https://arxiv.org/pdf/2112.08687.pdf" TargetMode="External"/><Relationship Id="rId9" Type="http://schemas.openxmlformats.org/officeDocument/2006/relationships/hyperlink" Target="https://youtu.be/k9NzGwaF_mE" TargetMode="External"/><Relationship Id="rId1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https://arxiv.org/abs/2003.0011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2.png"/><Relationship Id="rId2" Type="http://schemas.openxmlformats.org/officeDocument/2006/relationships/notesSlide" Target="../notesSlides/notesSlide11.xml"/><Relationship Id="rId16" Type="http://schemas.openxmlformats.org/officeDocument/2006/relationships/image" Target="../media/image1180.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1170.png"/><Relationship Id="rId10" Type="http://schemas.openxmlformats.org/officeDocument/2006/relationships/image" Target="../media/image30.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1160.png"/></Relationships>
</file>

<file path=ppt/slides/_rels/slide1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7.png"/><Relationship Id="rId4"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8.png"/><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0.png"/><Relationship Id="rId4"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sciencedirect.com/science/article/pii/S2001037022003531" TargetMode="External"/><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doi.org/10.1016/j.csbj.2022.08.019" TargetMode="External"/><Relationship Id="rId5" Type="http://schemas.openxmlformats.org/officeDocument/2006/relationships/hyperlink" Target="https://github.com/CMU-SAFARI/Molecules2Variations" TargetMode="External"/><Relationship Id="rId4" Type="http://schemas.openxmlformats.org/officeDocument/2006/relationships/hyperlink" Target="https://arxiv.org/pdf/2205.07957.pdf"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9.png"/><Relationship Id="rId18" Type="http://schemas.openxmlformats.org/officeDocument/2006/relationships/image" Target="../media/image63.png"/><Relationship Id="rId3" Type="http://schemas.openxmlformats.org/officeDocument/2006/relationships/image" Target="../media/image54.svg"/><Relationship Id="rId7" Type="http://schemas.openxmlformats.org/officeDocument/2006/relationships/image" Target="../media/image58.png"/><Relationship Id="rId12" Type="http://schemas.microsoft.com/office/2007/relationships/hdphoto" Target="../media/hdphoto1.wdp"/><Relationship Id="rId17" Type="http://schemas.openxmlformats.org/officeDocument/2006/relationships/chart" Target="../charts/chart2.xml"/><Relationship Id="rId2" Type="http://schemas.openxmlformats.org/officeDocument/2006/relationships/notesSlide" Target="../notesSlides/notesSlide28.xml"/><Relationship Id="rId16"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51.png"/><Relationship Id="rId5" Type="http://schemas.openxmlformats.org/officeDocument/2006/relationships/image" Target="../media/image56.png"/><Relationship Id="rId15" Type="http://schemas.openxmlformats.org/officeDocument/2006/relationships/image" Target="../media/image61.png"/><Relationship Id="rId10" Type="http://schemas.openxmlformats.org/officeDocument/2006/relationships/image" Target="../media/image52.png"/><Relationship Id="rId19" Type="http://schemas.openxmlformats.org/officeDocument/2006/relationships/image" Target="../media/image64.svg"/><Relationship Id="rId4" Type="http://schemas.openxmlformats.org/officeDocument/2006/relationships/image" Target="../media/image55.png"/><Relationship Id="rId9" Type="http://schemas.microsoft.com/office/2007/relationships/hdphoto" Target="../media/hdphoto2.wdp"/><Relationship Id="rId14"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cs.umd.edu/~firtina" TargetMode="External"/><Relationship Id="rId2" Type="http://schemas.openxmlformats.org/officeDocument/2006/relationships/hyperlink" Target="mailto:canfirtina@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A3DA3D-14C1-F5D4-E670-D71EDC4822AC}"/>
              </a:ext>
            </a:extLst>
          </p:cNvPr>
          <p:cNvSpPr>
            <a:spLocks noGrp="1"/>
          </p:cNvSpPr>
          <p:nvPr>
            <p:ph type="body" sz="quarter" idx="13"/>
          </p:nvPr>
        </p:nvSpPr>
        <p:spPr>
          <a:xfrm>
            <a:off x="731520" y="2393958"/>
            <a:ext cx="10972800" cy="503536"/>
          </a:xfrm>
        </p:spPr>
        <p:txBody>
          <a:bodyPr/>
          <a:lstStyle/>
          <a:p>
            <a:r>
              <a:rPr lang="en-US" dirty="0"/>
              <a:t>Lecture 4: Sequence Analysis in Genomics</a:t>
            </a:r>
          </a:p>
        </p:txBody>
      </p:sp>
      <p:sp>
        <p:nvSpPr>
          <p:cNvPr id="3" name="Text Placeholder 2">
            <a:extLst>
              <a:ext uri="{FF2B5EF4-FFF2-40B4-BE49-F238E27FC236}">
                <a16:creationId xmlns:a16="http://schemas.microsoft.com/office/drawing/2014/main" id="{8794E9EE-F3B8-C4F4-B5FD-6A5FFD5DBB01}"/>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FC463001-6091-3EDA-0FB4-DA93FB1F0020}"/>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2"/>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3"/>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158E705C-BA26-2183-1F9B-3C0ADAF05FE6}"/>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UMD</a:t>
            </a:r>
          </a:p>
        </p:txBody>
      </p:sp>
      <p:sp>
        <p:nvSpPr>
          <p:cNvPr id="6" name="Text Placeholder 5">
            <a:extLst>
              <a:ext uri="{FF2B5EF4-FFF2-40B4-BE49-F238E27FC236}">
                <a16:creationId xmlns:a16="http://schemas.microsoft.com/office/drawing/2014/main" id="{D3627CA8-FD1B-2399-499F-362309C678CB}"/>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58F16DD4-6721-D889-687A-4C7F211CCF88}"/>
              </a:ext>
            </a:extLst>
          </p:cNvPr>
          <p:cNvSpPr>
            <a:spLocks noGrp="1"/>
          </p:cNvSpPr>
          <p:nvPr>
            <p:ph type="body" sz="quarter" idx="20"/>
          </p:nvPr>
        </p:nvSpPr>
        <p:spPr>
          <a:xfrm>
            <a:off x="731520" y="4039992"/>
            <a:ext cx="10972800" cy="332399"/>
          </a:xfrm>
        </p:spPr>
        <p:txBody>
          <a:bodyPr/>
          <a:lstStyle/>
          <a:p>
            <a:r>
              <a:rPr lang="en-US" dirty="0"/>
              <a:t>September 10, 2026</a:t>
            </a:r>
          </a:p>
        </p:txBody>
      </p:sp>
    </p:spTree>
    <p:extLst>
      <p:ext uri="{BB962C8B-B14F-4D97-AF65-F5344CB8AC3E}">
        <p14:creationId xmlns:p14="http://schemas.microsoft.com/office/powerpoint/2010/main" val="2107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Agenda</a:t>
            </a:r>
          </a:p>
        </p:txBody>
      </p:sp>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a:t>
            </a:fld>
            <a:endParaRPr lang="en-US" sz="2400" b="1">
              <a:solidFill>
                <a:srgbClr val="000000"/>
              </a:solidFill>
              <a:latin typeface="Garamond"/>
              <a:ea typeface="Garamond"/>
              <a:cs typeface="Garamond"/>
            </a:endParaRPr>
          </a:p>
        </p:txBody>
      </p:sp>
      <p:sp>
        <p:nvSpPr>
          <p:cNvPr id="6" name="Content Placeholder 5">
            <a:extLst>
              <a:ext uri="{FF2B5EF4-FFF2-40B4-BE49-F238E27FC236}">
                <a16:creationId xmlns:a16="http://schemas.microsoft.com/office/drawing/2014/main" id="{2ABF42CC-5EC9-11C6-3BB4-0B8D9C2322FA}"/>
              </a:ext>
            </a:extLst>
          </p:cNvPr>
          <p:cNvSpPr>
            <a:spLocks noGrp="1"/>
          </p:cNvSpPr>
          <p:nvPr>
            <p:ph idx="1"/>
          </p:nvPr>
        </p:nvSpPr>
        <p:spPr/>
        <p:txBody>
          <a:bodyPr/>
          <a:lstStyle/>
          <a:p>
            <a:pPr>
              <a:lnSpc>
                <a:spcPct val="100000"/>
              </a:lnSpc>
              <a:spcAft>
                <a:spcPts val="1700"/>
              </a:spcAft>
            </a:pPr>
            <a:r>
              <a:rPr lang="en-US" dirty="0">
                <a:solidFill>
                  <a:srgbClr val="000000"/>
                </a:solidFill>
                <a:latin typeface="Calibri"/>
                <a:ea typeface="Calibri"/>
                <a:cs typeface="Calibri"/>
              </a:rPr>
              <a:t>Read mapping</a:t>
            </a:r>
          </a:p>
          <a:p>
            <a:pPr lvl="1">
              <a:lnSpc>
                <a:spcPct val="100000"/>
              </a:lnSpc>
              <a:spcAft>
                <a:spcPts val="1700"/>
              </a:spcAft>
            </a:pPr>
            <a:r>
              <a:rPr lang="en-US" dirty="0">
                <a:solidFill>
                  <a:srgbClr val="000000"/>
                </a:solidFill>
                <a:latin typeface="Calibri"/>
                <a:ea typeface="Calibri"/>
                <a:cs typeface="Calibri"/>
              </a:rPr>
              <a:t>Indexing, seeding, chaining, alignment</a:t>
            </a:r>
          </a:p>
          <a:p>
            <a:pPr>
              <a:lnSpc>
                <a:spcPct val="100000"/>
              </a:lnSpc>
              <a:spcAft>
                <a:spcPts val="1700"/>
              </a:spcAft>
            </a:pPr>
            <a:r>
              <a:rPr lang="en-US" dirty="0">
                <a:solidFill>
                  <a:srgbClr val="000000"/>
                </a:solidFill>
                <a:latin typeface="Calibri"/>
                <a:ea typeface="Calibri"/>
                <a:cs typeface="Calibri"/>
              </a:rPr>
              <a:t>Pangenome graphs: representing and searching alternatives</a:t>
            </a:r>
          </a:p>
        </p:txBody>
      </p:sp>
    </p:spTree>
    <p:extLst>
      <p:ext uri="{BB962C8B-B14F-4D97-AF65-F5344CB8AC3E}">
        <p14:creationId xmlns:p14="http://schemas.microsoft.com/office/powerpoint/2010/main" val="2024789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95944-0FAE-2E66-84D0-47553ADE33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Recall: Genome Analysis Pipeline</a:t>
            </a:r>
          </a:p>
        </p:txBody>
      </p:sp>
      <p:pic>
        <p:nvPicPr>
          <p:cNvPr id="5" name="Picture 4">
            <a:extLst>
              <a:ext uri="{FF2B5EF4-FFF2-40B4-BE49-F238E27FC236}">
                <a16:creationId xmlns:a16="http://schemas.microsoft.com/office/drawing/2014/main" id="{409AF473-2967-0832-0BAF-B64C062CA64A}"/>
              </a:ext>
            </a:extLst>
          </p:cNvPr>
          <p:cNvPicPr>
            <a:picLocks noChangeAspect="1"/>
          </p:cNvPicPr>
          <p:nvPr/>
        </p:nvPicPr>
        <p:blipFill>
          <a:blip r:embed="rId2"/>
          <a:stretch>
            <a:fillRect/>
          </a:stretch>
        </p:blipFill>
        <p:spPr>
          <a:xfrm>
            <a:off x="2835073" y="1219200"/>
            <a:ext cx="6521854" cy="4946104"/>
          </a:xfrm>
          <a:prstGeom prst="rect">
            <a:avLst/>
          </a:prstGeom>
        </p:spPr>
      </p:pic>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829EE1C7-AFD9-4B38-B5B3-8A1D74ACCA0F}" type="slidenum">
              <a:rPr lang="en-US" sz="2400" b="1">
                <a:solidFill>
                  <a:srgbClr val="000000"/>
                </a:solidFill>
                <a:latin typeface="Garamond"/>
                <a:ea typeface="Garamond"/>
                <a:cs typeface="Garamond"/>
              </a:rPr>
              <a:t>3</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918023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80D7CA-B9C6-1BF5-A2D3-5DFDC06CC32E}"/>
              </a:ext>
            </a:extLst>
          </p:cNvPr>
          <p:cNvPicPr>
            <a:picLocks noChangeAspect="1"/>
          </p:cNvPicPr>
          <p:nvPr/>
        </p:nvPicPr>
        <p:blipFill>
          <a:blip r:embed="rId3"/>
          <a:stretch>
            <a:fillRect/>
          </a:stretch>
        </p:blipFill>
        <p:spPr>
          <a:xfrm>
            <a:off x="1578824" y="1880828"/>
            <a:ext cx="9034355" cy="3096344"/>
          </a:xfrm>
          <a:prstGeom prst="rect">
            <a:avLst/>
          </a:prstGeom>
        </p:spPr>
      </p:pic>
      <p:sp>
        <p:nvSpPr>
          <p:cNvPr id="6"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Read Mapping</a:t>
            </a: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34E28071-2FAD-498C-A82F-CE97FB3A6D7A}" type="slidenum">
              <a:rPr lang="en-US" sz="2400" b="1">
                <a:solidFill>
                  <a:srgbClr val="000000"/>
                </a:solidFill>
                <a:latin typeface="Garamond"/>
                <a:ea typeface="Garamond"/>
                <a:cs typeface="Garamond"/>
              </a:rPr>
              <a:t>4</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48903733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35720-DEE7-292D-5FEE-F92C424FDA92}"/>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Sequencing Data Analysis</a:t>
            </a:r>
          </a:p>
        </p:txBody>
      </p:sp>
      <p:sp>
        <p:nvSpPr>
          <p:cNvPr id="172" name="Freeform 171">
            <a:extLst>
              <a:ext uri="{FF2B5EF4-FFF2-40B4-BE49-F238E27FC236}">
                <a16:creationId xmlns:a16="http://schemas.microsoft.com/office/drawing/2014/main" id="{CDDFD439-38CC-741A-186C-0A2959A61EE3}"/>
              </a:ext>
            </a:extLst>
          </p:cNvPr>
          <p:cNvSpPr/>
          <p:nvPr/>
        </p:nvSpPr>
        <p:spPr>
          <a:xfrm>
            <a:off x="2223811" y="1677020"/>
            <a:ext cx="757809" cy="777240"/>
          </a:xfrm>
          <a:custGeom>
            <a:avLst/>
            <a:gdLst>
              <a:gd name="connsiteX0" fmla="*/ 689229 w 757809"/>
              <a:gd name="connsiteY0" fmla="*/ 708660 h 777240"/>
              <a:gd name="connsiteX1" fmla="*/ 117729 w 757809"/>
              <a:gd name="connsiteY1" fmla="*/ 708660 h 777240"/>
              <a:gd name="connsiteX2" fmla="*/ 117729 w 757809"/>
              <a:gd name="connsiteY2" fmla="*/ 68580 h 777240"/>
              <a:gd name="connsiteX3" fmla="*/ 689229 w 757809"/>
              <a:gd name="connsiteY3" fmla="*/ 68580 h 777240"/>
              <a:gd name="connsiteX4" fmla="*/ 689229 w 757809"/>
              <a:gd name="connsiteY4" fmla="*/ 708660 h 777240"/>
              <a:gd name="connsiteX5" fmla="*/ 49149 w 757809"/>
              <a:gd name="connsiteY5" fmla="*/ 0 h 777240"/>
              <a:gd name="connsiteX6" fmla="*/ 49149 w 757809"/>
              <a:gd name="connsiteY6" fmla="*/ 68580 h 777240"/>
              <a:gd name="connsiteX7" fmla="*/ 34290 w 757809"/>
              <a:gd name="connsiteY7" fmla="*/ 68580 h 777240"/>
              <a:gd name="connsiteX8" fmla="*/ 3429 w 757809"/>
              <a:gd name="connsiteY8" fmla="*/ 102870 h 777240"/>
              <a:gd name="connsiteX9" fmla="*/ 34290 w 757809"/>
              <a:gd name="connsiteY9" fmla="*/ 137160 h 777240"/>
              <a:gd name="connsiteX10" fmla="*/ 49149 w 757809"/>
              <a:gd name="connsiteY10" fmla="*/ 137160 h 777240"/>
              <a:gd name="connsiteX11" fmla="*/ 49149 w 757809"/>
              <a:gd name="connsiteY11" fmla="*/ 182880 h 777240"/>
              <a:gd name="connsiteX12" fmla="*/ 34290 w 757809"/>
              <a:gd name="connsiteY12" fmla="*/ 182880 h 777240"/>
              <a:gd name="connsiteX13" fmla="*/ 0 w 757809"/>
              <a:gd name="connsiteY13" fmla="*/ 217170 h 777240"/>
              <a:gd name="connsiteX14" fmla="*/ 34290 w 757809"/>
              <a:gd name="connsiteY14" fmla="*/ 251460 h 777240"/>
              <a:gd name="connsiteX15" fmla="*/ 49149 w 757809"/>
              <a:gd name="connsiteY15" fmla="*/ 251460 h 777240"/>
              <a:gd name="connsiteX16" fmla="*/ 49149 w 757809"/>
              <a:gd name="connsiteY16" fmla="*/ 297180 h 777240"/>
              <a:gd name="connsiteX17" fmla="*/ 34290 w 757809"/>
              <a:gd name="connsiteY17" fmla="*/ 297180 h 777240"/>
              <a:gd name="connsiteX18" fmla="*/ 0 w 757809"/>
              <a:gd name="connsiteY18" fmla="*/ 331470 h 777240"/>
              <a:gd name="connsiteX19" fmla="*/ 34290 w 757809"/>
              <a:gd name="connsiteY19" fmla="*/ 365760 h 777240"/>
              <a:gd name="connsiteX20" fmla="*/ 49149 w 757809"/>
              <a:gd name="connsiteY20" fmla="*/ 365760 h 777240"/>
              <a:gd name="connsiteX21" fmla="*/ 49149 w 757809"/>
              <a:gd name="connsiteY21" fmla="*/ 411480 h 777240"/>
              <a:gd name="connsiteX22" fmla="*/ 34290 w 757809"/>
              <a:gd name="connsiteY22" fmla="*/ 411480 h 777240"/>
              <a:gd name="connsiteX23" fmla="*/ 0 w 757809"/>
              <a:gd name="connsiteY23" fmla="*/ 445770 h 777240"/>
              <a:gd name="connsiteX24" fmla="*/ 34290 w 757809"/>
              <a:gd name="connsiteY24" fmla="*/ 480060 h 777240"/>
              <a:gd name="connsiteX25" fmla="*/ 49149 w 757809"/>
              <a:gd name="connsiteY25" fmla="*/ 480060 h 777240"/>
              <a:gd name="connsiteX26" fmla="*/ 49149 w 757809"/>
              <a:gd name="connsiteY26" fmla="*/ 525780 h 777240"/>
              <a:gd name="connsiteX27" fmla="*/ 34290 w 757809"/>
              <a:gd name="connsiteY27" fmla="*/ 525780 h 777240"/>
              <a:gd name="connsiteX28" fmla="*/ 0 w 757809"/>
              <a:gd name="connsiteY28" fmla="*/ 560070 h 777240"/>
              <a:gd name="connsiteX29" fmla="*/ 34290 w 757809"/>
              <a:gd name="connsiteY29" fmla="*/ 594360 h 777240"/>
              <a:gd name="connsiteX30" fmla="*/ 49149 w 757809"/>
              <a:gd name="connsiteY30" fmla="*/ 594360 h 777240"/>
              <a:gd name="connsiteX31" fmla="*/ 49149 w 757809"/>
              <a:gd name="connsiteY31" fmla="*/ 640080 h 777240"/>
              <a:gd name="connsiteX32" fmla="*/ 34290 w 757809"/>
              <a:gd name="connsiteY32" fmla="*/ 640080 h 777240"/>
              <a:gd name="connsiteX33" fmla="*/ 0 w 757809"/>
              <a:gd name="connsiteY33" fmla="*/ 674370 h 777240"/>
              <a:gd name="connsiteX34" fmla="*/ 34290 w 757809"/>
              <a:gd name="connsiteY34" fmla="*/ 708660 h 777240"/>
              <a:gd name="connsiteX35" fmla="*/ 49149 w 757809"/>
              <a:gd name="connsiteY35" fmla="*/ 708660 h 777240"/>
              <a:gd name="connsiteX36" fmla="*/ 49149 w 757809"/>
              <a:gd name="connsiteY36" fmla="*/ 777240 h 777240"/>
              <a:gd name="connsiteX37" fmla="*/ 757809 w 757809"/>
              <a:gd name="connsiteY37" fmla="*/ 777240 h 777240"/>
              <a:gd name="connsiteX38" fmla="*/ 757809 w 757809"/>
              <a:gd name="connsiteY38" fmla="*/ 0 h 777240"/>
              <a:gd name="connsiteX39" fmla="*/ 49149 w 757809"/>
              <a:gd name="connsiteY39" fmla="*/ 0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57809" h="777240">
                <a:moveTo>
                  <a:pt x="689229" y="708660"/>
                </a:moveTo>
                <a:lnTo>
                  <a:pt x="117729" y="708660"/>
                </a:lnTo>
                <a:lnTo>
                  <a:pt x="117729" y="68580"/>
                </a:lnTo>
                <a:lnTo>
                  <a:pt x="689229" y="68580"/>
                </a:lnTo>
                <a:lnTo>
                  <a:pt x="689229" y="708660"/>
                </a:lnTo>
                <a:close/>
                <a:moveTo>
                  <a:pt x="49149" y="0"/>
                </a:moveTo>
                <a:lnTo>
                  <a:pt x="49149" y="68580"/>
                </a:lnTo>
                <a:lnTo>
                  <a:pt x="34290" y="68580"/>
                </a:lnTo>
                <a:cubicBezTo>
                  <a:pt x="16002" y="69723"/>
                  <a:pt x="3429" y="84582"/>
                  <a:pt x="3429" y="102870"/>
                </a:cubicBezTo>
                <a:cubicBezTo>
                  <a:pt x="2286" y="121158"/>
                  <a:pt x="16002" y="136017"/>
                  <a:pt x="34290" y="137160"/>
                </a:cubicBezTo>
                <a:lnTo>
                  <a:pt x="49149" y="137160"/>
                </a:lnTo>
                <a:lnTo>
                  <a:pt x="49149" y="182880"/>
                </a:lnTo>
                <a:lnTo>
                  <a:pt x="34290" y="182880"/>
                </a:lnTo>
                <a:cubicBezTo>
                  <a:pt x="14859" y="182880"/>
                  <a:pt x="0" y="197739"/>
                  <a:pt x="0" y="217170"/>
                </a:cubicBezTo>
                <a:cubicBezTo>
                  <a:pt x="0" y="236601"/>
                  <a:pt x="14859" y="251460"/>
                  <a:pt x="34290" y="251460"/>
                </a:cubicBezTo>
                <a:lnTo>
                  <a:pt x="49149" y="251460"/>
                </a:lnTo>
                <a:lnTo>
                  <a:pt x="49149" y="297180"/>
                </a:lnTo>
                <a:lnTo>
                  <a:pt x="34290" y="297180"/>
                </a:lnTo>
                <a:cubicBezTo>
                  <a:pt x="14859" y="297180"/>
                  <a:pt x="0" y="312039"/>
                  <a:pt x="0" y="331470"/>
                </a:cubicBezTo>
                <a:cubicBezTo>
                  <a:pt x="0" y="350901"/>
                  <a:pt x="14859" y="365760"/>
                  <a:pt x="34290" y="365760"/>
                </a:cubicBezTo>
                <a:lnTo>
                  <a:pt x="49149" y="365760"/>
                </a:lnTo>
                <a:lnTo>
                  <a:pt x="49149" y="411480"/>
                </a:lnTo>
                <a:lnTo>
                  <a:pt x="34290" y="411480"/>
                </a:lnTo>
                <a:cubicBezTo>
                  <a:pt x="14859" y="411480"/>
                  <a:pt x="0" y="426339"/>
                  <a:pt x="0" y="445770"/>
                </a:cubicBezTo>
                <a:cubicBezTo>
                  <a:pt x="0" y="465201"/>
                  <a:pt x="14859" y="480060"/>
                  <a:pt x="34290" y="480060"/>
                </a:cubicBezTo>
                <a:lnTo>
                  <a:pt x="49149" y="480060"/>
                </a:lnTo>
                <a:lnTo>
                  <a:pt x="49149" y="525780"/>
                </a:lnTo>
                <a:lnTo>
                  <a:pt x="34290" y="525780"/>
                </a:lnTo>
                <a:cubicBezTo>
                  <a:pt x="14859" y="525780"/>
                  <a:pt x="0" y="540639"/>
                  <a:pt x="0" y="560070"/>
                </a:cubicBezTo>
                <a:cubicBezTo>
                  <a:pt x="0" y="579501"/>
                  <a:pt x="14859" y="594360"/>
                  <a:pt x="34290" y="594360"/>
                </a:cubicBezTo>
                <a:lnTo>
                  <a:pt x="49149" y="594360"/>
                </a:lnTo>
                <a:lnTo>
                  <a:pt x="49149" y="640080"/>
                </a:lnTo>
                <a:lnTo>
                  <a:pt x="34290" y="640080"/>
                </a:lnTo>
                <a:cubicBezTo>
                  <a:pt x="14859" y="640080"/>
                  <a:pt x="0" y="654939"/>
                  <a:pt x="0" y="674370"/>
                </a:cubicBezTo>
                <a:cubicBezTo>
                  <a:pt x="0" y="693801"/>
                  <a:pt x="14859" y="708660"/>
                  <a:pt x="34290" y="708660"/>
                </a:cubicBezTo>
                <a:lnTo>
                  <a:pt x="49149" y="708660"/>
                </a:lnTo>
                <a:lnTo>
                  <a:pt x="49149" y="777240"/>
                </a:lnTo>
                <a:lnTo>
                  <a:pt x="757809" y="777240"/>
                </a:lnTo>
                <a:lnTo>
                  <a:pt x="757809" y="0"/>
                </a:lnTo>
                <a:lnTo>
                  <a:pt x="49149" y="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73" name="Freeform 172">
            <a:extLst>
              <a:ext uri="{FF2B5EF4-FFF2-40B4-BE49-F238E27FC236}">
                <a16:creationId xmlns:a16="http://schemas.microsoft.com/office/drawing/2014/main" id="{2CBE5014-F3BE-741D-4BBF-ED1715F42EE6}"/>
              </a:ext>
            </a:extLst>
          </p:cNvPr>
          <p:cNvSpPr/>
          <p:nvPr/>
        </p:nvSpPr>
        <p:spPr>
          <a:xfrm>
            <a:off x="2410535" y="1814180"/>
            <a:ext cx="433922" cy="502920"/>
          </a:xfrm>
          <a:custGeom>
            <a:avLst/>
            <a:gdLst>
              <a:gd name="connsiteX0" fmla="*/ 91022 w 433922"/>
              <a:gd name="connsiteY0" fmla="*/ 365760 h 502920"/>
              <a:gd name="connsiteX1" fmla="*/ 136742 w 433922"/>
              <a:gd name="connsiteY1" fmla="*/ 411480 h 502920"/>
              <a:gd name="connsiteX2" fmla="*/ 91022 w 433922"/>
              <a:gd name="connsiteY2" fmla="*/ 457200 h 502920"/>
              <a:gd name="connsiteX3" fmla="*/ 45302 w 433922"/>
              <a:gd name="connsiteY3" fmla="*/ 411480 h 502920"/>
              <a:gd name="connsiteX4" fmla="*/ 91022 w 433922"/>
              <a:gd name="connsiteY4" fmla="*/ 365760 h 502920"/>
              <a:gd name="connsiteX5" fmla="*/ 91022 w 433922"/>
              <a:gd name="connsiteY5" fmla="*/ 502920 h 502920"/>
              <a:gd name="connsiteX6" fmla="*/ 181319 w 433922"/>
              <a:gd name="connsiteY6" fmla="*/ 422910 h 502920"/>
              <a:gd name="connsiteX7" fmla="*/ 113882 w 433922"/>
              <a:gd name="connsiteY7" fmla="*/ 323469 h 502920"/>
              <a:gd name="connsiteX8" fmla="*/ 113882 w 433922"/>
              <a:gd name="connsiteY8" fmla="*/ 297180 h 502920"/>
              <a:gd name="connsiteX9" fmla="*/ 136742 w 433922"/>
              <a:gd name="connsiteY9" fmla="*/ 274320 h 502920"/>
              <a:gd name="connsiteX10" fmla="*/ 296762 w 433922"/>
              <a:gd name="connsiteY10" fmla="*/ 274320 h 502920"/>
              <a:gd name="connsiteX11" fmla="*/ 365342 w 433922"/>
              <a:gd name="connsiteY11" fmla="*/ 205740 h 502920"/>
              <a:gd name="connsiteX12" fmla="*/ 365342 w 433922"/>
              <a:gd name="connsiteY12" fmla="*/ 77724 h 502920"/>
              <a:gd name="connsiteX13" fmla="*/ 395060 w 433922"/>
              <a:gd name="connsiteY13" fmla="*/ 107442 h 502920"/>
              <a:gd name="connsiteX14" fmla="*/ 427064 w 433922"/>
              <a:gd name="connsiteY14" fmla="*/ 107442 h 502920"/>
              <a:gd name="connsiteX15" fmla="*/ 427064 w 433922"/>
              <a:gd name="connsiteY15" fmla="*/ 75438 h 502920"/>
              <a:gd name="connsiteX16" fmla="*/ 358484 w 433922"/>
              <a:gd name="connsiteY16" fmla="*/ 6858 h 502920"/>
              <a:gd name="connsiteX17" fmla="*/ 342482 w 433922"/>
              <a:gd name="connsiteY17" fmla="*/ 0 h 502920"/>
              <a:gd name="connsiteX18" fmla="*/ 326480 w 433922"/>
              <a:gd name="connsiteY18" fmla="*/ 6858 h 502920"/>
              <a:gd name="connsiteX19" fmla="*/ 257900 w 433922"/>
              <a:gd name="connsiteY19" fmla="*/ 75438 h 502920"/>
              <a:gd name="connsiteX20" fmla="*/ 257900 w 433922"/>
              <a:gd name="connsiteY20" fmla="*/ 107442 h 502920"/>
              <a:gd name="connsiteX21" fmla="*/ 289904 w 433922"/>
              <a:gd name="connsiteY21" fmla="*/ 107442 h 502920"/>
              <a:gd name="connsiteX22" fmla="*/ 319622 w 433922"/>
              <a:gd name="connsiteY22" fmla="*/ 77724 h 502920"/>
              <a:gd name="connsiteX23" fmla="*/ 319622 w 433922"/>
              <a:gd name="connsiteY23" fmla="*/ 205740 h 502920"/>
              <a:gd name="connsiteX24" fmla="*/ 296762 w 433922"/>
              <a:gd name="connsiteY24" fmla="*/ 228600 h 502920"/>
              <a:gd name="connsiteX25" fmla="*/ 136742 w 433922"/>
              <a:gd name="connsiteY25" fmla="*/ 228600 h 502920"/>
              <a:gd name="connsiteX26" fmla="*/ 68162 w 433922"/>
              <a:gd name="connsiteY26" fmla="*/ 297180 h 502920"/>
              <a:gd name="connsiteX27" fmla="*/ 68162 w 433922"/>
              <a:gd name="connsiteY27" fmla="*/ 323469 h 502920"/>
              <a:gd name="connsiteX28" fmla="*/ 725 w 433922"/>
              <a:gd name="connsiteY28" fmla="*/ 422910 h 502920"/>
              <a:gd name="connsiteX29" fmla="*/ 91022 w 433922"/>
              <a:gd name="connsiteY29" fmla="*/ 502920 h 50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3922" h="502920">
                <a:moveTo>
                  <a:pt x="91022" y="365760"/>
                </a:moveTo>
                <a:cubicBezTo>
                  <a:pt x="116168" y="365760"/>
                  <a:pt x="136742" y="386334"/>
                  <a:pt x="136742" y="411480"/>
                </a:cubicBezTo>
                <a:cubicBezTo>
                  <a:pt x="136742" y="436626"/>
                  <a:pt x="116168" y="457200"/>
                  <a:pt x="91022" y="457200"/>
                </a:cubicBezTo>
                <a:cubicBezTo>
                  <a:pt x="65876" y="457200"/>
                  <a:pt x="45302" y="436626"/>
                  <a:pt x="45302" y="411480"/>
                </a:cubicBezTo>
                <a:cubicBezTo>
                  <a:pt x="45302" y="386334"/>
                  <a:pt x="65876" y="365760"/>
                  <a:pt x="91022" y="365760"/>
                </a:cubicBezTo>
                <a:close/>
                <a:moveTo>
                  <a:pt x="91022" y="502920"/>
                </a:moveTo>
                <a:cubicBezTo>
                  <a:pt x="136742" y="502920"/>
                  <a:pt x="175604" y="468630"/>
                  <a:pt x="181319" y="422910"/>
                </a:cubicBezTo>
                <a:cubicBezTo>
                  <a:pt x="187034" y="377190"/>
                  <a:pt x="158459" y="334899"/>
                  <a:pt x="113882" y="323469"/>
                </a:cubicBezTo>
                <a:lnTo>
                  <a:pt x="113882" y="297180"/>
                </a:lnTo>
                <a:cubicBezTo>
                  <a:pt x="113882" y="284607"/>
                  <a:pt x="124169" y="274320"/>
                  <a:pt x="136742" y="274320"/>
                </a:cubicBezTo>
                <a:lnTo>
                  <a:pt x="296762" y="274320"/>
                </a:lnTo>
                <a:cubicBezTo>
                  <a:pt x="334481" y="274320"/>
                  <a:pt x="365342" y="243459"/>
                  <a:pt x="365342" y="205740"/>
                </a:cubicBezTo>
                <a:lnTo>
                  <a:pt x="365342" y="77724"/>
                </a:lnTo>
                <a:lnTo>
                  <a:pt x="395060" y="107442"/>
                </a:lnTo>
                <a:cubicBezTo>
                  <a:pt x="404204" y="116586"/>
                  <a:pt x="417920" y="116586"/>
                  <a:pt x="427064" y="107442"/>
                </a:cubicBezTo>
                <a:cubicBezTo>
                  <a:pt x="436208" y="98298"/>
                  <a:pt x="436208" y="84582"/>
                  <a:pt x="427064" y="75438"/>
                </a:cubicBezTo>
                <a:lnTo>
                  <a:pt x="358484" y="6858"/>
                </a:lnTo>
                <a:cubicBezTo>
                  <a:pt x="353912" y="2286"/>
                  <a:pt x="348197" y="0"/>
                  <a:pt x="342482" y="0"/>
                </a:cubicBezTo>
                <a:cubicBezTo>
                  <a:pt x="336767" y="0"/>
                  <a:pt x="331052" y="2286"/>
                  <a:pt x="326480" y="6858"/>
                </a:cubicBezTo>
                <a:lnTo>
                  <a:pt x="257900" y="75438"/>
                </a:lnTo>
                <a:cubicBezTo>
                  <a:pt x="248756" y="84582"/>
                  <a:pt x="248756" y="98298"/>
                  <a:pt x="257900" y="107442"/>
                </a:cubicBezTo>
                <a:cubicBezTo>
                  <a:pt x="267044" y="116586"/>
                  <a:pt x="280760" y="116586"/>
                  <a:pt x="289904" y="107442"/>
                </a:cubicBezTo>
                <a:lnTo>
                  <a:pt x="319622" y="77724"/>
                </a:lnTo>
                <a:lnTo>
                  <a:pt x="319622" y="205740"/>
                </a:lnTo>
                <a:cubicBezTo>
                  <a:pt x="319622" y="218313"/>
                  <a:pt x="309335" y="228600"/>
                  <a:pt x="296762" y="228600"/>
                </a:cubicBezTo>
                <a:lnTo>
                  <a:pt x="136742" y="228600"/>
                </a:lnTo>
                <a:cubicBezTo>
                  <a:pt x="99023" y="228600"/>
                  <a:pt x="68162" y="259461"/>
                  <a:pt x="68162" y="297180"/>
                </a:cubicBezTo>
                <a:lnTo>
                  <a:pt x="68162" y="323469"/>
                </a:lnTo>
                <a:cubicBezTo>
                  <a:pt x="23585" y="334899"/>
                  <a:pt x="-4990" y="378333"/>
                  <a:pt x="725" y="422910"/>
                </a:cubicBezTo>
                <a:cubicBezTo>
                  <a:pt x="6440" y="468630"/>
                  <a:pt x="45302" y="502920"/>
                  <a:pt x="91022" y="50292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74" name="Freeform 173">
            <a:extLst>
              <a:ext uri="{FF2B5EF4-FFF2-40B4-BE49-F238E27FC236}">
                <a16:creationId xmlns:a16="http://schemas.microsoft.com/office/drawing/2014/main" id="{4F12C519-8DEE-1954-A497-C4D6D70A8F3A}"/>
              </a:ext>
            </a:extLst>
          </p:cNvPr>
          <p:cNvSpPr/>
          <p:nvPr/>
        </p:nvSpPr>
        <p:spPr>
          <a:xfrm>
            <a:off x="2661580" y="2134222"/>
            <a:ext cx="182879" cy="182879"/>
          </a:xfrm>
          <a:custGeom>
            <a:avLst/>
            <a:gdLst>
              <a:gd name="connsiteX0" fmla="*/ 176022 w 182879"/>
              <a:gd name="connsiteY0" fmla="*/ 6858 h 182879"/>
              <a:gd name="connsiteX1" fmla="*/ 160020 w 182879"/>
              <a:gd name="connsiteY1" fmla="*/ 0 h 182879"/>
              <a:gd name="connsiteX2" fmla="*/ 144018 w 182879"/>
              <a:gd name="connsiteY2" fmla="*/ 6858 h 182879"/>
              <a:gd name="connsiteX3" fmla="*/ 91440 w 182879"/>
              <a:gd name="connsiteY3" fmla="*/ 59436 h 182879"/>
              <a:gd name="connsiteX4" fmla="*/ 38862 w 182879"/>
              <a:gd name="connsiteY4" fmla="*/ 6858 h 182879"/>
              <a:gd name="connsiteX5" fmla="*/ 6858 w 182879"/>
              <a:gd name="connsiteY5" fmla="*/ 6858 h 182879"/>
              <a:gd name="connsiteX6" fmla="*/ 6858 w 182879"/>
              <a:gd name="connsiteY6" fmla="*/ 38862 h 182879"/>
              <a:gd name="connsiteX7" fmla="*/ 59436 w 182879"/>
              <a:gd name="connsiteY7" fmla="*/ 91440 h 182879"/>
              <a:gd name="connsiteX8" fmla="*/ 6858 w 182879"/>
              <a:gd name="connsiteY8" fmla="*/ 144018 h 182879"/>
              <a:gd name="connsiteX9" fmla="*/ 6858 w 182879"/>
              <a:gd name="connsiteY9" fmla="*/ 176022 h 182879"/>
              <a:gd name="connsiteX10" fmla="*/ 38862 w 182879"/>
              <a:gd name="connsiteY10" fmla="*/ 176022 h 182879"/>
              <a:gd name="connsiteX11" fmla="*/ 91440 w 182879"/>
              <a:gd name="connsiteY11" fmla="*/ 123444 h 182879"/>
              <a:gd name="connsiteX12" fmla="*/ 144018 w 182879"/>
              <a:gd name="connsiteY12" fmla="*/ 176022 h 182879"/>
              <a:gd name="connsiteX13" fmla="*/ 176022 w 182879"/>
              <a:gd name="connsiteY13" fmla="*/ 176022 h 182879"/>
              <a:gd name="connsiteX14" fmla="*/ 176022 w 182879"/>
              <a:gd name="connsiteY14" fmla="*/ 144018 h 182879"/>
              <a:gd name="connsiteX15" fmla="*/ 123444 w 182879"/>
              <a:gd name="connsiteY15" fmla="*/ 91440 h 182879"/>
              <a:gd name="connsiteX16" fmla="*/ 176022 w 182879"/>
              <a:gd name="connsiteY16" fmla="*/ 38862 h 182879"/>
              <a:gd name="connsiteX17" fmla="*/ 176022 w 182879"/>
              <a:gd name="connsiteY17" fmla="*/ 6858 h 18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879" h="182879">
                <a:moveTo>
                  <a:pt x="176022" y="6858"/>
                </a:moveTo>
                <a:cubicBezTo>
                  <a:pt x="171450" y="2286"/>
                  <a:pt x="165735" y="0"/>
                  <a:pt x="160020" y="0"/>
                </a:cubicBezTo>
                <a:cubicBezTo>
                  <a:pt x="154305" y="0"/>
                  <a:pt x="148590" y="2286"/>
                  <a:pt x="144018" y="6858"/>
                </a:cubicBezTo>
                <a:lnTo>
                  <a:pt x="91440" y="59436"/>
                </a:lnTo>
                <a:lnTo>
                  <a:pt x="38862" y="6858"/>
                </a:lnTo>
                <a:cubicBezTo>
                  <a:pt x="29718" y="-2286"/>
                  <a:pt x="16002" y="-2286"/>
                  <a:pt x="6858" y="6858"/>
                </a:cubicBezTo>
                <a:cubicBezTo>
                  <a:pt x="-2286" y="16002"/>
                  <a:pt x="-2286" y="29718"/>
                  <a:pt x="6858" y="38862"/>
                </a:cubicBezTo>
                <a:lnTo>
                  <a:pt x="59436" y="91440"/>
                </a:lnTo>
                <a:lnTo>
                  <a:pt x="6858" y="144018"/>
                </a:lnTo>
                <a:cubicBezTo>
                  <a:pt x="-2286" y="153162"/>
                  <a:pt x="-2286" y="166878"/>
                  <a:pt x="6858" y="176022"/>
                </a:cubicBezTo>
                <a:cubicBezTo>
                  <a:pt x="16002" y="185166"/>
                  <a:pt x="29718" y="185166"/>
                  <a:pt x="38862" y="176022"/>
                </a:cubicBezTo>
                <a:lnTo>
                  <a:pt x="91440" y="123444"/>
                </a:lnTo>
                <a:lnTo>
                  <a:pt x="144018" y="176022"/>
                </a:lnTo>
                <a:cubicBezTo>
                  <a:pt x="153162" y="185166"/>
                  <a:pt x="166878" y="185166"/>
                  <a:pt x="176022" y="176022"/>
                </a:cubicBezTo>
                <a:cubicBezTo>
                  <a:pt x="185166" y="166878"/>
                  <a:pt x="185166" y="153162"/>
                  <a:pt x="176022" y="144018"/>
                </a:cubicBezTo>
                <a:lnTo>
                  <a:pt x="123444" y="91440"/>
                </a:lnTo>
                <a:lnTo>
                  <a:pt x="176022" y="38862"/>
                </a:lnTo>
                <a:cubicBezTo>
                  <a:pt x="185166" y="29718"/>
                  <a:pt x="185166" y="16002"/>
                  <a:pt x="176022" y="6858"/>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75" name="Freeform 174">
            <a:extLst>
              <a:ext uri="{FF2B5EF4-FFF2-40B4-BE49-F238E27FC236}">
                <a16:creationId xmlns:a16="http://schemas.microsoft.com/office/drawing/2014/main" id="{DE125FED-5704-A080-AF01-49BEC70AEB76}"/>
              </a:ext>
            </a:extLst>
          </p:cNvPr>
          <p:cNvSpPr/>
          <p:nvPr/>
        </p:nvSpPr>
        <p:spPr>
          <a:xfrm>
            <a:off x="2410117" y="1814179"/>
            <a:ext cx="182880" cy="182880"/>
          </a:xfrm>
          <a:custGeom>
            <a:avLst/>
            <a:gdLst>
              <a:gd name="connsiteX0" fmla="*/ 6858 w 182880"/>
              <a:gd name="connsiteY0" fmla="*/ 176022 h 182880"/>
              <a:gd name="connsiteX1" fmla="*/ 22860 w 182880"/>
              <a:gd name="connsiteY1" fmla="*/ 182880 h 182880"/>
              <a:gd name="connsiteX2" fmla="*/ 38862 w 182880"/>
              <a:gd name="connsiteY2" fmla="*/ 176022 h 182880"/>
              <a:gd name="connsiteX3" fmla="*/ 91440 w 182880"/>
              <a:gd name="connsiteY3" fmla="*/ 123444 h 182880"/>
              <a:gd name="connsiteX4" fmla="*/ 144018 w 182880"/>
              <a:gd name="connsiteY4" fmla="*/ 176022 h 182880"/>
              <a:gd name="connsiteX5" fmla="*/ 176022 w 182880"/>
              <a:gd name="connsiteY5" fmla="*/ 176022 h 182880"/>
              <a:gd name="connsiteX6" fmla="*/ 176022 w 182880"/>
              <a:gd name="connsiteY6" fmla="*/ 144018 h 182880"/>
              <a:gd name="connsiteX7" fmla="*/ 123444 w 182880"/>
              <a:gd name="connsiteY7" fmla="*/ 91440 h 182880"/>
              <a:gd name="connsiteX8" fmla="*/ 176022 w 182880"/>
              <a:gd name="connsiteY8" fmla="*/ 38862 h 182880"/>
              <a:gd name="connsiteX9" fmla="*/ 176022 w 182880"/>
              <a:gd name="connsiteY9" fmla="*/ 6858 h 182880"/>
              <a:gd name="connsiteX10" fmla="*/ 144018 w 182880"/>
              <a:gd name="connsiteY10" fmla="*/ 6858 h 182880"/>
              <a:gd name="connsiteX11" fmla="*/ 91440 w 182880"/>
              <a:gd name="connsiteY11" fmla="*/ 59436 h 182880"/>
              <a:gd name="connsiteX12" fmla="*/ 38862 w 182880"/>
              <a:gd name="connsiteY12" fmla="*/ 6858 h 182880"/>
              <a:gd name="connsiteX13" fmla="*/ 6858 w 182880"/>
              <a:gd name="connsiteY13" fmla="*/ 6858 h 182880"/>
              <a:gd name="connsiteX14" fmla="*/ 6858 w 182880"/>
              <a:gd name="connsiteY14" fmla="*/ 38862 h 182880"/>
              <a:gd name="connsiteX15" fmla="*/ 59436 w 182880"/>
              <a:gd name="connsiteY15" fmla="*/ 91440 h 182880"/>
              <a:gd name="connsiteX16" fmla="*/ 6858 w 182880"/>
              <a:gd name="connsiteY16" fmla="*/ 144018 h 182880"/>
              <a:gd name="connsiteX17" fmla="*/ 6858 w 182880"/>
              <a:gd name="connsiteY17" fmla="*/ 176022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880" h="182880">
                <a:moveTo>
                  <a:pt x="6858" y="176022"/>
                </a:moveTo>
                <a:cubicBezTo>
                  <a:pt x="11430" y="180594"/>
                  <a:pt x="17145" y="182880"/>
                  <a:pt x="22860" y="182880"/>
                </a:cubicBezTo>
                <a:cubicBezTo>
                  <a:pt x="28575" y="182880"/>
                  <a:pt x="34290" y="180594"/>
                  <a:pt x="38862" y="176022"/>
                </a:cubicBezTo>
                <a:lnTo>
                  <a:pt x="91440" y="123444"/>
                </a:lnTo>
                <a:lnTo>
                  <a:pt x="144018" y="176022"/>
                </a:lnTo>
                <a:cubicBezTo>
                  <a:pt x="153162" y="185166"/>
                  <a:pt x="166878" y="185166"/>
                  <a:pt x="176022" y="176022"/>
                </a:cubicBezTo>
                <a:cubicBezTo>
                  <a:pt x="185166" y="166878"/>
                  <a:pt x="185166" y="153162"/>
                  <a:pt x="176022" y="144018"/>
                </a:cubicBezTo>
                <a:lnTo>
                  <a:pt x="123444" y="91440"/>
                </a:lnTo>
                <a:lnTo>
                  <a:pt x="176022" y="38862"/>
                </a:lnTo>
                <a:cubicBezTo>
                  <a:pt x="185166" y="29718"/>
                  <a:pt x="185166" y="16002"/>
                  <a:pt x="176022" y="6858"/>
                </a:cubicBezTo>
                <a:cubicBezTo>
                  <a:pt x="166878" y="-2286"/>
                  <a:pt x="153162" y="-2286"/>
                  <a:pt x="144018" y="6858"/>
                </a:cubicBezTo>
                <a:lnTo>
                  <a:pt x="91440" y="59436"/>
                </a:lnTo>
                <a:lnTo>
                  <a:pt x="38862" y="6858"/>
                </a:lnTo>
                <a:cubicBezTo>
                  <a:pt x="29718" y="-2286"/>
                  <a:pt x="16002" y="-2286"/>
                  <a:pt x="6858" y="6858"/>
                </a:cubicBezTo>
                <a:cubicBezTo>
                  <a:pt x="-2286" y="16002"/>
                  <a:pt x="-2286" y="29718"/>
                  <a:pt x="6858" y="38862"/>
                </a:cubicBezTo>
                <a:lnTo>
                  <a:pt x="59436" y="91440"/>
                </a:lnTo>
                <a:lnTo>
                  <a:pt x="6858" y="144018"/>
                </a:lnTo>
                <a:cubicBezTo>
                  <a:pt x="-2286" y="153162"/>
                  <a:pt x="-2286" y="166878"/>
                  <a:pt x="6858" y="176022"/>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04" name="Rectangle 103">
            <a:extLst>
              <a:ext uri="{FF2B5EF4-FFF2-40B4-BE49-F238E27FC236}">
                <a16:creationId xmlns:a16="http://schemas.microsoft.com/office/drawing/2014/main" id="{4984A639-611F-2590-D8D3-C3B32BEC4D5C}"/>
              </a:ext>
            </a:extLst>
          </p:cNvPr>
          <p:cNvSpPr/>
          <p:nvPr/>
        </p:nvSpPr>
        <p:spPr>
          <a:xfrm>
            <a:off x="1895049" y="1030210"/>
            <a:ext cx="1395898" cy="615553"/>
          </a:xfrm>
          <a:prstGeom prst="rect">
            <a:avLst/>
          </a:prstGeom>
        </p:spPr>
        <p:txBody>
          <a:bodyPr wrap="square" lIns="0" tIns="0" rIns="0" bIns="0">
            <a:spAutoFit/>
          </a:bodyPr>
          <a:lstStyle/>
          <a:p>
            <a:pPr algn="ctr">
              <a:defRPr>
                <a:latin typeface="Calibri"/>
                <a:ea typeface="Calibri"/>
                <a:cs typeface="Calibri"/>
              </a:defRPr>
            </a:pPr>
            <a:r>
              <a:rPr lang="en-US" sz="2000" dirty="0">
                <a:latin typeface="Calibri"/>
                <a:ea typeface="Calibri"/>
                <a:cs typeface="Calibri"/>
              </a:rPr>
              <a:t>Heuristic algorithms</a:t>
            </a:r>
          </a:p>
        </p:txBody>
      </p:sp>
      <p:cxnSp>
        <p:nvCxnSpPr>
          <p:cNvPr id="112" name="Straight Arrow Connector 111">
            <a:extLst>
              <a:ext uri="{FF2B5EF4-FFF2-40B4-BE49-F238E27FC236}">
                <a16:creationId xmlns:a16="http://schemas.microsoft.com/office/drawing/2014/main" id="{8E780FA7-1727-37A7-004D-93600BA7D078}"/>
              </a:ext>
            </a:extLst>
          </p:cNvPr>
          <p:cNvCxnSpPr>
            <a:cxnSpLocks/>
          </p:cNvCxnSpPr>
          <p:nvPr/>
        </p:nvCxnSpPr>
        <p:spPr>
          <a:xfrm flipH="1" flipV="1">
            <a:off x="3290947" y="2511675"/>
            <a:ext cx="1318224" cy="592213"/>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7" name="Freeform 176">
            <a:extLst>
              <a:ext uri="{FF2B5EF4-FFF2-40B4-BE49-F238E27FC236}">
                <a16:creationId xmlns:a16="http://schemas.microsoft.com/office/drawing/2014/main" id="{4B1555E4-1B71-1608-FBB2-4A9E659E9FA8}"/>
              </a:ext>
            </a:extLst>
          </p:cNvPr>
          <p:cNvSpPr/>
          <p:nvPr/>
        </p:nvSpPr>
        <p:spPr>
          <a:xfrm>
            <a:off x="5788437" y="1280594"/>
            <a:ext cx="640080" cy="182880"/>
          </a:xfrm>
          <a:custGeom>
            <a:avLst/>
            <a:gdLst>
              <a:gd name="connsiteX0" fmla="*/ 640080 w 640080"/>
              <a:gd name="connsiteY0" fmla="*/ 91440 h 182880"/>
              <a:gd name="connsiteX1" fmla="*/ 320040 w 640080"/>
              <a:gd name="connsiteY1" fmla="*/ 182880 h 182880"/>
              <a:gd name="connsiteX2" fmla="*/ 0 w 640080"/>
              <a:gd name="connsiteY2" fmla="*/ 91440 h 182880"/>
              <a:gd name="connsiteX3" fmla="*/ 320040 w 640080"/>
              <a:gd name="connsiteY3" fmla="*/ 0 h 182880"/>
              <a:gd name="connsiteX4" fmla="*/ 640080 w 640080"/>
              <a:gd name="connsiteY4" fmla="*/ 91440 h 18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182880">
                <a:moveTo>
                  <a:pt x="640080" y="91440"/>
                </a:moveTo>
                <a:cubicBezTo>
                  <a:pt x="640080" y="141941"/>
                  <a:pt x="496793" y="182880"/>
                  <a:pt x="320040" y="182880"/>
                </a:cubicBezTo>
                <a:cubicBezTo>
                  <a:pt x="143287" y="182880"/>
                  <a:pt x="0" y="141941"/>
                  <a:pt x="0" y="91440"/>
                </a:cubicBezTo>
                <a:cubicBezTo>
                  <a:pt x="0" y="40939"/>
                  <a:pt x="143287" y="0"/>
                  <a:pt x="320040" y="0"/>
                </a:cubicBezTo>
                <a:cubicBezTo>
                  <a:pt x="496793" y="0"/>
                  <a:pt x="640080" y="40939"/>
                  <a:pt x="640080" y="9144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78" name="Freeform 177">
            <a:extLst>
              <a:ext uri="{FF2B5EF4-FFF2-40B4-BE49-F238E27FC236}">
                <a16:creationId xmlns:a16="http://schemas.microsoft.com/office/drawing/2014/main" id="{EDB5B9A8-A4CE-5500-342E-0C55419A6CDE}"/>
              </a:ext>
            </a:extLst>
          </p:cNvPr>
          <p:cNvSpPr/>
          <p:nvPr/>
        </p:nvSpPr>
        <p:spPr>
          <a:xfrm>
            <a:off x="5788437" y="1417754"/>
            <a:ext cx="640080" cy="274320"/>
          </a:xfrm>
          <a:custGeom>
            <a:avLst/>
            <a:gdLst>
              <a:gd name="connsiteX0" fmla="*/ 548640 w 640080"/>
              <a:gd name="connsiteY0" fmla="*/ 182880 h 274320"/>
              <a:gd name="connsiteX1" fmla="*/ 525780 w 640080"/>
              <a:gd name="connsiteY1" fmla="*/ 160020 h 274320"/>
              <a:gd name="connsiteX2" fmla="*/ 548640 w 640080"/>
              <a:gd name="connsiteY2" fmla="*/ 137160 h 274320"/>
              <a:gd name="connsiteX3" fmla="*/ 571500 w 640080"/>
              <a:gd name="connsiteY3" fmla="*/ 160020 h 274320"/>
              <a:gd name="connsiteX4" fmla="*/ 548640 w 640080"/>
              <a:gd name="connsiteY4" fmla="*/ 182880 h 274320"/>
              <a:gd name="connsiteX5" fmla="*/ 320040 w 640080"/>
              <a:gd name="connsiteY5" fmla="*/ 91440 h 274320"/>
              <a:gd name="connsiteX6" fmla="*/ 0 w 640080"/>
              <a:gd name="connsiteY6" fmla="*/ 0 h 274320"/>
              <a:gd name="connsiteX7" fmla="*/ 0 w 640080"/>
              <a:gd name="connsiteY7" fmla="*/ 182880 h 274320"/>
              <a:gd name="connsiteX8" fmla="*/ 320040 w 640080"/>
              <a:gd name="connsiteY8" fmla="*/ 274320 h 274320"/>
              <a:gd name="connsiteX9" fmla="*/ 640080 w 640080"/>
              <a:gd name="connsiteY9" fmla="*/ 182880 h 274320"/>
              <a:gd name="connsiteX10" fmla="*/ 640080 w 640080"/>
              <a:gd name="connsiteY10" fmla="*/ 0 h 274320"/>
              <a:gd name="connsiteX11" fmla="*/ 320040 w 640080"/>
              <a:gd name="connsiteY11" fmla="*/ 9144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0080" h="274320">
                <a:moveTo>
                  <a:pt x="548640" y="182880"/>
                </a:moveTo>
                <a:cubicBezTo>
                  <a:pt x="534924" y="182880"/>
                  <a:pt x="525780" y="173736"/>
                  <a:pt x="525780" y="160020"/>
                </a:cubicBezTo>
                <a:cubicBezTo>
                  <a:pt x="525780" y="146304"/>
                  <a:pt x="534924" y="137160"/>
                  <a:pt x="548640" y="137160"/>
                </a:cubicBezTo>
                <a:cubicBezTo>
                  <a:pt x="562356" y="137160"/>
                  <a:pt x="571500" y="146304"/>
                  <a:pt x="571500" y="160020"/>
                </a:cubicBezTo>
                <a:cubicBezTo>
                  <a:pt x="571500" y="173736"/>
                  <a:pt x="562356" y="182880"/>
                  <a:pt x="548640" y="182880"/>
                </a:cubicBezTo>
                <a:close/>
                <a:moveTo>
                  <a:pt x="320040" y="91440"/>
                </a:moveTo>
                <a:cubicBezTo>
                  <a:pt x="144018" y="91440"/>
                  <a:pt x="0" y="50292"/>
                  <a:pt x="0" y="0"/>
                </a:cubicBezTo>
                <a:lnTo>
                  <a:pt x="0" y="182880"/>
                </a:lnTo>
                <a:cubicBezTo>
                  <a:pt x="0" y="233172"/>
                  <a:pt x="144018" y="274320"/>
                  <a:pt x="320040" y="274320"/>
                </a:cubicBezTo>
                <a:cubicBezTo>
                  <a:pt x="496062" y="274320"/>
                  <a:pt x="640080" y="233172"/>
                  <a:pt x="640080" y="182880"/>
                </a:cubicBezTo>
                <a:lnTo>
                  <a:pt x="640080" y="0"/>
                </a:lnTo>
                <a:cubicBezTo>
                  <a:pt x="640080" y="50292"/>
                  <a:pt x="496062" y="91440"/>
                  <a:pt x="320040" y="9144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79" name="Freeform 178">
            <a:extLst>
              <a:ext uri="{FF2B5EF4-FFF2-40B4-BE49-F238E27FC236}">
                <a16:creationId xmlns:a16="http://schemas.microsoft.com/office/drawing/2014/main" id="{F9AB5E3B-E04A-BE1D-9B5C-F30993184B82}"/>
              </a:ext>
            </a:extLst>
          </p:cNvPr>
          <p:cNvSpPr/>
          <p:nvPr/>
        </p:nvSpPr>
        <p:spPr>
          <a:xfrm>
            <a:off x="5788437" y="1646354"/>
            <a:ext cx="640080" cy="274320"/>
          </a:xfrm>
          <a:custGeom>
            <a:avLst/>
            <a:gdLst>
              <a:gd name="connsiteX0" fmla="*/ 548640 w 640080"/>
              <a:gd name="connsiteY0" fmla="*/ 182880 h 274320"/>
              <a:gd name="connsiteX1" fmla="*/ 525780 w 640080"/>
              <a:gd name="connsiteY1" fmla="*/ 160020 h 274320"/>
              <a:gd name="connsiteX2" fmla="*/ 548640 w 640080"/>
              <a:gd name="connsiteY2" fmla="*/ 137160 h 274320"/>
              <a:gd name="connsiteX3" fmla="*/ 571500 w 640080"/>
              <a:gd name="connsiteY3" fmla="*/ 160020 h 274320"/>
              <a:gd name="connsiteX4" fmla="*/ 548640 w 640080"/>
              <a:gd name="connsiteY4" fmla="*/ 182880 h 274320"/>
              <a:gd name="connsiteX5" fmla="*/ 320040 w 640080"/>
              <a:gd name="connsiteY5" fmla="*/ 91440 h 274320"/>
              <a:gd name="connsiteX6" fmla="*/ 0 w 640080"/>
              <a:gd name="connsiteY6" fmla="*/ 0 h 274320"/>
              <a:gd name="connsiteX7" fmla="*/ 0 w 640080"/>
              <a:gd name="connsiteY7" fmla="*/ 182880 h 274320"/>
              <a:gd name="connsiteX8" fmla="*/ 320040 w 640080"/>
              <a:gd name="connsiteY8" fmla="*/ 274320 h 274320"/>
              <a:gd name="connsiteX9" fmla="*/ 640080 w 640080"/>
              <a:gd name="connsiteY9" fmla="*/ 182880 h 274320"/>
              <a:gd name="connsiteX10" fmla="*/ 640080 w 640080"/>
              <a:gd name="connsiteY10" fmla="*/ 0 h 274320"/>
              <a:gd name="connsiteX11" fmla="*/ 320040 w 640080"/>
              <a:gd name="connsiteY11" fmla="*/ 9144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0080" h="274320">
                <a:moveTo>
                  <a:pt x="548640" y="182880"/>
                </a:moveTo>
                <a:cubicBezTo>
                  <a:pt x="534924" y="182880"/>
                  <a:pt x="525780" y="173736"/>
                  <a:pt x="525780" y="160020"/>
                </a:cubicBezTo>
                <a:cubicBezTo>
                  <a:pt x="525780" y="146304"/>
                  <a:pt x="534924" y="137160"/>
                  <a:pt x="548640" y="137160"/>
                </a:cubicBezTo>
                <a:cubicBezTo>
                  <a:pt x="562356" y="137160"/>
                  <a:pt x="571500" y="146304"/>
                  <a:pt x="571500" y="160020"/>
                </a:cubicBezTo>
                <a:cubicBezTo>
                  <a:pt x="571500" y="173736"/>
                  <a:pt x="562356" y="182880"/>
                  <a:pt x="548640" y="182880"/>
                </a:cubicBezTo>
                <a:close/>
                <a:moveTo>
                  <a:pt x="320040" y="91440"/>
                </a:moveTo>
                <a:cubicBezTo>
                  <a:pt x="144018" y="91440"/>
                  <a:pt x="0" y="50292"/>
                  <a:pt x="0" y="0"/>
                </a:cubicBezTo>
                <a:lnTo>
                  <a:pt x="0" y="182880"/>
                </a:lnTo>
                <a:cubicBezTo>
                  <a:pt x="0" y="233172"/>
                  <a:pt x="144018" y="274320"/>
                  <a:pt x="320040" y="274320"/>
                </a:cubicBezTo>
                <a:cubicBezTo>
                  <a:pt x="496062" y="274320"/>
                  <a:pt x="640080" y="233172"/>
                  <a:pt x="640080" y="182880"/>
                </a:cubicBezTo>
                <a:lnTo>
                  <a:pt x="640080" y="0"/>
                </a:lnTo>
                <a:cubicBezTo>
                  <a:pt x="640080" y="50292"/>
                  <a:pt x="496062" y="91440"/>
                  <a:pt x="320040" y="9144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0" name="Freeform 179">
            <a:extLst>
              <a:ext uri="{FF2B5EF4-FFF2-40B4-BE49-F238E27FC236}">
                <a16:creationId xmlns:a16="http://schemas.microsoft.com/office/drawing/2014/main" id="{5B092F82-A48E-A49F-D65C-8A1D325B9D98}"/>
              </a:ext>
            </a:extLst>
          </p:cNvPr>
          <p:cNvSpPr/>
          <p:nvPr/>
        </p:nvSpPr>
        <p:spPr>
          <a:xfrm>
            <a:off x="5788437" y="1874954"/>
            <a:ext cx="640080" cy="274320"/>
          </a:xfrm>
          <a:custGeom>
            <a:avLst/>
            <a:gdLst>
              <a:gd name="connsiteX0" fmla="*/ 548640 w 640080"/>
              <a:gd name="connsiteY0" fmla="*/ 182880 h 274320"/>
              <a:gd name="connsiteX1" fmla="*/ 525780 w 640080"/>
              <a:gd name="connsiteY1" fmla="*/ 160020 h 274320"/>
              <a:gd name="connsiteX2" fmla="*/ 548640 w 640080"/>
              <a:gd name="connsiteY2" fmla="*/ 137160 h 274320"/>
              <a:gd name="connsiteX3" fmla="*/ 571500 w 640080"/>
              <a:gd name="connsiteY3" fmla="*/ 160020 h 274320"/>
              <a:gd name="connsiteX4" fmla="*/ 548640 w 640080"/>
              <a:gd name="connsiteY4" fmla="*/ 182880 h 274320"/>
              <a:gd name="connsiteX5" fmla="*/ 320040 w 640080"/>
              <a:gd name="connsiteY5" fmla="*/ 91440 h 274320"/>
              <a:gd name="connsiteX6" fmla="*/ 0 w 640080"/>
              <a:gd name="connsiteY6" fmla="*/ 0 h 274320"/>
              <a:gd name="connsiteX7" fmla="*/ 0 w 640080"/>
              <a:gd name="connsiteY7" fmla="*/ 182880 h 274320"/>
              <a:gd name="connsiteX8" fmla="*/ 320040 w 640080"/>
              <a:gd name="connsiteY8" fmla="*/ 274320 h 274320"/>
              <a:gd name="connsiteX9" fmla="*/ 640080 w 640080"/>
              <a:gd name="connsiteY9" fmla="*/ 182880 h 274320"/>
              <a:gd name="connsiteX10" fmla="*/ 640080 w 640080"/>
              <a:gd name="connsiteY10" fmla="*/ 0 h 274320"/>
              <a:gd name="connsiteX11" fmla="*/ 320040 w 640080"/>
              <a:gd name="connsiteY11" fmla="*/ 9144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0080" h="274320">
                <a:moveTo>
                  <a:pt x="548640" y="182880"/>
                </a:moveTo>
                <a:cubicBezTo>
                  <a:pt x="534924" y="182880"/>
                  <a:pt x="525780" y="173736"/>
                  <a:pt x="525780" y="160020"/>
                </a:cubicBezTo>
                <a:cubicBezTo>
                  <a:pt x="525780" y="146304"/>
                  <a:pt x="534924" y="137160"/>
                  <a:pt x="548640" y="137160"/>
                </a:cubicBezTo>
                <a:cubicBezTo>
                  <a:pt x="562356" y="137160"/>
                  <a:pt x="571500" y="146304"/>
                  <a:pt x="571500" y="160020"/>
                </a:cubicBezTo>
                <a:cubicBezTo>
                  <a:pt x="571500" y="173736"/>
                  <a:pt x="562356" y="182880"/>
                  <a:pt x="548640" y="182880"/>
                </a:cubicBezTo>
                <a:close/>
                <a:moveTo>
                  <a:pt x="320040" y="91440"/>
                </a:moveTo>
                <a:cubicBezTo>
                  <a:pt x="144018" y="91440"/>
                  <a:pt x="0" y="50292"/>
                  <a:pt x="0" y="0"/>
                </a:cubicBezTo>
                <a:lnTo>
                  <a:pt x="0" y="182880"/>
                </a:lnTo>
                <a:cubicBezTo>
                  <a:pt x="0" y="233172"/>
                  <a:pt x="144018" y="274320"/>
                  <a:pt x="320040" y="274320"/>
                </a:cubicBezTo>
                <a:cubicBezTo>
                  <a:pt x="496062" y="274320"/>
                  <a:pt x="640080" y="233172"/>
                  <a:pt x="640080" y="182880"/>
                </a:cubicBezTo>
                <a:lnTo>
                  <a:pt x="640080" y="0"/>
                </a:lnTo>
                <a:cubicBezTo>
                  <a:pt x="640080" y="50292"/>
                  <a:pt x="496062" y="91440"/>
                  <a:pt x="320040" y="9144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08" name="Rectangle 107">
            <a:extLst>
              <a:ext uri="{FF2B5EF4-FFF2-40B4-BE49-F238E27FC236}">
                <a16:creationId xmlns:a16="http://schemas.microsoft.com/office/drawing/2014/main" id="{5E7AAB4B-E983-6930-1C6E-4D8117D1AB07}"/>
              </a:ext>
            </a:extLst>
          </p:cNvPr>
          <p:cNvSpPr/>
          <p:nvPr/>
        </p:nvSpPr>
        <p:spPr>
          <a:xfrm>
            <a:off x="5180343" y="894209"/>
            <a:ext cx="1820790" cy="307777"/>
          </a:xfrm>
          <a:prstGeom prst="rect">
            <a:avLst/>
          </a:prstGeom>
        </p:spPr>
        <p:txBody>
          <a:bodyPr wrap="square" lIns="0" tIns="0" rIns="0" bIns="0">
            <a:spAutoFit/>
          </a:bodyPr>
          <a:lstStyle/>
          <a:p>
            <a:pPr algn="ctr">
              <a:defRPr>
                <a:latin typeface="Calibri"/>
                <a:ea typeface="Calibri"/>
                <a:cs typeface="Calibri"/>
              </a:defRPr>
            </a:pPr>
            <a:r>
              <a:rPr lang="en-US" sz="2000" dirty="0">
                <a:latin typeface="Calibri"/>
                <a:ea typeface="Calibri"/>
                <a:cs typeface="Calibri"/>
              </a:rPr>
              <a:t>Data structures</a:t>
            </a:r>
          </a:p>
        </p:txBody>
      </p:sp>
      <p:cxnSp>
        <p:nvCxnSpPr>
          <p:cNvPr id="117" name="Straight Arrow Connector 116">
            <a:extLst>
              <a:ext uri="{FF2B5EF4-FFF2-40B4-BE49-F238E27FC236}">
                <a16:creationId xmlns:a16="http://schemas.microsoft.com/office/drawing/2014/main" id="{AD4FC79E-B34D-3A69-85B4-620012787FD6}"/>
              </a:ext>
            </a:extLst>
          </p:cNvPr>
          <p:cNvCxnSpPr>
            <a:cxnSpLocks/>
          </p:cNvCxnSpPr>
          <p:nvPr/>
        </p:nvCxnSpPr>
        <p:spPr>
          <a:xfrm flipV="1">
            <a:off x="6112587" y="2198245"/>
            <a:ext cx="0" cy="460643"/>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9FB1C9C3-E14E-D865-514E-B401F1604A29}"/>
              </a:ext>
            </a:extLst>
          </p:cNvPr>
          <p:cNvSpPr/>
          <p:nvPr/>
        </p:nvSpPr>
        <p:spPr>
          <a:xfrm>
            <a:off x="9237247" y="1309366"/>
            <a:ext cx="723510" cy="307777"/>
          </a:xfrm>
          <a:prstGeom prst="rect">
            <a:avLst/>
          </a:prstGeom>
        </p:spPr>
        <p:txBody>
          <a:bodyPr wrap="square" lIns="0" tIns="0" rIns="0" bIns="0">
            <a:spAutoFit/>
          </a:bodyPr>
          <a:lstStyle/>
          <a:p>
            <a:pPr algn="ctr">
              <a:defRPr>
                <a:latin typeface="Calibri"/>
                <a:ea typeface="Calibri"/>
                <a:cs typeface="Calibri"/>
              </a:defRPr>
            </a:pPr>
            <a:r>
              <a:rPr lang="en-US" sz="2000" dirty="0">
                <a:latin typeface="Calibri"/>
                <a:ea typeface="Calibri"/>
                <a:cs typeface="Calibri"/>
              </a:rPr>
              <a:t>Filters</a:t>
            </a:r>
          </a:p>
        </p:txBody>
      </p:sp>
      <p:cxnSp>
        <p:nvCxnSpPr>
          <p:cNvPr id="120" name="Straight Arrow Connector 119">
            <a:extLst>
              <a:ext uri="{FF2B5EF4-FFF2-40B4-BE49-F238E27FC236}">
                <a16:creationId xmlns:a16="http://schemas.microsoft.com/office/drawing/2014/main" id="{623D3566-EF25-E9B2-C8D5-A3D497C3E040}"/>
              </a:ext>
            </a:extLst>
          </p:cNvPr>
          <p:cNvCxnSpPr>
            <a:cxnSpLocks/>
          </p:cNvCxnSpPr>
          <p:nvPr/>
        </p:nvCxnSpPr>
        <p:spPr>
          <a:xfrm flipV="1">
            <a:off x="7647702" y="2509525"/>
            <a:ext cx="1316736" cy="59436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0" name="Freeform 209">
            <a:extLst>
              <a:ext uri="{FF2B5EF4-FFF2-40B4-BE49-F238E27FC236}">
                <a16:creationId xmlns:a16="http://schemas.microsoft.com/office/drawing/2014/main" id="{3BF20FBB-58E0-B190-1398-E516A8841DE5}"/>
              </a:ext>
            </a:extLst>
          </p:cNvPr>
          <p:cNvSpPr/>
          <p:nvPr/>
        </p:nvSpPr>
        <p:spPr>
          <a:xfrm>
            <a:off x="2554649" y="5418497"/>
            <a:ext cx="68580" cy="91440"/>
          </a:xfrm>
          <a:custGeom>
            <a:avLst/>
            <a:gdLst>
              <a:gd name="connsiteX0" fmla="*/ 0 w 68580"/>
              <a:gd name="connsiteY0" fmla="*/ 0 h 91440"/>
              <a:gd name="connsiteX1" fmla="*/ 68580 w 68580"/>
              <a:gd name="connsiteY1" fmla="*/ 0 h 91440"/>
              <a:gd name="connsiteX2" fmla="*/ 68580 w 68580"/>
              <a:gd name="connsiteY2" fmla="*/ 91440 h 91440"/>
              <a:gd name="connsiteX3" fmla="*/ 0 w 68580"/>
              <a:gd name="connsiteY3" fmla="*/ 91440 h 91440"/>
            </a:gdLst>
            <a:ahLst/>
            <a:cxnLst>
              <a:cxn ang="0">
                <a:pos x="connsiteX0" y="connsiteY0"/>
              </a:cxn>
              <a:cxn ang="0">
                <a:pos x="connsiteX1" y="connsiteY1"/>
              </a:cxn>
              <a:cxn ang="0">
                <a:pos x="connsiteX2" y="connsiteY2"/>
              </a:cxn>
              <a:cxn ang="0">
                <a:pos x="connsiteX3" y="connsiteY3"/>
              </a:cxn>
            </a:cxnLst>
            <a:rect l="l" t="t" r="r" b="b"/>
            <a:pathLst>
              <a:path w="68580" h="91440">
                <a:moveTo>
                  <a:pt x="0" y="0"/>
                </a:moveTo>
                <a:lnTo>
                  <a:pt x="68580" y="0"/>
                </a:lnTo>
                <a:lnTo>
                  <a:pt x="68580" y="91440"/>
                </a:lnTo>
                <a:lnTo>
                  <a:pt x="0" y="9144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11" name="Freeform 210">
            <a:extLst>
              <a:ext uri="{FF2B5EF4-FFF2-40B4-BE49-F238E27FC236}">
                <a16:creationId xmlns:a16="http://schemas.microsoft.com/office/drawing/2014/main" id="{023DE020-F69D-A319-4495-1D5D907EFC3F}"/>
              </a:ext>
            </a:extLst>
          </p:cNvPr>
          <p:cNvSpPr/>
          <p:nvPr/>
        </p:nvSpPr>
        <p:spPr>
          <a:xfrm>
            <a:off x="2554649" y="5555657"/>
            <a:ext cx="68580" cy="68580"/>
          </a:xfrm>
          <a:custGeom>
            <a:avLst/>
            <a:gdLst>
              <a:gd name="connsiteX0" fmla="*/ 0 w 68580"/>
              <a:gd name="connsiteY0" fmla="*/ 0 h 68580"/>
              <a:gd name="connsiteX1" fmla="*/ 68580 w 68580"/>
              <a:gd name="connsiteY1" fmla="*/ 0 h 68580"/>
              <a:gd name="connsiteX2" fmla="*/ 68580 w 68580"/>
              <a:gd name="connsiteY2" fmla="*/ 68580 h 68580"/>
              <a:gd name="connsiteX3" fmla="*/ 0 w 68580"/>
              <a:gd name="connsiteY3" fmla="*/ 68580 h 68580"/>
            </a:gdLst>
            <a:ahLst/>
            <a:cxnLst>
              <a:cxn ang="0">
                <a:pos x="connsiteX0" y="connsiteY0"/>
              </a:cxn>
              <a:cxn ang="0">
                <a:pos x="connsiteX1" y="connsiteY1"/>
              </a:cxn>
              <a:cxn ang="0">
                <a:pos x="connsiteX2" y="connsiteY2"/>
              </a:cxn>
              <a:cxn ang="0">
                <a:pos x="connsiteX3" y="connsiteY3"/>
              </a:cxn>
            </a:cxnLst>
            <a:rect l="l" t="t" r="r" b="b"/>
            <a:pathLst>
              <a:path w="68580" h="68580">
                <a:moveTo>
                  <a:pt x="0" y="0"/>
                </a:moveTo>
                <a:lnTo>
                  <a:pt x="68580" y="0"/>
                </a:lnTo>
                <a:lnTo>
                  <a:pt x="68580" y="68580"/>
                </a:lnTo>
                <a:lnTo>
                  <a:pt x="0" y="6858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12" name="Freeform 211">
            <a:extLst>
              <a:ext uri="{FF2B5EF4-FFF2-40B4-BE49-F238E27FC236}">
                <a16:creationId xmlns:a16="http://schemas.microsoft.com/office/drawing/2014/main" id="{CE00AB2E-6DD2-5A16-1393-6A036DBEA430}"/>
              </a:ext>
            </a:extLst>
          </p:cNvPr>
          <p:cNvSpPr/>
          <p:nvPr/>
        </p:nvSpPr>
        <p:spPr>
          <a:xfrm>
            <a:off x="2668949" y="5555657"/>
            <a:ext cx="331470" cy="68580"/>
          </a:xfrm>
          <a:custGeom>
            <a:avLst/>
            <a:gdLst>
              <a:gd name="connsiteX0" fmla="*/ 0 w 331470"/>
              <a:gd name="connsiteY0" fmla="*/ 0 h 68580"/>
              <a:gd name="connsiteX1" fmla="*/ 331470 w 331470"/>
              <a:gd name="connsiteY1" fmla="*/ 0 h 68580"/>
              <a:gd name="connsiteX2" fmla="*/ 331470 w 331470"/>
              <a:gd name="connsiteY2" fmla="*/ 68580 h 68580"/>
              <a:gd name="connsiteX3" fmla="*/ 0 w 331470"/>
              <a:gd name="connsiteY3" fmla="*/ 68580 h 68580"/>
            </a:gdLst>
            <a:ahLst/>
            <a:cxnLst>
              <a:cxn ang="0">
                <a:pos x="connsiteX0" y="connsiteY0"/>
              </a:cxn>
              <a:cxn ang="0">
                <a:pos x="connsiteX1" y="connsiteY1"/>
              </a:cxn>
              <a:cxn ang="0">
                <a:pos x="connsiteX2" y="connsiteY2"/>
              </a:cxn>
              <a:cxn ang="0">
                <a:pos x="connsiteX3" y="connsiteY3"/>
              </a:cxn>
            </a:cxnLst>
            <a:rect l="l" t="t" r="r" b="b"/>
            <a:pathLst>
              <a:path w="331470" h="68580">
                <a:moveTo>
                  <a:pt x="0" y="0"/>
                </a:moveTo>
                <a:lnTo>
                  <a:pt x="331470" y="0"/>
                </a:lnTo>
                <a:lnTo>
                  <a:pt x="331470" y="68580"/>
                </a:lnTo>
                <a:lnTo>
                  <a:pt x="0" y="6858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13" name="Freeform 212">
            <a:extLst>
              <a:ext uri="{FF2B5EF4-FFF2-40B4-BE49-F238E27FC236}">
                <a16:creationId xmlns:a16="http://schemas.microsoft.com/office/drawing/2014/main" id="{9A33789E-2B7B-8885-C1EF-32C8DE75D88D}"/>
              </a:ext>
            </a:extLst>
          </p:cNvPr>
          <p:cNvSpPr/>
          <p:nvPr/>
        </p:nvSpPr>
        <p:spPr>
          <a:xfrm>
            <a:off x="2177459" y="5555657"/>
            <a:ext cx="331470" cy="68580"/>
          </a:xfrm>
          <a:custGeom>
            <a:avLst/>
            <a:gdLst>
              <a:gd name="connsiteX0" fmla="*/ 0 w 331470"/>
              <a:gd name="connsiteY0" fmla="*/ 0 h 68580"/>
              <a:gd name="connsiteX1" fmla="*/ 331470 w 331470"/>
              <a:gd name="connsiteY1" fmla="*/ 0 h 68580"/>
              <a:gd name="connsiteX2" fmla="*/ 331470 w 331470"/>
              <a:gd name="connsiteY2" fmla="*/ 68580 h 68580"/>
              <a:gd name="connsiteX3" fmla="*/ 0 w 331470"/>
              <a:gd name="connsiteY3" fmla="*/ 68580 h 68580"/>
            </a:gdLst>
            <a:ahLst/>
            <a:cxnLst>
              <a:cxn ang="0">
                <a:pos x="connsiteX0" y="connsiteY0"/>
              </a:cxn>
              <a:cxn ang="0">
                <a:pos x="connsiteX1" y="connsiteY1"/>
              </a:cxn>
              <a:cxn ang="0">
                <a:pos x="connsiteX2" y="connsiteY2"/>
              </a:cxn>
              <a:cxn ang="0">
                <a:pos x="connsiteX3" y="connsiteY3"/>
              </a:cxn>
            </a:cxnLst>
            <a:rect l="l" t="t" r="r" b="b"/>
            <a:pathLst>
              <a:path w="331470" h="68580">
                <a:moveTo>
                  <a:pt x="0" y="0"/>
                </a:moveTo>
                <a:lnTo>
                  <a:pt x="331470" y="0"/>
                </a:lnTo>
                <a:lnTo>
                  <a:pt x="331470" y="68580"/>
                </a:lnTo>
                <a:lnTo>
                  <a:pt x="0" y="6858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14" name="Freeform 213">
            <a:extLst>
              <a:ext uri="{FF2B5EF4-FFF2-40B4-BE49-F238E27FC236}">
                <a16:creationId xmlns:a16="http://schemas.microsoft.com/office/drawing/2014/main" id="{724B19A3-3BAC-2B2C-622B-FEC7544EB748}"/>
              </a:ext>
            </a:extLst>
          </p:cNvPr>
          <p:cNvSpPr/>
          <p:nvPr/>
        </p:nvSpPr>
        <p:spPr>
          <a:xfrm>
            <a:off x="2223179" y="5235617"/>
            <a:ext cx="731520" cy="182880"/>
          </a:xfrm>
          <a:custGeom>
            <a:avLst/>
            <a:gdLst>
              <a:gd name="connsiteX0" fmla="*/ 690601 w 731520"/>
              <a:gd name="connsiteY0" fmla="*/ 0 h 182880"/>
              <a:gd name="connsiteX1" fmla="*/ 40919 w 731520"/>
              <a:gd name="connsiteY1" fmla="*/ 0 h 182880"/>
              <a:gd name="connsiteX2" fmla="*/ 0 w 731520"/>
              <a:gd name="connsiteY2" fmla="*/ 40919 h 182880"/>
              <a:gd name="connsiteX3" fmla="*/ 0 w 731520"/>
              <a:gd name="connsiteY3" fmla="*/ 141961 h 182880"/>
              <a:gd name="connsiteX4" fmla="*/ 40919 w 731520"/>
              <a:gd name="connsiteY4" fmla="*/ 182880 h 182880"/>
              <a:gd name="connsiteX5" fmla="*/ 690601 w 731520"/>
              <a:gd name="connsiteY5" fmla="*/ 182880 h 182880"/>
              <a:gd name="connsiteX6" fmla="*/ 731520 w 731520"/>
              <a:gd name="connsiteY6" fmla="*/ 141961 h 182880"/>
              <a:gd name="connsiteX7" fmla="*/ 731520 w 731520"/>
              <a:gd name="connsiteY7" fmla="*/ 40919 h 182880"/>
              <a:gd name="connsiteX8" fmla="*/ 690601 w 731520"/>
              <a:gd name="connsiteY8" fmla="*/ 0 h 182880"/>
              <a:gd name="connsiteX9" fmla="*/ 114300 w 731520"/>
              <a:gd name="connsiteY9" fmla="*/ 114300 h 182880"/>
              <a:gd name="connsiteX10" fmla="*/ 91440 w 731520"/>
              <a:gd name="connsiteY10" fmla="*/ 91440 h 182880"/>
              <a:gd name="connsiteX11" fmla="*/ 114300 w 731520"/>
              <a:gd name="connsiteY11" fmla="*/ 68580 h 182880"/>
              <a:gd name="connsiteX12" fmla="*/ 137160 w 731520"/>
              <a:gd name="connsiteY12" fmla="*/ 91440 h 182880"/>
              <a:gd name="connsiteX13" fmla="*/ 114300 w 731520"/>
              <a:gd name="connsiteY13" fmla="*/ 114300 h 182880"/>
              <a:gd name="connsiteX14" fmla="*/ 228600 w 731520"/>
              <a:gd name="connsiteY14" fmla="*/ 114300 h 182880"/>
              <a:gd name="connsiteX15" fmla="*/ 205740 w 731520"/>
              <a:gd name="connsiteY15" fmla="*/ 91440 h 182880"/>
              <a:gd name="connsiteX16" fmla="*/ 228600 w 731520"/>
              <a:gd name="connsiteY16" fmla="*/ 68580 h 182880"/>
              <a:gd name="connsiteX17" fmla="*/ 251460 w 731520"/>
              <a:gd name="connsiteY17" fmla="*/ 91440 h 182880"/>
              <a:gd name="connsiteX18" fmla="*/ 228600 w 731520"/>
              <a:gd name="connsiteY18" fmla="*/ 114300 h 182880"/>
              <a:gd name="connsiteX19" fmla="*/ 342900 w 731520"/>
              <a:gd name="connsiteY19" fmla="*/ 114300 h 182880"/>
              <a:gd name="connsiteX20" fmla="*/ 320040 w 731520"/>
              <a:gd name="connsiteY20" fmla="*/ 91440 h 182880"/>
              <a:gd name="connsiteX21" fmla="*/ 342900 w 731520"/>
              <a:gd name="connsiteY21" fmla="*/ 68580 h 182880"/>
              <a:gd name="connsiteX22" fmla="*/ 365760 w 731520"/>
              <a:gd name="connsiteY22" fmla="*/ 91440 h 182880"/>
              <a:gd name="connsiteX23" fmla="*/ 342900 w 731520"/>
              <a:gd name="connsiteY23" fmla="*/ 11430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1520" h="182880">
                <a:moveTo>
                  <a:pt x="690601" y="0"/>
                </a:moveTo>
                <a:lnTo>
                  <a:pt x="40919" y="0"/>
                </a:lnTo>
                <a:cubicBezTo>
                  <a:pt x="18320" y="0"/>
                  <a:pt x="0" y="18320"/>
                  <a:pt x="0" y="40919"/>
                </a:cubicBezTo>
                <a:lnTo>
                  <a:pt x="0" y="141961"/>
                </a:lnTo>
                <a:cubicBezTo>
                  <a:pt x="0" y="164560"/>
                  <a:pt x="18320" y="182880"/>
                  <a:pt x="40919" y="182880"/>
                </a:cubicBezTo>
                <a:lnTo>
                  <a:pt x="690601" y="182880"/>
                </a:lnTo>
                <a:cubicBezTo>
                  <a:pt x="713200" y="182880"/>
                  <a:pt x="731520" y="164560"/>
                  <a:pt x="731520" y="141961"/>
                </a:cubicBezTo>
                <a:lnTo>
                  <a:pt x="731520" y="40919"/>
                </a:lnTo>
                <a:cubicBezTo>
                  <a:pt x="731520" y="18320"/>
                  <a:pt x="713200" y="0"/>
                  <a:pt x="690601" y="0"/>
                </a:cubicBezTo>
                <a:close/>
                <a:moveTo>
                  <a:pt x="114300" y="114300"/>
                </a:moveTo>
                <a:cubicBezTo>
                  <a:pt x="101674" y="114300"/>
                  <a:pt x="91440" y="104066"/>
                  <a:pt x="91440" y="91440"/>
                </a:cubicBezTo>
                <a:cubicBezTo>
                  <a:pt x="91440" y="78814"/>
                  <a:pt x="101674" y="68580"/>
                  <a:pt x="114300" y="68580"/>
                </a:cubicBezTo>
                <a:cubicBezTo>
                  <a:pt x="126926" y="68580"/>
                  <a:pt x="137160" y="78814"/>
                  <a:pt x="137160" y="91440"/>
                </a:cubicBezTo>
                <a:cubicBezTo>
                  <a:pt x="137160" y="104066"/>
                  <a:pt x="126926" y="114300"/>
                  <a:pt x="114300" y="114300"/>
                </a:cubicBezTo>
                <a:close/>
                <a:moveTo>
                  <a:pt x="228600" y="114300"/>
                </a:moveTo>
                <a:cubicBezTo>
                  <a:pt x="215974" y="114300"/>
                  <a:pt x="205740" y="104066"/>
                  <a:pt x="205740" y="91440"/>
                </a:cubicBezTo>
                <a:cubicBezTo>
                  <a:pt x="205740" y="78814"/>
                  <a:pt x="215974" y="68580"/>
                  <a:pt x="228600" y="68580"/>
                </a:cubicBezTo>
                <a:cubicBezTo>
                  <a:pt x="241226" y="68580"/>
                  <a:pt x="251460" y="78814"/>
                  <a:pt x="251460" y="91440"/>
                </a:cubicBezTo>
                <a:cubicBezTo>
                  <a:pt x="251460" y="104066"/>
                  <a:pt x="241226" y="114300"/>
                  <a:pt x="228600" y="114300"/>
                </a:cubicBezTo>
                <a:close/>
                <a:moveTo>
                  <a:pt x="342900" y="114300"/>
                </a:moveTo>
                <a:cubicBezTo>
                  <a:pt x="330274" y="114300"/>
                  <a:pt x="320040" y="104066"/>
                  <a:pt x="320040" y="91440"/>
                </a:cubicBezTo>
                <a:cubicBezTo>
                  <a:pt x="320040" y="78814"/>
                  <a:pt x="330274" y="68580"/>
                  <a:pt x="342900" y="68580"/>
                </a:cubicBezTo>
                <a:cubicBezTo>
                  <a:pt x="355526" y="68580"/>
                  <a:pt x="365760" y="78814"/>
                  <a:pt x="365760" y="91440"/>
                </a:cubicBezTo>
                <a:cubicBezTo>
                  <a:pt x="365760" y="104066"/>
                  <a:pt x="355526" y="114300"/>
                  <a:pt x="342900" y="11430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15" name="Freeform 214">
            <a:extLst>
              <a:ext uri="{FF2B5EF4-FFF2-40B4-BE49-F238E27FC236}">
                <a16:creationId xmlns:a16="http://schemas.microsoft.com/office/drawing/2014/main" id="{AC4F5296-4F00-281C-399B-C584DDB8BF25}"/>
              </a:ext>
            </a:extLst>
          </p:cNvPr>
          <p:cNvSpPr/>
          <p:nvPr/>
        </p:nvSpPr>
        <p:spPr>
          <a:xfrm>
            <a:off x="2223179" y="5007017"/>
            <a:ext cx="731520" cy="182880"/>
          </a:xfrm>
          <a:custGeom>
            <a:avLst/>
            <a:gdLst>
              <a:gd name="connsiteX0" fmla="*/ 690601 w 731520"/>
              <a:gd name="connsiteY0" fmla="*/ 0 h 182880"/>
              <a:gd name="connsiteX1" fmla="*/ 40919 w 731520"/>
              <a:gd name="connsiteY1" fmla="*/ 0 h 182880"/>
              <a:gd name="connsiteX2" fmla="*/ 0 w 731520"/>
              <a:gd name="connsiteY2" fmla="*/ 40919 h 182880"/>
              <a:gd name="connsiteX3" fmla="*/ 0 w 731520"/>
              <a:gd name="connsiteY3" fmla="*/ 141961 h 182880"/>
              <a:gd name="connsiteX4" fmla="*/ 40919 w 731520"/>
              <a:gd name="connsiteY4" fmla="*/ 182880 h 182880"/>
              <a:gd name="connsiteX5" fmla="*/ 690601 w 731520"/>
              <a:gd name="connsiteY5" fmla="*/ 182880 h 182880"/>
              <a:gd name="connsiteX6" fmla="*/ 731520 w 731520"/>
              <a:gd name="connsiteY6" fmla="*/ 141961 h 182880"/>
              <a:gd name="connsiteX7" fmla="*/ 731520 w 731520"/>
              <a:gd name="connsiteY7" fmla="*/ 40919 h 182880"/>
              <a:gd name="connsiteX8" fmla="*/ 690601 w 731520"/>
              <a:gd name="connsiteY8" fmla="*/ 0 h 182880"/>
              <a:gd name="connsiteX9" fmla="*/ 114300 w 731520"/>
              <a:gd name="connsiteY9" fmla="*/ 114300 h 182880"/>
              <a:gd name="connsiteX10" fmla="*/ 91440 w 731520"/>
              <a:gd name="connsiteY10" fmla="*/ 91440 h 182880"/>
              <a:gd name="connsiteX11" fmla="*/ 114300 w 731520"/>
              <a:gd name="connsiteY11" fmla="*/ 68580 h 182880"/>
              <a:gd name="connsiteX12" fmla="*/ 137160 w 731520"/>
              <a:gd name="connsiteY12" fmla="*/ 91440 h 182880"/>
              <a:gd name="connsiteX13" fmla="*/ 114300 w 731520"/>
              <a:gd name="connsiteY13" fmla="*/ 114300 h 182880"/>
              <a:gd name="connsiteX14" fmla="*/ 228600 w 731520"/>
              <a:gd name="connsiteY14" fmla="*/ 114300 h 182880"/>
              <a:gd name="connsiteX15" fmla="*/ 205740 w 731520"/>
              <a:gd name="connsiteY15" fmla="*/ 91440 h 182880"/>
              <a:gd name="connsiteX16" fmla="*/ 228600 w 731520"/>
              <a:gd name="connsiteY16" fmla="*/ 68580 h 182880"/>
              <a:gd name="connsiteX17" fmla="*/ 251460 w 731520"/>
              <a:gd name="connsiteY17" fmla="*/ 91440 h 182880"/>
              <a:gd name="connsiteX18" fmla="*/ 228600 w 731520"/>
              <a:gd name="connsiteY18" fmla="*/ 114300 h 182880"/>
              <a:gd name="connsiteX19" fmla="*/ 342900 w 731520"/>
              <a:gd name="connsiteY19" fmla="*/ 114300 h 182880"/>
              <a:gd name="connsiteX20" fmla="*/ 320040 w 731520"/>
              <a:gd name="connsiteY20" fmla="*/ 91440 h 182880"/>
              <a:gd name="connsiteX21" fmla="*/ 342900 w 731520"/>
              <a:gd name="connsiteY21" fmla="*/ 68580 h 182880"/>
              <a:gd name="connsiteX22" fmla="*/ 365760 w 731520"/>
              <a:gd name="connsiteY22" fmla="*/ 91440 h 182880"/>
              <a:gd name="connsiteX23" fmla="*/ 342900 w 731520"/>
              <a:gd name="connsiteY23" fmla="*/ 11430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1520" h="182880">
                <a:moveTo>
                  <a:pt x="690601" y="0"/>
                </a:moveTo>
                <a:lnTo>
                  <a:pt x="40919" y="0"/>
                </a:lnTo>
                <a:cubicBezTo>
                  <a:pt x="18320" y="0"/>
                  <a:pt x="0" y="18320"/>
                  <a:pt x="0" y="40919"/>
                </a:cubicBezTo>
                <a:lnTo>
                  <a:pt x="0" y="141961"/>
                </a:lnTo>
                <a:cubicBezTo>
                  <a:pt x="0" y="164560"/>
                  <a:pt x="18320" y="182880"/>
                  <a:pt x="40919" y="182880"/>
                </a:cubicBezTo>
                <a:lnTo>
                  <a:pt x="690601" y="182880"/>
                </a:lnTo>
                <a:cubicBezTo>
                  <a:pt x="713200" y="182880"/>
                  <a:pt x="731520" y="164560"/>
                  <a:pt x="731520" y="141961"/>
                </a:cubicBezTo>
                <a:lnTo>
                  <a:pt x="731520" y="40919"/>
                </a:lnTo>
                <a:cubicBezTo>
                  <a:pt x="731520" y="18320"/>
                  <a:pt x="713200" y="0"/>
                  <a:pt x="690601" y="0"/>
                </a:cubicBezTo>
                <a:close/>
                <a:moveTo>
                  <a:pt x="114300" y="114300"/>
                </a:moveTo>
                <a:cubicBezTo>
                  <a:pt x="101674" y="114300"/>
                  <a:pt x="91440" y="104066"/>
                  <a:pt x="91440" y="91440"/>
                </a:cubicBezTo>
                <a:cubicBezTo>
                  <a:pt x="91440" y="78814"/>
                  <a:pt x="101674" y="68580"/>
                  <a:pt x="114300" y="68580"/>
                </a:cubicBezTo>
                <a:cubicBezTo>
                  <a:pt x="126926" y="68580"/>
                  <a:pt x="137160" y="78814"/>
                  <a:pt x="137160" y="91440"/>
                </a:cubicBezTo>
                <a:cubicBezTo>
                  <a:pt x="137160" y="104066"/>
                  <a:pt x="126926" y="114300"/>
                  <a:pt x="114300" y="114300"/>
                </a:cubicBezTo>
                <a:close/>
                <a:moveTo>
                  <a:pt x="228600" y="114300"/>
                </a:moveTo>
                <a:cubicBezTo>
                  <a:pt x="215974" y="114300"/>
                  <a:pt x="205740" y="104066"/>
                  <a:pt x="205740" y="91440"/>
                </a:cubicBezTo>
                <a:cubicBezTo>
                  <a:pt x="205740" y="78814"/>
                  <a:pt x="215974" y="68580"/>
                  <a:pt x="228600" y="68580"/>
                </a:cubicBezTo>
                <a:cubicBezTo>
                  <a:pt x="241226" y="68580"/>
                  <a:pt x="251460" y="78814"/>
                  <a:pt x="251460" y="91440"/>
                </a:cubicBezTo>
                <a:cubicBezTo>
                  <a:pt x="251460" y="104066"/>
                  <a:pt x="241226" y="114300"/>
                  <a:pt x="228600" y="114300"/>
                </a:cubicBezTo>
                <a:close/>
                <a:moveTo>
                  <a:pt x="342900" y="114300"/>
                </a:moveTo>
                <a:cubicBezTo>
                  <a:pt x="330274" y="114300"/>
                  <a:pt x="320040" y="104066"/>
                  <a:pt x="320040" y="91440"/>
                </a:cubicBezTo>
                <a:cubicBezTo>
                  <a:pt x="320040" y="78814"/>
                  <a:pt x="330274" y="68580"/>
                  <a:pt x="342900" y="68580"/>
                </a:cubicBezTo>
                <a:cubicBezTo>
                  <a:pt x="355526" y="68580"/>
                  <a:pt x="365760" y="78814"/>
                  <a:pt x="365760" y="91440"/>
                </a:cubicBezTo>
                <a:cubicBezTo>
                  <a:pt x="365760" y="104066"/>
                  <a:pt x="355526" y="114300"/>
                  <a:pt x="342900" y="11430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16" name="Freeform 215">
            <a:extLst>
              <a:ext uri="{FF2B5EF4-FFF2-40B4-BE49-F238E27FC236}">
                <a16:creationId xmlns:a16="http://schemas.microsoft.com/office/drawing/2014/main" id="{F8695F95-8BE3-09C8-73BA-018615D86FDF}"/>
              </a:ext>
            </a:extLst>
          </p:cNvPr>
          <p:cNvSpPr/>
          <p:nvPr/>
        </p:nvSpPr>
        <p:spPr>
          <a:xfrm>
            <a:off x="2223179" y="4778417"/>
            <a:ext cx="731520" cy="182880"/>
          </a:xfrm>
          <a:custGeom>
            <a:avLst/>
            <a:gdLst>
              <a:gd name="connsiteX0" fmla="*/ 690601 w 731520"/>
              <a:gd name="connsiteY0" fmla="*/ 0 h 182880"/>
              <a:gd name="connsiteX1" fmla="*/ 40919 w 731520"/>
              <a:gd name="connsiteY1" fmla="*/ 0 h 182880"/>
              <a:gd name="connsiteX2" fmla="*/ 0 w 731520"/>
              <a:gd name="connsiteY2" fmla="*/ 40919 h 182880"/>
              <a:gd name="connsiteX3" fmla="*/ 0 w 731520"/>
              <a:gd name="connsiteY3" fmla="*/ 141961 h 182880"/>
              <a:gd name="connsiteX4" fmla="*/ 40919 w 731520"/>
              <a:gd name="connsiteY4" fmla="*/ 182880 h 182880"/>
              <a:gd name="connsiteX5" fmla="*/ 690601 w 731520"/>
              <a:gd name="connsiteY5" fmla="*/ 182880 h 182880"/>
              <a:gd name="connsiteX6" fmla="*/ 731520 w 731520"/>
              <a:gd name="connsiteY6" fmla="*/ 141961 h 182880"/>
              <a:gd name="connsiteX7" fmla="*/ 731520 w 731520"/>
              <a:gd name="connsiteY7" fmla="*/ 40919 h 182880"/>
              <a:gd name="connsiteX8" fmla="*/ 690601 w 731520"/>
              <a:gd name="connsiteY8" fmla="*/ 0 h 182880"/>
              <a:gd name="connsiteX9" fmla="*/ 114300 w 731520"/>
              <a:gd name="connsiteY9" fmla="*/ 114300 h 182880"/>
              <a:gd name="connsiteX10" fmla="*/ 91440 w 731520"/>
              <a:gd name="connsiteY10" fmla="*/ 91440 h 182880"/>
              <a:gd name="connsiteX11" fmla="*/ 114300 w 731520"/>
              <a:gd name="connsiteY11" fmla="*/ 68580 h 182880"/>
              <a:gd name="connsiteX12" fmla="*/ 137160 w 731520"/>
              <a:gd name="connsiteY12" fmla="*/ 91440 h 182880"/>
              <a:gd name="connsiteX13" fmla="*/ 114300 w 731520"/>
              <a:gd name="connsiteY13" fmla="*/ 114300 h 182880"/>
              <a:gd name="connsiteX14" fmla="*/ 228600 w 731520"/>
              <a:gd name="connsiteY14" fmla="*/ 114300 h 182880"/>
              <a:gd name="connsiteX15" fmla="*/ 205740 w 731520"/>
              <a:gd name="connsiteY15" fmla="*/ 91440 h 182880"/>
              <a:gd name="connsiteX16" fmla="*/ 228600 w 731520"/>
              <a:gd name="connsiteY16" fmla="*/ 68580 h 182880"/>
              <a:gd name="connsiteX17" fmla="*/ 251460 w 731520"/>
              <a:gd name="connsiteY17" fmla="*/ 91440 h 182880"/>
              <a:gd name="connsiteX18" fmla="*/ 228600 w 731520"/>
              <a:gd name="connsiteY18" fmla="*/ 114300 h 182880"/>
              <a:gd name="connsiteX19" fmla="*/ 342900 w 731520"/>
              <a:gd name="connsiteY19" fmla="*/ 114300 h 182880"/>
              <a:gd name="connsiteX20" fmla="*/ 320040 w 731520"/>
              <a:gd name="connsiteY20" fmla="*/ 91440 h 182880"/>
              <a:gd name="connsiteX21" fmla="*/ 342900 w 731520"/>
              <a:gd name="connsiteY21" fmla="*/ 68580 h 182880"/>
              <a:gd name="connsiteX22" fmla="*/ 365760 w 731520"/>
              <a:gd name="connsiteY22" fmla="*/ 91440 h 182880"/>
              <a:gd name="connsiteX23" fmla="*/ 342900 w 731520"/>
              <a:gd name="connsiteY23" fmla="*/ 114300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1520" h="182880">
                <a:moveTo>
                  <a:pt x="690601" y="0"/>
                </a:moveTo>
                <a:lnTo>
                  <a:pt x="40919" y="0"/>
                </a:lnTo>
                <a:cubicBezTo>
                  <a:pt x="18320" y="0"/>
                  <a:pt x="0" y="18320"/>
                  <a:pt x="0" y="40919"/>
                </a:cubicBezTo>
                <a:lnTo>
                  <a:pt x="0" y="141961"/>
                </a:lnTo>
                <a:cubicBezTo>
                  <a:pt x="0" y="164560"/>
                  <a:pt x="18320" y="182880"/>
                  <a:pt x="40919" y="182880"/>
                </a:cubicBezTo>
                <a:lnTo>
                  <a:pt x="690601" y="182880"/>
                </a:lnTo>
                <a:cubicBezTo>
                  <a:pt x="713200" y="182880"/>
                  <a:pt x="731520" y="164560"/>
                  <a:pt x="731520" y="141961"/>
                </a:cubicBezTo>
                <a:lnTo>
                  <a:pt x="731520" y="40919"/>
                </a:lnTo>
                <a:cubicBezTo>
                  <a:pt x="731520" y="18320"/>
                  <a:pt x="713200" y="0"/>
                  <a:pt x="690601" y="0"/>
                </a:cubicBezTo>
                <a:close/>
                <a:moveTo>
                  <a:pt x="114300" y="114300"/>
                </a:moveTo>
                <a:cubicBezTo>
                  <a:pt x="101674" y="114300"/>
                  <a:pt x="91440" y="104066"/>
                  <a:pt x="91440" y="91440"/>
                </a:cubicBezTo>
                <a:cubicBezTo>
                  <a:pt x="91440" y="78814"/>
                  <a:pt x="101674" y="68580"/>
                  <a:pt x="114300" y="68580"/>
                </a:cubicBezTo>
                <a:cubicBezTo>
                  <a:pt x="126926" y="68580"/>
                  <a:pt x="137160" y="78814"/>
                  <a:pt x="137160" y="91440"/>
                </a:cubicBezTo>
                <a:cubicBezTo>
                  <a:pt x="137160" y="104066"/>
                  <a:pt x="126926" y="114300"/>
                  <a:pt x="114300" y="114300"/>
                </a:cubicBezTo>
                <a:close/>
                <a:moveTo>
                  <a:pt x="228600" y="114300"/>
                </a:moveTo>
                <a:cubicBezTo>
                  <a:pt x="215974" y="114300"/>
                  <a:pt x="205740" y="104066"/>
                  <a:pt x="205740" y="91440"/>
                </a:cubicBezTo>
                <a:cubicBezTo>
                  <a:pt x="205740" y="78814"/>
                  <a:pt x="215974" y="68580"/>
                  <a:pt x="228600" y="68580"/>
                </a:cubicBezTo>
                <a:cubicBezTo>
                  <a:pt x="241226" y="68580"/>
                  <a:pt x="251460" y="78814"/>
                  <a:pt x="251460" y="91440"/>
                </a:cubicBezTo>
                <a:cubicBezTo>
                  <a:pt x="251460" y="104066"/>
                  <a:pt x="241226" y="114300"/>
                  <a:pt x="228600" y="114300"/>
                </a:cubicBezTo>
                <a:close/>
                <a:moveTo>
                  <a:pt x="342900" y="114300"/>
                </a:moveTo>
                <a:cubicBezTo>
                  <a:pt x="330274" y="114300"/>
                  <a:pt x="320040" y="104066"/>
                  <a:pt x="320040" y="91440"/>
                </a:cubicBezTo>
                <a:cubicBezTo>
                  <a:pt x="320040" y="78814"/>
                  <a:pt x="330274" y="68580"/>
                  <a:pt x="342900" y="68580"/>
                </a:cubicBezTo>
                <a:cubicBezTo>
                  <a:pt x="355526" y="68580"/>
                  <a:pt x="365760" y="78814"/>
                  <a:pt x="365760" y="91440"/>
                </a:cubicBezTo>
                <a:cubicBezTo>
                  <a:pt x="365760" y="104066"/>
                  <a:pt x="355526" y="114300"/>
                  <a:pt x="342900" y="114300"/>
                </a:cubicBez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11" name="Rectangle 110">
            <a:extLst>
              <a:ext uri="{FF2B5EF4-FFF2-40B4-BE49-F238E27FC236}">
                <a16:creationId xmlns:a16="http://schemas.microsoft.com/office/drawing/2014/main" id="{B81630F5-A074-A789-656B-CEA7CD975562}"/>
              </a:ext>
            </a:extLst>
          </p:cNvPr>
          <p:cNvSpPr/>
          <p:nvPr/>
        </p:nvSpPr>
        <p:spPr>
          <a:xfrm>
            <a:off x="1895051" y="5749970"/>
            <a:ext cx="1395899" cy="615553"/>
          </a:xfrm>
          <a:prstGeom prst="rect">
            <a:avLst/>
          </a:prstGeom>
        </p:spPr>
        <p:txBody>
          <a:bodyPr wrap="square" lIns="0" tIns="0" rIns="0" bIns="0">
            <a:spAutoFit/>
          </a:bodyPr>
          <a:lstStyle/>
          <a:p>
            <a:pPr algn="ctr">
              <a:defRPr>
                <a:latin typeface="Calibri"/>
                <a:ea typeface="Calibri"/>
                <a:cs typeface="Calibri"/>
              </a:defRPr>
            </a:pPr>
            <a:r>
              <a:rPr lang="en-US" sz="2000" dirty="0">
                <a:latin typeface="Calibri"/>
                <a:ea typeface="Calibri"/>
                <a:cs typeface="Calibri"/>
              </a:rPr>
              <a:t>Distributed</a:t>
            </a:r>
            <a:br>
              <a:rPr lang="en-US" sz="2000" dirty="0">
                <a:latin typeface="Calibri"/>
                <a:ea typeface="Calibri"/>
                <a:cs typeface="Calibri"/>
              </a:rPr>
            </a:br>
            <a:r>
              <a:rPr lang="en-US" sz="2000" dirty="0">
                <a:latin typeface="Calibri"/>
                <a:ea typeface="Calibri"/>
                <a:cs typeface="Calibri"/>
              </a:rPr>
              <a:t>computing</a:t>
            </a:r>
          </a:p>
        </p:txBody>
      </p:sp>
      <p:cxnSp>
        <p:nvCxnSpPr>
          <p:cNvPr id="123" name="Straight Arrow Connector 122">
            <a:extLst>
              <a:ext uri="{FF2B5EF4-FFF2-40B4-BE49-F238E27FC236}">
                <a16:creationId xmlns:a16="http://schemas.microsoft.com/office/drawing/2014/main" id="{50E4F845-32C1-E71C-7B69-86107E8FCA32}"/>
              </a:ext>
            </a:extLst>
          </p:cNvPr>
          <p:cNvCxnSpPr>
            <a:cxnSpLocks/>
          </p:cNvCxnSpPr>
          <p:nvPr/>
        </p:nvCxnSpPr>
        <p:spPr>
          <a:xfrm flipH="1">
            <a:off x="3292435" y="4225694"/>
            <a:ext cx="1316736" cy="59436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183" name="Freeform 182">
            <a:extLst>
              <a:ext uri="{FF2B5EF4-FFF2-40B4-BE49-F238E27FC236}">
                <a16:creationId xmlns:a16="http://schemas.microsoft.com/office/drawing/2014/main" id="{3DB7234B-16B7-D3BE-1083-4376A86B37D6}"/>
              </a:ext>
            </a:extLst>
          </p:cNvPr>
          <p:cNvSpPr/>
          <p:nvPr/>
        </p:nvSpPr>
        <p:spPr>
          <a:xfrm>
            <a:off x="9164662" y="504130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4" name="Freeform 183">
            <a:extLst>
              <a:ext uri="{FF2B5EF4-FFF2-40B4-BE49-F238E27FC236}">
                <a16:creationId xmlns:a16="http://schemas.microsoft.com/office/drawing/2014/main" id="{231C3C08-9B83-510E-3232-0AD470130090}"/>
              </a:ext>
            </a:extLst>
          </p:cNvPr>
          <p:cNvSpPr/>
          <p:nvPr/>
        </p:nvSpPr>
        <p:spPr>
          <a:xfrm>
            <a:off x="9164662" y="494986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5" name="Freeform 184">
            <a:extLst>
              <a:ext uri="{FF2B5EF4-FFF2-40B4-BE49-F238E27FC236}">
                <a16:creationId xmlns:a16="http://schemas.microsoft.com/office/drawing/2014/main" id="{30B8CA4D-86E4-E57E-FB96-89F9437DEE21}"/>
              </a:ext>
            </a:extLst>
          </p:cNvPr>
          <p:cNvSpPr/>
          <p:nvPr/>
        </p:nvSpPr>
        <p:spPr>
          <a:xfrm>
            <a:off x="9164662" y="513274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6" name="Freeform 185">
            <a:extLst>
              <a:ext uri="{FF2B5EF4-FFF2-40B4-BE49-F238E27FC236}">
                <a16:creationId xmlns:a16="http://schemas.microsoft.com/office/drawing/2014/main" id="{F1DA18E1-CA9F-F958-1AE6-A8E97CACC396}"/>
              </a:ext>
            </a:extLst>
          </p:cNvPr>
          <p:cNvSpPr/>
          <p:nvPr/>
        </p:nvSpPr>
        <p:spPr>
          <a:xfrm>
            <a:off x="9164662" y="540706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7" name="Freeform 186">
            <a:extLst>
              <a:ext uri="{FF2B5EF4-FFF2-40B4-BE49-F238E27FC236}">
                <a16:creationId xmlns:a16="http://schemas.microsoft.com/office/drawing/2014/main" id="{9EAD67A9-5B90-C379-03E7-45285428D8F0}"/>
              </a:ext>
            </a:extLst>
          </p:cNvPr>
          <p:cNvSpPr/>
          <p:nvPr/>
        </p:nvSpPr>
        <p:spPr>
          <a:xfrm>
            <a:off x="9164662" y="531562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8" name="Freeform 187">
            <a:extLst>
              <a:ext uri="{FF2B5EF4-FFF2-40B4-BE49-F238E27FC236}">
                <a16:creationId xmlns:a16="http://schemas.microsoft.com/office/drawing/2014/main" id="{64392E87-5871-48C2-1217-A0472BBF3252}"/>
              </a:ext>
            </a:extLst>
          </p:cNvPr>
          <p:cNvSpPr/>
          <p:nvPr/>
        </p:nvSpPr>
        <p:spPr>
          <a:xfrm>
            <a:off x="9164662" y="522418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89" name="Freeform 188">
            <a:extLst>
              <a:ext uri="{FF2B5EF4-FFF2-40B4-BE49-F238E27FC236}">
                <a16:creationId xmlns:a16="http://schemas.microsoft.com/office/drawing/2014/main" id="{D043BB70-1C6F-52A6-165E-65D271CF2811}"/>
              </a:ext>
            </a:extLst>
          </p:cNvPr>
          <p:cNvSpPr/>
          <p:nvPr/>
        </p:nvSpPr>
        <p:spPr>
          <a:xfrm>
            <a:off x="9953332" y="531562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0" name="Freeform 189">
            <a:extLst>
              <a:ext uri="{FF2B5EF4-FFF2-40B4-BE49-F238E27FC236}">
                <a16:creationId xmlns:a16="http://schemas.microsoft.com/office/drawing/2014/main" id="{A706E2F0-80AA-9127-353A-64BC51B07EA7}"/>
              </a:ext>
            </a:extLst>
          </p:cNvPr>
          <p:cNvSpPr/>
          <p:nvPr/>
        </p:nvSpPr>
        <p:spPr>
          <a:xfrm>
            <a:off x="9953332" y="540706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1" name="Freeform 190">
            <a:extLst>
              <a:ext uri="{FF2B5EF4-FFF2-40B4-BE49-F238E27FC236}">
                <a16:creationId xmlns:a16="http://schemas.microsoft.com/office/drawing/2014/main" id="{DDE0740E-948A-E10E-0C66-66DF18F79DE9}"/>
              </a:ext>
            </a:extLst>
          </p:cNvPr>
          <p:cNvSpPr/>
          <p:nvPr/>
        </p:nvSpPr>
        <p:spPr>
          <a:xfrm>
            <a:off x="9953332" y="522418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2" name="Freeform 191">
            <a:extLst>
              <a:ext uri="{FF2B5EF4-FFF2-40B4-BE49-F238E27FC236}">
                <a16:creationId xmlns:a16="http://schemas.microsoft.com/office/drawing/2014/main" id="{C795F284-6958-C4F4-B7C3-9A664F554E41}"/>
              </a:ext>
            </a:extLst>
          </p:cNvPr>
          <p:cNvSpPr/>
          <p:nvPr/>
        </p:nvSpPr>
        <p:spPr>
          <a:xfrm>
            <a:off x="9953332" y="494986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3" name="Freeform 192">
            <a:extLst>
              <a:ext uri="{FF2B5EF4-FFF2-40B4-BE49-F238E27FC236}">
                <a16:creationId xmlns:a16="http://schemas.microsoft.com/office/drawing/2014/main" id="{3A1AEB49-3B1A-107A-5D7C-74E61FBAFC30}"/>
              </a:ext>
            </a:extLst>
          </p:cNvPr>
          <p:cNvSpPr/>
          <p:nvPr/>
        </p:nvSpPr>
        <p:spPr>
          <a:xfrm>
            <a:off x="9953332" y="513274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4" name="Freeform 193">
            <a:extLst>
              <a:ext uri="{FF2B5EF4-FFF2-40B4-BE49-F238E27FC236}">
                <a16:creationId xmlns:a16="http://schemas.microsoft.com/office/drawing/2014/main" id="{ECF4201D-5D4D-6AB1-57E1-E5F2BEE979EB}"/>
              </a:ext>
            </a:extLst>
          </p:cNvPr>
          <p:cNvSpPr/>
          <p:nvPr/>
        </p:nvSpPr>
        <p:spPr>
          <a:xfrm>
            <a:off x="9953332" y="5041307"/>
            <a:ext cx="80010" cy="45720"/>
          </a:xfrm>
          <a:custGeom>
            <a:avLst/>
            <a:gdLst>
              <a:gd name="connsiteX0" fmla="*/ 0 w 80010"/>
              <a:gd name="connsiteY0" fmla="*/ 0 h 45720"/>
              <a:gd name="connsiteX1" fmla="*/ 80010 w 80010"/>
              <a:gd name="connsiteY1" fmla="*/ 0 h 45720"/>
              <a:gd name="connsiteX2" fmla="*/ 80010 w 80010"/>
              <a:gd name="connsiteY2" fmla="*/ 45720 h 45720"/>
              <a:gd name="connsiteX3" fmla="*/ 0 w 80010"/>
              <a:gd name="connsiteY3" fmla="*/ 45720 h 45720"/>
            </a:gdLst>
            <a:ahLst/>
            <a:cxnLst>
              <a:cxn ang="0">
                <a:pos x="connsiteX0" y="connsiteY0"/>
              </a:cxn>
              <a:cxn ang="0">
                <a:pos x="connsiteX1" y="connsiteY1"/>
              </a:cxn>
              <a:cxn ang="0">
                <a:pos x="connsiteX2" y="connsiteY2"/>
              </a:cxn>
              <a:cxn ang="0">
                <a:pos x="connsiteX3" y="connsiteY3"/>
              </a:cxn>
            </a:cxnLst>
            <a:rect l="l" t="t" r="r" b="b"/>
            <a:pathLst>
              <a:path w="80010" h="45720">
                <a:moveTo>
                  <a:pt x="0" y="0"/>
                </a:moveTo>
                <a:lnTo>
                  <a:pt x="80010" y="0"/>
                </a:lnTo>
                <a:lnTo>
                  <a:pt x="80010" y="45720"/>
                </a:lnTo>
                <a:lnTo>
                  <a:pt x="0" y="4572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5" name="Freeform 194">
            <a:extLst>
              <a:ext uri="{FF2B5EF4-FFF2-40B4-BE49-F238E27FC236}">
                <a16:creationId xmlns:a16="http://schemas.microsoft.com/office/drawing/2014/main" id="{389243DF-4249-6AFD-281C-7CCFA119E438}"/>
              </a:ext>
            </a:extLst>
          </p:cNvPr>
          <p:cNvSpPr/>
          <p:nvPr/>
        </p:nvSpPr>
        <p:spPr>
          <a:xfrm>
            <a:off x="9621862" y="476698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6" name="Freeform 195">
            <a:extLst>
              <a:ext uri="{FF2B5EF4-FFF2-40B4-BE49-F238E27FC236}">
                <a16:creationId xmlns:a16="http://schemas.microsoft.com/office/drawing/2014/main" id="{259AA999-A02C-CB63-2464-66AA64A8BFBD}"/>
              </a:ext>
            </a:extLst>
          </p:cNvPr>
          <p:cNvSpPr/>
          <p:nvPr/>
        </p:nvSpPr>
        <p:spPr>
          <a:xfrm>
            <a:off x="9804742" y="476698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7" name="Freeform 196">
            <a:extLst>
              <a:ext uri="{FF2B5EF4-FFF2-40B4-BE49-F238E27FC236}">
                <a16:creationId xmlns:a16="http://schemas.microsoft.com/office/drawing/2014/main" id="{80BCA745-E91D-10EF-3540-899EFA7FB4B1}"/>
              </a:ext>
            </a:extLst>
          </p:cNvPr>
          <p:cNvSpPr/>
          <p:nvPr/>
        </p:nvSpPr>
        <p:spPr>
          <a:xfrm>
            <a:off x="9713302" y="476698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8" name="Freeform 197">
            <a:extLst>
              <a:ext uri="{FF2B5EF4-FFF2-40B4-BE49-F238E27FC236}">
                <a16:creationId xmlns:a16="http://schemas.microsoft.com/office/drawing/2014/main" id="{A836CBC3-0373-0B15-9587-4165AC83C9F7}"/>
              </a:ext>
            </a:extLst>
          </p:cNvPr>
          <p:cNvSpPr/>
          <p:nvPr/>
        </p:nvSpPr>
        <p:spPr>
          <a:xfrm>
            <a:off x="9530422" y="476698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99" name="Freeform 198">
            <a:extLst>
              <a:ext uri="{FF2B5EF4-FFF2-40B4-BE49-F238E27FC236}">
                <a16:creationId xmlns:a16="http://schemas.microsoft.com/office/drawing/2014/main" id="{0307EE8C-E127-3A16-7AEA-5B62B30974CE}"/>
              </a:ext>
            </a:extLst>
          </p:cNvPr>
          <p:cNvSpPr/>
          <p:nvPr/>
        </p:nvSpPr>
        <p:spPr>
          <a:xfrm>
            <a:off x="9347542" y="476698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0" name="Freeform 199">
            <a:extLst>
              <a:ext uri="{FF2B5EF4-FFF2-40B4-BE49-F238E27FC236}">
                <a16:creationId xmlns:a16="http://schemas.microsoft.com/office/drawing/2014/main" id="{9E038D69-56BA-E4B9-6931-3FB84AB85D78}"/>
              </a:ext>
            </a:extLst>
          </p:cNvPr>
          <p:cNvSpPr/>
          <p:nvPr/>
        </p:nvSpPr>
        <p:spPr>
          <a:xfrm>
            <a:off x="9438982" y="476698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1" name="Freeform 200">
            <a:extLst>
              <a:ext uri="{FF2B5EF4-FFF2-40B4-BE49-F238E27FC236}">
                <a16:creationId xmlns:a16="http://schemas.microsoft.com/office/drawing/2014/main" id="{A01850FE-7D38-8BD6-C1A0-6FD8322A9C9D}"/>
              </a:ext>
            </a:extLst>
          </p:cNvPr>
          <p:cNvSpPr/>
          <p:nvPr/>
        </p:nvSpPr>
        <p:spPr>
          <a:xfrm>
            <a:off x="9438982" y="555565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2" name="Freeform 201">
            <a:extLst>
              <a:ext uri="{FF2B5EF4-FFF2-40B4-BE49-F238E27FC236}">
                <a16:creationId xmlns:a16="http://schemas.microsoft.com/office/drawing/2014/main" id="{4FD3F30E-D70E-1CFE-AA7F-6E25246C64A5}"/>
              </a:ext>
            </a:extLst>
          </p:cNvPr>
          <p:cNvSpPr/>
          <p:nvPr/>
        </p:nvSpPr>
        <p:spPr>
          <a:xfrm>
            <a:off x="9347542" y="555565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3" name="Freeform 202">
            <a:extLst>
              <a:ext uri="{FF2B5EF4-FFF2-40B4-BE49-F238E27FC236}">
                <a16:creationId xmlns:a16="http://schemas.microsoft.com/office/drawing/2014/main" id="{587CE2F3-AD9D-7E21-E8AD-56CA317CEA52}"/>
              </a:ext>
            </a:extLst>
          </p:cNvPr>
          <p:cNvSpPr/>
          <p:nvPr/>
        </p:nvSpPr>
        <p:spPr>
          <a:xfrm>
            <a:off x="9530422" y="555565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4" name="Freeform 203">
            <a:extLst>
              <a:ext uri="{FF2B5EF4-FFF2-40B4-BE49-F238E27FC236}">
                <a16:creationId xmlns:a16="http://schemas.microsoft.com/office/drawing/2014/main" id="{B330199B-8DE1-DF3A-7C62-FBC965B0186B}"/>
              </a:ext>
            </a:extLst>
          </p:cNvPr>
          <p:cNvSpPr/>
          <p:nvPr/>
        </p:nvSpPr>
        <p:spPr>
          <a:xfrm>
            <a:off x="9621862" y="555565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5" name="Freeform 204">
            <a:extLst>
              <a:ext uri="{FF2B5EF4-FFF2-40B4-BE49-F238E27FC236}">
                <a16:creationId xmlns:a16="http://schemas.microsoft.com/office/drawing/2014/main" id="{DCEE76DF-F080-5255-4E13-0866DCFA65AC}"/>
              </a:ext>
            </a:extLst>
          </p:cNvPr>
          <p:cNvSpPr/>
          <p:nvPr/>
        </p:nvSpPr>
        <p:spPr>
          <a:xfrm>
            <a:off x="9713302" y="555565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6" name="Freeform 205">
            <a:extLst>
              <a:ext uri="{FF2B5EF4-FFF2-40B4-BE49-F238E27FC236}">
                <a16:creationId xmlns:a16="http://schemas.microsoft.com/office/drawing/2014/main" id="{8A2BB498-E857-96B7-FB88-F62AA44EF23E}"/>
              </a:ext>
            </a:extLst>
          </p:cNvPr>
          <p:cNvSpPr/>
          <p:nvPr/>
        </p:nvSpPr>
        <p:spPr>
          <a:xfrm>
            <a:off x="9804742" y="5555657"/>
            <a:ext cx="45720" cy="80010"/>
          </a:xfrm>
          <a:custGeom>
            <a:avLst/>
            <a:gdLst>
              <a:gd name="connsiteX0" fmla="*/ 0 w 45720"/>
              <a:gd name="connsiteY0" fmla="*/ 0 h 80010"/>
              <a:gd name="connsiteX1" fmla="*/ 45720 w 45720"/>
              <a:gd name="connsiteY1" fmla="*/ 0 h 80010"/>
              <a:gd name="connsiteX2" fmla="*/ 45720 w 45720"/>
              <a:gd name="connsiteY2" fmla="*/ 80010 h 80010"/>
              <a:gd name="connsiteX3" fmla="*/ 0 w 45720"/>
              <a:gd name="connsiteY3" fmla="*/ 80010 h 80010"/>
            </a:gdLst>
            <a:ahLst/>
            <a:cxnLst>
              <a:cxn ang="0">
                <a:pos x="connsiteX0" y="connsiteY0"/>
              </a:cxn>
              <a:cxn ang="0">
                <a:pos x="connsiteX1" y="connsiteY1"/>
              </a:cxn>
              <a:cxn ang="0">
                <a:pos x="connsiteX2" y="connsiteY2"/>
              </a:cxn>
              <a:cxn ang="0">
                <a:pos x="connsiteX3" y="connsiteY3"/>
              </a:cxn>
            </a:cxnLst>
            <a:rect l="l" t="t" r="r" b="b"/>
            <a:pathLst>
              <a:path w="45720" h="80010">
                <a:moveTo>
                  <a:pt x="0" y="0"/>
                </a:moveTo>
                <a:lnTo>
                  <a:pt x="45720" y="0"/>
                </a:lnTo>
                <a:lnTo>
                  <a:pt x="45720" y="80010"/>
                </a:lnTo>
                <a:lnTo>
                  <a:pt x="0" y="8001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7" name="Freeform 206">
            <a:extLst>
              <a:ext uri="{FF2B5EF4-FFF2-40B4-BE49-F238E27FC236}">
                <a16:creationId xmlns:a16="http://schemas.microsoft.com/office/drawing/2014/main" id="{28A9A202-524A-D7BD-FB92-0D8DFBC0D538}"/>
              </a:ext>
            </a:extLst>
          </p:cNvPr>
          <p:cNvSpPr/>
          <p:nvPr/>
        </p:nvSpPr>
        <p:spPr>
          <a:xfrm>
            <a:off x="9450412" y="5052737"/>
            <a:ext cx="297180" cy="297180"/>
          </a:xfrm>
          <a:custGeom>
            <a:avLst/>
            <a:gdLst>
              <a:gd name="connsiteX0" fmla="*/ 0 w 297180"/>
              <a:gd name="connsiteY0" fmla="*/ 0 h 297180"/>
              <a:gd name="connsiteX1" fmla="*/ 297180 w 297180"/>
              <a:gd name="connsiteY1" fmla="*/ 0 h 297180"/>
              <a:gd name="connsiteX2" fmla="*/ 297180 w 297180"/>
              <a:gd name="connsiteY2" fmla="*/ 297180 h 297180"/>
              <a:gd name="connsiteX3" fmla="*/ 0 w 297180"/>
              <a:gd name="connsiteY3" fmla="*/ 297180 h 297180"/>
            </a:gdLst>
            <a:ahLst/>
            <a:cxnLst>
              <a:cxn ang="0">
                <a:pos x="connsiteX0" y="connsiteY0"/>
              </a:cxn>
              <a:cxn ang="0">
                <a:pos x="connsiteX1" y="connsiteY1"/>
              </a:cxn>
              <a:cxn ang="0">
                <a:pos x="connsiteX2" y="connsiteY2"/>
              </a:cxn>
              <a:cxn ang="0">
                <a:pos x="connsiteX3" y="connsiteY3"/>
              </a:cxn>
            </a:cxnLst>
            <a:rect l="l" t="t" r="r" b="b"/>
            <a:pathLst>
              <a:path w="297180" h="297180">
                <a:moveTo>
                  <a:pt x="0" y="0"/>
                </a:moveTo>
                <a:lnTo>
                  <a:pt x="297180" y="0"/>
                </a:lnTo>
                <a:lnTo>
                  <a:pt x="297180" y="297180"/>
                </a:lnTo>
                <a:lnTo>
                  <a:pt x="0" y="29718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08" name="Freeform 207">
            <a:extLst>
              <a:ext uri="{FF2B5EF4-FFF2-40B4-BE49-F238E27FC236}">
                <a16:creationId xmlns:a16="http://schemas.microsoft.com/office/drawing/2014/main" id="{01BADEC3-48F2-DE94-553A-69AB398EE353}"/>
              </a:ext>
            </a:extLst>
          </p:cNvPr>
          <p:cNvSpPr/>
          <p:nvPr/>
        </p:nvSpPr>
        <p:spPr>
          <a:xfrm>
            <a:off x="9290392" y="4892717"/>
            <a:ext cx="617220" cy="617220"/>
          </a:xfrm>
          <a:custGeom>
            <a:avLst/>
            <a:gdLst>
              <a:gd name="connsiteX0" fmla="*/ 571500 w 617220"/>
              <a:gd name="connsiteY0" fmla="*/ 0 h 617220"/>
              <a:gd name="connsiteX1" fmla="*/ 45720 w 617220"/>
              <a:gd name="connsiteY1" fmla="*/ 0 h 617220"/>
              <a:gd name="connsiteX2" fmla="*/ 0 w 617220"/>
              <a:gd name="connsiteY2" fmla="*/ 45720 h 617220"/>
              <a:gd name="connsiteX3" fmla="*/ 0 w 617220"/>
              <a:gd name="connsiteY3" fmla="*/ 571500 h 617220"/>
              <a:gd name="connsiteX4" fmla="*/ 45720 w 617220"/>
              <a:gd name="connsiteY4" fmla="*/ 617220 h 617220"/>
              <a:gd name="connsiteX5" fmla="*/ 571500 w 617220"/>
              <a:gd name="connsiteY5" fmla="*/ 617220 h 617220"/>
              <a:gd name="connsiteX6" fmla="*/ 617220 w 617220"/>
              <a:gd name="connsiteY6" fmla="*/ 571500 h 617220"/>
              <a:gd name="connsiteX7" fmla="*/ 617220 w 617220"/>
              <a:gd name="connsiteY7" fmla="*/ 45720 h 617220"/>
              <a:gd name="connsiteX8" fmla="*/ 571500 w 617220"/>
              <a:gd name="connsiteY8" fmla="*/ 0 h 617220"/>
              <a:gd name="connsiteX9" fmla="*/ 502920 w 617220"/>
              <a:gd name="connsiteY9" fmla="*/ 502920 h 617220"/>
              <a:gd name="connsiteX10" fmla="*/ 114300 w 617220"/>
              <a:gd name="connsiteY10" fmla="*/ 502920 h 617220"/>
              <a:gd name="connsiteX11" fmla="*/ 114300 w 617220"/>
              <a:gd name="connsiteY11" fmla="*/ 114300 h 617220"/>
              <a:gd name="connsiteX12" fmla="*/ 502920 w 617220"/>
              <a:gd name="connsiteY12" fmla="*/ 114300 h 617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7220" h="617220">
                <a:moveTo>
                  <a:pt x="571500" y="0"/>
                </a:moveTo>
                <a:lnTo>
                  <a:pt x="45720" y="0"/>
                </a:lnTo>
                <a:cubicBezTo>
                  <a:pt x="20470" y="0"/>
                  <a:pt x="0" y="20470"/>
                  <a:pt x="0" y="45720"/>
                </a:cubicBezTo>
                <a:lnTo>
                  <a:pt x="0" y="571500"/>
                </a:lnTo>
                <a:cubicBezTo>
                  <a:pt x="0" y="596750"/>
                  <a:pt x="20470" y="617220"/>
                  <a:pt x="45720" y="617220"/>
                </a:cubicBezTo>
                <a:lnTo>
                  <a:pt x="571500" y="617220"/>
                </a:lnTo>
                <a:cubicBezTo>
                  <a:pt x="596750" y="617220"/>
                  <a:pt x="617220" y="596750"/>
                  <a:pt x="617220" y="571500"/>
                </a:cubicBezTo>
                <a:lnTo>
                  <a:pt x="617220" y="45720"/>
                </a:lnTo>
                <a:cubicBezTo>
                  <a:pt x="617220" y="20470"/>
                  <a:pt x="596750" y="0"/>
                  <a:pt x="571500" y="0"/>
                </a:cubicBezTo>
                <a:close/>
                <a:moveTo>
                  <a:pt x="502920" y="502920"/>
                </a:moveTo>
                <a:lnTo>
                  <a:pt x="114300" y="502920"/>
                </a:lnTo>
                <a:lnTo>
                  <a:pt x="114300" y="114300"/>
                </a:lnTo>
                <a:lnTo>
                  <a:pt x="502920" y="11430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110" name="Rectangle 109">
            <a:extLst>
              <a:ext uri="{FF2B5EF4-FFF2-40B4-BE49-F238E27FC236}">
                <a16:creationId xmlns:a16="http://schemas.microsoft.com/office/drawing/2014/main" id="{7CD00286-D4F2-119B-5C73-63421DA971EB}"/>
              </a:ext>
            </a:extLst>
          </p:cNvPr>
          <p:cNvSpPr/>
          <p:nvPr/>
        </p:nvSpPr>
        <p:spPr>
          <a:xfrm>
            <a:off x="8863521" y="5749970"/>
            <a:ext cx="1470962" cy="615553"/>
          </a:xfrm>
          <a:prstGeom prst="rect">
            <a:avLst/>
          </a:prstGeom>
        </p:spPr>
        <p:txBody>
          <a:bodyPr wrap="square" lIns="0" tIns="0" rIns="0" bIns="0">
            <a:spAutoFit/>
          </a:bodyPr>
          <a:lstStyle/>
          <a:p>
            <a:pPr algn="ctr">
              <a:defRPr>
                <a:latin typeface="Calibri"/>
                <a:ea typeface="Calibri"/>
                <a:cs typeface="Calibri"/>
              </a:defRPr>
            </a:pPr>
            <a:r>
              <a:rPr lang="en-US" sz="2000" dirty="0">
                <a:latin typeface="Calibri"/>
                <a:ea typeface="Calibri"/>
                <a:cs typeface="Calibri"/>
              </a:rPr>
              <a:t>Hardware accelerators</a:t>
            </a:r>
          </a:p>
        </p:txBody>
      </p:sp>
      <p:cxnSp>
        <p:nvCxnSpPr>
          <p:cNvPr id="129" name="Straight Arrow Connector 128">
            <a:extLst>
              <a:ext uri="{FF2B5EF4-FFF2-40B4-BE49-F238E27FC236}">
                <a16:creationId xmlns:a16="http://schemas.microsoft.com/office/drawing/2014/main" id="{D8EE6773-96AC-E2F7-1EDB-351CEF76914A}"/>
              </a:ext>
            </a:extLst>
          </p:cNvPr>
          <p:cNvCxnSpPr>
            <a:cxnSpLocks/>
          </p:cNvCxnSpPr>
          <p:nvPr/>
        </p:nvCxnSpPr>
        <p:spPr>
          <a:xfrm>
            <a:off x="7647702" y="4225694"/>
            <a:ext cx="1316736" cy="59436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42D3EB87-B02A-7D30-29D7-2BF9ED7F4857}"/>
              </a:ext>
            </a:extLst>
          </p:cNvPr>
          <p:cNvGrpSpPr/>
          <p:nvPr/>
        </p:nvGrpSpPr>
        <p:grpSpPr>
          <a:xfrm>
            <a:off x="4015921" y="4716787"/>
            <a:ext cx="3350075" cy="615553"/>
            <a:chOff x="2491921" y="4716784"/>
            <a:chExt cx="3350075" cy="615553"/>
          </a:xfrm>
        </p:grpSpPr>
        <p:sp>
          <p:nvSpPr>
            <p:cNvPr id="85" name="Rectangle 84">
              <a:extLst>
                <a:ext uri="{FF2B5EF4-FFF2-40B4-BE49-F238E27FC236}">
                  <a16:creationId xmlns:a16="http://schemas.microsoft.com/office/drawing/2014/main" id="{C29204EE-14EE-1BC0-AC1C-455660AAED96}"/>
                </a:ext>
              </a:extLst>
            </p:cNvPr>
            <p:cNvSpPr/>
            <p:nvPr/>
          </p:nvSpPr>
          <p:spPr>
            <a:xfrm>
              <a:off x="2984179" y="4716784"/>
              <a:ext cx="2857817" cy="615553"/>
            </a:xfrm>
            <a:prstGeom prst="rect">
              <a:avLst/>
            </a:prstGeom>
          </p:spPr>
          <p:txBody>
            <a:bodyPr wrap="square" lIns="0" tIns="0" rIns="0" bIns="0">
              <a:spAutoFit/>
            </a:bodyPr>
            <a:lstStyle/>
            <a:p>
              <a:pPr algn="ctr">
                <a:defRPr>
                  <a:latin typeface="Calibri"/>
                  <a:ea typeface="Calibri"/>
                  <a:cs typeface="Calibri"/>
                </a:defRPr>
              </a:pPr>
              <a:r>
                <a:rPr lang="en-US" sz="2000" b="1" dirty="0">
                  <a:solidFill>
                    <a:srgbClr val="10813D"/>
                  </a:solidFill>
                  <a:latin typeface="Calibri"/>
                  <a:ea typeface="Calibri"/>
                  <a:cs typeface="Calibri"/>
                </a:rPr>
                <a:t>Quick, accurate, and energy-efficient</a:t>
              </a:r>
              <a:r>
                <a:rPr lang="en-US" sz="2000" dirty="0">
                  <a:latin typeface="Calibri"/>
                  <a:ea typeface="Calibri"/>
                  <a:cs typeface="Calibri"/>
                </a:rPr>
                <a:t> analysis</a:t>
              </a:r>
            </a:p>
          </p:txBody>
        </p:sp>
        <p:sp>
          <p:nvSpPr>
            <p:cNvPr id="150" name="Oval 149">
              <a:extLst>
                <a:ext uri="{FF2B5EF4-FFF2-40B4-BE49-F238E27FC236}">
                  <a16:creationId xmlns:a16="http://schemas.microsoft.com/office/drawing/2014/main" id="{F40AB306-91B2-0C2E-ED72-D72A8F0D8F34}"/>
                </a:ext>
              </a:extLst>
            </p:cNvPr>
            <p:cNvSpPr>
              <a:spLocks noChangeAspect="1"/>
            </p:cNvSpPr>
            <p:nvPr/>
          </p:nvSpPr>
          <p:spPr>
            <a:xfrm>
              <a:off x="2491921" y="4750240"/>
              <a:ext cx="548640" cy="54864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baseline="-6000" dirty="0">
                  <a:solidFill>
                    <a:schemeClr val="accent6">
                      <a:lumMod val="75000"/>
                    </a:schemeClr>
                  </a:solidFill>
                  <a:latin typeface="Calibri"/>
                  <a:ea typeface="Calibri"/>
                  <a:cs typeface="Calibri"/>
                </a:rPr>
                <a:t>✓</a:t>
              </a:r>
              <a:endParaRPr lang="en-US" sz="7200" b="1" baseline="-6000" dirty="0">
                <a:solidFill>
                  <a:schemeClr val="accent6">
                    <a:lumMod val="75000"/>
                  </a:schemeClr>
                </a:solidFill>
                <a:latin typeface="Calibri"/>
                <a:ea typeface="Calibri"/>
                <a:cs typeface="Calibri"/>
              </a:endParaRPr>
            </a:p>
          </p:txBody>
        </p:sp>
      </p:grpSp>
      <p:grpSp>
        <p:nvGrpSpPr>
          <p:cNvPr id="163" name="Group 162">
            <a:extLst>
              <a:ext uri="{FF2B5EF4-FFF2-40B4-BE49-F238E27FC236}">
                <a16:creationId xmlns:a16="http://schemas.microsoft.com/office/drawing/2014/main" id="{E64C19D1-6D30-4C46-6212-D6061967E930}"/>
              </a:ext>
            </a:extLst>
          </p:cNvPr>
          <p:cNvGrpSpPr/>
          <p:nvPr/>
        </p:nvGrpSpPr>
        <p:grpSpPr>
          <a:xfrm>
            <a:off x="4015924" y="5758663"/>
            <a:ext cx="4131549" cy="615553"/>
            <a:chOff x="2491921" y="5758663"/>
            <a:chExt cx="4131549" cy="615553"/>
          </a:xfrm>
        </p:grpSpPr>
        <p:sp>
          <p:nvSpPr>
            <p:cNvPr id="155" name="Oval 154">
              <a:extLst>
                <a:ext uri="{FF2B5EF4-FFF2-40B4-BE49-F238E27FC236}">
                  <a16:creationId xmlns:a16="http://schemas.microsoft.com/office/drawing/2014/main" id="{007BC036-B787-3747-A917-DE4189E4AC68}"/>
                </a:ext>
              </a:extLst>
            </p:cNvPr>
            <p:cNvSpPr>
              <a:spLocks noChangeAspect="1"/>
            </p:cNvSpPr>
            <p:nvPr/>
          </p:nvSpPr>
          <p:spPr>
            <a:xfrm>
              <a:off x="2491921" y="5823426"/>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baseline="-4000" dirty="0">
                  <a:solidFill>
                    <a:srgbClr val="C00000"/>
                  </a:solidFill>
                  <a:latin typeface="Calibri"/>
                  <a:ea typeface="Calibri"/>
                  <a:cs typeface="Calibri"/>
                </a:rPr>
                <a:t>✕</a:t>
              </a:r>
            </a:p>
          </p:txBody>
        </p:sp>
        <p:sp>
          <p:nvSpPr>
            <p:cNvPr id="162" name="Rectangle 161">
              <a:extLst>
                <a:ext uri="{FF2B5EF4-FFF2-40B4-BE49-F238E27FC236}">
                  <a16:creationId xmlns:a16="http://schemas.microsoft.com/office/drawing/2014/main" id="{F92185C6-C746-4CA6-46ED-998A843BCF7F}"/>
                </a:ext>
              </a:extLst>
            </p:cNvPr>
            <p:cNvSpPr/>
            <p:nvPr/>
          </p:nvSpPr>
          <p:spPr>
            <a:xfrm>
              <a:off x="3085168" y="5758663"/>
              <a:ext cx="3538302" cy="615553"/>
            </a:xfrm>
            <a:prstGeom prst="rect">
              <a:avLst/>
            </a:prstGeom>
          </p:spPr>
          <p:txBody>
            <a:bodyPr wrap="square" lIns="0" tIns="0" rIns="0" bIns="0">
              <a:spAutoFit/>
            </a:bodyPr>
            <a:lstStyle/>
            <a:p>
              <a:pPr algn="ctr">
                <a:defRPr>
                  <a:latin typeface="Calibri"/>
                  <a:ea typeface="Calibri"/>
                  <a:cs typeface="Calibri"/>
                </a:defRPr>
              </a:pPr>
              <a:r>
                <a:rPr lang="en-US" sz="2000" b="1" dirty="0">
                  <a:solidFill>
                    <a:srgbClr val="C00600"/>
                  </a:solidFill>
                  <a:latin typeface="Calibri"/>
                  <a:ea typeface="Calibri"/>
                  <a:cs typeface="Calibri"/>
                </a:rPr>
                <a:t>Imperfections in sequencing data</a:t>
              </a:r>
              <a:br>
                <a:rPr lang="en-US" sz="2000" b="1" dirty="0">
                  <a:solidFill>
                    <a:srgbClr val="10813D"/>
                  </a:solidFill>
                  <a:latin typeface="Calibri"/>
                  <a:ea typeface="Calibri"/>
                  <a:cs typeface="Calibri"/>
                </a:rPr>
              </a:br>
              <a:r>
                <a:rPr lang="en-US" sz="2000" dirty="0">
                  <a:latin typeface="Calibri"/>
                  <a:ea typeface="Calibri"/>
                  <a:cs typeface="Calibri"/>
                </a:rPr>
                <a:t>impact design choices</a:t>
              </a:r>
            </a:p>
          </p:txBody>
        </p:sp>
      </p:grpSp>
      <p:sp>
        <p:nvSpPr>
          <p:cNvPr id="181" name="Graphic 97" descr="Filter with solid fill">
            <a:extLst>
              <a:ext uri="{FF2B5EF4-FFF2-40B4-BE49-F238E27FC236}">
                <a16:creationId xmlns:a16="http://schemas.microsoft.com/office/drawing/2014/main" id="{65228590-4235-FEEA-159E-F888FC5B6164}"/>
              </a:ext>
            </a:extLst>
          </p:cNvPr>
          <p:cNvSpPr/>
          <p:nvPr/>
        </p:nvSpPr>
        <p:spPr>
          <a:xfrm>
            <a:off x="9210382" y="1677020"/>
            <a:ext cx="777240" cy="777240"/>
          </a:xfrm>
          <a:custGeom>
            <a:avLst/>
            <a:gdLst>
              <a:gd name="connsiteX0" fmla="*/ 777240 w 777240"/>
              <a:gd name="connsiteY0" fmla="*/ 0 h 777240"/>
              <a:gd name="connsiteX1" fmla="*/ 0 w 777240"/>
              <a:gd name="connsiteY1" fmla="*/ 0 h 777240"/>
              <a:gd name="connsiteX2" fmla="*/ 342900 w 777240"/>
              <a:gd name="connsiteY2" fmla="*/ 342900 h 777240"/>
              <a:gd name="connsiteX3" fmla="*/ 342900 w 777240"/>
              <a:gd name="connsiteY3" fmla="*/ 685800 h 777240"/>
              <a:gd name="connsiteX4" fmla="*/ 342900 w 777240"/>
              <a:gd name="connsiteY4" fmla="*/ 777240 h 777240"/>
              <a:gd name="connsiteX5" fmla="*/ 434340 w 777240"/>
              <a:gd name="connsiteY5" fmla="*/ 685800 h 777240"/>
              <a:gd name="connsiteX6" fmla="*/ 434340 w 777240"/>
              <a:gd name="connsiteY6" fmla="*/ 342900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40" h="777240">
                <a:moveTo>
                  <a:pt x="777240" y="0"/>
                </a:moveTo>
                <a:lnTo>
                  <a:pt x="0" y="0"/>
                </a:lnTo>
                <a:lnTo>
                  <a:pt x="342900" y="342900"/>
                </a:lnTo>
                <a:lnTo>
                  <a:pt x="342900" y="685800"/>
                </a:lnTo>
                <a:lnTo>
                  <a:pt x="342900" y="777240"/>
                </a:lnTo>
                <a:lnTo>
                  <a:pt x="434340" y="685800"/>
                </a:lnTo>
                <a:lnTo>
                  <a:pt x="434340" y="342900"/>
                </a:lnTo>
                <a:close/>
              </a:path>
            </a:pathLst>
          </a:custGeom>
          <a:solidFill>
            <a:srgbClr val="4473C4"/>
          </a:solidFill>
          <a:ln w="11410" cap="flat">
            <a:noFill/>
            <a:prstDash val="solid"/>
            <a:miter/>
          </a:ln>
        </p:spPr>
        <p:txBody>
          <a:bodyPr rtlCol="0" anchor="ctr"/>
          <a:lstStyle/>
          <a:p>
            <a:endParaRPr lang="en-US">
              <a:latin typeface="Calibri"/>
              <a:ea typeface="Calibri"/>
              <a:cs typeface="Calibri"/>
            </a:endParaRPr>
          </a:p>
        </p:txBody>
      </p:sp>
      <p:sp>
        <p:nvSpPr>
          <p:cNvPr id="246" name="Oval 245">
            <a:extLst>
              <a:ext uri="{FF2B5EF4-FFF2-40B4-BE49-F238E27FC236}">
                <a16:creationId xmlns:a16="http://schemas.microsoft.com/office/drawing/2014/main" id="{C42C352B-D7EB-88E9-7362-E4ADCEE070DF}"/>
              </a:ext>
            </a:extLst>
          </p:cNvPr>
          <p:cNvSpPr/>
          <p:nvPr/>
        </p:nvSpPr>
        <p:spPr>
          <a:xfrm>
            <a:off x="4741986" y="2724207"/>
            <a:ext cx="2741202" cy="1928483"/>
          </a:xfrm>
          <a:prstGeom prst="ellipse">
            <a:avLst/>
          </a:prstGeom>
          <a:solidFill>
            <a:srgbClr val="E5EFFF"/>
          </a:solidFill>
          <a:ln w="38100">
            <a:solidFill>
              <a:srgbClr val="5F9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defRPr>
            </a:pPr>
            <a:endParaRPr lang="en-CH" dirty="0">
              <a:solidFill>
                <a:prstClr val="white"/>
              </a:solidFill>
              <a:latin typeface="Calibri"/>
              <a:ea typeface="Calibri"/>
              <a:cs typeface="Calibri"/>
            </a:endParaRPr>
          </a:p>
        </p:txBody>
      </p:sp>
      <p:cxnSp>
        <p:nvCxnSpPr>
          <p:cNvPr id="247" name="Straight Arrow Connector 246">
            <a:extLst>
              <a:ext uri="{FF2B5EF4-FFF2-40B4-BE49-F238E27FC236}">
                <a16:creationId xmlns:a16="http://schemas.microsoft.com/office/drawing/2014/main" id="{A6B294A6-A5D8-0387-29E4-7D7244D0C379}"/>
              </a:ext>
            </a:extLst>
          </p:cNvPr>
          <p:cNvCxnSpPr>
            <a:cxnSpLocks/>
            <a:stCxn id="246" idx="0"/>
            <a:endCxn id="246" idx="4"/>
          </p:cNvCxnSpPr>
          <p:nvPr/>
        </p:nvCxnSpPr>
        <p:spPr>
          <a:xfrm>
            <a:off x="6112587" y="2724207"/>
            <a:ext cx="0" cy="1928483"/>
          </a:xfrm>
          <a:prstGeom prst="straightConnector1">
            <a:avLst/>
          </a:prstGeom>
          <a:ln w="3810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nvGrpSpPr>
          <p:cNvPr id="248" name="Group 247">
            <a:extLst>
              <a:ext uri="{FF2B5EF4-FFF2-40B4-BE49-F238E27FC236}">
                <a16:creationId xmlns:a16="http://schemas.microsoft.com/office/drawing/2014/main" id="{5BA1317C-5A03-74B2-22ED-313DE345CECD}"/>
              </a:ext>
            </a:extLst>
          </p:cNvPr>
          <p:cNvGrpSpPr/>
          <p:nvPr/>
        </p:nvGrpSpPr>
        <p:grpSpPr>
          <a:xfrm>
            <a:off x="6175790" y="2956275"/>
            <a:ext cx="1043823" cy="1450763"/>
            <a:chOff x="4651787" y="2956272"/>
            <a:chExt cx="1043823" cy="1450763"/>
          </a:xfrm>
        </p:grpSpPr>
        <p:sp>
          <p:nvSpPr>
            <p:cNvPr id="249" name="Rectangle 248">
              <a:extLst>
                <a:ext uri="{FF2B5EF4-FFF2-40B4-BE49-F238E27FC236}">
                  <a16:creationId xmlns:a16="http://schemas.microsoft.com/office/drawing/2014/main" id="{39727DB1-6662-849A-B299-C2AFCB9C5445}"/>
                </a:ext>
              </a:extLst>
            </p:cNvPr>
            <p:cNvSpPr/>
            <p:nvPr/>
          </p:nvSpPr>
          <p:spPr>
            <a:xfrm>
              <a:off x="4910188" y="2956272"/>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algn="ctr">
                <a:defRPr>
                  <a:latin typeface="PT Mono"/>
                  <a:ea typeface="PT Mono"/>
                  <a:cs typeface="PT Mono"/>
                </a:defRPr>
              </a:pPr>
              <a:r>
                <a:rPr lang="en-CH" sz="1000" b="1" kern="0">
                  <a:solidFill>
                    <a:srgbClr val="67A042"/>
                  </a:solidFill>
                  <a:latin typeface="PT Mono"/>
                  <a:ea typeface="PT Mono"/>
                  <a:cs typeface="PT Mono"/>
                </a:rPr>
                <a:t>T</a:t>
              </a:r>
              <a:r>
                <a:rPr lang="en-CH" sz="1000" b="1" kern="0">
                  <a:solidFill>
                    <a:srgbClr val="863DBE"/>
                  </a:solidFill>
                  <a:latin typeface="PT Mono"/>
                  <a:ea typeface="PT Mono"/>
                  <a:cs typeface="PT Mono"/>
                </a:rPr>
                <a:t>A</a:t>
              </a:r>
              <a:r>
                <a:rPr lang="en-CH" sz="1000" b="1" kern="0">
                  <a:solidFill>
                    <a:srgbClr val="67A042"/>
                  </a:solidFill>
                  <a:latin typeface="PT Mono"/>
                  <a:ea typeface="PT Mono"/>
                  <a:cs typeface="PT Mono"/>
                </a:rPr>
                <a:t>T</a:t>
              </a:r>
              <a:r>
                <a:rPr lang="en-CH" sz="1000" b="1" kern="0">
                  <a:solidFill>
                    <a:srgbClr val="5B9BD5"/>
                  </a:solidFill>
                  <a:latin typeface="PT Mono"/>
                  <a:ea typeface="PT Mono"/>
                  <a:cs typeface="PT Mono"/>
                </a:rPr>
                <a:t>GG</a:t>
              </a:r>
              <a:endParaRPr lang="en-CH" sz="1000" b="1" kern="0" dirty="0">
                <a:solidFill>
                  <a:srgbClr val="5B9BD5"/>
                </a:solidFill>
                <a:latin typeface="PT Mono"/>
                <a:ea typeface="PT Mono"/>
                <a:cs typeface="PT Mono"/>
              </a:endParaRPr>
            </a:p>
          </p:txBody>
        </p:sp>
        <p:sp>
          <p:nvSpPr>
            <p:cNvPr id="250" name="Rectangle 249">
              <a:extLst>
                <a:ext uri="{FF2B5EF4-FFF2-40B4-BE49-F238E27FC236}">
                  <a16:creationId xmlns:a16="http://schemas.microsoft.com/office/drawing/2014/main" id="{B43762CE-6C0B-426D-8622-8A802F193752}"/>
                </a:ext>
              </a:extLst>
            </p:cNvPr>
            <p:cNvSpPr/>
            <p:nvPr/>
          </p:nvSpPr>
          <p:spPr>
            <a:xfrm>
              <a:off x="5220122" y="3585513"/>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algn="ctr">
                <a:defRPr>
                  <a:latin typeface="PT Mono"/>
                  <a:ea typeface="PT Mono"/>
                  <a:cs typeface="PT Mono"/>
                </a:defRPr>
              </a:pPr>
              <a:r>
                <a:rPr lang="en-CH" sz="1000" b="1" kern="0">
                  <a:solidFill>
                    <a:srgbClr val="5B9BD5"/>
                  </a:solidFill>
                  <a:latin typeface="PT Mono"/>
                  <a:ea typeface="PT Mono"/>
                  <a:cs typeface="PT Mono"/>
                </a:rPr>
                <a:t>G</a:t>
              </a:r>
              <a:r>
                <a:rPr lang="en-CH" sz="1000" b="1" kern="0">
                  <a:solidFill>
                    <a:srgbClr val="ED7D31"/>
                  </a:solidFill>
                  <a:latin typeface="PT Mono"/>
                  <a:ea typeface="PT Mono"/>
                  <a:cs typeface="PT Mono"/>
                </a:rPr>
                <a:t>CC</a:t>
              </a:r>
              <a:r>
                <a:rPr lang="en-CH" sz="1000" b="1" kern="0">
                  <a:solidFill>
                    <a:srgbClr val="67A042"/>
                  </a:solidFill>
                  <a:latin typeface="PT Mono"/>
                  <a:ea typeface="PT Mono"/>
                  <a:cs typeface="PT Mono"/>
                </a:rPr>
                <a:t>T</a:t>
              </a:r>
              <a:r>
                <a:rPr lang="en-CH" sz="1000" b="1" kern="0">
                  <a:solidFill>
                    <a:srgbClr val="863DBE"/>
                  </a:solidFill>
                  <a:latin typeface="PT Mono"/>
                  <a:ea typeface="PT Mono"/>
                  <a:cs typeface="PT Mono"/>
                </a:rPr>
                <a:t>A</a:t>
              </a:r>
              <a:endParaRPr lang="en-CH" sz="1000" b="1" kern="0" dirty="0">
                <a:solidFill>
                  <a:srgbClr val="5B9BD5"/>
                </a:solidFill>
                <a:latin typeface="PT Mono"/>
                <a:ea typeface="PT Mono"/>
                <a:cs typeface="PT Mono"/>
              </a:endParaRPr>
            </a:p>
          </p:txBody>
        </p:sp>
        <p:sp>
          <p:nvSpPr>
            <p:cNvPr id="251" name="Rectangle 250">
              <a:extLst>
                <a:ext uri="{FF2B5EF4-FFF2-40B4-BE49-F238E27FC236}">
                  <a16:creationId xmlns:a16="http://schemas.microsoft.com/office/drawing/2014/main" id="{89ECD726-A808-AF8C-1D1B-F88CB7B7FD84}"/>
                </a:ext>
              </a:extLst>
            </p:cNvPr>
            <p:cNvSpPr/>
            <p:nvPr/>
          </p:nvSpPr>
          <p:spPr>
            <a:xfrm>
              <a:off x="5188956" y="3881087"/>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lvl="0" algn="ctr">
                <a:defRPr>
                  <a:latin typeface="PT Mono"/>
                  <a:ea typeface="PT Mono"/>
                  <a:cs typeface="PT Mono"/>
                </a:defRPr>
              </a:pPr>
              <a:r>
                <a:rPr lang="en-CH" sz="1000" b="1" kern="0">
                  <a:solidFill>
                    <a:srgbClr val="67A042"/>
                  </a:solidFill>
                  <a:latin typeface="PT Mono"/>
                  <a:ea typeface="PT Mono"/>
                  <a:cs typeface="PT Mono"/>
                </a:rPr>
                <a:t>T</a:t>
              </a:r>
              <a:r>
                <a:rPr lang="en-CH" sz="1000" b="1" kern="0">
                  <a:solidFill>
                    <a:srgbClr val="5B9BD5"/>
                  </a:solidFill>
                  <a:latin typeface="PT Mono"/>
                  <a:ea typeface="PT Mono"/>
                  <a:cs typeface="PT Mono"/>
                </a:rPr>
                <a:t>G</a:t>
              </a:r>
              <a:r>
                <a:rPr lang="en-CH" sz="1000" b="1" kern="0">
                  <a:solidFill>
                    <a:srgbClr val="ED7D31"/>
                  </a:solidFill>
                  <a:latin typeface="PT Mono"/>
                  <a:ea typeface="PT Mono"/>
                  <a:cs typeface="PT Mono"/>
                </a:rPr>
                <a:t>C</a:t>
              </a:r>
              <a:r>
                <a:rPr lang="en-CH" sz="1000" b="1" kern="0">
                  <a:solidFill>
                    <a:srgbClr val="863DBE"/>
                  </a:solidFill>
                  <a:latin typeface="PT Mono"/>
                  <a:ea typeface="PT Mono"/>
                  <a:cs typeface="PT Mono"/>
                </a:rPr>
                <a:t>A</a:t>
              </a:r>
              <a:r>
                <a:rPr lang="en-CH" sz="1000" b="1" kern="0">
                  <a:solidFill>
                    <a:srgbClr val="ED7D31"/>
                  </a:solidFill>
                  <a:latin typeface="PT Mono"/>
                  <a:ea typeface="PT Mono"/>
                  <a:cs typeface="PT Mono"/>
                </a:rPr>
                <a:t>C</a:t>
              </a:r>
              <a:endParaRPr lang="en-CH" sz="1000" b="1" kern="0" dirty="0">
                <a:solidFill>
                  <a:srgbClr val="5B9BD5"/>
                </a:solidFill>
                <a:latin typeface="PT Mono"/>
                <a:ea typeface="PT Mono"/>
                <a:cs typeface="PT Mono"/>
              </a:endParaRPr>
            </a:p>
          </p:txBody>
        </p:sp>
        <p:sp>
          <p:nvSpPr>
            <p:cNvPr id="252" name="Rectangle 251">
              <a:extLst>
                <a:ext uri="{FF2B5EF4-FFF2-40B4-BE49-F238E27FC236}">
                  <a16:creationId xmlns:a16="http://schemas.microsoft.com/office/drawing/2014/main" id="{FF342C25-3E2F-9DB2-8E56-A1E6761E958A}"/>
                </a:ext>
              </a:extLst>
            </p:cNvPr>
            <p:cNvSpPr/>
            <p:nvPr/>
          </p:nvSpPr>
          <p:spPr>
            <a:xfrm>
              <a:off x="4665228" y="3220535"/>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algn="ctr">
                <a:defRPr>
                  <a:latin typeface="PT Mono"/>
                  <a:ea typeface="PT Mono"/>
                  <a:cs typeface="PT Mono"/>
                </a:defRPr>
              </a:pPr>
              <a:r>
                <a:rPr lang="en-CH" sz="1000" b="1" kern="0">
                  <a:solidFill>
                    <a:srgbClr val="863DBE"/>
                  </a:solidFill>
                  <a:latin typeface="PT Mono"/>
                  <a:ea typeface="PT Mono"/>
                  <a:cs typeface="PT Mono"/>
                </a:rPr>
                <a:t>AA</a:t>
              </a:r>
              <a:r>
                <a:rPr lang="en-CH" sz="1000" b="1" kern="0">
                  <a:solidFill>
                    <a:srgbClr val="5B9BD5"/>
                  </a:solidFill>
                  <a:latin typeface="PT Mono"/>
                  <a:ea typeface="PT Mono"/>
                  <a:cs typeface="PT Mono"/>
                </a:rPr>
                <a:t>G</a:t>
              </a:r>
              <a:r>
                <a:rPr lang="en-CH" sz="1000" b="1" kern="0">
                  <a:solidFill>
                    <a:srgbClr val="ED7D31"/>
                  </a:solidFill>
                  <a:latin typeface="PT Mono"/>
                  <a:ea typeface="PT Mono"/>
                  <a:cs typeface="PT Mono"/>
                </a:rPr>
                <a:t>CC</a:t>
              </a:r>
              <a:endParaRPr lang="en-CH" sz="1000" b="1" kern="0" dirty="0">
                <a:solidFill>
                  <a:srgbClr val="5B9BD5"/>
                </a:solidFill>
                <a:latin typeface="PT Mono"/>
                <a:ea typeface="PT Mono"/>
                <a:cs typeface="PT Mono"/>
              </a:endParaRPr>
            </a:p>
          </p:txBody>
        </p:sp>
        <p:sp>
          <p:nvSpPr>
            <p:cNvPr id="253" name="Rectangle 252">
              <a:extLst>
                <a:ext uri="{FF2B5EF4-FFF2-40B4-BE49-F238E27FC236}">
                  <a16:creationId xmlns:a16="http://schemas.microsoft.com/office/drawing/2014/main" id="{A44E6078-9AFE-AFE4-4EC4-38C13ABEBA91}"/>
                </a:ext>
              </a:extLst>
            </p:cNvPr>
            <p:cNvSpPr/>
            <p:nvPr/>
          </p:nvSpPr>
          <p:spPr>
            <a:xfrm>
              <a:off x="5188956" y="3324629"/>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algn="ctr">
                <a:defRPr>
                  <a:latin typeface="PT Mono"/>
                  <a:ea typeface="PT Mono"/>
                  <a:cs typeface="PT Mono"/>
                </a:defRPr>
              </a:pPr>
              <a:r>
                <a:rPr lang="en-CH" sz="1000" b="1" kern="0">
                  <a:solidFill>
                    <a:srgbClr val="67A042"/>
                  </a:solidFill>
                  <a:latin typeface="PT Mono"/>
                  <a:ea typeface="PT Mono"/>
                  <a:cs typeface="PT Mono"/>
                </a:rPr>
                <a:t>T</a:t>
              </a:r>
              <a:r>
                <a:rPr lang="en-CH" sz="1000" b="1" kern="0">
                  <a:solidFill>
                    <a:srgbClr val="863DBE"/>
                  </a:solidFill>
                  <a:latin typeface="PT Mono"/>
                  <a:ea typeface="PT Mono"/>
                  <a:cs typeface="PT Mono"/>
                </a:rPr>
                <a:t>A</a:t>
              </a:r>
              <a:r>
                <a:rPr lang="en-CH" sz="1000" b="1" kern="0">
                  <a:solidFill>
                    <a:srgbClr val="67A042"/>
                  </a:solidFill>
                  <a:latin typeface="PT Mono"/>
                  <a:ea typeface="PT Mono"/>
                  <a:cs typeface="PT Mono"/>
                </a:rPr>
                <a:t>T</a:t>
              </a:r>
              <a:r>
                <a:rPr lang="en-CH" sz="1000" b="1" kern="0">
                  <a:solidFill>
                    <a:srgbClr val="863DBE"/>
                  </a:solidFill>
                  <a:latin typeface="PT Mono"/>
                  <a:ea typeface="PT Mono"/>
                  <a:cs typeface="PT Mono"/>
                </a:rPr>
                <a:t>A</a:t>
              </a:r>
              <a:r>
                <a:rPr lang="en-CH" sz="1000" b="1" kern="0">
                  <a:solidFill>
                    <a:srgbClr val="67A042"/>
                  </a:solidFill>
                  <a:latin typeface="PT Mono"/>
                  <a:ea typeface="PT Mono"/>
                  <a:cs typeface="PT Mono"/>
                </a:rPr>
                <a:t>T</a:t>
              </a:r>
              <a:endParaRPr lang="en-CH" sz="1000" b="1" kern="0" dirty="0">
                <a:solidFill>
                  <a:srgbClr val="5B9BD5"/>
                </a:solidFill>
                <a:latin typeface="PT Mono"/>
                <a:ea typeface="PT Mono"/>
                <a:cs typeface="PT Mono"/>
              </a:endParaRPr>
            </a:p>
          </p:txBody>
        </p:sp>
        <p:sp>
          <p:nvSpPr>
            <p:cNvPr id="254" name="Rectangle 253">
              <a:extLst>
                <a:ext uri="{FF2B5EF4-FFF2-40B4-BE49-F238E27FC236}">
                  <a16:creationId xmlns:a16="http://schemas.microsoft.com/office/drawing/2014/main" id="{A4DE6045-8B69-236F-5F01-27CC6751459E}"/>
                </a:ext>
              </a:extLst>
            </p:cNvPr>
            <p:cNvSpPr/>
            <p:nvPr/>
          </p:nvSpPr>
          <p:spPr>
            <a:xfrm>
              <a:off x="4651787" y="3632582"/>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algn="ctr">
                <a:defRPr>
                  <a:latin typeface="PT Mono"/>
                  <a:ea typeface="PT Mono"/>
                  <a:cs typeface="PT Mono"/>
                </a:defRPr>
              </a:pPr>
              <a:r>
                <a:rPr lang="en-CH" sz="1000" b="1" kern="0">
                  <a:solidFill>
                    <a:srgbClr val="67A042"/>
                  </a:solidFill>
                  <a:latin typeface="PT Mono"/>
                  <a:ea typeface="PT Mono"/>
                  <a:cs typeface="PT Mono"/>
                </a:rPr>
                <a:t>T</a:t>
              </a:r>
              <a:r>
                <a:rPr lang="en-CH" sz="1000" b="1" kern="0">
                  <a:solidFill>
                    <a:srgbClr val="5B9BD5"/>
                  </a:solidFill>
                  <a:latin typeface="PT Mono"/>
                  <a:ea typeface="PT Mono"/>
                  <a:cs typeface="PT Mono"/>
                </a:rPr>
                <a:t>GG</a:t>
              </a:r>
              <a:r>
                <a:rPr lang="en-CH" sz="1000" b="1" kern="0">
                  <a:solidFill>
                    <a:srgbClr val="67A042"/>
                  </a:solidFill>
                  <a:latin typeface="PT Mono"/>
                  <a:ea typeface="PT Mono"/>
                  <a:cs typeface="PT Mono"/>
                </a:rPr>
                <a:t>T</a:t>
              </a:r>
              <a:r>
                <a:rPr lang="en-CH" sz="1000" b="1" kern="0">
                  <a:solidFill>
                    <a:srgbClr val="863DBE"/>
                  </a:solidFill>
                  <a:latin typeface="PT Mono"/>
                  <a:ea typeface="PT Mono"/>
                  <a:cs typeface="PT Mono"/>
                </a:rPr>
                <a:t>A</a:t>
              </a:r>
              <a:endParaRPr lang="en-CH" sz="1000" b="1" kern="0" dirty="0">
                <a:solidFill>
                  <a:srgbClr val="5B9BD5"/>
                </a:solidFill>
                <a:latin typeface="PT Mono"/>
                <a:ea typeface="PT Mono"/>
                <a:cs typeface="PT Mono"/>
              </a:endParaRPr>
            </a:p>
          </p:txBody>
        </p:sp>
        <p:sp>
          <p:nvSpPr>
            <p:cNvPr id="255" name="Rectangle 254">
              <a:extLst>
                <a:ext uri="{FF2B5EF4-FFF2-40B4-BE49-F238E27FC236}">
                  <a16:creationId xmlns:a16="http://schemas.microsoft.com/office/drawing/2014/main" id="{E3652ECC-52E5-503C-3B7A-E86DEF2A0088}"/>
                </a:ext>
              </a:extLst>
            </p:cNvPr>
            <p:cNvSpPr/>
            <p:nvPr/>
          </p:nvSpPr>
          <p:spPr>
            <a:xfrm>
              <a:off x="4657118" y="3978216"/>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lvl="0" algn="ctr">
                <a:defRPr>
                  <a:latin typeface="PT Mono"/>
                  <a:ea typeface="PT Mono"/>
                  <a:cs typeface="PT Mono"/>
                </a:defRPr>
              </a:pPr>
              <a:r>
                <a:rPr lang="en-CH" sz="1000" b="1" kern="0">
                  <a:solidFill>
                    <a:srgbClr val="863DBE"/>
                  </a:solidFill>
                  <a:latin typeface="PT Mono"/>
                  <a:ea typeface="PT Mono"/>
                  <a:cs typeface="PT Mono"/>
                </a:rPr>
                <a:t>A</a:t>
              </a:r>
              <a:r>
                <a:rPr lang="en-CH" sz="1000" b="1" kern="0">
                  <a:solidFill>
                    <a:srgbClr val="5B9BD5"/>
                  </a:solidFill>
                  <a:latin typeface="PT Mono"/>
                  <a:ea typeface="PT Mono"/>
                  <a:cs typeface="PT Mono"/>
                </a:rPr>
                <a:t>G</a:t>
              </a:r>
              <a:r>
                <a:rPr lang="en-CH" sz="1000" b="1" kern="0">
                  <a:solidFill>
                    <a:srgbClr val="863DBE"/>
                  </a:solidFill>
                  <a:latin typeface="PT Mono"/>
                  <a:ea typeface="PT Mono"/>
                  <a:cs typeface="PT Mono"/>
                </a:rPr>
                <a:t>A</a:t>
              </a:r>
              <a:r>
                <a:rPr lang="en-CH" sz="1000" b="1" kern="0">
                  <a:solidFill>
                    <a:srgbClr val="67A042"/>
                  </a:solidFill>
                  <a:latin typeface="PT Mono"/>
                  <a:ea typeface="PT Mono"/>
                  <a:cs typeface="PT Mono"/>
                </a:rPr>
                <a:t>T</a:t>
              </a:r>
              <a:r>
                <a:rPr lang="en-CH" sz="1000" b="1" kern="0">
                  <a:solidFill>
                    <a:srgbClr val="863DBE"/>
                  </a:solidFill>
                  <a:latin typeface="PT Mono"/>
                  <a:ea typeface="PT Mono"/>
                  <a:cs typeface="PT Mono"/>
                </a:rPr>
                <a:t>A</a:t>
              </a:r>
              <a:endParaRPr lang="en-CH" sz="1000" b="1" kern="0" dirty="0">
                <a:solidFill>
                  <a:srgbClr val="5B9BD5"/>
                </a:solidFill>
                <a:latin typeface="PT Mono"/>
                <a:ea typeface="PT Mono"/>
                <a:cs typeface="PT Mono"/>
              </a:endParaRPr>
            </a:p>
          </p:txBody>
        </p:sp>
        <p:sp>
          <p:nvSpPr>
            <p:cNvPr id="256" name="Rectangle 255">
              <a:extLst>
                <a:ext uri="{FF2B5EF4-FFF2-40B4-BE49-F238E27FC236}">
                  <a16:creationId xmlns:a16="http://schemas.microsoft.com/office/drawing/2014/main" id="{82B298F6-07A8-495F-8DA6-F156325C0E03}"/>
                </a:ext>
              </a:extLst>
            </p:cNvPr>
            <p:cNvSpPr/>
            <p:nvPr/>
          </p:nvSpPr>
          <p:spPr>
            <a:xfrm>
              <a:off x="4938763" y="4255274"/>
              <a:ext cx="475488" cy="151761"/>
            </a:xfrm>
            <a:prstGeom prst="rect">
              <a:avLst/>
            </a:prstGeom>
            <a:solidFill>
              <a:srgbClr val="F8F3E1"/>
            </a:solidFill>
            <a:ln w="15875" cap="flat" cmpd="sng" algn="ctr">
              <a:solidFill>
                <a:sysClr val="windowText" lastClr="000000"/>
              </a:solidFill>
              <a:prstDash val="solid"/>
              <a:miter lim="800000"/>
            </a:ln>
            <a:effectLst/>
          </p:spPr>
          <p:txBody>
            <a:bodyPr lIns="0" rIns="0" rtlCol="0" anchor="ctr">
              <a:noAutofit/>
            </a:bodyPr>
            <a:lstStyle/>
            <a:p>
              <a:pPr lvl="0" algn="ctr">
                <a:defRPr>
                  <a:latin typeface="PT Mono"/>
                  <a:ea typeface="PT Mono"/>
                  <a:cs typeface="PT Mono"/>
                </a:defRPr>
              </a:pPr>
              <a:r>
                <a:rPr lang="en-CH" sz="1000" b="1" kern="0">
                  <a:solidFill>
                    <a:srgbClr val="ED7D31"/>
                  </a:solidFill>
                  <a:latin typeface="PT Mono"/>
                  <a:ea typeface="PT Mono"/>
                  <a:cs typeface="PT Mono"/>
                </a:rPr>
                <a:t>CC</a:t>
              </a:r>
              <a:r>
                <a:rPr lang="en-CH" sz="1000" b="1" kern="0">
                  <a:solidFill>
                    <a:srgbClr val="67A042"/>
                  </a:solidFill>
                  <a:latin typeface="PT Mono"/>
                  <a:ea typeface="PT Mono"/>
                  <a:cs typeface="PT Mono"/>
                </a:rPr>
                <a:t>T</a:t>
              </a:r>
              <a:r>
                <a:rPr lang="en-CH" sz="1000" b="1" kern="0">
                  <a:solidFill>
                    <a:srgbClr val="5B9BD5"/>
                  </a:solidFill>
                  <a:latin typeface="PT Mono"/>
                  <a:ea typeface="PT Mono"/>
                  <a:cs typeface="PT Mono"/>
                </a:rPr>
                <a:t>GG</a:t>
              </a:r>
              <a:endParaRPr lang="en-CH" sz="1000" b="1" kern="0" dirty="0">
                <a:solidFill>
                  <a:srgbClr val="5B9BD5"/>
                </a:solidFill>
                <a:latin typeface="PT Mono"/>
                <a:ea typeface="PT Mono"/>
                <a:cs typeface="PT Mono"/>
              </a:endParaRPr>
            </a:p>
          </p:txBody>
        </p:sp>
      </p:grpSp>
      <p:grpSp>
        <p:nvGrpSpPr>
          <p:cNvPr id="257" name="Group 256">
            <a:extLst>
              <a:ext uri="{FF2B5EF4-FFF2-40B4-BE49-F238E27FC236}">
                <a16:creationId xmlns:a16="http://schemas.microsoft.com/office/drawing/2014/main" id="{F5A87308-186F-4723-1FE3-0F2DBEE02820}"/>
              </a:ext>
            </a:extLst>
          </p:cNvPr>
          <p:cNvGrpSpPr/>
          <p:nvPr/>
        </p:nvGrpSpPr>
        <p:grpSpPr>
          <a:xfrm>
            <a:off x="4814824" y="3503460"/>
            <a:ext cx="724026" cy="300653"/>
            <a:chOff x="6981644" y="1976087"/>
            <a:chExt cx="959736" cy="398532"/>
          </a:xfrm>
        </p:grpSpPr>
        <p:pic>
          <p:nvPicPr>
            <p:cNvPr id="258" name="Graphic 257" descr="Heartbeat with solid fill">
              <a:extLst>
                <a:ext uri="{FF2B5EF4-FFF2-40B4-BE49-F238E27FC236}">
                  <a16:creationId xmlns:a16="http://schemas.microsoft.com/office/drawing/2014/main" id="{72D7C1A1-B034-3575-A5FF-6B3243AEBA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259" name="Graphic 258" descr="Heartbeat with solid fill">
              <a:extLst>
                <a:ext uri="{FF2B5EF4-FFF2-40B4-BE49-F238E27FC236}">
                  <a16:creationId xmlns:a16="http://schemas.microsoft.com/office/drawing/2014/main" id="{4995A846-1655-6046-917A-4EB39A00FF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260" name="Graphic 259" descr="Heartbeat with solid fill">
              <a:extLst>
                <a:ext uri="{FF2B5EF4-FFF2-40B4-BE49-F238E27FC236}">
                  <a16:creationId xmlns:a16="http://schemas.microsoft.com/office/drawing/2014/main" id="{2F87F9D1-0AD1-24FF-9246-7CDBC5D844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nvGrpSpPr>
          <p:cNvPr id="261" name="Group 260">
            <a:extLst>
              <a:ext uri="{FF2B5EF4-FFF2-40B4-BE49-F238E27FC236}">
                <a16:creationId xmlns:a16="http://schemas.microsoft.com/office/drawing/2014/main" id="{1794A5AE-02AD-5749-C0F6-864818BCC0D3}"/>
              </a:ext>
            </a:extLst>
          </p:cNvPr>
          <p:cNvGrpSpPr/>
          <p:nvPr/>
        </p:nvGrpSpPr>
        <p:grpSpPr>
          <a:xfrm>
            <a:off x="5275019" y="3301353"/>
            <a:ext cx="724026" cy="300653"/>
            <a:chOff x="6981644" y="1976087"/>
            <a:chExt cx="959736" cy="398532"/>
          </a:xfrm>
        </p:grpSpPr>
        <p:pic>
          <p:nvPicPr>
            <p:cNvPr id="262" name="Graphic 261" descr="Heartbeat with solid fill">
              <a:extLst>
                <a:ext uri="{FF2B5EF4-FFF2-40B4-BE49-F238E27FC236}">
                  <a16:creationId xmlns:a16="http://schemas.microsoft.com/office/drawing/2014/main" id="{B9070F65-E0B1-AE1F-7120-17819B826A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263" name="Graphic 262" descr="Heartbeat with solid fill">
              <a:extLst>
                <a:ext uri="{FF2B5EF4-FFF2-40B4-BE49-F238E27FC236}">
                  <a16:creationId xmlns:a16="http://schemas.microsoft.com/office/drawing/2014/main" id="{0D2ACB3A-381A-65BB-03AE-9385A494A2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264" name="Graphic 263" descr="Heartbeat with solid fill">
              <a:extLst>
                <a:ext uri="{FF2B5EF4-FFF2-40B4-BE49-F238E27FC236}">
                  <a16:creationId xmlns:a16="http://schemas.microsoft.com/office/drawing/2014/main" id="{632BF4B0-171A-BA77-96FE-0318DAA62C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nvGrpSpPr>
          <p:cNvPr id="265" name="Group 264">
            <a:extLst>
              <a:ext uri="{FF2B5EF4-FFF2-40B4-BE49-F238E27FC236}">
                <a16:creationId xmlns:a16="http://schemas.microsoft.com/office/drawing/2014/main" id="{C3E9E0CA-6455-8129-CA5C-E82275A4226E}"/>
              </a:ext>
            </a:extLst>
          </p:cNvPr>
          <p:cNvGrpSpPr/>
          <p:nvPr/>
        </p:nvGrpSpPr>
        <p:grpSpPr>
          <a:xfrm>
            <a:off x="5012064" y="3932884"/>
            <a:ext cx="724026" cy="300653"/>
            <a:chOff x="6981644" y="1976087"/>
            <a:chExt cx="959736" cy="398532"/>
          </a:xfrm>
        </p:grpSpPr>
        <p:pic>
          <p:nvPicPr>
            <p:cNvPr id="266" name="Graphic 265" descr="Heartbeat with solid fill">
              <a:extLst>
                <a:ext uri="{FF2B5EF4-FFF2-40B4-BE49-F238E27FC236}">
                  <a16:creationId xmlns:a16="http://schemas.microsoft.com/office/drawing/2014/main" id="{0A7C13B4-8119-8C93-5C13-F111368279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267" name="Graphic 266" descr="Heartbeat with solid fill">
              <a:extLst>
                <a:ext uri="{FF2B5EF4-FFF2-40B4-BE49-F238E27FC236}">
                  <a16:creationId xmlns:a16="http://schemas.microsoft.com/office/drawing/2014/main" id="{A90DFDF0-B352-280B-19BC-4B925A559F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268" name="Graphic 267" descr="Heartbeat with solid fill">
              <a:extLst>
                <a:ext uri="{FF2B5EF4-FFF2-40B4-BE49-F238E27FC236}">
                  <a16:creationId xmlns:a16="http://schemas.microsoft.com/office/drawing/2014/main" id="{BD0D6AE2-1450-DB57-6822-478D0C428D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nvGrpSpPr>
          <p:cNvPr id="269" name="Group 268">
            <a:extLst>
              <a:ext uri="{FF2B5EF4-FFF2-40B4-BE49-F238E27FC236}">
                <a16:creationId xmlns:a16="http://schemas.microsoft.com/office/drawing/2014/main" id="{27BEABFD-7A6E-7D01-A780-0D6578F408D8}"/>
              </a:ext>
            </a:extLst>
          </p:cNvPr>
          <p:cNvGrpSpPr/>
          <p:nvPr/>
        </p:nvGrpSpPr>
        <p:grpSpPr>
          <a:xfrm>
            <a:off x="5388103" y="4203349"/>
            <a:ext cx="724026" cy="300653"/>
            <a:chOff x="6981644" y="1976087"/>
            <a:chExt cx="959736" cy="398532"/>
          </a:xfrm>
        </p:grpSpPr>
        <p:pic>
          <p:nvPicPr>
            <p:cNvPr id="270" name="Graphic 269" descr="Heartbeat with solid fill">
              <a:extLst>
                <a:ext uri="{FF2B5EF4-FFF2-40B4-BE49-F238E27FC236}">
                  <a16:creationId xmlns:a16="http://schemas.microsoft.com/office/drawing/2014/main" id="{D20E0FE7-64E4-0E23-6F06-566F71916E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271" name="Graphic 270" descr="Heartbeat with solid fill">
              <a:extLst>
                <a:ext uri="{FF2B5EF4-FFF2-40B4-BE49-F238E27FC236}">
                  <a16:creationId xmlns:a16="http://schemas.microsoft.com/office/drawing/2014/main" id="{E946E605-1370-054A-B38E-CD9FA3800B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272" name="Graphic 271" descr="Heartbeat with solid fill">
              <a:extLst>
                <a:ext uri="{FF2B5EF4-FFF2-40B4-BE49-F238E27FC236}">
                  <a16:creationId xmlns:a16="http://schemas.microsoft.com/office/drawing/2014/main" id="{4984B855-2477-FC26-8E09-2AE21980F12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nvGrpSpPr>
          <p:cNvPr id="273" name="Group 272">
            <a:extLst>
              <a:ext uri="{FF2B5EF4-FFF2-40B4-BE49-F238E27FC236}">
                <a16:creationId xmlns:a16="http://schemas.microsoft.com/office/drawing/2014/main" id="{FE83CBA9-9A84-C094-2241-F8DA2367FA0E}"/>
              </a:ext>
            </a:extLst>
          </p:cNvPr>
          <p:cNvGrpSpPr/>
          <p:nvPr/>
        </p:nvGrpSpPr>
        <p:grpSpPr>
          <a:xfrm>
            <a:off x="5340142" y="2806705"/>
            <a:ext cx="724031" cy="300652"/>
            <a:chOff x="6981638" y="1976087"/>
            <a:chExt cx="959742" cy="398530"/>
          </a:xfrm>
        </p:grpSpPr>
        <p:pic>
          <p:nvPicPr>
            <p:cNvPr id="274" name="Graphic 273" descr="Heartbeat with solid fill">
              <a:extLst>
                <a:ext uri="{FF2B5EF4-FFF2-40B4-BE49-F238E27FC236}">
                  <a16:creationId xmlns:a16="http://schemas.microsoft.com/office/drawing/2014/main" id="{68683B22-7614-DFCA-53C4-52CE7B6D44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38" y="1978099"/>
              <a:ext cx="396518" cy="396518"/>
            </a:xfrm>
            <a:prstGeom prst="rect">
              <a:avLst/>
            </a:prstGeom>
          </p:spPr>
        </p:pic>
        <p:pic>
          <p:nvPicPr>
            <p:cNvPr id="275" name="Graphic 274" descr="Heartbeat with solid fill">
              <a:extLst>
                <a:ext uri="{FF2B5EF4-FFF2-40B4-BE49-F238E27FC236}">
                  <a16:creationId xmlns:a16="http://schemas.microsoft.com/office/drawing/2014/main" id="{A8F9529D-2B95-86A7-336F-3E84F32C0B6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44" y="1978098"/>
              <a:ext cx="396518" cy="396518"/>
            </a:xfrm>
            <a:prstGeom prst="rect">
              <a:avLst/>
            </a:prstGeom>
          </p:spPr>
        </p:pic>
        <p:pic>
          <p:nvPicPr>
            <p:cNvPr id="276" name="Graphic 275" descr="Heartbeat with solid fill">
              <a:extLst>
                <a:ext uri="{FF2B5EF4-FFF2-40B4-BE49-F238E27FC236}">
                  <a16:creationId xmlns:a16="http://schemas.microsoft.com/office/drawing/2014/main" id="{23ABA01A-421E-2907-D81F-5B2CCC3E523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nvGrpSpPr>
          <p:cNvPr id="277" name="Group 276">
            <a:extLst>
              <a:ext uri="{FF2B5EF4-FFF2-40B4-BE49-F238E27FC236}">
                <a16:creationId xmlns:a16="http://schemas.microsoft.com/office/drawing/2014/main" id="{FFE82DB4-467C-6BC9-6F72-6A5C7D0799D3}"/>
              </a:ext>
            </a:extLst>
          </p:cNvPr>
          <p:cNvGrpSpPr/>
          <p:nvPr/>
        </p:nvGrpSpPr>
        <p:grpSpPr>
          <a:xfrm>
            <a:off x="5364072" y="3712121"/>
            <a:ext cx="724026" cy="300653"/>
            <a:chOff x="6981644" y="1976087"/>
            <a:chExt cx="959736" cy="398532"/>
          </a:xfrm>
        </p:grpSpPr>
        <p:pic>
          <p:nvPicPr>
            <p:cNvPr id="278" name="Graphic 277" descr="Heartbeat with solid fill">
              <a:extLst>
                <a:ext uri="{FF2B5EF4-FFF2-40B4-BE49-F238E27FC236}">
                  <a16:creationId xmlns:a16="http://schemas.microsoft.com/office/drawing/2014/main" id="{EC2518DD-AC86-BEA9-ACC7-ED2D74D3DB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279" name="Graphic 278" descr="Heartbeat with solid fill">
              <a:extLst>
                <a:ext uri="{FF2B5EF4-FFF2-40B4-BE49-F238E27FC236}">
                  <a16:creationId xmlns:a16="http://schemas.microsoft.com/office/drawing/2014/main" id="{EA5C918A-3162-4E37-28A2-0DEE173B59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280" name="Graphic 279" descr="Heartbeat with solid fill">
              <a:extLst>
                <a:ext uri="{FF2B5EF4-FFF2-40B4-BE49-F238E27FC236}">
                  <a16:creationId xmlns:a16="http://schemas.microsoft.com/office/drawing/2014/main" id="{45F899A8-3FEA-7DEA-33E1-19A2655BB3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nvGrpSpPr>
          <p:cNvPr id="281" name="Group 280">
            <a:extLst>
              <a:ext uri="{FF2B5EF4-FFF2-40B4-BE49-F238E27FC236}">
                <a16:creationId xmlns:a16="http://schemas.microsoft.com/office/drawing/2014/main" id="{10654604-9F23-96F3-5707-C50261BC455F}"/>
              </a:ext>
            </a:extLst>
          </p:cNvPr>
          <p:cNvGrpSpPr/>
          <p:nvPr/>
        </p:nvGrpSpPr>
        <p:grpSpPr>
          <a:xfrm>
            <a:off x="5050795" y="3041587"/>
            <a:ext cx="724031" cy="300652"/>
            <a:chOff x="6981638" y="1976087"/>
            <a:chExt cx="959742" cy="398530"/>
          </a:xfrm>
        </p:grpSpPr>
        <p:pic>
          <p:nvPicPr>
            <p:cNvPr id="282" name="Graphic 281" descr="Heartbeat with solid fill">
              <a:extLst>
                <a:ext uri="{FF2B5EF4-FFF2-40B4-BE49-F238E27FC236}">
                  <a16:creationId xmlns:a16="http://schemas.microsoft.com/office/drawing/2014/main" id="{5D8A6239-FCB1-28D6-5E74-A1123B37999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38" y="1978099"/>
              <a:ext cx="396518" cy="396518"/>
            </a:xfrm>
            <a:prstGeom prst="rect">
              <a:avLst/>
            </a:prstGeom>
          </p:spPr>
        </p:pic>
        <p:pic>
          <p:nvPicPr>
            <p:cNvPr id="283" name="Graphic 282" descr="Heartbeat with solid fill">
              <a:extLst>
                <a:ext uri="{FF2B5EF4-FFF2-40B4-BE49-F238E27FC236}">
                  <a16:creationId xmlns:a16="http://schemas.microsoft.com/office/drawing/2014/main" id="{4959DACA-DE9B-97A5-868B-86948CBD926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44" y="1978098"/>
              <a:ext cx="396518" cy="396518"/>
            </a:xfrm>
            <a:prstGeom prst="rect">
              <a:avLst/>
            </a:prstGeom>
          </p:spPr>
        </p:pic>
        <p:pic>
          <p:nvPicPr>
            <p:cNvPr id="284" name="Graphic 283" descr="Heartbeat with solid fill">
              <a:extLst>
                <a:ext uri="{FF2B5EF4-FFF2-40B4-BE49-F238E27FC236}">
                  <a16:creationId xmlns:a16="http://schemas.microsoft.com/office/drawing/2014/main" id="{765836DF-8909-70DA-0448-6D86C1EF76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BDBADB6D-E3F8-4FF8-B9FE-58699D1DD706}" type="slidenum">
              <a:rPr lang="en-US" sz="2400" b="1">
                <a:solidFill>
                  <a:srgbClr val="000000"/>
                </a:solidFill>
                <a:latin typeface="Garamond"/>
                <a:ea typeface="Garamond"/>
                <a:cs typeface="Garamond"/>
              </a:rPr>
              <a:t>5</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257076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9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9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9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9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9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9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0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0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0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0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0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0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0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0"/>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9"/>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1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1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1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13"/>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1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21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1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1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23"/>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154"/>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163"/>
                                        </p:tgtEl>
                                        <p:attrNameLst>
                                          <p:attrName>style.visibility</p:attrName>
                                        </p:attrNameLst>
                                      </p:cBhvr>
                                      <p:to>
                                        <p:strVal val="visible"/>
                                      </p:to>
                                    </p:set>
                                  </p:childTnLst>
                                </p:cTn>
                              </p:par>
                              <p:par>
                                <p:cTn id="125" presetID="1" presetClass="emph" presetSubtype="2" fill="hold" nodeType="withEffect">
                                  <p:stCondLst>
                                    <p:cond delay="0"/>
                                  </p:stCondLst>
                                  <p:childTnLst>
                                    <p:animClr clrSpc="rgb" dir="cw">
                                      <p:cBhvr>
                                        <p:cTn id="126" dur="100" fill="hold"/>
                                        <p:tgtEl>
                                          <p:spTgt spid="246"/>
                                        </p:tgtEl>
                                        <p:attrNameLst>
                                          <p:attrName>fillcolor</p:attrName>
                                        </p:attrNameLst>
                                      </p:cBhvr>
                                      <p:to>
                                        <a:srgbClr val="FFE0D6"/>
                                      </p:to>
                                    </p:animClr>
                                    <p:set>
                                      <p:cBhvr>
                                        <p:cTn id="127" dur="100" fill="hold"/>
                                        <p:tgtEl>
                                          <p:spTgt spid="246"/>
                                        </p:tgtEl>
                                        <p:attrNameLst>
                                          <p:attrName>fill.type</p:attrName>
                                        </p:attrNameLst>
                                      </p:cBhvr>
                                      <p:to>
                                        <p:strVal val="solid"/>
                                      </p:to>
                                    </p:set>
                                    <p:set>
                                      <p:cBhvr>
                                        <p:cTn id="128" dur="100" fill="hold"/>
                                        <p:tgtEl>
                                          <p:spTgt spid="246"/>
                                        </p:tgtEl>
                                        <p:attrNameLst>
                                          <p:attrName>fill.on</p:attrName>
                                        </p:attrNameLst>
                                      </p:cBhvr>
                                      <p:to>
                                        <p:strVal val="true"/>
                                      </p:to>
                                    </p:set>
                                  </p:childTnLst>
                                </p:cTn>
                              </p:par>
                              <p:par>
                                <p:cTn id="129" presetID="7" presetClass="emph" presetSubtype="2" fill="hold" nodeType="withEffect">
                                  <p:stCondLst>
                                    <p:cond delay="100"/>
                                  </p:stCondLst>
                                  <p:childTnLst>
                                    <p:animClr clrSpc="rgb" dir="cw">
                                      <p:cBhvr>
                                        <p:cTn id="130" dur="100" fill="hold"/>
                                        <p:tgtEl>
                                          <p:spTgt spid="246"/>
                                        </p:tgtEl>
                                        <p:attrNameLst>
                                          <p:attrName>stroke.color</p:attrName>
                                        </p:attrNameLst>
                                      </p:cBhvr>
                                      <p:to>
                                        <a:srgbClr val="C00600"/>
                                      </p:to>
                                    </p:animClr>
                                    <p:set>
                                      <p:cBhvr>
                                        <p:cTn id="131" dur="100" fill="hold"/>
                                        <p:tgtEl>
                                          <p:spTgt spid="246"/>
                                        </p:tgtEl>
                                        <p:attrNameLst>
                                          <p:attrName>stroke.on</p:attrName>
                                        </p:attrNameLst>
                                      </p:cBhvr>
                                      <p:to>
                                        <p:strVal val="true"/>
                                      </p:to>
                                    </p:set>
                                  </p:childTnLst>
                                </p:cTn>
                              </p:par>
                              <p:par>
                                <p:cTn id="132" presetID="1" presetClass="emph" presetSubtype="2" fill="hold" nodeType="withEffect">
                                  <p:stCondLst>
                                    <p:cond delay="0"/>
                                  </p:stCondLst>
                                  <p:childTnLst>
                                    <p:animClr clrSpc="rgb" dir="cw">
                                      <p:cBhvr>
                                        <p:cTn id="133" dur="1000" fill="hold"/>
                                        <p:tgtEl>
                                          <p:spTgt spid="172"/>
                                        </p:tgtEl>
                                        <p:attrNameLst>
                                          <p:attrName>fillcolor</p:attrName>
                                        </p:attrNameLst>
                                      </p:cBhvr>
                                      <p:to>
                                        <a:srgbClr val="C00600"/>
                                      </p:to>
                                    </p:animClr>
                                    <p:set>
                                      <p:cBhvr>
                                        <p:cTn id="134" dur="1000" fill="hold"/>
                                        <p:tgtEl>
                                          <p:spTgt spid="172"/>
                                        </p:tgtEl>
                                        <p:attrNameLst>
                                          <p:attrName>fill.type</p:attrName>
                                        </p:attrNameLst>
                                      </p:cBhvr>
                                      <p:to>
                                        <p:strVal val="solid"/>
                                      </p:to>
                                    </p:set>
                                    <p:set>
                                      <p:cBhvr>
                                        <p:cTn id="135" dur="1000" fill="hold"/>
                                        <p:tgtEl>
                                          <p:spTgt spid="172"/>
                                        </p:tgtEl>
                                        <p:attrNameLst>
                                          <p:attrName>fill.on</p:attrName>
                                        </p:attrNameLst>
                                      </p:cBhvr>
                                      <p:to>
                                        <p:strVal val="true"/>
                                      </p:to>
                                    </p:set>
                                  </p:childTnLst>
                                </p:cTn>
                              </p:par>
                              <p:par>
                                <p:cTn id="136" presetID="1" presetClass="emph" presetSubtype="2" fill="hold" nodeType="withEffect">
                                  <p:stCondLst>
                                    <p:cond delay="0"/>
                                  </p:stCondLst>
                                  <p:childTnLst>
                                    <p:animClr clrSpc="rgb" dir="cw">
                                      <p:cBhvr>
                                        <p:cTn id="137" dur="1000" fill="hold"/>
                                        <p:tgtEl>
                                          <p:spTgt spid="173"/>
                                        </p:tgtEl>
                                        <p:attrNameLst>
                                          <p:attrName>fillcolor</p:attrName>
                                        </p:attrNameLst>
                                      </p:cBhvr>
                                      <p:to>
                                        <a:srgbClr val="C00600"/>
                                      </p:to>
                                    </p:animClr>
                                    <p:set>
                                      <p:cBhvr>
                                        <p:cTn id="138" dur="1000" fill="hold"/>
                                        <p:tgtEl>
                                          <p:spTgt spid="173"/>
                                        </p:tgtEl>
                                        <p:attrNameLst>
                                          <p:attrName>fill.type</p:attrName>
                                        </p:attrNameLst>
                                      </p:cBhvr>
                                      <p:to>
                                        <p:strVal val="solid"/>
                                      </p:to>
                                    </p:set>
                                    <p:set>
                                      <p:cBhvr>
                                        <p:cTn id="139" dur="1000" fill="hold"/>
                                        <p:tgtEl>
                                          <p:spTgt spid="173"/>
                                        </p:tgtEl>
                                        <p:attrNameLst>
                                          <p:attrName>fill.on</p:attrName>
                                        </p:attrNameLst>
                                      </p:cBhvr>
                                      <p:to>
                                        <p:strVal val="true"/>
                                      </p:to>
                                    </p:set>
                                  </p:childTnLst>
                                </p:cTn>
                              </p:par>
                              <p:par>
                                <p:cTn id="140" presetID="1" presetClass="emph" presetSubtype="2" fill="hold" nodeType="withEffect">
                                  <p:stCondLst>
                                    <p:cond delay="0"/>
                                  </p:stCondLst>
                                  <p:childTnLst>
                                    <p:animClr clrSpc="rgb" dir="cw">
                                      <p:cBhvr>
                                        <p:cTn id="141" dur="1000" fill="hold"/>
                                        <p:tgtEl>
                                          <p:spTgt spid="174"/>
                                        </p:tgtEl>
                                        <p:attrNameLst>
                                          <p:attrName>fillcolor</p:attrName>
                                        </p:attrNameLst>
                                      </p:cBhvr>
                                      <p:to>
                                        <a:srgbClr val="C00600"/>
                                      </p:to>
                                    </p:animClr>
                                    <p:set>
                                      <p:cBhvr>
                                        <p:cTn id="142" dur="1000" fill="hold"/>
                                        <p:tgtEl>
                                          <p:spTgt spid="174"/>
                                        </p:tgtEl>
                                        <p:attrNameLst>
                                          <p:attrName>fill.type</p:attrName>
                                        </p:attrNameLst>
                                      </p:cBhvr>
                                      <p:to>
                                        <p:strVal val="solid"/>
                                      </p:to>
                                    </p:set>
                                    <p:set>
                                      <p:cBhvr>
                                        <p:cTn id="143" dur="1000" fill="hold"/>
                                        <p:tgtEl>
                                          <p:spTgt spid="174"/>
                                        </p:tgtEl>
                                        <p:attrNameLst>
                                          <p:attrName>fill.on</p:attrName>
                                        </p:attrNameLst>
                                      </p:cBhvr>
                                      <p:to>
                                        <p:strVal val="true"/>
                                      </p:to>
                                    </p:set>
                                  </p:childTnLst>
                                </p:cTn>
                              </p:par>
                              <p:par>
                                <p:cTn id="144" presetID="1" presetClass="emph" presetSubtype="2" fill="hold" nodeType="withEffect">
                                  <p:stCondLst>
                                    <p:cond delay="0"/>
                                  </p:stCondLst>
                                  <p:childTnLst>
                                    <p:animClr clrSpc="rgb" dir="cw">
                                      <p:cBhvr>
                                        <p:cTn id="145" dur="1000" fill="hold"/>
                                        <p:tgtEl>
                                          <p:spTgt spid="175"/>
                                        </p:tgtEl>
                                        <p:attrNameLst>
                                          <p:attrName>fillcolor</p:attrName>
                                        </p:attrNameLst>
                                      </p:cBhvr>
                                      <p:to>
                                        <a:srgbClr val="C00600"/>
                                      </p:to>
                                    </p:animClr>
                                    <p:set>
                                      <p:cBhvr>
                                        <p:cTn id="146" dur="1000" fill="hold"/>
                                        <p:tgtEl>
                                          <p:spTgt spid="175"/>
                                        </p:tgtEl>
                                        <p:attrNameLst>
                                          <p:attrName>fill.type</p:attrName>
                                        </p:attrNameLst>
                                      </p:cBhvr>
                                      <p:to>
                                        <p:strVal val="solid"/>
                                      </p:to>
                                    </p:set>
                                    <p:set>
                                      <p:cBhvr>
                                        <p:cTn id="147" dur="1000" fill="hold"/>
                                        <p:tgtEl>
                                          <p:spTgt spid="175"/>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1000" fill="hold"/>
                                        <p:tgtEl>
                                          <p:spTgt spid="177"/>
                                        </p:tgtEl>
                                        <p:attrNameLst>
                                          <p:attrName>fillcolor</p:attrName>
                                        </p:attrNameLst>
                                      </p:cBhvr>
                                      <p:to>
                                        <a:srgbClr val="C00600"/>
                                      </p:to>
                                    </p:animClr>
                                    <p:set>
                                      <p:cBhvr>
                                        <p:cTn id="150" dur="1000" fill="hold"/>
                                        <p:tgtEl>
                                          <p:spTgt spid="177"/>
                                        </p:tgtEl>
                                        <p:attrNameLst>
                                          <p:attrName>fill.type</p:attrName>
                                        </p:attrNameLst>
                                      </p:cBhvr>
                                      <p:to>
                                        <p:strVal val="solid"/>
                                      </p:to>
                                    </p:set>
                                    <p:set>
                                      <p:cBhvr>
                                        <p:cTn id="151" dur="1000" fill="hold"/>
                                        <p:tgtEl>
                                          <p:spTgt spid="177"/>
                                        </p:tgtEl>
                                        <p:attrNameLst>
                                          <p:attrName>fill.on</p:attrName>
                                        </p:attrNameLst>
                                      </p:cBhvr>
                                      <p:to>
                                        <p:strVal val="true"/>
                                      </p:to>
                                    </p:set>
                                  </p:childTnLst>
                                </p:cTn>
                              </p:par>
                              <p:par>
                                <p:cTn id="152" presetID="1" presetClass="emph" presetSubtype="2" fill="hold" nodeType="withEffect">
                                  <p:stCondLst>
                                    <p:cond delay="0"/>
                                  </p:stCondLst>
                                  <p:childTnLst>
                                    <p:animClr clrSpc="rgb" dir="cw">
                                      <p:cBhvr>
                                        <p:cTn id="153" dur="1000" fill="hold"/>
                                        <p:tgtEl>
                                          <p:spTgt spid="178"/>
                                        </p:tgtEl>
                                        <p:attrNameLst>
                                          <p:attrName>fillcolor</p:attrName>
                                        </p:attrNameLst>
                                      </p:cBhvr>
                                      <p:to>
                                        <a:srgbClr val="C00600"/>
                                      </p:to>
                                    </p:animClr>
                                    <p:set>
                                      <p:cBhvr>
                                        <p:cTn id="154" dur="1000" fill="hold"/>
                                        <p:tgtEl>
                                          <p:spTgt spid="178"/>
                                        </p:tgtEl>
                                        <p:attrNameLst>
                                          <p:attrName>fill.type</p:attrName>
                                        </p:attrNameLst>
                                      </p:cBhvr>
                                      <p:to>
                                        <p:strVal val="solid"/>
                                      </p:to>
                                    </p:set>
                                    <p:set>
                                      <p:cBhvr>
                                        <p:cTn id="155" dur="1000" fill="hold"/>
                                        <p:tgtEl>
                                          <p:spTgt spid="178"/>
                                        </p:tgtEl>
                                        <p:attrNameLst>
                                          <p:attrName>fill.on</p:attrName>
                                        </p:attrNameLst>
                                      </p:cBhvr>
                                      <p:to>
                                        <p:strVal val="true"/>
                                      </p:to>
                                    </p:set>
                                  </p:childTnLst>
                                </p:cTn>
                              </p:par>
                              <p:par>
                                <p:cTn id="156" presetID="1" presetClass="emph" presetSubtype="2" fill="hold" nodeType="withEffect">
                                  <p:stCondLst>
                                    <p:cond delay="0"/>
                                  </p:stCondLst>
                                  <p:childTnLst>
                                    <p:animClr clrSpc="rgb" dir="cw">
                                      <p:cBhvr>
                                        <p:cTn id="157" dur="1000" fill="hold"/>
                                        <p:tgtEl>
                                          <p:spTgt spid="179"/>
                                        </p:tgtEl>
                                        <p:attrNameLst>
                                          <p:attrName>fillcolor</p:attrName>
                                        </p:attrNameLst>
                                      </p:cBhvr>
                                      <p:to>
                                        <a:srgbClr val="C00600"/>
                                      </p:to>
                                    </p:animClr>
                                    <p:set>
                                      <p:cBhvr>
                                        <p:cTn id="158" dur="1000" fill="hold"/>
                                        <p:tgtEl>
                                          <p:spTgt spid="179"/>
                                        </p:tgtEl>
                                        <p:attrNameLst>
                                          <p:attrName>fill.type</p:attrName>
                                        </p:attrNameLst>
                                      </p:cBhvr>
                                      <p:to>
                                        <p:strVal val="solid"/>
                                      </p:to>
                                    </p:set>
                                    <p:set>
                                      <p:cBhvr>
                                        <p:cTn id="159" dur="1000" fill="hold"/>
                                        <p:tgtEl>
                                          <p:spTgt spid="179"/>
                                        </p:tgtEl>
                                        <p:attrNameLst>
                                          <p:attrName>fill.on</p:attrName>
                                        </p:attrNameLst>
                                      </p:cBhvr>
                                      <p:to>
                                        <p:strVal val="true"/>
                                      </p:to>
                                    </p:set>
                                  </p:childTnLst>
                                </p:cTn>
                              </p:par>
                              <p:par>
                                <p:cTn id="160" presetID="1" presetClass="emph" presetSubtype="2" fill="hold" nodeType="withEffect">
                                  <p:stCondLst>
                                    <p:cond delay="0"/>
                                  </p:stCondLst>
                                  <p:childTnLst>
                                    <p:animClr clrSpc="rgb" dir="cw">
                                      <p:cBhvr>
                                        <p:cTn id="161" dur="1000" fill="hold"/>
                                        <p:tgtEl>
                                          <p:spTgt spid="180"/>
                                        </p:tgtEl>
                                        <p:attrNameLst>
                                          <p:attrName>fillcolor</p:attrName>
                                        </p:attrNameLst>
                                      </p:cBhvr>
                                      <p:to>
                                        <a:srgbClr val="C00600"/>
                                      </p:to>
                                    </p:animClr>
                                    <p:set>
                                      <p:cBhvr>
                                        <p:cTn id="162" dur="1000" fill="hold"/>
                                        <p:tgtEl>
                                          <p:spTgt spid="180"/>
                                        </p:tgtEl>
                                        <p:attrNameLst>
                                          <p:attrName>fill.type</p:attrName>
                                        </p:attrNameLst>
                                      </p:cBhvr>
                                      <p:to>
                                        <p:strVal val="solid"/>
                                      </p:to>
                                    </p:set>
                                    <p:set>
                                      <p:cBhvr>
                                        <p:cTn id="163" dur="1000" fill="hold"/>
                                        <p:tgtEl>
                                          <p:spTgt spid="180"/>
                                        </p:tgtEl>
                                        <p:attrNameLst>
                                          <p:attrName>fill.on</p:attrName>
                                        </p:attrNameLst>
                                      </p:cBhvr>
                                      <p:to>
                                        <p:strVal val="true"/>
                                      </p:to>
                                    </p:set>
                                  </p:childTnLst>
                                </p:cTn>
                              </p:par>
                              <p:par>
                                <p:cTn id="164" presetID="1" presetClass="emph" presetSubtype="2" fill="hold" nodeType="withEffect">
                                  <p:stCondLst>
                                    <p:cond delay="0"/>
                                  </p:stCondLst>
                                  <p:childTnLst>
                                    <p:animClr clrSpc="rgb" dir="cw">
                                      <p:cBhvr>
                                        <p:cTn id="165" dur="1000" fill="hold"/>
                                        <p:tgtEl>
                                          <p:spTgt spid="181"/>
                                        </p:tgtEl>
                                        <p:attrNameLst>
                                          <p:attrName>fillcolor</p:attrName>
                                        </p:attrNameLst>
                                      </p:cBhvr>
                                      <p:to>
                                        <a:srgbClr val="C00600"/>
                                      </p:to>
                                    </p:animClr>
                                    <p:set>
                                      <p:cBhvr>
                                        <p:cTn id="166" dur="1000" fill="hold"/>
                                        <p:tgtEl>
                                          <p:spTgt spid="181"/>
                                        </p:tgtEl>
                                        <p:attrNameLst>
                                          <p:attrName>fill.type</p:attrName>
                                        </p:attrNameLst>
                                      </p:cBhvr>
                                      <p:to>
                                        <p:strVal val="solid"/>
                                      </p:to>
                                    </p:set>
                                    <p:set>
                                      <p:cBhvr>
                                        <p:cTn id="167" dur="1000" fill="hold"/>
                                        <p:tgtEl>
                                          <p:spTgt spid="181"/>
                                        </p:tgtEl>
                                        <p:attrNameLst>
                                          <p:attrName>fill.on</p:attrName>
                                        </p:attrNameLst>
                                      </p:cBhvr>
                                      <p:to>
                                        <p:strVal val="true"/>
                                      </p:to>
                                    </p:set>
                                  </p:childTnLst>
                                </p:cTn>
                              </p:par>
                              <p:par>
                                <p:cTn id="168" presetID="1" presetClass="emph" presetSubtype="2" fill="hold" nodeType="withEffect">
                                  <p:stCondLst>
                                    <p:cond delay="0"/>
                                  </p:stCondLst>
                                  <p:childTnLst>
                                    <p:animClr clrSpc="rgb" dir="cw">
                                      <p:cBhvr>
                                        <p:cTn id="169" dur="1000" fill="hold"/>
                                        <p:tgtEl>
                                          <p:spTgt spid="183"/>
                                        </p:tgtEl>
                                        <p:attrNameLst>
                                          <p:attrName>fillcolor</p:attrName>
                                        </p:attrNameLst>
                                      </p:cBhvr>
                                      <p:to>
                                        <a:srgbClr val="C00600"/>
                                      </p:to>
                                    </p:animClr>
                                    <p:set>
                                      <p:cBhvr>
                                        <p:cTn id="170" dur="1000" fill="hold"/>
                                        <p:tgtEl>
                                          <p:spTgt spid="183"/>
                                        </p:tgtEl>
                                        <p:attrNameLst>
                                          <p:attrName>fill.type</p:attrName>
                                        </p:attrNameLst>
                                      </p:cBhvr>
                                      <p:to>
                                        <p:strVal val="solid"/>
                                      </p:to>
                                    </p:set>
                                    <p:set>
                                      <p:cBhvr>
                                        <p:cTn id="171" dur="1000" fill="hold"/>
                                        <p:tgtEl>
                                          <p:spTgt spid="183"/>
                                        </p:tgtEl>
                                        <p:attrNameLst>
                                          <p:attrName>fill.on</p:attrName>
                                        </p:attrNameLst>
                                      </p:cBhvr>
                                      <p:to>
                                        <p:strVal val="true"/>
                                      </p:to>
                                    </p:set>
                                  </p:childTnLst>
                                </p:cTn>
                              </p:par>
                              <p:par>
                                <p:cTn id="172" presetID="1" presetClass="emph" presetSubtype="2" fill="hold" nodeType="withEffect">
                                  <p:stCondLst>
                                    <p:cond delay="0"/>
                                  </p:stCondLst>
                                  <p:childTnLst>
                                    <p:animClr clrSpc="rgb" dir="cw">
                                      <p:cBhvr>
                                        <p:cTn id="173" dur="1000" fill="hold"/>
                                        <p:tgtEl>
                                          <p:spTgt spid="184"/>
                                        </p:tgtEl>
                                        <p:attrNameLst>
                                          <p:attrName>fillcolor</p:attrName>
                                        </p:attrNameLst>
                                      </p:cBhvr>
                                      <p:to>
                                        <a:srgbClr val="C00600"/>
                                      </p:to>
                                    </p:animClr>
                                    <p:set>
                                      <p:cBhvr>
                                        <p:cTn id="174" dur="1000" fill="hold"/>
                                        <p:tgtEl>
                                          <p:spTgt spid="184"/>
                                        </p:tgtEl>
                                        <p:attrNameLst>
                                          <p:attrName>fill.type</p:attrName>
                                        </p:attrNameLst>
                                      </p:cBhvr>
                                      <p:to>
                                        <p:strVal val="solid"/>
                                      </p:to>
                                    </p:set>
                                    <p:set>
                                      <p:cBhvr>
                                        <p:cTn id="175" dur="1000" fill="hold"/>
                                        <p:tgtEl>
                                          <p:spTgt spid="184"/>
                                        </p:tgtEl>
                                        <p:attrNameLst>
                                          <p:attrName>fill.on</p:attrName>
                                        </p:attrNameLst>
                                      </p:cBhvr>
                                      <p:to>
                                        <p:strVal val="true"/>
                                      </p:to>
                                    </p:set>
                                  </p:childTnLst>
                                </p:cTn>
                              </p:par>
                              <p:par>
                                <p:cTn id="176" presetID="1" presetClass="emph" presetSubtype="2" fill="hold" nodeType="withEffect">
                                  <p:stCondLst>
                                    <p:cond delay="0"/>
                                  </p:stCondLst>
                                  <p:childTnLst>
                                    <p:animClr clrSpc="rgb" dir="cw">
                                      <p:cBhvr>
                                        <p:cTn id="177" dur="1000" fill="hold"/>
                                        <p:tgtEl>
                                          <p:spTgt spid="185"/>
                                        </p:tgtEl>
                                        <p:attrNameLst>
                                          <p:attrName>fillcolor</p:attrName>
                                        </p:attrNameLst>
                                      </p:cBhvr>
                                      <p:to>
                                        <a:srgbClr val="C00600"/>
                                      </p:to>
                                    </p:animClr>
                                    <p:set>
                                      <p:cBhvr>
                                        <p:cTn id="178" dur="1000" fill="hold"/>
                                        <p:tgtEl>
                                          <p:spTgt spid="185"/>
                                        </p:tgtEl>
                                        <p:attrNameLst>
                                          <p:attrName>fill.type</p:attrName>
                                        </p:attrNameLst>
                                      </p:cBhvr>
                                      <p:to>
                                        <p:strVal val="solid"/>
                                      </p:to>
                                    </p:set>
                                    <p:set>
                                      <p:cBhvr>
                                        <p:cTn id="179" dur="1000" fill="hold"/>
                                        <p:tgtEl>
                                          <p:spTgt spid="185"/>
                                        </p:tgtEl>
                                        <p:attrNameLst>
                                          <p:attrName>fill.on</p:attrName>
                                        </p:attrNameLst>
                                      </p:cBhvr>
                                      <p:to>
                                        <p:strVal val="true"/>
                                      </p:to>
                                    </p:set>
                                  </p:childTnLst>
                                </p:cTn>
                              </p:par>
                              <p:par>
                                <p:cTn id="180" presetID="1" presetClass="emph" presetSubtype="2" fill="hold" nodeType="withEffect">
                                  <p:stCondLst>
                                    <p:cond delay="0"/>
                                  </p:stCondLst>
                                  <p:childTnLst>
                                    <p:animClr clrSpc="rgb" dir="cw">
                                      <p:cBhvr>
                                        <p:cTn id="181" dur="1000" fill="hold"/>
                                        <p:tgtEl>
                                          <p:spTgt spid="186"/>
                                        </p:tgtEl>
                                        <p:attrNameLst>
                                          <p:attrName>fillcolor</p:attrName>
                                        </p:attrNameLst>
                                      </p:cBhvr>
                                      <p:to>
                                        <a:srgbClr val="C00600"/>
                                      </p:to>
                                    </p:animClr>
                                    <p:set>
                                      <p:cBhvr>
                                        <p:cTn id="182" dur="1000" fill="hold"/>
                                        <p:tgtEl>
                                          <p:spTgt spid="186"/>
                                        </p:tgtEl>
                                        <p:attrNameLst>
                                          <p:attrName>fill.type</p:attrName>
                                        </p:attrNameLst>
                                      </p:cBhvr>
                                      <p:to>
                                        <p:strVal val="solid"/>
                                      </p:to>
                                    </p:set>
                                    <p:set>
                                      <p:cBhvr>
                                        <p:cTn id="183" dur="1000" fill="hold"/>
                                        <p:tgtEl>
                                          <p:spTgt spid="186"/>
                                        </p:tgtEl>
                                        <p:attrNameLst>
                                          <p:attrName>fill.on</p:attrName>
                                        </p:attrNameLst>
                                      </p:cBhvr>
                                      <p:to>
                                        <p:strVal val="true"/>
                                      </p:to>
                                    </p:set>
                                  </p:childTnLst>
                                </p:cTn>
                              </p:par>
                              <p:par>
                                <p:cTn id="184" presetID="1" presetClass="emph" presetSubtype="2" fill="hold" nodeType="withEffect">
                                  <p:stCondLst>
                                    <p:cond delay="0"/>
                                  </p:stCondLst>
                                  <p:childTnLst>
                                    <p:animClr clrSpc="rgb" dir="cw">
                                      <p:cBhvr>
                                        <p:cTn id="185" dur="1000" fill="hold"/>
                                        <p:tgtEl>
                                          <p:spTgt spid="187"/>
                                        </p:tgtEl>
                                        <p:attrNameLst>
                                          <p:attrName>fillcolor</p:attrName>
                                        </p:attrNameLst>
                                      </p:cBhvr>
                                      <p:to>
                                        <a:srgbClr val="C00600"/>
                                      </p:to>
                                    </p:animClr>
                                    <p:set>
                                      <p:cBhvr>
                                        <p:cTn id="186" dur="1000" fill="hold"/>
                                        <p:tgtEl>
                                          <p:spTgt spid="187"/>
                                        </p:tgtEl>
                                        <p:attrNameLst>
                                          <p:attrName>fill.type</p:attrName>
                                        </p:attrNameLst>
                                      </p:cBhvr>
                                      <p:to>
                                        <p:strVal val="solid"/>
                                      </p:to>
                                    </p:set>
                                    <p:set>
                                      <p:cBhvr>
                                        <p:cTn id="187" dur="1000" fill="hold"/>
                                        <p:tgtEl>
                                          <p:spTgt spid="187"/>
                                        </p:tgtEl>
                                        <p:attrNameLst>
                                          <p:attrName>fill.on</p:attrName>
                                        </p:attrNameLst>
                                      </p:cBhvr>
                                      <p:to>
                                        <p:strVal val="true"/>
                                      </p:to>
                                    </p:set>
                                  </p:childTnLst>
                                </p:cTn>
                              </p:par>
                              <p:par>
                                <p:cTn id="188" presetID="1" presetClass="emph" presetSubtype="2" fill="hold" nodeType="withEffect">
                                  <p:stCondLst>
                                    <p:cond delay="0"/>
                                  </p:stCondLst>
                                  <p:childTnLst>
                                    <p:animClr clrSpc="rgb" dir="cw">
                                      <p:cBhvr>
                                        <p:cTn id="189" dur="1000" fill="hold"/>
                                        <p:tgtEl>
                                          <p:spTgt spid="188"/>
                                        </p:tgtEl>
                                        <p:attrNameLst>
                                          <p:attrName>fillcolor</p:attrName>
                                        </p:attrNameLst>
                                      </p:cBhvr>
                                      <p:to>
                                        <a:srgbClr val="C00600"/>
                                      </p:to>
                                    </p:animClr>
                                    <p:set>
                                      <p:cBhvr>
                                        <p:cTn id="190" dur="1000" fill="hold"/>
                                        <p:tgtEl>
                                          <p:spTgt spid="188"/>
                                        </p:tgtEl>
                                        <p:attrNameLst>
                                          <p:attrName>fill.type</p:attrName>
                                        </p:attrNameLst>
                                      </p:cBhvr>
                                      <p:to>
                                        <p:strVal val="solid"/>
                                      </p:to>
                                    </p:set>
                                    <p:set>
                                      <p:cBhvr>
                                        <p:cTn id="191" dur="1000" fill="hold"/>
                                        <p:tgtEl>
                                          <p:spTgt spid="188"/>
                                        </p:tgtEl>
                                        <p:attrNameLst>
                                          <p:attrName>fill.on</p:attrName>
                                        </p:attrNameLst>
                                      </p:cBhvr>
                                      <p:to>
                                        <p:strVal val="true"/>
                                      </p:to>
                                    </p:set>
                                  </p:childTnLst>
                                </p:cTn>
                              </p:par>
                              <p:par>
                                <p:cTn id="192" presetID="1" presetClass="emph" presetSubtype="2" fill="hold" nodeType="withEffect">
                                  <p:stCondLst>
                                    <p:cond delay="0"/>
                                  </p:stCondLst>
                                  <p:childTnLst>
                                    <p:animClr clrSpc="rgb" dir="cw">
                                      <p:cBhvr>
                                        <p:cTn id="193" dur="1000" fill="hold"/>
                                        <p:tgtEl>
                                          <p:spTgt spid="189"/>
                                        </p:tgtEl>
                                        <p:attrNameLst>
                                          <p:attrName>fillcolor</p:attrName>
                                        </p:attrNameLst>
                                      </p:cBhvr>
                                      <p:to>
                                        <a:srgbClr val="C00600"/>
                                      </p:to>
                                    </p:animClr>
                                    <p:set>
                                      <p:cBhvr>
                                        <p:cTn id="194" dur="1000" fill="hold"/>
                                        <p:tgtEl>
                                          <p:spTgt spid="189"/>
                                        </p:tgtEl>
                                        <p:attrNameLst>
                                          <p:attrName>fill.type</p:attrName>
                                        </p:attrNameLst>
                                      </p:cBhvr>
                                      <p:to>
                                        <p:strVal val="solid"/>
                                      </p:to>
                                    </p:set>
                                    <p:set>
                                      <p:cBhvr>
                                        <p:cTn id="195" dur="1000" fill="hold"/>
                                        <p:tgtEl>
                                          <p:spTgt spid="189"/>
                                        </p:tgtEl>
                                        <p:attrNameLst>
                                          <p:attrName>fill.on</p:attrName>
                                        </p:attrNameLst>
                                      </p:cBhvr>
                                      <p:to>
                                        <p:strVal val="true"/>
                                      </p:to>
                                    </p:set>
                                  </p:childTnLst>
                                </p:cTn>
                              </p:par>
                              <p:par>
                                <p:cTn id="196" presetID="1" presetClass="emph" presetSubtype="2" fill="hold" nodeType="withEffect">
                                  <p:stCondLst>
                                    <p:cond delay="0"/>
                                  </p:stCondLst>
                                  <p:childTnLst>
                                    <p:animClr clrSpc="rgb" dir="cw">
                                      <p:cBhvr>
                                        <p:cTn id="197" dur="1000" fill="hold"/>
                                        <p:tgtEl>
                                          <p:spTgt spid="190"/>
                                        </p:tgtEl>
                                        <p:attrNameLst>
                                          <p:attrName>fillcolor</p:attrName>
                                        </p:attrNameLst>
                                      </p:cBhvr>
                                      <p:to>
                                        <a:srgbClr val="C00600"/>
                                      </p:to>
                                    </p:animClr>
                                    <p:set>
                                      <p:cBhvr>
                                        <p:cTn id="198" dur="1000" fill="hold"/>
                                        <p:tgtEl>
                                          <p:spTgt spid="190"/>
                                        </p:tgtEl>
                                        <p:attrNameLst>
                                          <p:attrName>fill.type</p:attrName>
                                        </p:attrNameLst>
                                      </p:cBhvr>
                                      <p:to>
                                        <p:strVal val="solid"/>
                                      </p:to>
                                    </p:set>
                                    <p:set>
                                      <p:cBhvr>
                                        <p:cTn id="199" dur="1000" fill="hold"/>
                                        <p:tgtEl>
                                          <p:spTgt spid="190"/>
                                        </p:tgtEl>
                                        <p:attrNameLst>
                                          <p:attrName>fill.on</p:attrName>
                                        </p:attrNameLst>
                                      </p:cBhvr>
                                      <p:to>
                                        <p:strVal val="true"/>
                                      </p:to>
                                    </p:set>
                                  </p:childTnLst>
                                </p:cTn>
                              </p:par>
                              <p:par>
                                <p:cTn id="200" presetID="1" presetClass="emph" presetSubtype="2" fill="hold" nodeType="withEffect">
                                  <p:stCondLst>
                                    <p:cond delay="0"/>
                                  </p:stCondLst>
                                  <p:childTnLst>
                                    <p:animClr clrSpc="rgb" dir="cw">
                                      <p:cBhvr>
                                        <p:cTn id="201" dur="1000" fill="hold"/>
                                        <p:tgtEl>
                                          <p:spTgt spid="191"/>
                                        </p:tgtEl>
                                        <p:attrNameLst>
                                          <p:attrName>fillcolor</p:attrName>
                                        </p:attrNameLst>
                                      </p:cBhvr>
                                      <p:to>
                                        <a:srgbClr val="C00600"/>
                                      </p:to>
                                    </p:animClr>
                                    <p:set>
                                      <p:cBhvr>
                                        <p:cTn id="202" dur="1000" fill="hold"/>
                                        <p:tgtEl>
                                          <p:spTgt spid="191"/>
                                        </p:tgtEl>
                                        <p:attrNameLst>
                                          <p:attrName>fill.type</p:attrName>
                                        </p:attrNameLst>
                                      </p:cBhvr>
                                      <p:to>
                                        <p:strVal val="solid"/>
                                      </p:to>
                                    </p:set>
                                    <p:set>
                                      <p:cBhvr>
                                        <p:cTn id="203" dur="1000" fill="hold"/>
                                        <p:tgtEl>
                                          <p:spTgt spid="191"/>
                                        </p:tgtEl>
                                        <p:attrNameLst>
                                          <p:attrName>fill.on</p:attrName>
                                        </p:attrNameLst>
                                      </p:cBhvr>
                                      <p:to>
                                        <p:strVal val="true"/>
                                      </p:to>
                                    </p:set>
                                  </p:childTnLst>
                                </p:cTn>
                              </p:par>
                              <p:par>
                                <p:cTn id="204" presetID="1" presetClass="emph" presetSubtype="2" fill="hold" nodeType="withEffect">
                                  <p:stCondLst>
                                    <p:cond delay="0"/>
                                  </p:stCondLst>
                                  <p:childTnLst>
                                    <p:animClr clrSpc="rgb" dir="cw">
                                      <p:cBhvr>
                                        <p:cTn id="205" dur="1000" fill="hold"/>
                                        <p:tgtEl>
                                          <p:spTgt spid="192"/>
                                        </p:tgtEl>
                                        <p:attrNameLst>
                                          <p:attrName>fillcolor</p:attrName>
                                        </p:attrNameLst>
                                      </p:cBhvr>
                                      <p:to>
                                        <a:srgbClr val="C00600"/>
                                      </p:to>
                                    </p:animClr>
                                    <p:set>
                                      <p:cBhvr>
                                        <p:cTn id="206" dur="1000" fill="hold"/>
                                        <p:tgtEl>
                                          <p:spTgt spid="192"/>
                                        </p:tgtEl>
                                        <p:attrNameLst>
                                          <p:attrName>fill.type</p:attrName>
                                        </p:attrNameLst>
                                      </p:cBhvr>
                                      <p:to>
                                        <p:strVal val="solid"/>
                                      </p:to>
                                    </p:set>
                                    <p:set>
                                      <p:cBhvr>
                                        <p:cTn id="207" dur="1000" fill="hold"/>
                                        <p:tgtEl>
                                          <p:spTgt spid="192"/>
                                        </p:tgtEl>
                                        <p:attrNameLst>
                                          <p:attrName>fill.on</p:attrName>
                                        </p:attrNameLst>
                                      </p:cBhvr>
                                      <p:to>
                                        <p:strVal val="true"/>
                                      </p:to>
                                    </p:set>
                                  </p:childTnLst>
                                </p:cTn>
                              </p:par>
                              <p:par>
                                <p:cTn id="208" presetID="1" presetClass="emph" presetSubtype="2" fill="hold" nodeType="withEffect">
                                  <p:stCondLst>
                                    <p:cond delay="0"/>
                                  </p:stCondLst>
                                  <p:childTnLst>
                                    <p:animClr clrSpc="rgb" dir="cw">
                                      <p:cBhvr>
                                        <p:cTn id="209" dur="1000" fill="hold"/>
                                        <p:tgtEl>
                                          <p:spTgt spid="193"/>
                                        </p:tgtEl>
                                        <p:attrNameLst>
                                          <p:attrName>fillcolor</p:attrName>
                                        </p:attrNameLst>
                                      </p:cBhvr>
                                      <p:to>
                                        <a:srgbClr val="C00600"/>
                                      </p:to>
                                    </p:animClr>
                                    <p:set>
                                      <p:cBhvr>
                                        <p:cTn id="210" dur="1000" fill="hold"/>
                                        <p:tgtEl>
                                          <p:spTgt spid="193"/>
                                        </p:tgtEl>
                                        <p:attrNameLst>
                                          <p:attrName>fill.type</p:attrName>
                                        </p:attrNameLst>
                                      </p:cBhvr>
                                      <p:to>
                                        <p:strVal val="solid"/>
                                      </p:to>
                                    </p:set>
                                    <p:set>
                                      <p:cBhvr>
                                        <p:cTn id="211" dur="1000" fill="hold"/>
                                        <p:tgtEl>
                                          <p:spTgt spid="193"/>
                                        </p:tgtEl>
                                        <p:attrNameLst>
                                          <p:attrName>fill.on</p:attrName>
                                        </p:attrNameLst>
                                      </p:cBhvr>
                                      <p:to>
                                        <p:strVal val="true"/>
                                      </p:to>
                                    </p:set>
                                  </p:childTnLst>
                                </p:cTn>
                              </p:par>
                              <p:par>
                                <p:cTn id="212" presetID="1" presetClass="emph" presetSubtype="2" fill="hold" nodeType="withEffect">
                                  <p:stCondLst>
                                    <p:cond delay="0"/>
                                  </p:stCondLst>
                                  <p:childTnLst>
                                    <p:animClr clrSpc="rgb" dir="cw">
                                      <p:cBhvr>
                                        <p:cTn id="213" dur="1000" fill="hold"/>
                                        <p:tgtEl>
                                          <p:spTgt spid="194"/>
                                        </p:tgtEl>
                                        <p:attrNameLst>
                                          <p:attrName>fillcolor</p:attrName>
                                        </p:attrNameLst>
                                      </p:cBhvr>
                                      <p:to>
                                        <a:srgbClr val="C00600"/>
                                      </p:to>
                                    </p:animClr>
                                    <p:set>
                                      <p:cBhvr>
                                        <p:cTn id="214" dur="1000" fill="hold"/>
                                        <p:tgtEl>
                                          <p:spTgt spid="194"/>
                                        </p:tgtEl>
                                        <p:attrNameLst>
                                          <p:attrName>fill.type</p:attrName>
                                        </p:attrNameLst>
                                      </p:cBhvr>
                                      <p:to>
                                        <p:strVal val="solid"/>
                                      </p:to>
                                    </p:set>
                                    <p:set>
                                      <p:cBhvr>
                                        <p:cTn id="215" dur="1000" fill="hold"/>
                                        <p:tgtEl>
                                          <p:spTgt spid="194"/>
                                        </p:tgtEl>
                                        <p:attrNameLst>
                                          <p:attrName>fill.on</p:attrName>
                                        </p:attrNameLst>
                                      </p:cBhvr>
                                      <p:to>
                                        <p:strVal val="true"/>
                                      </p:to>
                                    </p:set>
                                  </p:childTnLst>
                                </p:cTn>
                              </p:par>
                              <p:par>
                                <p:cTn id="216" presetID="1" presetClass="emph" presetSubtype="2" fill="hold" nodeType="withEffect">
                                  <p:stCondLst>
                                    <p:cond delay="0"/>
                                  </p:stCondLst>
                                  <p:childTnLst>
                                    <p:animClr clrSpc="rgb" dir="cw">
                                      <p:cBhvr>
                                        <p:cTn id="217" dur="1000" fill="hold"/>
                                        <p:tgtEl>
                                          <p:spTgt spid="195"/>
                                        </p:tgtEl>
                                        <p:attrNameLst>
                                          <p:attrName>fillcolor</p:attrName>
                                        </p:attrNameLst>
                                      </p:cBhvr>
                                      <p:to>
                                        <a:srgbClr val="C00600"/>
                                      </p:to>
                                    </p:animClr>
                                    <p:set>
                                      <p:cBhvr>
                                        <p:cTn id="218" dur="1000" fill="hold"/>
                                        <p:tgtEl>
                                          <p:spTgt spid="195"/>
                                        </p:tgtEl>
                                        <p:attrNameLst>
                                          <p:attrName>fill.type</p:attrName>
                                        </p:attrNameLst>
                                      </p:cBhvr>
                                      <p:to>
                                        <p:strVal val="solid"/>
                                      </p:to>
                                    </p:set>
                                    <p:set>
                                      <p:cBhvr>
                                        <p:cTn id="219" dur="1000" fill="hold"/>
                                        <p:tgtEl>
                                          <p:spTgt spid="195"/>
                                        </p:tgtEl>
                                        <p:attrNameLst>
                                          <p:attrName>fill.on</p:attrName>
                                        </p:attrNameLst>
                                      </p:cBhvr>
                                      <p:to>
                                        <p:strVal val="true"/>
                                      </p:to>
                                    </p:set>
                                  </p:childTnLst>
                                </p:cTn>
                              </p:par>
                              <p:par>
                                <p:cTn id="220" presetID="1" presetClass="emph" presetSubtype="2" fill="hold" nodeType="withEffect">
                                  <p:stCondLst>
                                    <p:cond delay="0"/>
                                  </p:stCondLst>
                                  <p:childTnLst>
                                    <p:animClr clrSpc="rgb" dir="cw">
                                      <p:cBhvr>
                                        <p:cTn id="221" dur="1000" fill="hold"/>
                                        <p:tgtEl>
                                          <p:spTgt spid="196"/>
                                        </p:tgtEl>
                                        <p:attrNameLst>
                                          <p:attrName>fillcolor</p:attrName>
                                        </p:attrNameLst>
                                      </p:cBhvr>
                                      <p:to>
                                        <a:srgbClr val="C00600"/>
                                      </p:to>
                                    </p:animClr>
                                    <p:set>
                                      <p:cBhvr>
                                        <p:cTn id="222" dur="1000" fill="hold"/>
                                        <p:tgtEl>
                                          <p:spTgt spid="196"/>
                                        </p:tgtEl>
                                        <p:attrNameLst>
                                          <p:attrName>fill.type</p:attrName>
                                        </p:attrNameLst>
                                      </p:cBhvr>
                                      <p:to>
                                        <p:strVal val="solid"/>
                                      </p:to>
                                    </p:set>
                                    <p:set>
                                      <p:cBhvr>
                                        <p:cTn id="223" dur="1000" fill="hold"/>
                                        <p:tgtEl>
                                          <p:spTgt spid="196"/>
                                        </p:tgtEl>
                                        <p:attrNameLst>
                                          <p:attrName>fill.on</p:attrName>
                                        </p:attrNameLst>
                                      </p:cBhvr>
                                      <p:to>
                                        <p:strVal val="true"/>
                                      </p:to>
                                    </p:set>
                                  </p:childTnLst>
                                </p:cTn>
                              </p:par>
                              <p:par>
                                <p:cTn id="224" presetID="1" presetClass="emph" presetSubtype="2" fill="hold" nodeType="withEffect">
                                  <p:stCondLst>
                                    <p:cond delay="0"/>
                                  </p:stCondLst>
                                  <p:childTnLst>
                                    <p:animClr clrSpc="rgb" dir="cw">
                                      <p:cBhvr>
                                        <p:cTn id="225" dur="1000" fill="hold"/>
                                        <p:tgtEl>
                                          <p:spTgt spid="197"/>
                                        </p:tgtEl>
                                        <p:attrNameLst>
                                          <p:attrName>fillcolor</p:attrName>
                                        </p:attrNameLst>
                                      </p:cBhvr>
                                      <p:to>
                                        <a:srgbClr val="C00600"/>
                                      </p:to>
                                    </p:animClr>
                                    <p:set>
                                      <p:cBhvr>
                                        <p:cTn id="226" dur="1000" fill="hold"/>
                                        <p:tgtEl>
                                          <p:spTgt spid="197"/>
                                        </p:tgtEl>
                                        <p:attrNameLst>
                                          <p:attrName>fill.type</p:attrName>
                                        </p:attrNameLst>
                                      </p:cBhvr>
                                      <p:to>
                                        <p:strVal val="solid"/>
                                      </p:to>
                                    </p:set>
                                    <p:set>
                                      <p:cBhvr>
                                        <p:cTn id="227" dur="1000" fill="hold"/>
                                        <p:tgtEl>
                                          <p:spTgt spid="197"/>
                                        </p:tgtEl>
                                        <p:attrNameLst>
                                          <p:attrName>fill.on</p:attrName>
                                        </p:attrNameLst>
                                      </p:cBhvr>
                                      <p:to>
                                        <p:strVal val="true"/>
                                      </p:to>
                                    </p:set>
                                  </p:childTnLst>
                                </p:cTn>
                              </p:par>
                              <p:par>
                                <p:cTn id="228" presetID="1" presetClass="emph" presetSubtype="2" fill="hold" nodeType="withEffect">
                                  <p:stCondLst>
                                    <p:cond delay="0"/>
                                  </p:stCondLst>
                                  <p:childTnLst>
                                    <p:animClr clrSpc="rgb" dir="cw">
                                      <p:cBhvr>
                                        <p:cTn id="229" dur="1000" fill="hold"/>
                                        <p:tgtEl>
                                          <p:spTgt spid="198"/>
                                        </p:tgtEl>
                                        <p:attrNameLst>
                                          <p:attrName>fillcolor</p:attrName>
                                        </p:attrNameLst>
                                      </p:cBhvr>
                                      <p:to>
                                        <a:srgbClr val="C00600"/>
                                      </p:to>
                                    </p:animClr>
                                    <p:set>
                                      <p:cBhvr>
                                        <p:cTn id="230" dur="1000" fill="hold"/>
                                        <p:tgtEl>
                                          <p:spTgt spid="198"/>
                                        </p:tgtEl>
                                        <p:attrNameLst>
                                          <p:attrName>fill.type</p:attrName>
                                        </p:attrNameLst>
                                      </p:cBhvr>
                                      <p:to>
                                        <p:strVal val="solid"/>
                                      </p:to>
                                    </p:set>
                                    <p:set>
                                      <p:cBhvr>
                                        <p:cTn id="231" dur="1000" fill="hold"/>
                                        <p:tgtEl>
                                          <p:spTgt spid="198"/>
                                        </p:tgtEl>
                                        <p:attrNameLst>
                                          <p:attrName>fill.on</p:attrName>
                                        </p:attrNameLst>
                                      </p:cBhvr>
                                      <p:to>
                                        <p:strVal val="true"/>
                                      </p:to>
                                    </p:set>
                                  </p:childTnLst>
                                </p:cTn>
                              </p:par>
                              <p:par>
                                <p:cTn id="232" presetID="1" presetClass="emph" presetSubtype="2" fill="hold" nodeType="withEffect">
                                  <p:stCondLst>
                                    <p:cond delay="0"/>
                                  </p:stCondLst>
                                  <p:childTnLst>
                                    <p:animClr clrSpc="rgb" dir="cw">
                                      <p:cBhvr>
                                        <p:cTn id="233" dur="1000" fill="hold"/>
                                        <p:tgtEl>
                                          <p:spTgt spid="199"/>
                                        </p:tgtEl>
                                        <p:attrNameLst>
                                          <p:attrName>fillcolor</p:attrName>
                                        </p:attrNameLst>
                                      </p:cBhvr>
                                      <p:to>
                                        <a:srgbClr val="C00600"/>
                                      </p:to>
                                    </p:animClr>
                                    <p:set>
                                      <p:cBhvr>
                                        <p:cTn id="234" dur="1000" fill="hold"/>
                                        <p:tgtEl>
                                          <p:spTgt spid="199"/>
                                        </p:tgtEl>
                                        <p:attrNameLst>
                                          <p:attrName>fill.type</p:attrName>
                                        </p:attrNameLst>
                                      </p:cBhvr>
                                      <p:to>
                                        <p:strVal val="solid"/>
                                      </p:to>
                                    </p:set>
                                    <p:set>
                                      <p:cBhvr>
                                        <p:cTn id="235" dur="1000" fill="hold"/>
                                        <p:tgtEl>
                                          <p:spTgt spid="199"/>
                                        </p:tgtEl>
                                        <p:attrNameLst>
                                          <p:attrName>fill.on</p:attrName>
                                        </p:attrNameLst>
                                      </p:cBhvr>
                                      <p:to>
                                        <p:strVal val="true"/>
                                      </p:to>
                                    </p:set>
                                  </p:childTnLst>
                                </p:cTn>
                              </p:par>
                              <p:par>
                                <p:cTn id="236" presetID="1" presetClass="emph" presetSubtype="2" fill="hold" nodeType="withEffect">
                                  <p:stCondLst>
                                    <p:cond delay="0"/>
                                  </p:stCondLst>
                                  <p:childTnLst>
                                    <p:animClr clrSpc="rgb" dir="cw">
                                      <p:cBhvr>
                                        <p:cTn id="237" dur="1000" fill="hold"/>
                                        <p:tgtEl>
                                          <p:spTgt spid="200"/>
                                        </p:tgtEl>
                                        <p:attrNameLst>
                                          <p:attrName>fillcolor</p:attrName>
                                        </p:attrNameLst>
                                      </p:cBhvr>
                                      <p:to>
                                        <a:srgbClr val="C00600"/>
                                      </p:to>
                                    </p:animClr>
                                    <p:set>
                                      <p:cBhvr>
                                        <p:cTn id="238" dur="1000" fill="hold"/>
                                        <p:tgtEl>
                                          <p:spTgt spid="200"/>
                                        </p:tgtEl>
                                        <p:attrNameLst>
                                          <p:attrName>fill.type</p:attrName>
                                        </p:attrNameLst>
                                      </p:cBhvr>
                                      <p:to>
                                        <p:strVal val="solid"/>
                                      </p:to>
                                    </p:set>
                                    <p:set>
                                      <p:cBhvr>
                                        <p:cTn id="239" dur="1000" fill="hold"/>
                                        <p:tgtEl>
                                          <p:spTgt spid="200"/>
                                        </p:tgtEl>
                                        <p:attrNameLst>
                                          <p:attrName>fill.on</p:attrName>
                                        </p:attrNameLst>
                                      </p:cBhvr>
                                      <p:to>
                                        <p:strVal val="true"/>
                                      </p:to>
                                    </p:set>
                                  </p:childTnLst>
                                </p:cTn>
                              </p:par>
                              <p:par>
                                <p:cTn id="240" presetID="1" presetClass="emph" presetSubtype="2" fill="hold" nodeType="withEffect">
                                  <p:stCondLst>
                                    <p:cond delay="0"/>
                                  </p:stCondLst>
                                  <p:childTnLst>
                                    <p:animClr clrSpc="rgb" dir="cw">
                                      <p:cBhvr>
                                        <p:cTn id="241" dur="1000" fill="hold"/>
                                        <p:tgtEl>
                                          <p:spTgt spid="201"/>
                                        </p:tgtEl>
                                        <p:attrNameLst>
                                          <p:attrName>fillcolor</p:attrName>
                                        </p:attrNameLst>
                                      </p:cBhvr>
                                      <p:to>
                                        <a:srgbClr val="C00600"/>
                                      </p:to>
                                    </p:animClr>
                                    <p:set>
                                      <p:cBhvr>
                                        <p:cTn id="242" dur="1000" fill="hold"/>
                                        <p:tgtEl>
                                          <p:spTgt spid="201"/>
                                        </p:tgtEl>
                                        <p:attrNameLst>
                                          <p:attrName>fill.type</p:attrName>
                                        </p:attrNameLst>
                                      </p:cBhvr>
                                      <p:to>
                                        <p:strVal val="solid"/>
                                      </p:to>
                                    </p:set>
                                    <p:set>
                                      <p:cBhvr>
                                        <p:cTn id="243" dur="1000" fill="hold"/>
                                        <p:tgtEl>
                                          <p:spTgt spid="201"/>
                                        </p:tgtEl>
                                        <p:attrNameLst>
                                          <p:attrName>fill.on</p:attrName>
                                        </p:attrNameLst>
                                      </p:cBhvr>
                                      <p:to>
                                        <p:strVal val="true"/>
                                      </p:to>
                                    </p:set>
                                  </p:childTnLst>
                                </p:cTn>
                              </p:par>
                              <p:par>
                                <p:cTn id="244" presetID="1" presetClass="emph" presetSubtype="2" fill="hold" nodeType="withEffect">
                                  <p:stCondLst>
                                    <p:cond delay="0"/>
                                  </p:stCondLst>
                                  <p:childTnLst>
                                    <p:animClr clrSpc="rgb" dir="cw">
                                      <p:cBhvr>
                                        <p:cTn id="245" dur="1000" fill="hold"/>
                                        <p:tgtEl>
                                          <p:spTgt spid="202"/>
                                        </p:tgtEl>
                                        <p:attrNameLst>
                                          <p:attrName>fillcolor</p:attrName>
                                        </p:attrNameLst>
                                      </p:cBhvr>
                                      <p:to>
                                        <a:srgbClr val="C00600"/>
                                      </p:to>
                                    </p:animClr>
                                    <p:set>
                                      <p:cBhvr>
                                        <p:cTn id="246" dur="1000" fill="hold"/>
                                        <p:tgtEl>
                                          <p:spTgt spid="202"/>
                                        </p:tgtEl>
                                        <p:attrNameLst>
                                          <p:attrName>fill.type</p:attrName>
                                        </p:attrNameLst>
                                      </p:cBhvr>
                                      <p:to>
                                        <p:strVal val="solid"/>
                                      </p:to>
                                    </p:set>
                                    <p:set>
                                      <p:cBhvr>
                                        <p:cTn id="247" dur="1000" fill="hold"/>
                                        <p:tgtEl>
                                          <p:spTgt spid="202"/>
                                        </p:tgtEl>
                                        <p:attrNameLst>
                                          <p:attrName>fill.on</p:attrName>
                                        </p:attrNameLst>
                                      </p:cBhvr>
                                      <p:to>
                                        <p:strVal val="true"/>
                                      </p:to>
                                    </p:set>
                                  </p:childTnLst>
                                </p:cTn>
                              </p:par>
                              <p:par>
                                <p:cTn id="248" presetID="1" presetClass="emph" presetSubtype="2" fill="hold" nodeType="withEffect">
                                  <p:stCondLst>
                                    <p:cond delay="0"/>
                                  </p:stCondLst>
                                  <p:childTnLst>
                                    <p:animClr clrSpc="rgb" dir="cw">
                                      <p:cBhvr>
                                        <p:cTn id="249" dur="1000" fill="hold"/>
                                        <p:tgtEl>
                                          <p:spTgt spid="203"/>
                                        </p:tgtEl>
                                        <p:attrNameLst>
                                          <p:attrName>fillcolor</p:attrName>
                                        </p:attrNameLst>
                                      </p:cBhvr>
                                      <p:to>
                                        <a:srgbClr val="C00600"/>
                                      </p:to>
                                    </p:animClr>
                                    <p:set>
                                      <p:cBhvr>
                                        <p:cTn id="250" dur="1000" fill="hold"/>
                                        <p:tgtEl>
                                          <p:spTgt spid="203"/>
                                        </p:tgtEl>
                                        <p:attrNameLst>
                                          <p:attrName>fill.type</p:attrName>
                                        </p:attrNameLst>
                                      </p:cBhvr>
                                      <p:to>
                                        <p:strVal val="solid"/>
                                      </p:to>
                                    </p:set>
                                    <p:set>
                                      <p:cBhvr>
                                        <p:cTn id="251" dur="1000" fill="hold"/>
                                        <p:tgtEl>
                                          <p:spTgt spid="203"/>
                                        </p:tgtEl>
                                        <p:attrNameLst>
                                          <p:attrName>fill.on</p:attrName>
                                        </p:attrNameLst>
                                      </p:cBhvr>
                                      <p:to>
                                        <p:strVal val="true"/>
                                      </p:to>
                                    </p:set>
                                  </p:childTnLst>
                                </p:cTn>
                              </p:par>
                              <p:par>
                                <p:cTn id="252" presetID="1" presetClass="emph" presetSubtype="2" fill="hold" nodeType="withEffect">
                                  <p:stCondLst>
                                    <p:cond delay="0"/>
                                  </p:stCondLst>
                                  <p:childTnLst>
                                    <p:animClr clrSpc="rgb" dir="cw">
                                      <p:cBhvr>
                                        <p:cTn id="253" dur="1000" fill="hold"/>
                                        <p:tgtEl>
                                          <p:spTgt spid="204"/>
                                        </p:tgtEl>
                                        <p:attrNameLst>
                                          <p:attrName>fillcolor</p:attrName>
                                        </p:attrNameLst>
                                      </p:cBhvr>
                                      <p:to>
                                        <a:srgbClr val="C00600"/>
                                      </p:to>
                                    </p:animClr>
                                    <p:set>
                                      <p:cBhvr>
                                        <p:cTn id="254" dur="1000" fill="hold"/>
                                        <p:tgtEl>
                                          <p:spTgt spid="204"/>
                                        </p:tgtEl>
                                        <p:attrNameLst>
                                          <p:attrName>fill.type</p:attrName>
                                        </p:attrNameLst>
                                      </p:cBhvr>
                                      <p:to>
                                        <p:strVal val="solid"/>
                                      </p:to>
                                    </p:set>
                                    <p:set>
                                      <p:cBhvr>
                                        <p:cTn id="255" dur="1000" fill="hold"/>
                                        <p:tgtEl>
                                          <p:spTgt spid="204"/>
                                        </p:tgtEl>
                                        <p:attrNameLst>
                                          <p:attrName>fill.on</p:attrName>
                                        </p:attrNameLst>
                                      </p:cBhvr>
                                      <p:to>
                                        <p:strVal val="true"/>
                                      </p:to>
                                    </p:set>
                                  </p:childTnLst>
                                </p:cTn>
                              </p:par>
                              <p:par>
                                <p:cTn id="256" presetID="1" presetClass="emph" presetSubtype="2" fill="hold" nodeType="withEffect">
                                  <p:stCondLst>
                                    <p:cond delay="0"/>
                                  </p:stCondLst>
                                  <p:childTnLst>
                                    <p:animClr clrSpc="rgb" dir="cw">
                                      <p:cBhvr>
                                        <p:cTn id="257" dur="1000" fill="hold"/>
                                        <p:tgtEl>
                                          <p:spTgt spid="205"/>
                                        </p:tgtEl>
                                        <p:attrNameLst>
                                          <p:attrName>fillcolor</p:attrName>
                                        </p:attrNameLst>
                                      </p:cBhvr>
                                      <p:to>
                                        <a:srgbClr val="C00600"/>
                                      </p:to>
                                    </p:animClr>
                                    <p:set>
                                      <p:cBhvr>
                                        <p:cTn id="258" dur="1000" fill="hold"/>
                                        <p:tgtEl>
                                          <p:spTgt spid="205"/>
                                        </p:tgtEl>
                                        <p:attrNameLst>
                                          <p:attrName>fill.type</p:attrName>
                                        </p:attrNameLst>
                                      </p:cBhvr>
                                      <p:to>
                                        <p:strVal val="solid"/>
                                      </p:to>
                                    </p:set>
                                    <p:set>
                                      <p:cBhvr>
                                        <p:cTn id="259" dur="1000" fill="hold"/>
                                        <p:tgtEl>
                                          <p:spTgt spid="205"/>
                                        </p:tgtEl>
                                        <p:attrNameLst>
                                          <p:attrName>fill.on</p:attrName>
                                        </p:attrNameLst>
                                      </p:cBhvr>
                                      <p:to>
                                        <p:strVal val="true"/>
                                      </p:to>
                                    </p:set>
                                  </p:childTnLst>
                                </p:cTn>
                              </p:par>
                              <p:par>
                                <p:cTn id="260" presetID="1" presetClass="emph" presetSubtype="2" fill="hold" nodeType="withEffect">
                                  <p:stCondLst>
                                    <p:cond delay="0"/>
                                  </p:stCondLst>
                                  <p:childTnLst>
                                    <p:animClr clrSpc="rgb" dir="cw">
                                      <p:cBhvr>
                                        <p:cTn id="261" dur="1000" fill="hold"/>
                                        <p:tgtEl>
                                          <p:spTgt spid="206"/>
                                        </p:tgtEl>
                                        <p:attrNameLst>
                                          <p:attrName>fillcolor</p:attrName>
                                        </p:attrNameLst>
                                      </p:cBhvr>
                                      <p:to>
                                        <a:srgbClr val="C00600"/>
                                      </p:to>
                                    </p:animClr>
                                    <p:set>
                                      <p:cBhvr>
                                        <p:cTn id="262" dur="1000" fill="hold"/>
                                        <p:tgtEl>
                                          <p:spTgt spid="206"/>
                                        </p:tgtEl>
                                        <p:attrNameLst>
                                          <p:attrName>fill.type</p:attrName>
                                        </p:attrNameLst>
                                      </p:cBhvr>
                                      <p:to>
                                        <p:strVal val="solid"/>
                                      </p:to>
                                    </p:set>
                                    <p:set>
                                      <p:cBhvr>
                                        <p:cTn id="263" dur="1000" fill="hold"/>
                                        <p:tgtEl>
                                          <p:spTgt spid="206"/>
                                        </p:tgtEl>
                                        <p:attrNameLst>
                                          <p:attrName>fill.on</p:attrName>
                                        </p:attrNameLst>
                                      </p:cBhvr>
                                      <p:to>
                                        <p:strVal val="true"/>
                                      </p:to>
                                    </p:set>
                                  </p:childTnLst>
                                </p:cTn>
                              </p:par>
                              <p:par>
                                <p:cTn id="264" presetID="1" presetClass="emph" presetSubtype="2" fill="hold" nodeType="withEffect">
                                  <p:stCondLst>
                                    <p:cond delay="0"/>
                                  </p:stCondLst>
                                  <p:childTnLst>
                                    <p:animClr clrSpc="rgb" dir="cw">
                                      <p:cBhvr>
                                        <p:cTn id="265" dur="1000" fill="hold"/>
                                        <p:tgtEl>
                                          <p:spTgt spid="207"/>
                                        </p:tgtEl>
                                        <p:attrNameLst>
                                          <p:attrName>fillcolor</p:attrName>
                                        </p:attrNameLst>
                                      </p:cBhvr>
                                      <p:to>
                                        <a:srgbClr val="C00600"/>
                                      </p:to>
                                    </p:animClr>
                                    <p:set>
                                      <p:cBhvr>
                                        <p:cTn id="266" dur="1000" fill="hold"/>
                                        <p:tgtEl>
                                          <p:spTgt spid="207"/>
                                        </p:tgtEl>
                                        <p:attrNameLst>
                                          <p:attrName>fill.type</p:attrName>
                                        </p:attrNameLst>
                                      </p:cBhvr>
                                      <p:to>
                                        <p:strVal val="solid"/>
                                      </p:to>
                                    </p:set>
                                    <p:set>
                                      <p:cBhvr>
                                        <p:cTn id="267" dur="1000" fill="hold"/>
                                        <p:tgtEl>
                                          <p:spTgt spid="207"/>
                                        </p:tgtEl>
                                        <p:attrNameLst>
                                          <p:attrName>fill.on</p:attrName>
                                        </p:attrNameLst>
                                      </p:cBhvr>
                                      <p:to>
                                        <p:strVal val="true"/>
                                      </p:to>
                                    </p:set>
                                  </p:childTnLst>
                                </p:cTn>
                              </p:par>
                              <p:par>
                                <p:cTn id="268" presetID="1" presetClass="emph" presetSubtype="2" fill="hold" nodeType="withEffect">
                                  <p:stCondLst>
                                    <p:cond delay="0"/>
                                  </p:stCondLst>
                                  <p:childTnLst>
                                    <p:animClr clrSpc="rgb" dir="cw">
                                      <p:cBhvr>
                                        <p:cTn id="269" dur="1000" fill="hold"/>
                                        <p:tgtEl>
                                          <p:spTgt spid="208"/>
                                        </p:tgtEl>
                                        <p:attrNameLst>
                                          <p:attrName>fillcolor</p:attrName>
                                        </p:attrNameLst>
                                      </p:cBhvr>
                                      <p:to>
                                        <a:srgbClr val="C00600"/>
                                      </p:to>
                                    </p:animClr>
                                    <p:set>
                                      <p:cBhvr>
                                        <p:cTn id="270" dur="1000" fill="hold"/>
                                        <p:tgtEl>
                                          <p:spTgt spid="208"/>
                                        </p:tgtEl>
                                        <p:attrNameLst>
                                          <p:attrName>fill.type</p:attrName>
                                        </p:attrNameLst>
                                      </p:cBhvr>
                                      <p:to>
                                        <p:strVal val="solid"/>
                                      </p:to>
                                    </p:set>
                                    <p:set>
                                      <p:cBhvr>
                                        <p:cTn id="271" dur="1000" fill="hold"/>
                                        <p:tgtEl>
                                          <p:spTgt spid="208"/>
                                        </p:tgtEl>
                                        <p:attrNameLst>
                                          <p:attrName>fill.on</p:attrName>
                                        </p:attrNameLst>
                                      </p:cBhvr>
                                      <p:to>
                                        <p:strVal val="true"/>
                                      </p:to>
                                    </p:set>
                                  </p:childTnLst>
                                </p:cTn>
                              </p:par>
                              <p:par>
                                <p:cTn id="272" presetID="1" presetClass="emph" presetSubtype="2" fill="hold" nodeType="withEffect">
                                  <p:stCondLst>
                                    <p:cond delay="0"/>
                                  </p:stCondLst>
                                  <p:childTnLst>
                                    <p:animClr clrSpc="rgb" dir="cw">
                                      <p:cBhvr>
                                        <p:cTn id="273" dur="1000" fill="hold"/>
                                        <p:tgtEl>
                                          <p:spTgt spid="210"/>
                                        </p:tgtEl>
                                        <p:attrNameLst>
                                          <p:attrName>fillcolor</p:attrName>
                                        </p:attrNameLst>
                                      </p:cBhvr>
                                      <p:to>
                                        <a:srgbClr val="C00600"/>
                                      </p:to>
                                    </p:animClr>
                                    <p:set>
                                      <p:cBhvr>
                                        <p:cTn id="274" dur="1000" fill="hold"/>
                                        <p:tgtEl>
                                          <p:spTgt spid="210"/>
                                        </p:tgtEl>
                                        <p:attrNameLst>
                                          <p:attrName>fill.type</p:attrName>
                                        </p:attrNameLst>
                                      </p:cBhvr>
                                      <p:to>
                                        <p:strVal val="solid"/>
                                      </p:to>
                                    </p:set>
                                    <p:set>
                                      <p:cBhvr>
                                        <p:cTn id="275" dur="1000" fill="hold"/>
                                        <p:tgtEl>
                                          <p:spTgt spid="210"/>
                                        </p:tgtEl>
                                        <p:attrNameLst>
                                          <p:attrName>fill.on</p:attrName>
                                        </p:attrNameLst>
                                      </p:cBhvr>
                                      <p:to>
                                        <p:strVal val="true"/>
                                      </p:to>
                                    </p:set>
                                  </p:childTnLst>
                                </p:cTn>
                              </p:par>
                              <p:par>
                                <p:cTn id="276" presetID="1" presetClass="emph" presetSubtype="2" fill="hold" nodeType="withEffect">
                                  <p:stCondLst>
                                    <p:cond delay="0"/>
                                  </p:stCondLst>
                                  <p:childTnLst>
                                    <p:animClr clrSpc="rgb" dir="cw">
                                      <p:cBhvr>
                                        <p:cTn id="277" dur="1000" fill="hold"/>
                                        <p:tgtEl>
                                          <p:spTgt spid="211"/>
                                        </p:tgtEl>
                                        <p:attrNameLst>
                                          <p:attrName>fillcolor</p:attrName>
                                        </p:attrNameLst>
                                      </p:cBhvr>
                                      <p:to>
                                        <a:srgbClr val="C00600"/>
                                      </p:to>
                                    </p:animClr>
                                    <p:set>
                                      <p:cBhvr>
                                        <p:cTn id="278" dur="1000" fill="hold"/>
                                        <p:tgtEl>
                                          <p:spTgt spid="211"/>
                                        </p:tgtEl>
                                        <p:attrNameLst>
                                          <p:attrName>fill.type</p:attrName>
                                        </p:attrNameLst>
                                      </p:cBhvr>
                                      <p:to>
                                        <p:strVal val="solid"/>
                                      </p:to>
                                    </p:set>
                                    <p:set>
                                      <p:cBhvr>
                                        <p:cTn id="279" dur="1000" fill="hold"/>
                                        <p:tgtEl>
                                          <p:spTgt spid="211"/>
                                        </p:tgtEl>
                                        <p:attrNameLst>
                                          <p:attrName>fill.on</p:attrName>
                                        </p:attrNameLst>
                                      </p:cBhvr>
                                      <p:to>
                                        <p:strVal val="true"/>
                                      </p:to>
                                    </p:set>
                                  </p:childTnLst>
                                </p:cTn>
                              </p:par>
                              <p:par>
                                <p:cTn id="280" presetID="1" presetClass="emph" presetSubtype="2" fill="hold" nodeType="withEffect">
                                  <p:stCondLst>
                                    <p:cond delay="0"/>
                                  </p:stCondLst>
                                  <p:childTnLst>
                                    <p:animClr clrSpc="rgb" dir="cw">
                                      <p:cBhvr>
                                        <p:cTn id="281" dur="1000" fill="hold"/>
                                        <p:tgtEl>
                                          <p:spTgt spid="212"/>
                                        </p:tgtEl>
                                        <p:attrNameLst>
                                          <p:attrName>fillcolor</p:attrName>
                                        </p:attrNameLst>
                                      </p:cBhvr>
                                      <p:to>
                                        <a:srgbClr val="C00600"/>
                                      </p:to>
                                    </p:animClr>
                                    <p:set>
                                      <p:cBhvr>
                                        <p:cTn id="282" dur="1000" fill="hold"/>
                                        <p:tgtEl>
                                          <p:spTgt spid="212"/>
                                        </p:tgtEl>
                                        <p:attrNameLst>
                                          <p:attrName>fill.type</p:attrName>
                                        </p:attrNameLst>
                                      </p:cBhvr>
                                      <p:to>
                                        <p:strVal val="solid"/>
                                      </p:to>
                                    </p:set>
                                    <p:set>
                                      <p:cBhvr>
                                        <p:cTn id="283" dur="1000" fill="hold"/>
                                        <p:tgtEl>
                                          <p:spTgt spid="212"/>
                                        </p:tgtEl>
                                        <p:attrNameLst>
                                          <p:attrName>fill.on</p:attrName>
                                        </p:attrNameLst>
                                      </p:cBhvr>
                                      <p:to>
                                        <p:strVal val="true"/>
                                      </p:to>
                                    </p:set>
                                  </p:childTnLst>
                                </p:cTn>
                              </p:par>
                              <p:par>
                                <p:cTn id="284" presetID="1" presetClass="emph" presetSubtype="2" fill="hold" nodeType="withEffect">
                                  <p:stCondLst>
                                    <p:cond delay="0"/>
                                  </p:stCondLst>
                                  <p:childTnLst>
                                    <p:animClr clrSpc="rgb" dir="cw">
                                      <p:cBhvr>
                                        <p:cTn id="285" dur="1000" fill="hold"/>
                                        <p:tgtEl>
                                          <p:spTgt spid="213"/>
                                        </p:tgtEl>
                                        <p:attrNameLst>
                                          <p:attrName>fillcolor</p:attrName>
                                        </p:attrNameLst>
                                      </p:cBhvr>
                                      <p:to>
                                        <a:srgbClr val="C00600"/>
                                      </p:to>
                                    </p:animClr>
                                    <p:set>
                                      <p:cBhvr>
                                        <p:cTn id="286" dur="1000" fill="hold"/>
                                        <p:tgtEl>
                                          <p:spTgt spid="213"/>
                                        </p:tgtEl>
                                        <p:attrNameLst>
                                          <p:attrName>fill.type</p:attrName>
                                        </p:attrNameLst>
                                      </p:cBhvr>
                                      <p:to>
                                        <p:strVal val="solid"/>
                                      </p:to>
                                    </p:set>
                                    <p:set>
                                      <p:cBhvr>
                                        <p:cTn id="287" dur="1000" fill="hold"/>
                                        <p:tgtEl>
                                          <p:spTgt spid="213"/>
                                        </p:tgtEl>
                                        <p:attrNameLst>
                                          <p:attrName>fill.on</p:attrName>
                                        </p:attrNameLst>
                                      </p:cBhvr>
                                      <p:to>
                                        <p:strVal val="true"/>
                                      </p:to>
                                    </p:set>
                                  </p:childTnLst>
                                </p:cTn>
                              </p:par>
                              <p:par>
                                <p:cTn id="288" presetID="1" presetClass="emph" presetSubtype="2" fill="hold" nodeType="withEffect">
                                  <p:stCondLst>
                                    <p:cond delay="0"/>
                                  </p:stCondLst>
                                  <p:childTnLst>
                                    <p:animClr clrSpc="rgb" dir="cw">
                                      <p:cBhvr>
                                        <p:cTn id="289" dur="1000" fill="hold"/>
                                        <p:tgtEl>
                                          <p:spTgt spid="214"/>
                                        </p:tgtEl>
                                        <p:attrNameLst>
                                          <p:attrName>fillcolor</p:attrName>
                                        </p:attrNameLst>
                                      </p:cBhvr>
                                      <p:to>
                                        <a:srgbClr val="C00600"/>
                                      </p:to>
                                    </p:animClr>
                                    <p:set>
                                      <p:cBhvr>
                                        <p:cTn id="290" dur="1000" fill="hold"/>
                                        <p:tgtEl>
                                          <p:spTgt spid="214"/>
                                        </p:tgtEl>
                                        <p:attrNameLst>
                                          <p:attrName>fill.type</p:attrName>
                                        </p:attrNameLst>
                                      </p:cBhvr>
                                      <p:to>
                                        <p:strVal val="solid"/>
                                      </p:to>
                                    </p:set>
                                    <p:set>
                                      <p:cBhvr>
                                        <p:cTn id="291" dur="1000" fill="hold"/>
                                        <p:tgtEl>
                                          <p:spTgt spid="214"/>
                                        </p:tgtEl>
                                        <p:attrNameLst>
                                          <p:attrName>fill.on</p:attrName>
                                        </p:attrNameLst>
                                      </p:cBhvr>
                                      <p:to>
                                        <p:strVal val="true"/>
                                      </p:to>
                                    </p:set>
                                  </p:childTnLst>
                                </p:cTn>
                              </p:par>
                              <p:par>
                                <p:cTn id="292" presetID="1" presetClass="emph" presetSubtype="2" fill="hold" nodeType="withEffect">
                                  <p:stCondLst>
                                    <p:cond delay="0"/>
                                  </p:stCondLst>
                                  <p:childTnLst>
                                    <p:animClr clrSpc="rgb" dir="cw">
                                      <p:cBhvr>
                                        <p:cTn id="293" dur="1000" fill="hold"/>
                                        <p:tgtEl>
                                          <p:spTgt spid="215"/>
                                        </p:tgtEl>
                                        <p:attrNameLst>
                                          <p:attrName>fillcolor</p:attrName>
                                        </p:attrNameLst>
                                      </p:cBhvr>
                                      <p:to>
                                        <a:srgbClr val="C00600"/>
                                      </p:to>
                                    </p:animClr>
                                    <p:set>
                                      <p:cBhvr>
                                        <p:cTn id="294" dur="1000" fill="hold"/>
                                        <p:tgtEl>
                                          <p:spTgt spid="215"/>
                                        </p:tgtEl>
                                        <p:attrNameLst>
                                          <p:attrName>fill.type</p:attrName>
                                        </p:attrNameLst>
                                      </p:cBhvr>
                                      <p:to>
                                        <p:strVal val="solid"/>
                                      </p:to>
                                    </p:set>
                                    <p:set>
                                      <p:cBhvr>
                                        <p:cTn id="295" dur="1000" fill="hold"/>
                                        <p:tgtEl>
                                          <p:spTgt spid="215"/>
                                        </p:tgtEl>
                                        <p:attrNameLst>
                                          <p:attrName>fill.on</p:attrName>
                                        </p:attrNameLst>
                                      </p:cBhvr>
                                      <p:to>
                                        <p:strVal val="true"/>
                                      </p:to>
                                    </p:set>
                                  </p:childTnLst>
                                </p:cTn>
                              </p:par>
                              <p:par>
                                <p:cTn id="296" presetID="1" presetClass="emph" presetSubtype="2" fill="hold" nodeType="withEffect">
                                  <p:stCondLst>
                                    <p:cond delay="0"/>
                                  </p:stCondLst>
                                  <p:childTnLst>
                                    <p:animClr clrSpc="rgb" dir="cw">
                                      <p:cBhvr>
                                        <p:cTn id="297" dur="1000" fill="hold"/>
                                        <p:tgtEl>
                                          <p:spTgt spid="216"/>
                                        </p:tgtEl>
                                        <p:attrNameLst>
                                          <p:attrName>fillcolor</p:attrName>
                                        </p:attrNameLst>
                                      </p:cBhvr>
                                      <p:to>
                                        <a:srgbClr val="C00600"/>
                                      </p:to>
                                    </p:animClr>
                                    <p:set>
                                      <p:cBhvr>
                                        <p:cTn id="298" dur="1000" fill="hold"/>
                                        <p:tgtEl>
                                          <p:spTgt spid="216"/>
                                        </p:tgtEl>
                                        <p:attrNameLst>
                                          <p:attrName>fill.type</p:attrName>
                                        </p:attrNameLst>
                                      </p:cBhvr>
                                      <p:to>
                                        <p:strVal val="solid"/>
                                      </p:to>
                                    </p:set>
                                    <p:set>
                                      <p:cBhvr>
                                        <p:cTn id="299" dur="1000" fill="hold"/>
                                        <p:tgtEl>
                                          <p:spTgt spid="2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3" grpId="0" animBg="1"/>
      <p:bldP spid="174" grpId="0" animBg="1"/>
      <p:bldP spid="175" grpId="0" animBg="1"/>
      <p:bldP spid="104" grpId="0"/>
      <p:bldP spid="177" grpId="0" animBg="1"/>
      <p:bldP spid="178" grpId="0" animBg="1"/>
      <p:bldP spid="179" grpId="0" animBg="1"/>
      <p:bldP spid="180" grpId="0" animBg="1"/>
      <p:bldP spid="108" grpId="0"/>
      <p:bldP spid="109" grpId="0"/>
      <p:bldP spid="210" grpId="0" animBg="1"/>
      <p:bldP spid="211" grpId="0" animBg="1"/>
      <p:bldP spid="212" grpId="0" animBg="1"/>
      <p:bldP spid="213" grpId="0" animBg="1"/>
      <p:bldP spid="214" grpId="0" animBg="1"/>
      <p:bldP spid="215" grpId="0" animBg="1"/>
      <p:bldP spid="216" grpId="0" animBg="1"/>
      <p:bldP spid="111" grpId="0"/>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110" grpId="0"/>
      <p:bldP spid="18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Recall: Challenges in Genomic Data Analysis</a:t>
            </a:r>
          </a:p>
        </p:txBody>
      </p:sp>
      <p:grpSp>
        <p:nvGrpSpPr>
          <p:cNvPr id="4" name="Group 3">
            <a:extLst>
              <a:ext uri="{FF2B5EF4-FFF2-40B4-BE49-F238E27FC236}">
                <a16:creationId xmlns:a16="http://schemas.microsoft.com/office/drawing/2014/main" id="{4AFAA0E5-589A-C608-DA76-1053FE7DC1CF}"/>
              </a:ext>
            </a:extLst>
          </p:cNvPr>
          <p:cNvGrpSpPr/>
          <p:nvPr/>
        </p:nvGrpSpPr>
        <p:grpSpPr>
          <a:xfrm>
            <a:off x="3039347" y="1791559"/>
            <a:ext cx="7171905" cy="1600373"/>
            <a:chOff x="-7806886" y="-1258203"/>
            <a:chExt cx="7171905" cy="1600373"/>
          </a:xfrm>
        </p:grpSpPr>
        <p:sp>
          <p:nvSpPr>
            <p:cNvPr id="5" name="Rectangle 4">
              <a:extLst>
                <a:ext uri="{FF2B5EF4-FFF2-40B4-BE49-F238E27FC236}">
                  <a16:creationId xmlns:a16="http://schemas.microsoft.com/office/drawing/2014/main" id="{EF4BE98F-EB57-F5AF-ADED-95D9BFBE7928}"/>
                </a:ext>
              </a:extLst>
            </p:cNvPr>
            <p:cNvSpPr/>
            <p:nvPr/>
          </p:nvSpPr>
          <p:spPr>
            <a:xfrm>
              <a:off x="-5363300" y="-1082942"/>
              <a:ext cx="163751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6" name="Rectangle 5">
              <a:extLst>
                <a:ext uri="{FF2B5EF4-FFF2-40B4-BE49-F238E27FC236}">
                  <a16:creationId xmlns:a16="http://schemas.microsoft.com/office/drawing/2014/main" id="{04DD0C86-B857-E129-C9C4-651BF27E081D}"/>
                </a:ext>
              </a:extLst>
            </p:cNvPr>
            <p:cNvSpPr/>
            <p:nvPr/>
          </p:nvSpPr>
          <p:spPr>
            <a:xfrm>
              <a:off x="-4894099" y="-872315"/>
              <a:ext cx="92876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7" name="Rectangle 6">
              <a:extLst>
                <a:ext uri="{FF2B5EF4-FFF2-40B4-BE49-F238E27FC236}">
                  <a16:creationId xmlns:a16="http://schemas.microsoft.com/office/drawing/2014/main" id="{744828F2-9858-33B0-7B26-7B5C906008D5}"/>
                </a:ext>
              </a:extLst>
            </p:cNvPr>
            <p:cNvSpPr/>
            <p:nvPr/>
          </p:nvSpPr>
          <p:spPr>
            <a:xfrm>
              <a:off x="-4179844" y="-397940"/>
              <a:ext cx="90248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8" name="Rectangle 7">
              <a:extLst>
                <a:ext uri="{FF2B5EF4-FFF2-40B4-BE49-F238E27FC236}">
                  <a16:creationId xmlns:a16="http://schemas.microsoft.com/office/drawing/2014/main" id="{001FBB6B-5B18-DBE2-00FF-EEAB6EC7A10B}"/>
                </a:ext>
              </a:extLst>
            </p:cNvPr>
            <p:cNvSpPr/>
            <p:nvPr/>
          </p:nvSpPr>
          <p:spPr>
            <a:xfrm>
              <a:off x="-4337425" y="-600328"/>
              <a:ext cx="8798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9" name="Rectangle 8">
              <a:extLst>
                <a:ext uri="{FF2B5EF4-FFF2-40B4-BE49-F238E27FC236}">
                  <a16:creationId xmlns:a16="http://schemas.microsoft.com/office/drawing/2014/main" id="{72E5ABFB-7E43-1ACB-EF41-B4AF60BD9B85}"/>
                </a:ext>
              </a:extLst>
            </p:cNvPr>
            <p:cNvSpPr/>
            <p:nvPr/>
          </p:nvSpPr>
          <p:spPr>
            <a:xfrm>
              <a:off x="-7806886" y="-637085"/>
              <a:ext cx="95373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0" name="Rectangle 9">
              <a:extLst>
                <a:ext uri="{FF2B5EF4-FFF2-40B4-BE49-F238E27FC236}">
                  <a16:creationId xmlns:a16="http://schemas.microsoft.com/office/drawing/2014/main" id="{09E01D1D-E87E-26D7-2A87-0E35DAD7A11C}"/>
                </a:ext>
              </a:extLst>
            </p:cNvPr>
            <p:cNvSpPr/>
            <p:nvPr/>
          </p:nvSpPr>
          <p:spPr>
            <a:xfrm>
              <a:off x="-7666635" y="-350225"/>
              <a:ext cx="167433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1" name="Rectangle 10">
              <a:extLst>
                <a:ext uri="{FF2B5EF4-FFF2-40B4-BE49-F238E27FC236}">
                  <a16:creationId xmlns:a16="http://schemas.microsoft.com/office/drawing/2014/main" id="{6D22FE7B-ADF7-FA5F-4008-A150F7236974}"/>
                </a:ext>
              </a:extLst>
            </p:cNvPr>
            <p:cNvSpPr/>
            <p:nvPr/>
          </p:nvSpPr>
          <p:spPr>
            <a:xfrm>
              <a:off x="-7400321" y="-23590"/>
              <a:ext cx="259102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2" name="Rectangle 11">
              <a:extLst>
                <a:ext uri="{FF2B5EF4-FFF2-40B4-BE49-F238E27FC236}">
                  <a16:creationId xmlns:a16="http://schemas.microsoft.com/office/drawing/2014/main" id="{3DFB4727-5AE8-B89F-38AA-762829CA3ECB}"/>
                </a:ext>
              </a:extLst>
            </p:cNvPr>
            <p:cNvSpPr/>
            <p:nvPr/>
          </p:nvSpPr>
          <p:spPr>
            <a:xfrm>
              <a:off x="-3191250" y="-1111375"/>
              <a:ext cx="56127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3" name="Rectangle 12">
              <a:extLst>
                <a:ext uri="{FF2B5EF4-FFF2-40B4-BE49-F238E27FC236}">
                  <a16:creationId xmlns:a16="http://schemas.microsoft.com/office/drawing/2014/main" id="{C105F77D-7CFC-EBD0-8A53-BDD253A1B8BA}"/>
                </a:ext>
              </a:extLst>
            </p:cNvPr>
            <p:cNvSpPr/>
            <p:nvPr/>
          </p:nvSpPr>
          <p:spPr>
            <a:xfrm>
              <a:off x="-6710575" y="-541275"/>
              <a:ext cx="100227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4" name="Rectangle 13">
              <a:extLst>
                <a:ext uri="{FF2B5EF4-FFF2-40B4-BE49-F238E27FC236}">
                  <a16:creationId xmlns:a16="http://schemas.microsoft.com/office/drawing/2014/main" id="{6880C3B3-E5C3-6741-5C33-C1D96D37C6DA}"/>
                </a:ext>
              </a:extLst>
            </p:cNvPr>
            <p:cNvSpPr/>
            <p:nvPr/>
          </p:nvSpPr>
          <p:spPr>
            <a:xfrm>
              <a:off x="-3487531" y="-220030"/>
              <a:ext cx="241818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5" name="Rectangle 14">
              <a:extLst>
                <a:ext uri="{FF2B5EF4-FFF2-40B4-BE49-F238E27FC236}">
                  <a16:creationId xmlns:a16="http://schemas.microsoft.com/office/drawing/2014/main" id="{E11434A7-CF36-73AD-279D-A671D99ACD3C}"/>
                </a:ext>
              </a:extLst>
            </p:cNvPr>
            <p:cNvSpPr/>
            <p:nvPr/>
          </p:nvSpPr>
          <p:spPr>
            <a:xfrm>
              <a:off x="-3792169" y="-993835"/>
              <a:ext cx="42775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6" name="Rectangle 15">
              <a:extLst>
                <a:ext uri="{FF2B5EF4-FFF2-40B4-BE49-F238E27FC236}">
                  <a16:creationId xmlns:a16="http://schemas.microsoft.com/office/drawing/2014/main" id="{79295D13-441D-37A9-1F69-34C8EFC64485}"/>
                </a:ext>
              </a:extLst>
            </p:cNvPr>
            <p:cNvSpPr/>
            <p:nvPr/>
          </p:nvSpPr>
          <p:spPr>
            <a:xfrm>
              <a:off x="-6470384" y="-1258203"/>
              <a:ext cx="15157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7" name="Rectangle 16">
              <a:extLst>
                <a:ext uri="{FF2B5EF4-FFF2-40B4-BE49-F238E27FC236}">
                  <a16:creationId xmlns:a16="http://schemas.microsoft.com/office/drawing/2014/main" id="{D3FD7D5E-2E66-4CA9-2584-3D01F0C2FC24}"/>
                </a:ext>
              </a:extLst>
            </p:cNvPr>
            <p:cNvSpPr/>
            <p:nvPr/>
          </p:nvSpPr>
          <p:spPr>
            <a:xfrm>
              <a:off x="-1083901" y="-1231306"/>
              <a:ext cx="448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8" name="Rectangle 17">
              <a:extLst>
                <a:ext uri="{FF2B5EF4-FFF2-40B4-BE49-F238E27FC236}">
                  <a16:creationId xmlns:a16="http://schemas.microsoft.com/office/drawing/2014/main" id="{FE40BC44-840A-C3C7-8FF8-A9C7E5E01FB4}"/>
                </a:ext>
              </a:extLst>
            </p:cNvPr>
            <p:cNvSpPr/>
            <p:nvPr/>
          </p:nvSpPr>
          <p:spPr>
            <a:xfrm>
              <a:off x="-2836191" y="-660729"/>
              <a:ext cx="1972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19" name="Rectangle 18">
              <a:extLst>
                <a:ext uri="{FF2B5EF4-FFF2-40B4-BE49-F238E27FC236}">
                  <a16:creationId xmlns:a16="http://schemas.microsoft.com/office/drawing/2014/main" id="{A6CE4F0D-58E3-ACF2-FB45-D29AF3E5022F}"/>
                </a:ext>
              </a:extLst>
            </p:cNvPr>
            <p:cNvSpPr/>
            <p:nvPr/>
          </p:nvSpPr>
          <p:spPr>
            <a:xfrm>
              <a:off x="-4693376" y="-431146"/>
              <a:ext cx="829658"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0" name="Rectangle 19">
              <a:extLst>
                <a:ext uri="{FF2B5EF4-FFF2-40B4-BE49-F238E27FC236}">
                  <a16:creationId xmlns:a16="http://schemas.microsoft.com/office/drawing/2014/main" id="{794DC40D-E757-9217-D619-7857EF9F45A5}"/>
                </a:ext>
              </a:extLst>
            </p:cNvPr>
            <p:cNvSpPr/>
            <p:nvPr/>
          </p:nvSpPr>
          <p:spPr>
            <a:xfrm>
              <a:off x="-3876936" y="-23590"/>
              <a:ext cx="264362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1" name="Rectangle 20">
              <a:extLst>
                <a:ext uri="{FF2B5EF4-FFF2-40B4-BE49-F238E27FC236}">
                  <a16:creationId xmlns:a16="http://schemas.microsoft.com/office/drawing/2014/main" id="{42215DAA-251A-F34C-BC3F-CF418743FB15}"/>
                </a:ext>
              </a:extLst>
            </p:cNvPr>
            <p:cNvSpPr/>
            <p:nvPr/>
          </p:nvSpPr>
          <p:spPr>
            <a:xfrm>
              <a:off x="-2707517" y="-1231306"/>
              <a:ext cx="148209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2" name="Rectangle 21">
              <a:extLst>
                <a:ext uri="{FF2B5EF4-FFF2-40B4-BE49-F238E27FC236}">
                  <a16:creationId xmlns:a16="http://schemas.microsoft.com/office/drawing/2014/main" id="{7E2B705E-0279-5471-71F6-7D85F90C6F2E}"/>
                </a:ext>
              </a:extLst>
            </p:cNvPr>
            <p:cNvSpPr/>
            <p:nvPr/>
          </p:nvSpPr>
          <p:spPr>
            <a:xfrm>
              <a:off x="-7741341" y="-102490"/>
              <a:ext cx="588978"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3" name="Rectangle 22">
              <a:extLst>
                <a:ext uri="{FF2B5EF4-FFF2-40B4-BE49-F238E27FC236}">
                  <a16:creationId xmlns:a16="http://schemas.microsoft.com/office/drawing/2014/main" id="{4060567E-D27F-4FEB-BB66-172A0B0B73F5}"/>
                </a:ext>
              </a:extLst>
            </p:cNvPr>
            <p:cNvSpPr/>
            <p:nvPr/>
          </p:nvSpPr>
          <p:spPr>
            <a:xfrm>
              <a:off x="-4637967" y="-32612"/>
              <a:ext cx="69004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4" name="Rectangle 23">
              <a:extLst>
                <a:ext uri="{FF2B5EF4-FFF2-40B4-BE49-F238E27FC236}">
                  <a16:creationId xmlns:a16="http://schemas.microsoft.com/office/drawing/2014/main" id="{95B553CB-E2B8-6F4C-B55C-AF3D0FC48D1B}"/>
                </a:ext>
              </a:extLst>
            </p:cNvPr>
            <p:cNvSpPr/>
            <p:nvPr/>
          </p:nvSpPr>
          <p:spPr>
            <a:xfrm>
              <a:off x="-6909377" y="-1182240"/>
              <a:ext cx="137089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5" name="Rectangle 24">
              <a:extLst>
                <a:ext uri="{FF2B5EF4-FFF2-40B4-BE49-F238E27FC236}">
                  <a16:creationId xmlns:a16="http://schemas.microsoft.com/office/drawing/2014/main" id="{C75E39F6-2442-B148-45BE-B2D0E3D46996}"/>
                </a:ext>
              </a:extLst>
            </p:cNvPr>
            <p:cNvSpPr/>
            <p:nvPr/>
          </p:nvSpPr>
          <p:spPr>
            <a:xfrm>
              <a:off x="-5902579" y="-261964"/>
              <a:ext cx="188128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6" name="Rectangle 25">
              <a:extLst>
                <a:ext uri="{FF2B5EF4-FFF2-40B4-BE49-F238E27FC236}">
                  <a16:creationId xmlns:a16="http://schemas.microsoft.com/office/drawing/2014/main" id="{101CA455-1473-6601-3449-CFD700B09FE8}"/>
                </a:ext>
              </a:extLst>
            </p:cNvPr>
            <p:cNvSpPr/>
            <p:nvPr/>
          </p:nvSpPr>
          <p:spPr>
            <a:xfrm>
              <a:off x="-3656345" y="-1183000"/>
              <a:ext cx="7069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7" name="Rectangle 26">
              <a:extLst>
                <a:ext uri="{FF2B5EF4-FFF2-40B4-BE49-F238E27FC236}">
                  <a16:creationId xmlns:a16="http://schemas.microsoft.com/office/drawing/2014/main" id="{6AAE5234-CADE-BF7C-4B68-B27AD501F98A}"/>
                </a:ext>
              </a:extLst>
            </p:cNvPr>
            <p:cNvSpPr/>
            <p:nvPr/>
          </p:nvSpPr>
          <p:spPr>
            <a:xfrm>
              <a:off x="-5625405" y="-520806"/>
              <a:ext cx="83831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8" name="Rectangle 27">
              <a:extLst>
                <a:ext uri="{FF2B5EF4-FFF2-40B4-BE49-F238E27FC236}">
                  <a16:creationId xmlns:a16="http://schemas.microsoft.com/office/drawing/2014/main" id="{6F77E6AA-57BA-7252-758C-FC9F93934943}"/>
                </a:ext>
              </a:extLst>
            </p:cNvPr>
            <p:cNvSpPr/>
            <p:nvPr/>
          </p:nvSpPr>
          <p:spPr>
            <a:xfrm>
              <a:off x="-3191250" y="-666635"/>
              <a:ext cx="25397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29" name="Rectangle 28">
              <a:extLst>
                <a:ext uri="{FF2B5EF4-FFF2-40B4-BE49-F238E27FC236}">
                  <a16:creationId xmlns:a16="http://schemas.microsoft.com/office/drawing/2014/main" id="{DCAEBC74-6CB5-687C-9DD5-B6BD5187241A}"/>
                </a:ext>
              </a:extLst>
            </p:cNvPr>
            <p:cNvSpPr/>
            <p:nvPr/>
          </p:nvSpPr>
          <p:spPr>
            <a:xfrm>
              <a:off x="-2121039" y="-966088"/>
              <a:ext cx="74083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30" name="Rectangle 29">
              <a:extLst>
                <a:ext uri="{FF2B5EF4-FFF2-40B4-BE49-F238E27FC236}">
                  <a16:creationId xmlns:a16="http://schemas.microsoft.com/office/drawing/2014/main" id="{3EF8F316-AFB6-34A7-187A-B477EF6B55DE}"/>
                </a:ext>
              </a:extLst>
            </p:cNvPr>
            <p:cNvSpPr/>
            <p:nvPr/>
          </p:nvSpPr>
          <p:spPr>
            <a:xfrm>
              <a:off x="-2479815" y="-785824"/>
              <a:ext cx="121942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31" name="Rectangle 30">
              <a:extLst>
                <a:ext uri="{FF2B5EF4-FFF2-40B4-BE49-F238E27FC236}">
                  <a16:creationId xmlns:a16="http://schemas.microsoft.com/office/drawing/2014/main" id="{3BFC93C4-F90B-0063-4E70-2C347EF5D3CF}"/>
                </a:ext>
              </a:extLst>
            </p:cNvPr>
            <p:cNvSpPr/>
            <p:nvPr/>
          </p:nvSpPr>
          <p:spPr>
            <a:xfrm>
              <a:off x="-7752578" y="-1231306"/>
              <a:ext cx="55693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32" name="Rectangle 31">
              <a:extLst>
                <a:ext uri="{FF2B5EF4-FFF2-40B4-BE49-F238E27FC236}">
                  <a16:creationId xmlns:a16="http://schemas.microsoft.com/office/drawing/2014/main" id="{527ED6D0-76CA-0801-0A89-EF8907C43389}"/>
                </a:ext>
              </a:extLst>
            </p:cNvPr>
            <p:cNvSpPr/>
            <p:nvPr/>
          </p:nvSpPr>
          <p:spPr>
            <a:xfrm>
              <a:off x="-6195160" y="-779649"/>
              <a:ext cx="123322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sp>
          <p:nvSpPr>
            <p:cNvPr id="33" name="Rectangle 32">
              <a:extLst>
                <a:ext uri="{FF2B5EF4-FFF2-40B4-BE49-F238E27FC236}">
                  <a16:creationId xmlns:a16="http://schemas.microsoft.com/office/drawing/2014/main" id="{4F805568-B89A-26F7-8AEA-3E59D940F84B}"/>
                </a:ext>
              </a:extLst>
            </p:cNvPr>
            <p:cNvSpPr/>
            <p:nvPr/>
          </p:nvSpPr>
          <p:spPr>
            <a:xfrm>
              <a:off x="-7408765" y="-1067763"/>
              <a:ext cx="143212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ea typeface="Calibri"/>
                <a:cs typeface="Calibri"/>
                <a:sym typeface="Calibri"/>
              </a:endParaRPr>
            </a:p>
          </p:txBody>
        </p:sp>
      </p:grpSp>
      <p:grpSp>
        <p:nvGrpSpPr>
          <p:cNvPr id="34" name="Group 33">
            <a:extLst>
              <a:ext uri="{FF2B5EF4-FFF2-40B4-BE49-F238E27FC236}">
                <a16:creationId xmlns:a16="http://schemas.microsoft.com/office/drawing/2014/main" id="{E6A52478-A670-A3FA-F921-9D8939DB7443}"/>
              </a:ext>
            </a:extLst>
          </p:cNvPr>
          <p:cNvGrpSpPr>
            <a:grpSpLocks noChangeAspect="1"/>
          </p:cNvGrpSpPr>
          <p:nvPr/>
        </p:nvGrpSpPr>
        <p:grpSpPr>
          <a:xfrm>
            <a:off x="8198091" y="1793032"/>
            <a:ext cx="1606359" cy="1613570"/>
            <a:chOff x="-3412647" y="4320361"/>
            <a:chExt cx="940285" cy="944506"/>
          </a:xfrm>
        </p:grpSpPr>
        <p:pic>
          <p:nvPicPr>
            <p:cNvPr id="35" name="Content Placeholder 5">
              <a:extLst>
                <a:ext uri="{FF2B5EF4-FFF2-40B4-BE49-F238E27FC236}">
                  <a16:creationId xmlns:a16="http://schemas.microsoft.com/office/drawing/2014/main" id="{99DE9195-294A-1853-53BA-68737F308886}"/>
                </a:ext>
              </a:extLst>
            </p:cNvPr>
            <p:cNvPicPr>
              <a:picLocks noChangeAspect="1"/>
            </p:cNvPicPr>
            <p:nvPr/>
          </p:nvPicPr>
          <p:blipFill rotWithShape="1">
            <a:blip r:embed="rId2">
              <a:extLst>
                <a:ext uri="{28A0092B-C50C-407E-A947-70E740481C1C}">
                  <a14:useLocalDpi xmlns:a14="http://schemas.microsoft.com/office/drawing/2010/main" val="0"/>
                </a:ext>
              </a:extLst>
            </a:blip>
            <a:srcRect t="107" b="107"/>
            <a:stretch/>
          </p:blipFill>
          <p:spPr>
            <a:xfrm>
              <a:off x="-3412647" y="4320361"/>
              <a:ext cx="937761" cy="944506"/>
            </a:xfrm>
            <a:prstGeom prst="roundRect">
              <a:avLst>
                <a:gd name="adj" fmla="val 35390"/>
              </a:avLst>
            </a:prstGeom>
          </p:spPr>
        </p:pic>
        <p:pic>
          <p:nvPicPr>
            <p:cNvPr id="36" name="Picture 35">
              <a:extLst>
                <a:ext uri="{FF2B5EF4-FFF2-40B4-BE49-F238E27FC236}">
                  <a16:creationId xmlns:a16="http://schemas.microsoft.com/office/drawing/2014/main" id="{22411F34-9DF2-0975-D40A-EF28586EEF10}"/>
                </a:ext>
              </a:extLst>
            </p:cNvPr>
            <p:cNvPicPr>
              <a:picLocks noChangeAspect="1"/>
            </p:cNvPicPr>
            <p:nvPr/>
          </p:nvPicPr>
          <p:blipFill>
            <a:blip r:embed="rId3">
              <a:extLst>
                <a:ext uri="{28A0092B-C50C-407E-A947-70E740481C1C}">
                  <a14:useLocalDpi xmlns:a14="http://schemas.microsoft.com/office/drawing/2010/main" val="0"/>
                </a:ext>
              </a:extLst>
            </a:blip>
            <a:srcRect r="67449" b="74734"/>
            <a:stretch/>
          </p:blipFill>
          <p:spPr>
            <a:xfrm>
              <a:off x="-3412647" y="4320361"/>
              <a:ext cx="940285" cy="944506"/>
            </a:xfrm>
            <a:prstGeom prst="roundRect">
              <a:avLst>
                <a:gd name="adj" fmla="val 36446"/>
              </a:avLst>
            </a:prstGeom>
          </p:spPr>
        </p:pic>
      </p:grpSp>
      <p:pic>
        <p:nvPicPr>
          <p:cNvPr id="37" name="Content Placeholder 5">
            <a:extLst>
              <a:ext uri="{FF2B5EF4-FFF2-40B4-BE49-F238E27FC236}">
                <a16:creationId xmlns:a16="http://schemas.microsoft.com/office/drawing/2014/main" id="{398F83A3-6495-B6D5-76D1-DDDB3DBF0C7F}"/>
              </a:ext>
            </a:extLst>
          </p:cNvPr>
          <p:cNvPicPr>
            <a:picLocks noChangeAspect="1"/>
          </p:cNvPicPr>
          <p:nvPr/>
        </p:nvPicPr>
        <p:blipFill rotWithShape="1">
          <a:blip r:embed="rId2">
            <a:extLst>
              <a:ext uri="{28A0092B-C50C-407E-A947-70E740481C1C}">
                <a14:useLocalDpi xmlns:a14="http://schemas.microsoft.com/office/drawing/2010/main" val="0"/>
              </a:ext>
            </a:extLst>
          </a:blip>
          <a:srcRect t="107" b="107"/>
          <a:stretch/>
        </p:blipFill>
        <p:spPr>
          <a:xfrm>
            <a:off x="1678578" y="2674784"/>
            <a:ext cx="937761" cy="944506"/>
          </a:xfrm>
          <a:prstGeom prst="roundRect">
            <a:avLst>
              <a:gd name="adj" fmla="val 35390"/>
            </a:avLst>
          </a:prstGeom>
        </p:spPr>
      </p:pic>
      <p:grpSp>
        <p:nvGrpSpPr>
          <p:cNvPr id="38" name="Group 37">
            <a:extLst>
              <a:ext uri="{FF2B5EF4-FFF2-40B4-BE49-F238E27FC236}">
                <a16:creationId xmlns:a16="http://schemas.microsoft.com/office/drawing/2014/main" id="{EEB42058-669F-27D0-7506-F588297EB54C}"/>
              </a:ext>
            </a:extLst>
          </p:cNvPr>
          <p:cNvGrpSpPr>
            <a:grpSpLocks noChangeAspect="1"/>
          </p:cNvGrpSpPr>
          <p:nvPr/>
        </p:nvGrpSpPr>
        <p:grpSpPr>
          <a:xfrm>
            <a:off x="1679139" y="2674768"/>
            <a:ext cx="937624" cy="941832"/>
            <a:chOff x="-3412647" y="4320361"/>
            <a:chExt cx="940285" cy="944506"/>
          </a:xfrm>
        </p:grpSpPr>
        <p:pic>
          <p:nvPicPr>
            <p:cNvPr id="39" name="Content Placeholder 5">
              <a:extLst>
                <a:ext uri="{FF2B5EF4-FFF2-40B4-BE49-F238E27FC236}">
                  <a16:creationId xmlns:a16="http://schemas.microsoft.com/office/drawing/2014/main" id="{B176A9F4-BFF4-3F29-5607-235BED5CA9BA}"/>
                </a:ext>
              </a:extLst>
            </p:cNvPr>
            <p:cNvPicPr>
              <a:picLocks noChangeAspect="1"/>
            </p:cNvPicPr>
            <p:nvPr/>
          </p:nvPicPr>
          <p:blipFill rotWithShape="1">
            <a:blip r:embed="rId2">
              <a:extLst>
                <a:ext uri="{28A0092B-C50C-407E-A947-70E740481C1C}">
                  <a14:useLocalDpi xmlns:a14="http://schemas.microsoft.com/office/drawing/2010/main" val="0"/>
                </a:ext>
              </a:extLst>
            </a:blip>
            <a:srcRect t="107" b="107"/>
            <a:stretch/>
          </p:blipFill>
          <p:spPr>
            <a:xfrm>
              <a:off x="-3412647" y="4320361"/>
              <a:ext cx="937761" cy="944506"/>
            </a:xfrm>
            <a:prstGeom prst="roundRect">
              <a:avLst>
                <a:gd name="adj" fmla="val 35390"/>
              </a:avLst>
            </a:prstGeom>
          </p:spPr>
        </p:pic>
        <p:pic>
          <p:nvPicPr>
            <p:cNvPr id="40" name="Picture 39">
              <a:extLst>
                <a:ext uri="{FF2B5EF4-FFF2-40B4-BE49-F238E27FC236}">
                  <a16:creationId xmlns:a16="http://schemas.microsoft.com/office/drawing/2014/main" id="{DA5B5E6E-47F9-9450-0FB1-6B61D4885188}"/>
                </a:ext>
              </a:extLst>
            </p:cNvPr>
            <p:cNvPicPr>
              <a:picLocks noChangeAspect="1"/>
            </p:cNvPicPr>
            <p:nvPr/>
          </p:nvPicPr>
          <p:blipFill>
            <a:blip r:embed="rId3">
              <a:extLst>
                <a:ext uri="{28A0092B-C50C-407E-A947-70E740481C1C}">
                  <a14:useLocalDpi xmlns:a14="http://schemas.microsoft.com/office/drawing/2010/main" val="0"/>
                </a:ext>
              </a:extLst>
            </a:blip>
            <a:srcRect r="67449" b="74734"/>
            <a:stretch/>
          </p:blipFill>
          <p:spPr>
            <a:xfrm>
              <a:off x="-3412647" y="4320361"/>
              <a:ext cx="940285" cy="944506"/>
            </a:xfrm>
            <a:prstGeom prst="roundRect">
              <a:avLst>
                <a:gd name="adj" fmla="val 36446"/>
              </a:avLst>
            </a:prstGeom>
          </p:spPr>
        </p:pic>
      </p:grpSp>
      <p:grpSp>
        <p:nvGrpSpPr>
          <p:cNvPr id="41" name="Group 40">
            <a:extLst>
              <a:ext uri="{FF2B5EF4-FFF2-40B4-BE49-F238E27FC236}">
                <a16:creationId xmlns:a16="http://schemas.microsoft.com/office/drawing/2014/main" id="{00C1D17A-25D3-3B18-8ABC-B56FEC9608D4}"/>
              </a:ext>
            </a:extLst>
          </p:cNvPr>
          <p:cNvGrpSpPr/>
          <p:nvPr/>
        </p:nvGrpSpPr>
        <p:grpSpPr>
          <a:xfrm>
            <a:off x="1706676" y="981354"/>
            <a:ext cx="8579774" cy="965868"/>
            <a:chOff x="296162" y="981354"/>
            <a:chExt cx="8579774" cy="965868"/>
          </a:xfrm>
        </p:grpSpPr>
        <p:grpSp>
          <p:nvGrpSpPr>
            <p:cNvPr id="42" name="Group 41">
              <a:extLst>
                <a:ext uri="{FF2B5EF4-FFF2-40B4-BE49-F238E27FC236}">
                  <a16:creationId xmlns:a16="http://schemas.microsoft.com/office/drawing/2014/main" id="{A1F8DD29-B2FF-33BF-0EA0-0ECDF328F004}"/>
                </a:ext>
              </a:extLst>
            </p:cNvPr>
            <p:cNvGrpSpPr/>
            <p:nvPr/>
          </p:nvGrpSpPr>
          <p:grpSpPr>
            <a:xfrm>
              <a:off x="1597312" y="981354"/>
              <a:ext cx="7278624" cy="718691"/>
              <a:chOff x="1329413" y="981354"/>
              <a:chExt cx="7278624" cy="718691"/>
            </a:xfrm>
          </p:grpSpPr>
          <p:sp>
            <p:nvSpPr>
              <p:cNvPr id="45" name="Rounded Rectangle 44">
                <a:extLst>
                  <a:ext uri="{FF2B5EF4-FFF2-40B4-BE49-F238E27FC236}">
                    <a16:creationId xmlns:a16="http://schemas.microsoft.com/office/drawing/2014/main" id="{59E40D40-460E-B981-7AC0-4884DF6E4AD4}"/>
                  </a:ext>
                </a:extLst>
              </p:cNvPr>
              <p:cNvSpPr/>
              <p:nvPr/>
            </p:nvSpPr>
            <p:spPr>
              <a:xfrm>
                <a:off x="1329413" y="1334285"/>
                <a:ext cx="7278624" cy="365760"/>
              </a:xfrm>
              <a:prstGeom prst="roundRect">
                <a:avLst/>
              </a:prstGeom>
              <a:solidFill>
                <a:srgbClr val="FFE69A"/>
              </a:solidFill>
              <a:ln w="15875" cap="flat" cmpd="sng" algn="ctr">
                <a:solidFill>
                  <a:srgbClr val="FFAE3C"/>
                </a:solidFill>
                <a:prstDash val="solid"/>
              </a:ln>
              <a:effectLst/>
            </p:spPr>
            <p:txBody>
              <a:bodyPr lIns="0" tIns="0" rIns="0" bIns="0" rtlCol="0" anchor="ctr">
                <a:noAutofit/>
              </a:bodyPr>
              <a:lstStyle/>
              <a:p>
                <a:pPr algn="ctr">
                  <a:defRPr>
                    <a:latin typeface="PT Mono"/>
                    <a:ea typeface="PT Mono"/>
                    <a:cs typeface="PT Mono"/>
                    <a:sym typeface="PT Mono"/>
                  </a:defRPr>
                </a:pP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lang="en-CH" sz="2000" b="1">
                    <a:solidFill>
                      <a:srgbClr val="F49314"/>
                    </a:solidFill>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US" sz="2000" b="1" i="0" u="none" strike="noStrike" kern="1200" cap="none" spc="0" normalizeH="0" baseline="0" noProof="0" dirty="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endParaRPr lang="en-CH" sz="2000" b="1" kern="0" dirty="0">
                  <a:latin typeface="PT Mono"/>
                  <a:ea typeface="PT Mono"/>
                  <a:cs typeface="PT Mono"/>
                  <a:sym typeface="PT Mono"/>
                </a:endParaRPr>
              </a:p>
            </p:txBody>
          </p:sp>
          <p:sp>
            <p:nvSpPr>
              <p:cNvPr id="46" name="TextBox 45">
                <a:extLst>
                  <a:ext uri="{FF2B5EF4-FFF2-40B4-BE49-F238E27FC236}">
                    <a16:creationId xmlns:a16="http://schemas.microsoft.com/office/drawing/2014/main" id="{7D23082A-9EB7-2FED-32F1-199474687C80}"/>
                  </a:ext>
                </a:extLst>
              </p:cNvPr>
              <p:cNvSpPr txBox="1"/>
              <p:nvPr/>
            </p:nvSpPr>
            <p:spPr>
              <a:xfrm>
                <a:off x="1753060" y="981354"/>
                <a:ext cx="6431330" cy="307777"/>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2000" b="1" dirty="0">
                    <a:latin typeface="Calibri"/>
                    <a:ea typeface="Calibri"/>
                    <a:cs typeface="Calibri"/>
                    <a:sym typeface="Calibri"/>
                  </a:rPr>
                  <a:t>Human (reference) genome:</a:t>
                </a:r>
                <a:r>
                  <a:rPr lang="en-US" sz="2000" dirty="0">
                    <a:latin typeface="Calibri"/>
                    <a:ea typeface="Calibri"/>
                    <a:cs typeface="Calibri"/>
                    <a:sym typeface="Calibri"/>
                  </a:rPr>
                  <a:t> 3.2 billion bps (haploid)</a:t>
                </a:r>
                <a:endParaRPr lang="en-CH" sz="2000" b="1" dirty="0">
                  <a:solidFill>
                    <a:srgbClr val="F49314"/>
                  </a:solidFill>
                  <a:latin typeface="Calibri"/>
                  <a:ea typeface="Calibri"/>
                  <a:cs typeface="Calibri"/>
                  <a:sym typeface="Calibri"/>
                </a:endParaRPr>
              </a:p>
            </p:txBody>
          </p:sp>
        </p:grpSp>
        <p:pic>
          <p:nvPicPr>
            <p:cNvPr id="43" name="Picture 42">
              <a:extLst>
                <a:ext uri="{FF2B5EF4-FFF2-40B4-BE49-F238E27FC236}">
                  <a16:creationId xmlns:a16="http://schemas.microsoft.com/office/drawing/2014/main" id="{FDBC9B8C-3944-5306-5421-FC9CAF91E0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162" y="1032822"/>
              <a:ext cx="914400" cy="914400"/>
            </a:xfrm>
            <a:prstGeom prst="rect">
              <a:avLst/>
            </a:prstGeom>
          </p:spPr>
        </p:pic>
        <p:cxnSp>
          <p:nvCxnSpPr>
            <p:cNvPr id="44" name="Straight Arrow Connector 43">
              <a:extLst>
                <a:ext uri="{FF2B5EF4-FFF2-40B4-BE49-F238E27FC236}">
                  <a16:creationId xmlns:a16="http://schemas.microsoft.com/office/drawing/2014/main" id="{9CD2985E-5CFB-2180-362C-7011919805FC}"/>
                </a:ext>
              </a:extLst>
            </p:cNvPr>
            <p:cNvCxnSpPr>
              <a:cxnSpLocks/>
            </p:cNvCxnSpPr>
            <p:nvPr/>
          </p:nvCxnSpPr>
          <p:spPr>
            <a:xfrm>
              <a:off x="1077460" y="1521046"/>
              <a:ext cx="527820"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B48EB5EE-890B-9EE6-6605-048DFCEA64EE}"/>
              </a:ext>
            </a:extLst>
          </p:cNvPr>
          <p:cNvGrpSpPr/>
          <p:nvPr/>
        </p:nvGrpSpPr>
        <p:grpSpPr>
          <a:xfrm>
            <a:off x="1848169" y="4611760"/>
            <a:ext cx="2826465" cy="548640"/>
            <a:chOff x="1833005" y="4758265"/>
            <a:chExt cx="2826465" cy="548640"/>
          </a:xfrm>
        </p:grpSpPr>
        <p:sp>
          <p:nvSpPr>
            <p:cNvPr id="48" name="Rectangle 47">
              <a:extLst>
                <a:ext uri="{FF2B5EF4-FFF2-40B4-BE49-F238E27FC236}">
                  <a16:creationId xmlns:a16="http://schemas.microsoft.com/office/drawing/2014/main" id="{B3EDB81E-AC8A-0516-E52B-4D593DCDB073}"/>
                </a:ext>
              </a:extLst>
            </p:cNvPr>
            <p:cNvSpPr/>
            <p:nvPr/>
          </p:nvSpPr>
          <p:spPr>
            <a:xfrm>
              <a:off x="2472810" y="4878697"/>
              <a:ext cx="2186660" cy="307777"/>
            </a:xfrm>
            <a:prstGeom prst="rect">
              <a:avLst/>
            </a:prstGeom>
          </p:spPr>
          <p:txBody>
            <a:bodyPr wrap="square" lIns="0" tIns="0" rIns="0" bIns="0">
              <a:spAutoFit/>
            </a:bodyPr>
            <a:lstStyle/>
            <a:p>
              <a:pPr>
                <a:defRPr>
                  <a:latin typeface="Calibri"/>
                  <a:ea typeface="Calibri"/>
                  <a:cs typeface="Calibri"/>
                  <a:sym typeface="Calibri"/>
                </a:defRPr>
              </a:pPr>
              <a:r>
                <a:rPr lang="en-US" sz="2000" b="1" dirty="0">
                  <a:solidFill>
                    <a:srgbClr val="C00000"/>
                  </a:solidFill>
                  <a:latin typeface="Calibri"/>
                  <a:ea typeface="Calibri"/>
                  <a:cs typeface="Calibri"/>
                  <a:sym typeface="Calibri"/>
                </a:rPr>
                <a:t>Unknown origins</a:t>
              </a:r>
              <a:endParaRPr lang="en-US" sz="2000" dirty="0">
                <a:latin typeface="Calibri"/>
                <a:ea typeface="Calibri"/>
                <a:cs typeface="Calibri"/>
                <a:sym typeface="Calibri"/>
              </a:endParaRPr>
            </a:p>
          </p:txBody>
        </p:sp>
        <p:grpSp>
          <p:nvGrpSpPr>
            <p:cNvPr id="49" name="Group 48">
              <a:extLst>
                <a:ext uri="{FF2B5EF4-FFF2-40B4-BE49-F238E27FC236}">
                  <a16:creationId xmlns:a16="http://schemas.microsoft.com/office/drawing/2014/main" id="{21374EA8-908C-F524-CA00-4887660E8B1F}"/>
                </a:ext>
              </a:extLst>
            </p:cNvPr>
            <p:cNvGrpSpPr/>
            <p:nvPr/>
          </p:nvGrpSpPr>
          <p:grpSpPr>
            <a:xfrm>
              <a:off x="1833005" y="4758265"/>
              <a:ext cx="548640" cy="548640"/>
              <a:chOff x="3954918" y="4777353"/>
              <a:chExt cx="548640" cy="548640"/>
            </a:xfrm>
          </p:grpSpPr>
          <p:sp>
            <p:nvSpPr>
              <p:cNvPr id="50" name="Oval 49">
                <a:extLst>
                  <a:ext uri="{FF2B5EF4-FFF2-40B4-BE49-F238E27FC236}">
                    <a16:creationId xmlns:a16="http://schemas.microsoft.com/office/drawing/2014/main" id="{1C1D2952-6BE7-9E40-375D-4F1F59CA4B24}"/>
                  </a:ext>
                </a:extLst>
              </p:cNvPr>
              <p:cNvSpPr>
                <a:spLocks noChangeAspect="1"/>
              </p:cNvSpPr>
              <p:nvPr/>
            </p:nvSpPr>
            <p:spPr>
              <a:xfrm>
                <a:off x="3954918" y="4777353"/>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5400" b="1" baseline="-4000" dirty="0">
                    <a:solidFill>
                      <a:srgbClr val="C00000"/>
                    </a:solidFill>
                    <a:latin typeface="Calibri"/>
                    <a:ea typeface="Calibri"/>
                    <a:cs typeface="Calibri"/>
                    <a:sym typeface="Calibri"/>
                  </a:rPr>
                  <a:t>?</a:t>
                </a:r>
              </a:p>
            </p:txBody>
          </p:sp>
          <p:pic>
            <p:nvPicPr>
              <p:cNvPr id="51" name="Graphic 50" descr="Database with solid fill">
                <a:extLst>
                  <a:ext uri="{FF2B5EF4-FFF2-40B4-BE49-F238E27FC236}">
                    <a16:creationId xmlns:a16="http://schemas.microsoft.com/office/drawing/2014/main" id="{00551B31-B4A6-1619-5F2F-71E645FFFA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0638" y="4823073"/>
                <a:ext cx="457200" cy="457200"/>
              </a:xfrm>
              <a:prstGeom prst="rect">
                <a:avLst/>
              </a:prstGeom>
            </p:spPr>
          </p:pic>
        </p:grpSp>
      </p:grpSp>
      <p:grpSp>
        <p:nvGrpSpPr>
          <p:cNvPr id="52" name="Group 51">
            <a:extLst>
              <a:ext uri="{FF2B5EF4-FFF2-40B4-BE49-F238E27FC236}">
                <a16:creationId xmlns:a16="http://schemas.microsoft.com/office/drawing/2014/main" id="{ED1974BD-F8D9-E675-1F8A-1414DA06833B}"/>
              </a:ext>
            </a:extLst>
          </p:cNvPr>
          <p:cNvGrpSpPr/>
          <p:nvPr/>
        </p:nvGrpSpPr>
        <p:grpSpPr>
          <a:xfrm>
            <a:off x="1848169" y="5294548"/>
            <a:ext cx="4824765" cy="548640"/>
            <a:chOff x="916512" y="5584737"/>
            <a:chExt cx="4824765" cy="548640"/>
          </a:xfrm>
        </p:grpSpPr>
        <p:sp>
          <p:nvSpPr>
            <p:cNvPr id="53" name="Rectangle 52">
              <a:extLst>
                <a:ext uri="{FF2B5EF4-FFF2-40B4-BE49-F238E27FC236}">
                  <a16:creationId xmlns:a16="http://schemas.microsoft.com/office/drawing/2014/main" id="{D4565AD6-3F27-0D95-1F82-5BFF0B5DCB2B}"/>
                </a:ext>
              </a:extLst>
            </p:cNvPr>
            <p:cNvSpPr/>
            <p:nvPr/>
          </p:nvSpPr>
          <p:spPr>
            <a:xfrm>
              <a:off x="1570470" y="5705169"/>
              <a:ext cx="4170807" cy="307777"/>
            </a:xfrm>
            <a:prstGeom prst="rect">
              <a:avLst/>
            </a:prstGeom>
          </p:spPr>
          <p:txBody>
            <a:bodyPr wrap="square" lIns="0" tIns="0" rIns="0" bIns="0">
              <a:spAutoFit/>
            </a:bodyPr>
            <a:lstStyle/>
            <a:p>
              <a:pPr>
                <a:defRPr>
                  <a:latin typeface="Calibri"/>
                  <a:ea typeface="Calibri"/>
                  <a:cs typeface="Calibri"/>
                  <a:sym typeface="Calibri"/>
                </a:defRPr>
              </a:pPr>
              <a:r>
                <a:rPr lang="en-US" sz="2000" b="1" dirty="0">
                  <a:solidFill>
                    <a:srgbClr val="C00000"/>
                  </a:solidFill>
                  <a:latin typeface="Calibri"/>
                  <a:ea typeface="Calibri"/>
                  <a:cs typeface="Calibri"/>
                  <a:sym typeface="Calibri"/>
                </a:rPr>
                <a:t>Non-identical reference genome</a:t>
              </a:r>
              <a:endParaRPr lang="en-US" sz="2000" dirty="0">
                <a:latin typeface="Calibri"/>
                <a:ea typeface="Calibri"/>
                <a:cs typeface="Calibri"/>
                <a:sym typeface="Calibri"/>
              </a:endParaRPr>
            </a:p>
          </p:txBody>
        </p:sp>
        <p:grpSp>
          <p:nvGrpSpPr>
            <p:cNvPr id="54" name="Group 53">
              <a:extLst>
                <a:ext uri="{FF2B5EF4-FFF2-40B4-BE49-F238E27FC236}">
                  <a16:creationId xmlns:a16="http://schemas.microsoft.com/office/drawing/2014/main" id="{28427B02-F962-8268-CD03-D560E8D78DE2}"/>
                </a:ext>
              </a:extLst>
            </p:cNvPr>
            <p:cNvGrpSpPr/>
            <p:nvPr/>
          </p:nvGrpSpPr>
          <p:grpSpPr>
            <a:xfrm>
              <a:off x="916512" y="5584737"/>
              <a:ext cx="548640" cy="548640"/>
              <a:chOff x="1525220" y="5584737"/>
              <a:chExt cx="548640" cy="548640"/>
            </a:xfrm>
          </p:grpSpPr>
          <p:sp>
            <p:nvSpPr>
              <p:cNvPr id="55" name="Oval 54">
                <a:extLst>
                  <a:ext uri="{FF2B5EF4-FFF2-40B4-BE49-F238E27FC236}">
                    <a16:creationId xmlns:a16="http://schemas.microsoft.com/office/drawing/2014/main" id="{E23D44BA-7D55-5A60-4B60-BEDD28B13342}"/>
                  </a:ext>
                </a:extLst>
              </p:cNvPr>
              <p:cNvSpPr>
                <a:spLocks noChangeAspect="1"/>
              </p:cNvSpPr>
              <p:nvPr/>
            </p:nvSpPr>
            <p:spPr>
              <a:xfrm>
                <a:off x="1525220" y="5584737"/>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Calibri"/>
                  <a:ea typeface="Calibri"/>
                  <a:cs typeface="Calibri"/>
                  <a:sym typeface="Calibri"/>
                </a:endParaRPr>
              </a:p>
            </p:txBody>
          </p:sp>
          <p:pic>
            <p:nvPicPr>
              <p:cNvPr id="56" name="Graphic 55" descr="Confused person with solid fill">
                <a:extLst>
                  <a:ext uri="{FF2B5EF4-FFF2-40B4-BE49-F238E27FC236}">
                    <a16:creationId xmlns:a16="http://schemas.microsoft.com/office/drawing/2014/main" id="{590CD4A6-1D40-4F7D-6FED-49E4C6999F5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570940" y="5630457"/>
                <a:ext cx="457200" cy="457200"/>
              </a:xfrm>
              <a:prstGeom prst="rect">
                <a:avLst/>
              </a:prstGeom>
            </p:spPr>
          </p:pic>
        </p:grpSp>
      </p:grpSp>
      <p:grpSp>
        <p:nvGrpSpPr>
          <p:cNvPr id="57" name="Group 56">
            <a:extLst>
              <a:ext uri="{FF2B5EF4-FFF2-40B4-BE49-F238E27FC236}">
                <a16:creationId xmlns:a16="http://schemas.microsoft.com/office/drawing/2014/main" id="{36A22F24-3AB6-3AB6-274D-6B8BFEC59B44}"/>
              </a:ext>
            </a:extLst>
          </p:cNvPr>
          <p:cNvGrpSpPr/>
          <p:nvPr/>
        </p:nvGrpSpPr>
        <p:grpSpPr>
          <a:xfrm>
            <a:off x="1848169" y="3928972"/>
            <a:ext cx="3190423" cy="548640"/>
            <a:chOff x="916512" y="5584737"/>
            <a:chExt cx="3190423" cy="548640"/>
          </a:xfrm>
        </p:grpSpPr>
        <p:sp>
          <p:nvSpPr>
            <p:cNvPr id="58" name="Rectangle 57">
              <a:extLst>
                <a:ext uri="{FF2B5EF4-FFF2-40B4-BE49-F238E27FC236}">
                  <a16:creationId xmlns:a16="http://schemas.microsoft.com/office/drawing/2014/main" id="{46C53AA9-833D-7C7F-3777-A8BA61F275B3}"/>
                </a:ext>
              </a:extLst>
            </p:cNvPr>
            <p:cNvSpPr/>
            <p:nvPr/>
          </p:nvSpPr>
          <p:spPr>
            <a:xfrm>
              <a:off x="1570471" y="5705169"/>
              <a:ext cx="2536464" cy="307777"/>
            </a:xfrm>
            <a:prstGeom prst="rect">
              <a:avLst/>
            </a:prstGeom>
          </p:spPr>
          <p:txBody>
            <a:bodyPr wrap="square" lIns="0" tIns="0" rIns="0" bIns="0">
              <a:spAutoFit/>
            </a:bodyPr>
            <a:lstStyle/>
            <a:p>
              <a:pPr>
                <a:defRPr>
                  <a:latin typeface="Calibri"/>
                  <a:ea typeface="Calibri"/>
                  <a:cs typeface="Calibri"/>
                  <a:sym typeface="Calibri"/>
                </a:defRPr>
              </a:pPr>
              <a:r>
                <a:rPr lang="en-US" sz="2000" b="1" dirty="0">
                  <a:solidFill>
                    <a:srgbClr val="C00000"/>
                  </a:solidFill>
                  <a:latin typeface="Calibri"/>
                  <a:ea typeface="Calibri"/>
                  <a:cs typeface="Calibri"/>
                  <a:sym typeface="Calibri"/>
                </a:rPr>
                <a:t>Small pieces (reads)</a:t>
              </a:r>
              <a:endParaRPr lang="en-US" sz="2000" dirty="0">
                <a:latin typeface="Calibri"/>
                <a:ea typeface="Calibri"/>
                <a:cs typeface="Calibri"/>
                <a:sym typeface="Calibri"/>
              </a:endParaRPr>
            </a:p>
          </p:txBody>
        </p:sp>
        <p:grpSp>
          <p:nvGrpSpPr>
            <p:cNvPr id="59" name="Group 58">
              <a:extLst>
                <a:ext uri="{FF2B5EF4-FFF2-40B4-BE49-F238E27FC236}">
                  <a16:creationId xmlns:a16="http://schemas.microsoft.com/office/drawing/2014/main" id="{33743612-0A37-6D5E-24F5-1434A3D55405}"/>
                </a:ext>
              </a:extLst>
            </p:cNvPr>
            <p:cNvGrpSpPr/>
            <p:nvPr/>
          </p:nvGrpSpPr>
          <p:grpSpPr>
            <a:xfrm>
              <a:off x="916512" y="5584737"/>
              <a:ext cx="548640" cy="548640"/>
              <a:chOff x="1525220" y="5584737"/>
              <a:chExt cx="548640" cy="548640"/>
            </a:xfrm>
          </p:grpSpPr>
          <p:sp>
            <p:nvSpPr>
              <p:cNvPr id="60" name="Oval 59">
                <a:extLst>
                  <a:ext uri="{FF2B5EF4-FFF2-40B4-BE49-F238E27FC236}">
                    <a16:creationId xmlns:a16="http://schemas.microsoft.com/office/drawing/2014/main" id="{7926170A-941B-44B1-C899-2908703D179F}"/>
                  </a:ext>
                </a:extLst>
              </p:cNvPr>
              <p:cNvSpPr>
                <a:spLocks noChangeAspect="1"/>
              </p:cNvSpPr>
              <p:nvPr/>
            </p:nvSpPr>
            <p:spPr>
              <a:xfrm>
                <a:off x="1525220" y="5584737"/>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Calibri"/>
                  <a:ea typeface="Calibri"/>
                  <a:cs typeface="Calibri"/>
                  <a:sym typeface="Calibri"/>
                </a:endParaRPr>
              </a:p>
            </p:txBody>
          </p:sp>
          <p:pic>
            <p:nvPicPr>
              <p:cNvPr id="61" name="Graphic 60" descr="Puzzle pieces with solid fill">
                <a:extLst>
                  <a:ext uri="{FF2B5EF4-FFF2-40B4-BE49-F238E27FC236}">
                    <a16:creationId xmlns:a16="http://schemas.microsoft.com/office/drawing/2014/main" id="{DFC2B53A-8062-FBAC-1A6A-C2AAFB98C0E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570940" y="5630457"/>
                <a:ext cx="457200" cy="457200"/>
              </a:xfrm>
              <a:prstGeom prst="rect">
                <a:avLst/>
              </a:prstGeom>
            </p:spPr>
          </p:pic>
        </p:grpSp>
      </p:grpSp>
      <p:grpSp>
        <p:nvGrpSpPr>
          <p:cNvPr id="62" name="Group 61">
            <a:extLst>
              <a:ext uri="{FF2B5EF4-FFF2-40B4-BE49-F238E27FC236}">
                <a16:creationId xmlns:a16="http://schemas.microsoft.com/office/drawing/2014/main" id="{DA26EE75-B5B8-5BD3-8014-984CC1519053}"/>
              </a:ext>
            </a:extLst>
          </p:cNvPr>
          <p:cNvGrpSpPr/>
          <p:nvPr/>
        </p:nvGrpSpPr>
        <p:grpSpPr>
          <a:xfrm>
            <a:off x="1848169" y="5977336"/>
            <a:ext cx="4637267" cy="548640"/>
            <a:chOff x="916512" y="5584737"/>
            <a:chExt cx="4637267" cy="548640"/>
          </a:xfrm>
        </p:grpSpPr>
        <p:sp>
          <p:nvSpPr>
            <p:cNvPr id="63" name="Rectangle 62">
              <a:extLst>
                <a:ext uri="{FF2B5EF4-FFF2-40B4-BE49-F238E27FC236}">
                  <a16:creationId xmlns:a16="http://schemas.microsoft.com/office/drawing/2014/main" id="{C980D98E-3F12-A242-F676-8E3441F63BB9}"/>
                </a:ext>
              </a:extLst>
            </p:cNvPr>
            <p:cNvSpPr/>
            <p:nvPr/>
          </p:nvSpPr>
          <p:spPr>
            <a:xfrm>
              <a:off x="1570471" y="5705169"/>
              <a:ext cx="3983308" cy="307777"/>
            </a:xfrm>
            <a:prstGeom prst="rect">
              <a:avLst/>
            </a:prstGeom>
          </p:spPr>
          <p:txBody>
            <a:bodyPr wrap="square" lIns="0" tIns="0" rIns="0" bIns="0">
              <a:spAutoFit/>
            </a:bodyPr>
            <a:lstStyle/>
            <a:p>
              <a:pPr>
                <a:defRPr>
                  <a:latin typeface="Calibri"/>
                  <a:ea typeface="Calibri"/>
                  <a:cs typeface="Calibri"/>
                  <a:sym typeface="Calibri"/>
                </a:defRPr>
              </a:pPr>
              <a:r>
                <a:rPr lang="en-US" sz="2000" b="1" dirty="0">
                  <a:solidFill>
                    <a:srgbClr val="C00000"/>
                  </a:solidFill>
                  <a:latin typeface="Calibri"/>
                  <a:ea typeface="Calibri"/>
                  <a:cs typeface="Calibri"/>
                  <a:sym typeface="Calibri"/>
                </a:rPr>
                <a:t>Large volume of data to analyze</a:t>
              </a:r>
              <a:endParaRPr lang="en-US" sz="2000" dirty="0">
                <a:latin typeface="Calibri"/>
                <a:ea typeface="Calibri"/>
                <a:cs typeface="Calibri"/>
                <a:sym typeface="Calibri"/>
              </a:endParaRPr>
            </a:p>
          </p:txBody>
        </p:sp>
        <p:grpSp>
          <p:nvGrpSpPr>
            <p:cNvPr id="64" name="Group 63">
              <a:extLst>
                <a:ext uri="{FF2B5EF4-FFF2-40B4-BE49-F238E27FC236}">
                  <a16:creationId xmlns:a16="http://schemas.microsoft.com/office/drawing/2014/main" id="{25DA83FD-23B6-1CA0-A64B-A2A75BDAAD74}"/>
                </a:ext>
              </a:extLst>
            </p:cNvPr>
            <p:cNvGrpSpPr/>
            <p:nvPr/>
          </p:nvGrpSpPr>
          <p:grpSpPr>
            <a:xfrm>
              <a:off x="916512" y="5584737"/>
              <a:ext cx="548640" cy="548640"/>
              <a:chOff x="1525220" y="5584737"/>
              <a:chExt cx="548640" cy="548640"/>
            </a:xfrm>
          </p:grpSpPr>
          <p:sp>
            <p:nvSpPr>
              <p:cNvPr id="65" name="Oval 64">
                <a:extLst>
                  <a:ext uri="{FF2B5EF4-FFF2-40B4-BE49-F238E27FC236}">
                    <a16:creationId xmlns:a16="http://schemas.microsoft.com/office/drawing/2014/main" id="{DA6255F5-7A08-BB8E-1034-44629423CE16}"/>
                  </a:ext>
                </a:extLst>
              </p:cNvPr>
              <p:cNvSpPr>
                <a:spLocks noChangeAspect="1"/>
              </p:cNvSpPr>
              <p:nvPr/>
            </p:nvSpPr>
            <p:spPr>
              <a:xfrm>
                <a:off x="1525220" y="5584737"/>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Calibri"/>
                  <a:ea typeface="Calibri"/>
                  <a:cs typeface="Calibri"/>
                  <a:sym typeface="Calibri"/>
                </a:endParaRPr>
              </a:p>
            </p:txBody>
          </p:sp>
          <p:pic>
            <p:nvPicPr>
              <p:cNvPr id="66" name="Graphic 65" descr="Database with solid fill">
                <a:extLst>
                  <a:ext uri="{FF2B5EF4-FFF2-40B4-BE49-F238E27FC236}">
                    <a16:creationId xmlns:a16="http://schemas.microsoft.com/office/drawing/2014/main" id="{5DAB68C2-9BDC-121C-A3E0-12A63C58525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70940" y="5630457"/>
                <a:ext cx="457200" cy="457200"/>
              </a:xfrm>
              <a:prstGeom prst="rect">
                <a:avLst/>
              </a:prstGeom>
            </p:spPr>
          </p:pic>
        </p:grpSp>
      </p:grpSp>
      <p:sp>
        <p:nvSpPr>
          <p:cNvPr id="67" name="Rectangle 66">
            <a:extLst>
              <a:ext uri="{FF2B5EF4-FFF2-40B4-BE49-F238E27FC236}">
                <a16:creationId xmlns:a16="http://schemas.microsoft.com/office/drawing/2014/main" id="{889A525F-146D-9DC7-16EC-0BC689E8AD61}"/>
              </a:ext>
            </a:extLst>
          </p:cNvPr>
          <p:cNvSpPr/>
          <p:nvPr/>
        </p:nvSpPr>
        <p:spPr>
          <a:xfrm>
            <a:off x="2774485" y="1724999"/>
            <a:ext cx="7483867" cy="1674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68" name="Rectangle 67">
            <a:extLst>
              <a:ext uri="{FF2B5EF4-FFF2-40B4-BE49-F238E27FC236}">
                <a16:creationId xmlns:a16="http://schemas.microsoft.com/office/drawing/2014/main" id="{449A43DC-80B9-D1E7-EA78-57F1979158D1}"/>
              </a:ext>
            </a:extLst>
          </p:cNvPr>
          <p:cNvSpPr/>
          <p:nvPr/>
        </p:nvSpPr>
        <p:spPr>
          <a:xfrm>
            <a:off x="5622178" y="2960476"/>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endParaRPr kumimoji="0" lang="en-CH" sz="2000" b="1" i="0" u="none" strike="noStrike" kern="1200" cap="none" spc="0" normalizeH="0" baseline="0" noProof="0" dirty="0">
              <a:ln>
                <a:noFill/>
              </a:ln>
              <a:solidFill>
                <a:srgbClr val="F49314"/>
              </a:solidFill>
              <a:effectLst/>
              <a:uLnTx/>
              <a:uFillTx/>
              <a:latin typeface="PT Mono"/>
              <a:ea typeface="PT Mono"/>
              <a:cs typeface="PT Mono"/>
              <a:sym typeface="PT Mono"/>
            </a:endParaRPr>
          </a:p>
        </p:txBody>
      </p:sp>
      <p:grpSp>
        <p:nvGrpSpPr>
          <p:cNvPr id="69" name="Group 68">
            <a:extLst>
              <a:ext uri="{FF2B5EF4-FFF2-40B4-BE49-F238E27FC236}">
                <a16:creationId xmlns:a16="http://schemas.microsoft.com/office/drawing/2014/main" id="{ACB08591-1834-C5A7-9425-AE77F8CAC3B8}"/>
              </a:ext>
            </a:extLst>
          </p:cNvPr>
          <p:cNvGrpSpPr/>
          <p:nvPr/>
        </p:nvGrpSpPr>
        <p:grpSpPr>
          <a:xfrm>
            <a:off x="4698993" y="2896870"/>
            <a:ext cx="920536" cy="453712"/>
            <a:chOff x="3288479" y="2896870"/>
            <a:chExt cx="920536" cy="453712"/>
          </a:xfrm>
        </p:grpSpPr>
        <p:pic>
          <p:nvPicPr>
            <p:cNvPr id="70" name="Picture 69">
              <a:extLst>
                <a:ext uri="{FF2B5EF4-FFF2-40B4-BE49-F238E27FC236}">
                  <a16:creationId xmlns:a16="http://schemas.microsoft.com/office/drawing/2014/main" id="{9406243C-8C5A-F9E1-962B-FBE28F51C66B}"/>
                </a:ext>
              </a:extLst>
            </p:cNvPr>
            <p:cNvPicPr>
              <a:picLocks noChangeAspect="1"/>
            </p:cNvPicPr>
            <p:nvPr/>
          </p:nvPicPr>
          <p:blipFill>
            <a:blip r:embed="rId9">
              <a:extLst>
                <a:ext uri="{28A0092B-C50C-407E-A947-70E740481C1C}">
                  <a14:useLocalDpi xmlns:a14="http://schemas.microsoft.com/office/drawing/2010/main" val="0"/>
                </a:ext>
              </a:extLst>
            </a:blip>
            <a:srcRect l="3326" t="7018" r="5169" b="10285"/>
            <a:stretch/>
          </p:blipFill>
          <p:spPr>
            <a:xfrm>
              <a:off x="3288479" y="2896870"/>
              <a:ext cx="535640" cy="453712"/>
            </a:xfrm>
            <a:prstGeom prst="rect">
              <a:avLst/>
            </a:prstGeom>
          </p:spPr>
        </p:pic>
        <p:cxnSp>
          <p:nvCxnSpPr>
            <p:cNvPr id="71" name="Straight Arrow Connector 70">
              <a:extLst>
                <a:ext uri="{FF2B5EF4-FFF2-40B4-BE49-F238E27FC236}">
                  <a16:creationId xmlns:a16="http://schemas.microsoft.com/office/drawing/2014/main" id="{99778AD0-8257-2BF1-4C2F-77A22DFC994C}"/>
                </a:ext>
              </a:extLst>
            </p:cNvPr>
            <p:cNvCxnSpPr>
              <a:cxnSpLocks/>
            </p:cNvCxnSpPr>
            <p:nvPr/>
          </p:nvCxnSpPr>
          <p:spPr>
            <a:xfrm>
              <a:off x="3827176" y="3143356"/>
              <a:ext cx="381839"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72" name="TextBox 71">
            <a:extLst>
              <a:ext uri="{FF2B5EF4-FFF2-40B4-BE49-F238E27FC236}">
                <a16:creationId xmlns:a16="http://schemas.microsoft.com/office/drawing/2014/main" id="{50DB403B-F5D6-F4C6-28BA-45A189DF9C2A}"/>
              </a:ext>
            </a:extLst>
          </p:cNvPr>
          <p:cNvSpPr txBox="1"/>
          <p:nvPr/>
        </p:nvSpPr>
        <p:spPr>
          <a:xfrm>
            <a:off x="4589005" y="3394826"/>
            <a:ext cx="3127375" cy="307777"/>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2000" b="1" dirty="0">
                <a:latin typeface="Calibri"/>
                <a:ea typeface="Calibri"/>
                <a:cs typeface="Calibri"/>
                <a:sym typeface="Calibri"/>
              </a:rPr>
              <a:t>Read:</a:t>
            </a:r>
            <a:r>
              <a:rPr lang="en-US" sz="2000" dirty="0">
                <a:latin typeface="Calibri"/>
                <a:ea typeface="Calibri"/>
                <a:cs typeface="Calibri"/>
                <a:sym typeface="Calibri"/>
              </a:rPr>
              <a:t> ~100 – 100,000 bps</a:t>
            </a:r>
            <a:endParaRPr lang="en-CH" sz="2000" b="1" dirty="0">
              <a:solidFill>
                <a:srgbClr val="F49314"/>
              </a:solidFill>
              <a:latin typeface="Calibri"/>
              <a:ea typeface="Calibri"/>
              <a:cs typeface="Calibri"/>
              <a:sym typeface="Calibri"/>
            </a:endParaRPr>
          </a:p>
        </p:txBody>
      </p:sp>
      <p:sp>
        <p:nvSpPr>
          <p:cNvPr id="73" name="Rectangle 72">
            <a:extLst>
              <a:ext uri="{FF2B5EF4-FFF2-40B4-BE49-F238E27FC236}">
                <a16:creationId xmlns:a16="http://schemas.microsoft.com/office/drawing/2014/main" id="{1545A1D5-FF5F-CE44-50EE-286EE1FD92AF}"/>
              </a:ext>
            </a:extLst>
          </p:cNvPr>
          <p:cNvSpPr/>
          <p:nvPr/>
        </p:nvSpPr>
        <p:spPr>
          <a:xfrm>
            <a:off x="4595477" y="3382989"/>
            <a:ext cx="3127375" cy="409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74" name="TextBox 73">
            <a:extLst>
              <a:ext uri="{FF2B5EF4-FFF2-40B4-BE49-F238E27FC236}">
                <a16:creationId xmlns:a16="http://schemas.microsoft.com/office/drawing/2014/main" id="{DF1E6BEC-75A1-BB75-3288-C0BFDFA941F6}"/>
              </a:ext>
            </a:extLst>
          </p:cNvPr>
          <p:cNvSpPr txBox="1"/>
          <p:nvPr/>
        </p:nvSpPr>
        <p:spPr>
          <a:xfrm>
            <a:off x="4774702" y="2402029"/>
            <a:ext cx="424766" cy="615553"/>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4000" b="1" dirty="0">
                <a:solidFill>
                  <a:srgbClr val="C00000"/>
                </a:solidFill>
                <a:latin typeface="Calibri"/>
                <a:ea typeface="Calibri"/>
                <a:cs typeface="Calibri"/>
                <a:sym typeface="Calibri"/>
              </a:rPr>
              <a:t>?</a:t>
            </a:r>
            <a:endParaRPr lang="en-CH" sz="4000" b="1" dirty="0">
              <a:solidFill>
                <a:srgbClr val="C00000"/>
              </a:solidFill>
              <a:latin typeface="Calibri"/>
              <a:ea typeface="Calibri"/>
              <a:cs typeface="Calibri"/>
              <a:sym typeface="Calibri"/>
            </a:endParaRPr>
          </a:p>
        </p:txBody>
      </p:sp>
      <p:cxnSp>
        <p:nvCxnSpPr>
          <p:cNvPr id="75" name="Straight Arrow Connector 74">
            <a:extLst>
              <a:ext uri="{FF2B5EF4-FFF2-40B4-BE49-F238E27FC236}">
                <a16:creationId xmlns:a16="http://schemas.microsoft.com/office/drawing/2014/main" id="{BDB03D8C-35CF-1AB5-0B42-0C7F0EC0494A}"/>
              </a:ext>
            </a:extLst>
          </p:cNvPr>
          <p:cNvCxnSpPr>
            <a:cxnSpLocks/>
          </p:cNvCxnSpPr>
          <p:nvPr/>
        </p:nvCxnSpPr>
        <p:spPr>
          <a:xfrm flipH="1">
            <a:off x="2442360" y="3143356"/>
            <a:ext cx="2232274"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F39CDF54-AEEF-9E20-81EF-F514DE3A898F}"/>
                  </a:ext>
                </a:extLst>
              </p:cNvPr>
              <p:cNvSpPr txBox="1"/>
              <p:nvPr/>
            </p:nvSpPr>
            <p:spPr>
              <a:xfrm>
                <a:off x="2859551" y="2824687"/>
                <a:ext cx="1639612" cy="307777"/>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2000" b="1" dirty="0">
                    <a:latin typeface="Calibri"/>
                    <a:ea typeface="Calibri"/>
                    <a:cs typeface="Calibri"/>
                    <a:sym typeface="Calibri"/>
                  </a:rPr>
                  <a:t>Scale: </a:t>
                </a:r>
                <a:r>
                  <a:rPr lang="en-US" sz="2000" dirty="0">
                    <a:latin typeface="Calibri"/>
                    <a:ea typeface="Calibri"/>
                    <a:cs typeface="Calibri"/>
                    <a:sym typeface="Calibri"/>
                  </a:rPr>
                  <a:t>~</a:t>
                </a:r>
                <a14:m>
                  <m:oMath xmlns:m="http://schemas.openxmlformats.org/officeDocument/2006/math">
                    <m:r>
                      <a:rPr lang="en-US" sz="2000" i="1" dirty="0" smtClean="0">
                        <a:latin typeface="Cambria Math" panose="02040503050406030204" pitchFamily="18" charset="0"/>
                        <a:ea typeface="Calibri"/>
                        <a:cs typeface="Calibri"/>
                      </a:rPr>
                      <m:t>1/</m:t>
                    </m:r>
                    <m:sSup>
                      <m:sSupPr>
                        <m:ctrlPr>
                          <a:rPr lang="en-US" sz="2000" b="0" i="1" dirty="0" smtClean="0">
                            <a:latin typeface="Cambria Math" panose="02040503050406030204" pitchFamily="18" charset="0"/>
                            <a:ea typeface="Calibri"/>
                            <a:cs typeface="Calibri"/>
                          </a:rPr>
                        </m:ctrlPr>
                      </m:sSupPr>
                      <m:e>
                        <m:r>
                          <a:rPr lang="en-US" sz="2000" b="0" i="1" dirty="0" smtClean="0">
                            <a:latin typeface="Cambria Math" panose="02040503050406030204" pitchFamily="18" charset="0"/>
                            <a:ea typeface="Calibri"/>
                            <a:cs typeface="Calibri"/>
                          </a:rPr>
                          <m:t>10</m:t>
                        </m:r>
                      </m:e>
                      <m:sup>
                        <m:r>
                          <a:rPr lang="en-US" sz="2000" b="0" i="1" dirty="0" smtClean="0">
                            <a:latin typeface="Cambria Math" panose="02040503050406030204" pitchFamily="18" charset="0"/>
                            <a:ea typeface="Calibri"/>
                            <a:cs typeface="Calibri"/>
                          </a:rPr>
                          <m:t>8</m:t>
                        </m:r>
                      </m:sup>
                    </m:sSup>
                  </m:oMath>
                </a14:m>
                <a:endParaRPr lang="en-CH" sz="2000" b="1" dirty="0">
                  <a:solidFill>
                    <a:srgbClr val="F49314"/>
                  </a:solidFill>
                  <a:latin typeface="Calibri"/>
                  <a:ea typeface="Calibri"/>
                  <a:cs typeface="Calibri"/>
                  <a:sym typeface="Calibri"/>
                </a:endParaRPr>
              </a:p>
            </p:txBody>
          </p:sp>
        </mc:Choice>
        <mc:Fallback xmlns="">
          <p:sp>
            <p:nvSpPr>
              <p:cNvPr id="76" name="TextBox 75">
                <a:extLst>
                  <a:ext uri="{FF2B5EF4-FFF2-40B4-BE49-F238E27FC236}">
                    <a16:creationId xmlns:a16="http://schemas.microsoft.com/office/drawing/2014/main" id="{F39CDF54-AEEF-9E20-81EF-F514DE3A898F}"/>
                  </a:ext>
                </a:extLst>
              </p:cNvPr>
              <p:cNvSpPr txBox="1">
                <a:spLocks noRot="1" noChangeAspect="1" noMove="1" noResize="1" noEditPoints="1" noAdjustHandles="1" noChangeArrowheads="1" noChangeShapeType="1" noTextEdit="1"/>
              </p:cNvSpPr>
              <p:nvPr/>
            </p:nvSpPr>
            <p:spPr>
              <a:xfrm>
                <a:off x="2859551" y="2824687"/>
                <a:ext cx="1639612" cy="307777"/>
              </a:xfrm>
              <a:prstGeom prst="rect">
                <a:avLst/>
              </a:prstGeom>
              <a:blipFill>
                <a:blip r:embed="rId14"/>
                <a:stretch>
                  <a:fillRect l="-9231" t="-24000" r="-3077" b="-48000"/>
                </a:stretch>
              </a:blipFill>
            </p:spPr>
            <p:txBody>
              <a:bodyPr/>
              <a:lstStyle/>
              <a:p>
                <a:r>
                  <a:rPr lang="en-US">
                    <a:noFill/>
                    <a:latin typeface="Calibri"/>
                    <a:ea typeface="Calibri"/>
                    <a:cs typeface="Calibri"/>
                    <a:sym typeface="Calibri"/>
                  </a:rPr>
                  <a:t> </a:t>
                </a:r>
              </a:p>
            </p:txBody>
          </p:sp>
        </mc:Fallback>
      </mc:AlternateContent>
      <p:grpSp>
        <p:nvGrpSpPr>
          <p:cNvPr id="77" name="Group 76">
            <a:extLst>
              <a:ext uri="{FF2B5EF4-FFF2-40B4-BE49-F238E27FC236}">
                <a16:creationId xmlns:a16="http://schemas.microsoft.com/office/drawing/2014/main" id="{845DA016-540B-77BF-639C-45E758855150}"/>
              </a:ext>
            </a:extLst>
          </p:cNvPr>
          <p:cNvGrpSpPr/>
          <p:nvPr/>
        </p:nvGrpSpPr>
        <p:grpSpPr>
          <a:xfrm>
            <a:off x="2245401" y="2882837"/>
            <a:ext cx="2432702" cy="645732"/>
            <a:chOff x="834887" y="2882837"/>
            <a:chExt cx="2432702" cy="645732"/>
          </a:xfrm>
        </p:grpSpPr>
        <p:cxnSp>
          <p:nvCxnSpPr>
            <p:cNvPr id="78" name="Straight Arrow Connector 77">
              <a:extLst>
                <a:ext uri="{FF2B5EF4-FFF2-40B4-BE49-F238E27FC236}">
                  <a16:creationId xmlns:a16="http://schemas.microsoft.com/office/drawing/2014/main" id="{59E64D04-8AC4-39EC-61E1-5062EA3C2F50}"/>
                </a:ext>
              </a:extLst>
            </p:cNvPr>
            <p:cNvCxnSpPr>
              <a:cxnSpLocks/>
            </p:cNvCxnSpPr>
            <p:nvPr/>
          </p:nvCxnSpPr>
          <p:spPr>
            <a:xfrm flipH="1" flipV="1">
              <a:off x="876300" y="2882837"/>
              <a:ext cx="2391289" cy="235106"/>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D382D2B-F25C-6ACE-5FC9-DD1259C12543}"/>
                </a:ext>
              </a:extLst>
            </p:cNvPr>
            <p:cNvCxnSpPr>
              <a:cxnSpLocks/>
            </p:cNvCxnSpPr>
            <p:nvPr/>
          </p:nvCxnSpPr>
          <p:spPr>
            <a:xfrm flipH="1">
              <a:off x="834887" y="3153003"/>
              <a:ext cx="2429233" cy="375566"/>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80" name="Straight Arrow Connector 79">
            <a:extLst>
              <a:ext uri="{FF2B5EF4-FFF2-40B4-BE49-F238E27FC236}">
                <a16:creationId xmlns:a16="http://schemas.microsoft.com/office/drawing/2014/main" id="{F4F90068-9A05-1E9D-88C6-A4198BC705A8}"/>
              </a:ext>
            </a:extLst>
          </p:cNvPr>
          <p:cNvCxnSpPr>
            <a:cxnSpLocks/>
          </p:cNvCxnSpPr>
          <p:nvPr/>
        </p:nvCxnSpPr>
        <p:spPr>
          <a:xfrm flipH="1" flipV="1">
            <a:off x="2498997" y="1866762"/>
            <a:ext cx="2167051" cy="1251181"/>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707A9CCD-1C70-AE17-AEF7-3193A6ECEF88}"/>
              </a:ext>
            </a:extLst>
          </p:cNvPr>
          <p:cNvSpPr/>
          <p:nvPr/>
        </p:nvSpPr>
        <p:spPr>
          <a:xfrm>
            <a:off x="2645146" y="1744631"/>
            <a:ext cx="1862383" cy="1910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nvGrpSpPr>
          <p:cNvPr id="82" name="Group 81">
            <a:extLst>
              <a:ext uri="{FF2B5EF4-FFF2-40B4-BE49-F238E27FC236}">
                <a16:creationId xmlns:a16="http://schemas.microsoft.com/office/drawing/2014/main" id="{A89D6FAB-CD96-3108-B02C-4D3519BA8B3E}"/>
              </a:ext>
            </a:extLst>
          </p:cNvPr>
          <p:cNvGrpSpPr/>
          <p:nvPr/>
        </p:nvGrpSpPr>
        <p:grpSpPr>
          <a:xfrm>
            <a:off x="5727359" y="1626177"/>
            <a:ext cx="621780" cy="1417320"/>
            <a:chOff x="4316845" y="1626177"/>
            <a:chExt cx="621780" cy="1417320"/>
          </a:xfrm>
        </p:grpSpPr>
        <p:cxnSp>
          <p:nvCxnSpPr>
            <p:cNvPr id="83" name="Straight Arrow Connector 82">
              <a:extLst>
                <a:ext uri="{FF2B5EF4-FFF2-40B4-BE49-F238E27FC236}">
                  <a16:creationId xmlns:a16="http://schemas.microsoft.com/office/drawing/2014/main" id="{C86AA373-D15D-5665-D647-F90261E59A96}"/>
                </a:ext>
              </a:extLst>
            </p:cNvPr>
            <p:cNvCxnSpPr>
              <a:cxnSpLocks/>
            </p:cNvCxnSpPr>
            <p:nvPr/>
          </p:nvCxnSpPr>
          <p:spPr>
            <a:xfrm>
              <a:off x="4627735"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AE36D5D3-2E64-6872-EB36-EF5C066B5A72}"/>
                </a:ext>
              </a:extLst>
            </p:cNvPr>
            <p:cNvCxnSpPr>
              <a:cxnSpLocks/>
            </p:cNvCxnSpPr>
            <p:nvPr/>
          </p:nvCxnSpPr>
          <p:spPr>
            <a:xfrm>
              <a:off x="4472290"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C4D83A1D-B73B-7AC2-D46E-77EBB8AE9657}"/>
                </a:ext>
              </a:extLst>
            </p:cNvPr>
            <p:cNvCxnSpPr>
              <a:cxnSpLocks/>
            </p:cNvCxnSpPr>
            <p:nvPr/>
          </p:nvCxnSpPr>
          <p:spPr>
            <a:xfrm>
              <a:off x="4316845"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5E1DBCC4-2340-596A-94DD-F3274E1923A8}"/>
                </a:ext>
              </a:extLst>
            </p:cNvPr>
            <p:cNvCxnSpPr>
              <a:cxnSpLocks/>
            </p:cNvCxnSpPr>
            <p:nvPr/>
          </p:nvCxnSpPr>
          <p:spPr>
            <a:xfrm>
              <a:off x="4938625"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C4B64108-6155-AB31-3F75-FE30B932D7EE}"/>
              </a:ext>
            </a:extLst>
          </p:cNvPr>
          <p:cNvGrpSpPr/>
          <p:nvPr/>
        </p:nvGrpSpPr>
        <p:grpSpPr>
          <a:xfrm>
            <a:off x="6193694" y="1626177"/>
            <a:ext cx="310889" cy="1417320"/>
            <a:chOff x="4783180" y="1626177"/>
            <a:chExt cx="310889" cy="1417320"/>
          </a:xfrm>
        </p:grpSpPr>
        <p:cxnSp>
          <p:nvCxnSpPr>
            <p:cNvPr id="88" name="Straight Arrow Connector 87">
              <a:extLst>
                <a:ext uri="{FF2B5EF4-FFF2-40B4-BE49-F238E27FC236}">
                  <a16:creationId xmlns:a16="http://schemas.microsoft.com/office/drawing/2014/main" id="{239AF7E4-6601-A2DC-BBFD-519933ACD58B}"/>
                </a:ext>
              </a:extLst>
            </p:cNvPr>
            <p:cNvCxnSpPr>
              <a:cxnSpLocks/>
            </p:cNvCxnSpPr>
            <p:nvPr/>
          </p:nvCxnSpPr>
          <p:spPr>
            <a:xfrm>
              <a:off x="4783180" y="1626177"/>
              <a:ext cx="0" cy="1407160"/>
            </a:xfrm>
            <a:prstGeom prst="straightConnector1">
              <a:avLst/>
            </a:prstGeom>
            <a:ln w="38100">
              <a:solidFill>
                <a:srgbClr val="C00000"/>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EF2A57E0-EB09-DDD4-1237-7E00BCFA1363}"/>
                </a:ext>
              </a:extLst>
            </p:cNvPr>
            <p:cNvCxnSpPr>
              <a:cxnSpLocks/>
            </p:cNvCxnSpPr>
            <p:nvPr/>
          </p:nvCxnSpPr>
          <p:spPr>
            <a:xfrm>
              <a:off x="5094069" y="1626177"/>
              <a:ext cx="0" cy="1417320"/>
            </a:xfrm>
            <a:prstGeom prst="straightConnector1">
              <a:avLst/>
            </a:prstGeom>
            <a:ln w="38100">
              <a:solidFill>
                <a:srgbClr val="C00700"/>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90" name="Rectangle 89">
            <a:extLst>
              <a:ext uri="{FF2B5EF4-FFF2-40B4-BE49-F238E27FC236}">
                <a16:creationId xmlns:a16="http://schemas.microsoft.com/office/drawing/2014/main" id="{06641116-584F-E154-C1F2-3D91EE86B7F5}"/>
              </a:ext>
            </a:extLst>
          </p:cNvPr>
          <p:cNvSpPr/>
          <p:nvPr/>
        </p:nvSpPr>
        <p:spPr>
          <a:xfrm>
            <a:off x="5491299" y="1706437"/>
            <a:ext cx="1203961" cy="1237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nvGrpSpPr>
          <p:cNvPr id="91" name="Group 90">
            <a:extLst>
              <a:ext uri="{FF2B5EF4-FFF2-40B4-BE49-F238E27FC236}">
                <a16:creationId xmlns:a16="http://schemas.microsoft.com/office/drawing/2014/main" id="{70DE677C-D7B2-73AC-605D-ECF74BDC0110}"/>
              </a:ext>
            </a:extLst>
          </p:cNvPr>
          <p:cNvGrpSpPr/>
          <p:nvPr/>
        </p:nvGrpSpPr>
        <p:grpSpPr>
          <a:xfrm>
            <a:off x="3010714" y="2962656"/>
            <a:ext cx="7276095" cy="698586"/>
            <a:chOff x="1466104" y="5835824"/>
            <a:chExt cx="7276095" cy="698586"/>
          </a:xfrm>
        </p:grpSpPr>
        <p:sp>
          <p:nvSpPr>
            <p:cNvPr id="92" name="Rounded Rectangle 91">
              <a:extLst>
                <a:ext uri="{FF2B5EF4-FFF2-40B4-BE49-F238E27FC236}">
                  <a16:creationId xmlns:a16="http://schemas.microsoft.com/office/drawing/2014/main" id="{FB0EF243-6427-FF2B-8CC5-374390738A1A}"/>
                </a:ext>
              </a:extLst>
            </p:cNvPr>
            <p:cNvSpPr/>
            <p:nvPr/>
          </p:nvSpPr>
          <p:spPr>
            <a:xfrm>
              <a:off x="1466104" y="5835824"/>
              <a:ext cx="7276095" cy="365760"/>
            </a:xfrm>
            <a:prstGeom prst="roundRect">
              <a:avLst/>
            </a:prstGeom>
            <a:solidFill>
              <a:srgbClr val="F8F4E2"/>
            </a:solidFill>
            <a:ln w="15875" cap="flat" cmpd="sng" algn="ctr">
              <a:solidFill>
                <a:schemeClr val="tx1"/>
              </a:solidFill>
              <a:prstDash val="solid"/>
            </a:ln>
            <a:effectLst/>
          </p:spPr>
          <p:txBody>
            <a:bodyPr lIns="0" tIns="0" rIns="0" bIns="0" rtlCol="0" anchor="ctr">
              <a:noAutofit/>
            </a:bodyPr>
            <a:lstStyle/>
            <a:p>
              <a:pPr algn="ctr">
                <a:defRPr>
                  <a:latin typeface="PT Mono"/>
                  <a:ea typeface="PT Mono"/>
                  <a:cs typeface="PT Mono"/>
                  <a:sym typeface="PT Mono"/>
                </a:defRPr>
              </a:pP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US" sz="2000" b="1" i="0" u="none" strike="noStrike" kern="1200" cap="none" spc="0" normalizeH="0" baseline="0" noProof="0" dirty="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endParaRPr lang="en-CH" sz="2000" b="1" kern="0" dirty="0">
                <a:latin typeface="PT Mono"/>
                <a:ea typeface="PT Mono"/>
                <a:cs typeface="PT Mono"/>
                <a:sym typeface="PT Mono"/>
              </a:endParaRPr>
            </a:p>
          </p:txBody>
        </p:sp>
        <p:sp>
          <p:nvSpPr>
            <p:cNvPr id="93" name="TextBox 92">
              <a:extLst>
                <a:ext uri="{FF2B5EF4-FFF2-40B4-BE49-F238E27FC236}">
                  <a16:creationId xmlns:a16="http://schemas.microsoft.com/office/drawing/2014/main" id="{21ACED58-879F-1EFF-F7C2-23662BDAC93B}"/>
                </a:ext>
              </a:extLst>
            </p:cNvPr>
            <p:cNvSpPr txBox="1"/>
            <p:nvPr/>
          </p:nvSpPr>
          <p:spPr>
            <a:xfrm>
              <a:off x="2410828" y="6226633"/>
              <a:ext cx="5386646" cy="307777"/>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2000" b="1" dirty="0">
                  <a:latin typeface="Calibri"/>
                  <a:ea typeface="Calibri"/>
                  <a:cs typeface="Calibri"/>
                  <a:sym typeface="Calibri"/>
                </a:rPr>
                <a:t>Entire genomic sequence of an organism</a:t>
              </a:r>
              <a:endParaRPr lang="en-CH" sz="2000" b="1" dirty="0">
                <a:solidFill>
                  <a:srgbClr val="4473C4"/>
                </a:solidFill>
                <a:latin typeface="Calibri"/>
                <a:ea typeface="Calibri"/>
                <a:cs typeface="Calibri"/>
                <a:sym typeface="Calibri"/>
              </a:endParaRPr>
            </a:p>
          </p:txBody>
        </p:sp>
      </p:grpSp>
      <p:cxnSp>
        <p:nvCxnSpPr>
          <p:cNvPr id="94" name="Straight Arrow Connector 93">
            <a:extLst>
              <a:ext uri="{FF2B5EF4-FFF2-40B4-BE49-F238E27FC236}">
                <a16:creationId xmlns:a16="http://schemas.microsoft.com/office/drawing/2014/main" id="{BA1C832C-8BD7-C904-FD01-8D5EEAA32844}"/>
              </a:ext>
            </a:extLst>
          </p:cNvPr>
          <p:cNvCxnSpPr>
            <a:cxnSpLocks/>
          </p:cNvCxnSpPr>
          <p:nvPr/>
        </p:nvCxnSpPr>
        <p:spPr>
          <a:xfrm>
            <a:off x="2442360" y="3145536"/>
            <a:ext cx="567995"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B779AF99-B830-2008-B3AB-395A20E56DF2}"/>
              </a:ext>
            </a:extLst>
          </p:cNvPr>
          <p:cNvGrpSpPr/>
          <p:nvPr/>
        </p:nvGrpSpPr>
        <p:grpSpPr>
          <a:xfrm>
            <a:off x="6395024" y="3861074"/>
            <a:ext cx="3587938" cy="2768098"/>
            <a:chOff x="4984510" y="3861074"/>
            <a:chExt cx="3587938" cy="2768098"/>
          </a:xfrm>
        </p:grpSpPr>
        <p:grpSp>
          <p:nvGrpSpPr>
            <p:cNvPr id="96" name="Group 95">
              <a:extLst>
                <a:ext uri="{FF2B5EF4-FFF2-40B4-BE49-F238E27FC236}">
                  <a16:creationId xmlns:a16="http://schemas.microsoft.com/office/drawing/2014/main" id="{4FABE7C9-2C32-7561-6B79-51D9CF7FF14B}"/>
                </a:ext>
              </a:extLst>
            </p:cNvPr>
            <p:cNvGrpSpPr/>
            <p:nvPr/>
          </p:nvGrpSpPr>
          <p:grpSpPr>
            <a:xfrm rot="16200000">
              <a:off x="4047255" y="4798329"/>
              <a:ext cx="2768098" cy="893588"/>
              <a:chOff x="607592" y="3929484"/>
              <a:chExt cx="5978469" cy="636432"/>
            </a:xfrm>
          </p:grpSpPr>
          <p:cxnSp>
            <p:nvCxnSpPr>
              <p:cNvPr id="100" name="Straight Arrow Connector 99">
                <a:extLst>
                  <a:ext uri="{FF2B5EF4-FFF2-40B4-BE49-F238E27FC236}">
                    <a16:creationId xmlns:a16="http://schemas.microsoft.com/office/drawing/2014/main" id="{DB81084B-B820-D466-F9C8-F96D4EB7C8F1}"/>
                  </a:ext>
                </a:extLst>
              </p:cNvPr>
              <p:cNvCxnSpPr>
                <a:cxnSpLocks/>
              </p:cNvCxnSpPr>
              <p:nvPr/>
            </p:nvCxnSpPr>
            <p:spPr>
              <a:xfrm flipH="1" flipV="1">
                <a:off x="3596156" y="4216933"/>
                <a:ext cx="1341" cy="348983"/>
              </a:xfrm>
              <a:prstGeom prst="straightConnector1">
                <a:avLst/>
              </a:prstGeom>
              <a:ln w="76200">
                <a:solidFill>
                  <a:srgbClr val="C006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Right Brace 100">
                <a:extLst>
                  <a:ext uri="{FF2B5EF4-FFF2-40B4-BE49-F238E27FC236}">
                    <a16:creationId xmlns:a16="http://schemas.microsoft.com/office/drawing/2014/main" id="{E4B524ED-420C-7577-045D-E352C075E2E1}"/>
                  </a:ext>
                </a:extLst>
              </p:cNvPr>
              <p:cNvSpPr/>
              <p:nvPr/>
            </p:nvSpPr>
            <p:spPr>
              <a:xfrm rot="5400000">
                <a:off x="3392498" y="1144578"/>
                <a:ext cx="408657" cy="5978469"/>
              </a:xfrm>
              <a:prstGeom prst="rightBrace">
                <a:avLst>
                  <a:gd name="adj1" fmla="val 30298"/>
                  <a:gd name="adj2" fmla="val 50000"/>
                </a:avLst>
              </a:prstGeom>
              <a:ln w="57150">
                <a:solidFill>
                  <a:srgbClr val="C006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defRPr>
                    <a:latin typeface="Calibri"/>
                    <a:ea typeface="Calibri"/>
                    <a:cs typeface="Calibri"/>
                    <a:sym typeface="Calibri"/>
                  </a:defRPr>
                </a:pPr>
                <a:endParaRPr lang="en-US" dirty="0">
                  <a:solidFill>
                    <a:prstClr val="black"/>
                  </a:solidFill>
                  <a:latin typeface="Calibri"/>
                  <a:ea typeface="Calibri"/>
                  <a:cs typeface="Calibri"/>
                  <a:sym typeface="Calibri"/>
                </a:endParaRPr>
              </a:p>
            </p:txBody>
          </p:sp>
        </p:grpSp>
        <p:sp>
          <p:nvSpPr>
            <p:cNvPr id="99" name="Rectangle 98">
              <a:extLst>
                <a:ext uri="{FF2B5EF4-FFF2-40B4-BE49-F238E27FC236}">
                  <a16:creationId xmlns:a16="http://schemas.microsoft.com/office/drawing/2014/main" id="{3D6C6816-2EC6-C05D-64FD-000A818C1910}"/>
                </a:ext>
              </a:extLst>
            </p:cNvPr>
            <p:cNvSpPr/>
            <p:nvPr/>
          </p:nvSpPr>
          <p:spPr>
            <a:xfrm>
              <a:off x="5773118" y="4798773"/>
              <a:ext cx="2799330" cy="923330"/>
            </a:xfrm>
            <a:prstGeom prst="rect">
              <a:avLst/>
            </a:prstGeom>
          </p:spPr>
          <p:txBody>
            <a:bodyPr wrap="square" lIns="0" tIns="0" rIns="0" bIns="0">
              <a:spAutoFit/>
            </a:bodyPr>
            <a:lstStyle/>
            <a:p>
              <a:pPr algn="ctr">
                <a:defRPr>
                  <a:latin typeface="Calibri"/>
                  <a:ea typeface="Calibri"/>
                  <a:cs typeface="Calibri"/>
                  <a:sym typeface="Calibri"/>
                </a:defRPr>
              </a:pPr>
              <a:r>
                <a:rPr lang="en-US" sz="2000" b="1" dirty="0">
                  <a:solidFill>
                    <a:srgbClr val="C00000"/>
                  </a:solidFill>
                  <a:latin typeface="Calibri"/>
                  <a:ea typeface="Calibri"/>
                  <a:cs typeface="Calibri"/>
                  <a:sym typeface="Calibri"/>
                </a:rPr>
                <a:t>Dealing with massive and noisy datasets</a:t>
              </a:r>
              <a:br>
                <a:rPr lang="en-US" sz="2000" b="1" dirty="0">
                  <a:solidFill>
                    <a:srgbClr val="C00000"/>
                  </a:solidFill>
                  <a:latin typeface="Calibri"/>
                  <a:ea typeface="Calibri"/>
                  <a:cs typeface="Calibri"/>
                </a:rPr>
              </a:br>
              <a:r>
                <a:rPr lang="en-US" sz="2000" b="1" dirty="0">
                  <a:solidFill>
                    <a:srgbClr val="C00000"/>
                  </a:solidFill>
                  <a:latin typeface="Calibri"/>
                  <a:ea typeface="Calibri"/>
                  <a:cs typeface="Calibri"/>
                  <a:sym typeface="Calibri"/>
                </a:rPr>
                <a:t>(TBs to PBs)</a:t>
              </a:r>
            </a:p>
          </p:txBody>
        </p:sp>
      </p:gr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621D9079-37D1-41E4-BD73-0D3B6AFA5CCF}" type="slidenum">
              <a:rPr lang="en-US" sz="2400" b="1">
                <a:solidFill>
                  <a:srgbClr val="000000"/>
                </a:solidFill>
                <a:latin typeface="Garamond"/>
                <a:ea typeface="Garamond"/>
                <a:cs typeface="Garamond"/>
              </a:rPr>
              <a:t>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22409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91"/>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9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7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75"/>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7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3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1" presetClass="exit"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7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6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87"/>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82"/>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2"/>
                                        </p:tgtEl>
                                        <p:attrNameLst>
                                          <p:attrName>style.visibility</p:attrName>
                                        </p:attrNameLst>
                                      </p:cBhvr>
                                      <p:to>
                                        <p:strVal val="visible"/>
                                      </p:to>
                                    </p:set>
                                  </p:childTnLst>
                                </p:cTn>
                              </p:par>
                              <p:par>
                                <p:cTn id="79" presetID="1" presetClass="exit" presetSubtype="0" fill="hold" nodeType="withEffect">
                                  <p:stCondLst>
                                    <p:cond delay="0"/>
                                  </p:stCondLst>
                                  <p:childTnLst>
                                    <p:set>
                                      <p:cBhvr>
                                        <p:cTn id="80" dur="1" fill="hold">
                                          <p:stCondLst>
                                            <p:cond delay="0"/>
                                          </p:stCondLst>
                                        </p:cTn>
                                        <p:tgtEl>
                                          <p:spTgt spid="69"/>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80"/>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72"/>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2" grpId="0"/>
      <p:bldP spid="72" grpId="1"/>
      <p:bldP spid="73" grpId="0" animBg="1"/>
      <p:bldP spid="74" grpId="0"/>
      <p:bldP spid="74" grpId="1"/>
      <p:bldP spid="76" grpId="0"/>
      <p:bldP spid="76" grpId="1"/>
      <p:bldP spid="81" grpId="0" animBg="1"/>
      <p:bldP spid="9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0CD5B-8B23-13E2-72C0-492AEA3DCA20}"/>
            </a:ext>
          </a:extLst>
        </p:cNvPr>
        <p:cNvGrpSpPr/>
        <p:nvPr/>
      </p:nvGrpSpPr>
      <p:grpSpPr>
        <a:xfrm>
          <a:off x="0" y="0"/>
          <a:ext cx="0" cy="0"/>
          <a:chOff x="0" y="0"/>
          <a:chExt cx="0" cy="0"/>
        </a:xfrm>
      </p:grpSpPr>
      <p:grpSp>
        <p:nvGrpSpPr>
          <p:cNvPr id="53" name="Group 52">
            <a:extLst>
              <a:ext uri="{FF2B5EF4-FFF2-40B4-BE49-F238E27FC236}">
                <a16:creationId xmlns:a16="http://schemas.microsoft.com/office/drawing/2014/main" id="{AC832A4D-DDC6-8F66-191F-FB3650F4B909}"/>
              </a:ext>
            </a:extLst>
          </p:cNvPr>
          <p:cNvGrpSpPr/>
          <p:nvPr/>
        </p:nvGrpSpPr>
        <p:grpSpPr>
          <a:xfrm>
            <a:off x="2027981" y="1818572"/>
            <a:ext cx="8094164" cy="1600373"/>
            <a:chOff x="-8729145" y="-1258203"/>
            <a:chExt cx="8094164" cy="1600373"/>
          </a:xfrm>
        </p:grpSpPr>
        <p:sp>
          <p:nvSpPr>
            <p:cNvPr id="54" name="Rectangle 53">
              <a:extLst>
                <a:ext uri="{FF2B5EF4-FFF2-40B4-BE49-F238E27FC236}">
                  <a16:creationId xmlns:a16="http://schemas.microsoft.com/office/drawing/2014/main" id="{D7A88549-0000-4819-4D06-FA9CAB26449C}"/>
                </a:ext>
              </a:extLst>
            </p:cNvPr>
            <p:cNvSpPr/>
            <p:nvPr/>
          </p:nvSpPr>
          <p:spPr>
            <a:xfrm>
              <a:off x="-5363300" y="-1082942"/>
              <a:ext cx="163751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5" name="Rectangle 54">
              <a:extLst>
                <a:ext uri="{FF2B5EF4-FFF2-40B4-BE49-F238E27FC236}">
                  <a16:creationId xmlns:a16="http://schemas.microsoft.com/office/drawing/2014/main" id="{6FD6F05F-EA0E-E964-E0BF-F50108D190D5}"/>
                </a:ext>
              </a:extLst>
            </p:cNvPr>
            <p:cNvSpPr/>
            <p:nvPr/>
          </p:nvSpPr>
          <p:spPr>
            <a:xfrm>
              <a:off x="-4894099" y="-872315"/>
              <a:ext cx="92876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6" name="Rectangle 55">
              <a:extLst>
                <a:ext uri="{FF2B5EF4-FFF2-40B4-BE49-F238E27FC236}">
                  <a16:creationId xmlns:a16="http://schemas.microsoft.com/office/drawing/2014/main" id="{C93B967A-DC41-141B-8C8E-215F606C55A4}"/>
                </a:ext>
              </a:extLst>
            </p:cNvPr>
            <p:cNvSpPr/>
            <p:nvPr/>
          </p:nvSpPr>
          <p:spPr>
            <a:xfrm>
              <a:off x="-4179844" y="-397940"/>
              <a:ext cx="90248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7" name="Rectangle 56">
              <a:extLst>
                <a:ext uri="{FF2B5EF4-FFF2-40B4-BE49-F238E27FC236}">
                  <a16:creationId xmlns:a16="http://schemas.microsoft.com/office/drawing/2014/main" id="{19D793B9-826A-EE02-262E-F9B76DB91938}"/>
                </a:ext>
              </a:extLst>
            </p:cNvPr>
            <p:cNvSpPr/>
            <p:nvPr/>
          </p:nvSpPr>
          <p:spPr>
            <a:xfrm>
              <a:off x="-4337425" y="-600328"/>
              <a:ext cx="8798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8" name="Rectangle 57">
              <a:extLst>
                <a:ext uri="{FF2B5EF4-FFF2-40B4-BE49-F238E27FC236}">
                  <a16:creationId xmlns:a16="http://schemas.microsoft.com/office/drawing/2014/main" id="{B4D688D9-C9DB-016E-64F9-579596A2B1EB}"/>
                </a:ext>
              </a:extLst>
            </p:cNvPr>
            <p:cNvSpPr/>
            <p:nvPr/>
          </p:nvSpPr>
          <p:spPr>
            <a:xfrm>
              <a:off x="-7806886" y="-637085"/>
              <a:ext cx="95373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9" name="Rectangle 58">
              <a:extLst>
                <a:ext uri="{FF2B5EF4-FFF2-40B4-BE49-F238E27FC236}">
                  <a16:creationId xmlns:a16="http://schemas.microsoft.com/office/drawing/2014/main" id="{DACF55D9-2153-DDCA-E456-7A108776DAC3}"/>
                </a:ext>
              </a:extLst>
            </p:cNvPr>
            <p:cNvSpPr/>
            <p:nvPr/>
          </p:nvSpPr>
          <p:spPr>
            <a:xfrm>
              <a:off x="-8583329" y="-350225"/>
              <a:ext cx="259102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0" name="Rectangle 59">
              <a:extLst>
                <a:ext uri="{FF2B5EF4-FFF2-40B4-BE49-F238E27FC236}">
                  <a16:creationId xmlns:a16="http://schemas.microsoft.com/office/drawing/2014/main" id="{875B75A1-F030-0B3B-4E88-2D91A0DD5994}"/>
                </a:ext>
              </a:extLst>
            </p:cNvPr>
            <p:cNvSpPr/>
            <p:nvPr/>
          </p:nvSpPr>
          <p:spPr>
            <a:xfrm>
              <a:off x="-7400321" y="-23590"/>
              <a:ext cx="259102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1" name="Rectangle 60">
              <a:extLst>
                <a:ext uri="{FF2B5EF4-FFF2-40B4-BE49-F238E27FC236}">
                  <a16:creationId xmlns:a16="http://schemas.microsoft.com/office/drawing/2014/main" id="{8CAEE348-DB8E-4A18-20CA-3FF1444668B4}"/>
                </a:ext>
              </a:extLst>
            </p:cNvPr>
            <p:cNvSpPr/>
            <p:nvPr/>
          </p:nvSpPr>
          <p:spPr>
            <a:xfrm>
              <a:off x="-3191250" y="-1111375"/>
              <a:ext cx="56127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2" name="Rectangle 61">
              <a:extLst>
                <a:ext uri="{FF2B5EF4-FFF2-40B4-BE49-F238E27FC236}">
                  <a16:creationId xmlns:a16="http://schemas.microsoft.com/office/drawing/2014/main" id="{AE0DEFF5-EEEA-FF9E-E4EC-4E87324F32D2}"/>
                </a:ext>
              </a:extLst>
            </p:cNvPr>
            <p:cNvSpPr/>
            <p:nvPr/>
          </p:nvSpPr>
          <p:spPr>
            <a:xfrm>
              <a:off x="-6710575" y="-541275"/>
              <a:ext cx="100227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3" name="Rectangle 62">
              <a:extLst>
                <a:ext uri="{FF2B5EF4-FFF2-40B4-BE49-F238E27FC236}">
                  <a16:creationId xmlns:a16="http://schemas.microsoft.com/office/drawing/2014/main" id="{6820D8E9-37C4-D75B-CDEA-E7F89AE722D3}"/>
                </a:ext>
              </a:extLst>
            </p:cNvPr>
            <p:cNvSpPr/>
            <p:nvPr/>
          </p:nvSpPr>
          <p:spPr>
            <a:xfrm>
              <a:off x="-3487531" y="-220030"/>
              <a:ext cx="241818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4" name="Rectangle 63">
              <a:extLst>
                <a:ext uri="{FF2B5EF4-FFF2-40B4-BE49-F238E27FC236}">
                  <a16:creationId xmlns:a16="http://schemas.microsoft.com/office/drawing/2014/main" id="{0DBAF72A-A53A-A292-EBD0-76239F94F76E}"/>
                </a:ext>
              </a:extLst>
            </p:cNvPr>
            <p:cNvSpPr/>
            <p:nvPr/>
          </p:nvSpPr>
          <p:spPr>
            <a:xfrm>
              <a:off x="-3792169" y="-993835"/>
              <a:ext cx="42775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5" name="Rectangle 64">
              <a:extLst>
                <a:ext uri="{FF2B5EF4-FFF2-40B4-BE49-F238E27FC236}">
                  <a16:creationId xmlns:a16="http://schemas.microsoft.com/office/drawing/2014/main" id="{E27DA2E9-E22A-AECA-39D6-6AF4B598C116}"/>
                </a:ext>
              </a:extLst>
            </p:cNvPr>
            <p:cNvSpPr/>
            <p:nvPr/>
          </p:nvSpPr>
          <p:spPr>
            <a:xfrm>
              <a:off x="-6470384" y="-1258203"/>
              <a:ext cx="15157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6" name="Rectangle 65">
              <a:extLst>
                <a:ext uri="{FF2B5EF4-FFF2-40B4-BE49-F238E27FC236}">
                  <a16:creationId xmlns:a16="http://schemas.microsoft.com/office/drawing/2014/main" id="{514EE4C1-76EB-E6A4-2636-5769EB43C6E9}"/>
                </a:ext>
              </a:extLst>
            </p:cNvPr>
            <p:cNvSpPr/>
            <p:nvPr/>
          </p:nvSpPr>
          <p:spPr>
            <a:xfrm>
              <a:off x="-1083901" y="-1231306"/>
              <a:ext cx="448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7" name="Rectangle 66">
              <a:extLst>
                <a:ext uri="{FF2B5EF4-FFF2-40B4-BE49-F238E27FC236}">
                  <a16:creationId xmlns:a16="http://schemas.microsoft.com/office/drawing/2014/main" id="{06446945-70C2-F62A-737A-380AC67CE127}"/>
                </a:ext>
              </a:extLst>
            </p:cNvPr>
            <p:cNvSpPr/>
            <p:nvPr/>
          </p:nvSpPr>
          <p:spPr>
            <a:xfrm>
              <a:off x="-2836191" y="-660729"/>
              <a:ext cx="1972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8" name="Rectangle 67">
              <a:extLst>
                <a:ext uri="{FF2B5EF4-FFF2-40B4-BE49-F238E27FC236}">
                  <a16:creationId xmlns:a16="http://schemas.microsoft.com/office/drawing/2014/main" id="{B9C60E76-9ADA-B897-EE7B-82D54574F46A}"/>
                </a:ext>
              </a:extLst>
            </p:cNvPr>
            <p:cNvSpPr/>
            <p:nvPr/>
          </p:nvSpPr>
          <p:spPr>
            <a:xfrm>
              <a:off x="-4693376" y="-431146"/>
              <a:ext cx="829658"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9" name="Rectangle 68">
              <a:extLst>
                <a:ext uri="{FF2B5EF4-FFF2-40B4-BE49-F238E27FC236}">
                  <a16:creationId xmlns:a16="http://schemas.microsoft.com/office/drawing/2014/main" id="{B964ADB9-99D5-1150-AD51-166D969F7DC3}"/>
                </a:ext>
              </a:extLst>
            </p:cNvPr>
            <p:cNvSpPr/>
            <p:nvPr/>
          </p:nvSpPr>
          <p:spPr>
            <a:xfrm>
              <a:off x="-3876936" y="-23590"/>
              <a:ext cx="264362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0" name="Rectangle 69">
              <a:extLst>
                <a:ext uri="{FF2B5EF4-FFF2-40B4-BE49-F238E27FC236}">
                  <a16:creationId xmlns:a16="http://schemas.microsoft.com/office/drawing/2014/main" id="{686205AF-19CB-22A7-534B-D82765F79B30}"/>
                </a:ext>
              </a:extLst>
            </p:cNvPr>
            <p:cNvSpPr/>
            <p:nvPr/>
          </p:nvSpPr>
          <p:spPr>
            <a:xfrm>
              <a:off x="-2707517" y="-1231306"/>
              <a:ext cx="148209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1" name="Rectangle 70">
              <a:extLst>
                <a:ext uri="{FF2B5EF4-FFF2-40B4-BE49-F238E27FC236}">
                  <a16:creationId xmlns:a16="http://schemas.microsoft.com/office/drawing/2014/main" id="{60DC5EF4-E9B2-1B0D-2C2C-19A1F0755486}"/>
                </a:ext>
              </a:extLst>
            </p:cNvPr>
            <p:cNvSpPr/>
            <p:nvPr/>
          </p:nvSpPr>
          <p:spPr>
            <a:xfrm>
              <a:off x="-8468924" y="-102490"/>
              <a:ext cx="13165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2" name="Rectangle 71">
              <a:extLst>
                <a:ext uri="{FF2B5EF4-FFF2-40B4-BE49-F238E27FC236}">
                  <a16:creationId xmlns:a16="http://schemas.microsoft.com/office/drawing/2014/main" id="{B2E88A09-A41D-31EA-5E4B-A3B40311D10C}"/>
                </a:ext>
              </a:extLst>
            </p:cNvPr>
            <p:cNvSpPr/>
            <p:nvPr/>
          </p:nvSpPr>
          <p:spPr>
            <a:xfrm>
              <a:off x="-4637967" y="-32612"/>
              <a:ext cx="69004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3" name="Rectangle 72">
              <a:extLst>
                <a:ext uri="{FF2B5EF4-FFF2-40B4-BE49-F238E27FC236}">
                  <a16:creationId xmlns:a16="http://schemas.microsoft.com/office/drawing/2014/main" id="{0D195482-070D-C4C5-57C4-9CF9A6C0EE46}"/>
                </a:ext>
              </a:extLst>
            </p:cNvPr>
            <p:cNvSpPr/>
            <p:nvPr/>
          </p:nvSpPr>
          <p:spPr>
            <a:xfrm>
              <a:off x="-6909377" y="-1182240"/>
              <a:ext cx="137089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4" name="Rectangle 73">
              <a:extLst>
                <a:ext uri="{FF2B5EF4-FFF2-40B4-BE49-F238E27FC236}">
                  <a16:creationId xmlns:a16="http://schemas.microsoft.com/office/drawing/2014/main" id="{1E73A610-8038-6B19-6128-F41FDB5E0580}"/>
                </a:ext>
              </a:extLst>
            </p:cNvPr>
            <p:cNvSpPr/>
            <p:nvPr/>
          </p:nvSpPr>
          <p:spPr>
            <a:xfrm>
              <a:off x="-5902579" y="-261964"/>
              <a:ext cx="188128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5" name="Rectangle 74">
              <a:extLst>
                <a:ext uri="{FF2B5EF4-FFF2-40B4-BE49-F238E27FC236}">
                  <a16:creationId xmlns:a16="http://schemas.microsoft.com/office/drawing/2014/main" id="{D8D5078D-238E-3FFF-3598-61CD1720EB04}"/>
                </a:ext>
              </a:extLst>
            </p:cNvPr>
            <p:cNvSpPr/>
            <p:nvPr/>
          </p:nvSpPr>
          <p:spPr>
            <a:xfrm>
              <a:off x="-3656345" y="-1183000"/>
              <a:ext cx="7069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6" name="Rectangle 75">
              <a:extLst>
                <a:ext uri="{FF2B5EF4-FFF2-40B4-BE49-F238E27FC236}">
                  <a16:creationId xmlns:a16="http://schemas.microsoft.com/office/drawing/2014/main" id="{FE7E67FE-B383-50CC-687F-54DF3082BE84}"/>
                </a:ext>
              </a:extLst>
            </p:cNvPr>
            <p:cNvSpPr/>
            <p:nvPr/>
          </p:nvSpPr>
          <p:spPr>
            <a:xfrm>
              <a:off x="-5625405" y="-520806"/>
              <a:ext cx="83831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7" name="Rectangle 76">
              <a:extLst>
                <a:ext uri="{FF2B5EF4-FFF2-40B4-BE49-F238E27FC236}">
                  <a16:creationId xmlns:a16="http://schemas.microsoft.com/office/drawing/2014/main" id="{DF3C01F4-47B9-2CC9-8791-BD1E1E1EBA04}"/>
                </a:ext>
              </a:extLst>
            </p:cNvPr>
            <p:cNvSpPr/>
            <p:nvPr/>
          </p:nvSpPr>
          <p:spPr>
            <a:xfrm>
              <a:off x="-3191250" y="-666635"/>
              <a:ext cx="25397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8" name="Rectangle 77">
              <a:extLst>
                <a:ext uri="{FF2B5EF4-FFF2-40B4-BE49-F238E27FC236}">
                  <a16:creationId xmlns:a16="http://schemas.microsoft.com/office/drawing/2014/main" id="{A2ACEC0E-E807-C860-64D2-EF2FE214A88C}"/>
                </a:ext>
              </a:extLst>
            </p:cNvPr>
            <p:cNvSpPr/>
            <p:nvPr/>
          </p:nvSpPr>
          <p:spPr>
            <a:xfrm>
              <a:off x="-2121039" y="-966088"/>
              <a:ext cx="74083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9" name="Rectangle 78">
              <a:extLst>
                <a:ext uri="{FF2B5EF4-FFF2-40B4-BE49-F238E27FC236}">
                  <a16:creationId xmlns:a16="http://schemas.microsoft.com/office/drawing/2014/main" id="{1BF8E55A-BC22-46C2-9DFC-B4D714125029}"/>
                </a:ext>
              </a:extLst>
            </p:cNvPr>
            <p:cNvSpPr/>
            <p:nvPr/>
          </p:nvSpPr>
          <p:spPr>
            <a:xfrm>
              <a:off x="-2479815" y="-785824"/>
              <a:ext cx="121942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0" name="Rectangle 79">
              <a:extLst>
                <a:ext uri="{FF2B5EF4-FFF2-40B4-BE49-F238E27FC236}">
                  <a16:creationId xmlns:a16="http://schemas.microsoft.com/office/drawing/2014/main" id="{49358E09-117E-9550-217D-31353B5E4A03}"/>
                </a:ext>
              </a:extLst>
            </p:cNvPr>
            <p:cNvSpPr/>
            <p:nvPr/>
          </p:nvSpPr>
          <p:spPr>
            <a:xfrm>
              <a:off x="-8558996" y="-823896"/>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1" name="Rectangle 80">
              <a:extLst>
                <a:ext uri="{FF2B5EF4-FFF2-40B4-BE49-F238E27FC236}">
                  <a16:creationId xmlns:a16="http://schemas.microsoft.com/office/drawing/2014/main" id="{0C2C77A4-5229-5988-9F9E-F91BD77E2850}"/>
                </a:ext>
              </a:extLst>
            </p:cNvPr>
            <p:cNvSpPr/>
            <p:nvPr/>
          </p:nvSpPr>
          <p:spPr>
            <a:xfrm>
              <a:off x="-8729145" y="-1231306"/>
              <a:ext cx="153350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2" name="Rectangle 81">
              <a:extLst>
                <a:ext uri="{FF2B5EF4-FFF2-40B4-BE49-F238E27FC236}">
                  <a16:creationId xmlns:a16="http://schemas.microsoft.com/office/drawing/2014/main" id="{2542E738-C965-8432-6EEE-E30955EF4F52}"/>
                </a:ext>
              </a:extLst>
            </p:cNvPr>
            <p:cNvSpPr/>
            <p:nvPr/>
          </p:nvSpPr>
          <p:spPr>
            <a:xfrm>
              <a:off x="-6195160" y="-779649"/>
              <a:ext cx="123322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3" name="Rectangle 82">
              <a:extLst>
                <a:ext uri="{FF2B5EF4-FFF2-40B4-BE49-F238E27FC236}">
                  <a16:creationId xmlns:a16="http://schemas.microsoft.com/office/drawing/2014/main" id="{BC786572-FAC8-FA21-883B-681C16BFAA07}"/>
                </a:ext>
              </a:extLst>
            </p:cNvPr>
            <p:cNvSpPr/>
            <p:nvPr/>
          </p:nvSpPr>
          <p:spPr>
            <a:xfrm>
              <a:off x="-7408765" y="-1067763"/>
              <a:ext cx="143212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grpSp>
      <p:sp>
        <p:nvSpPr>
          <p:cNvPr id="84" name="Rectangle 83">
            <a:extLst>
              <a:ext uri="{FF2B5EF4-FFF2-40B4-BE49-F238E27FC236}">
                <a16:creationId xmlns:a16="http://schemas.microsoft.com/office/drawing/2014/main" id="{9363EDED-2CAE-6F99-3769-197C7A47151A}"/>
              </a:ext>
            </a:extLst>
          </p:cNvPr>
          <p:cNvSpPr/>
          <p:nvPr/>
        </p:nvSpPr>
        <p:spPr>
          <a:xfrm>
            <a:off x="1911761" y="1771492"/>
            <a:ext cx="8252259" cy="1769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a:solidFill>
                <a:prstClr val="white"/>
              </a:solidFill>
              <a:latin typeface="Calibri"/>
              <a:sym typeface="Calibri"/>
            </a:endParaRPr>
          </a:p>
        </p:txBody>
      </p:sp>
      <p:grpSp>
        <p:nvGrpSpPr>
          <p:cNvPr id="2" name="Group 1">
            <a:extLst>
              <a:ext uri="{FF2B5EF4-FFF2-40B4-BE49-F238E27FC236}">
                <a16:creationId xmlns:a16="http://schemas.microsoft.com/office/drawing/2014/main" id="{1374C738-0BDD-9B30-B45C-D06CBD9B5171}"/>
              </a:ext>
            </a:extLst>
          </p:cNvPr>
          <p:cNvGrpSpPr/>
          <p:nvPr/>
        </p:nvGrpSpPr>
        <p:grpSpPr>
          <a:xfrm>
            <a:off x="1853461" y="981355"/>
            <a:ext cx="8340399" cy="718691"/>
            <a:chOff x="329460" y="981354"/>
            <a:chExt cx="8340399" cy="718691"/>
          </a:xfrm>
        </p:grpSpPr>
        <p:sp>
          <p:nvSpPr>
            <p:cNvPr id="22" name="Rounded Rectangle 21">
              <a:extLst>
                <a:ext uri="{FF2B5EF4-FFF2-40B4-BE49-F238E27FC236}">
                  <a16:creationId xmlns:a16="http://schemas.microsoft.com/office/drawing/2014/main" id="{06B39E29-ECD9-E2DA-2BFC-C13EB6867CB5}"/>
                </a:ext>
              </a:extLst>
            </p:cNvPr>
            <p:cNvSpPr/>
            <p:nvPr/>
          </p:nvSpPr>
          <p:spPr>
            <a:xfrm>
              <a:off x="329460" y="1334285"/>
              <a:ext cx="8340399" cy="365760"/>
            </a:xfrm>
            <a:prstGeom prst="roundRect">
              <a:avLst/>
            </a:prstGeom>
            <a:solidFill>
              <a:srgbClr val="FFE69A"/>
            </a:solidFill>
            <a:ln w="15875" cap="flat" cmpd="sng" algn="ctr">
              <a:solidFill>
                <a:srgbClr val="FFAE3C"/>
              </a:solidFill>
              <a:prstDash val="solid"/>
            </a:ln>
            <a:effectLst/>
          </p:spPr>
          <p:txBody>
            <a:bodyPr lIns="0" tIns="0" rIns="0" bIns="0" rtlCol="0" anchor="ctr">
              <a:noAutofit/>
            </a:bodyPr>
            <a:lstStyle/>
            <a:p>
              <a:pPr algn="ctr">
                <a:defRPr>
                  <a:latin typeface="PT Mono"/>
                  <a:sym typeface="PT Mono"/>
                </a:defRPr>
              </a:pP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a:t>
              </a:r>
              <a:r>
                <a:rPr lang="en-US" sz="2000" b="1" dirty="0">
                  <a:latin typeface="PT Mono"/>
                  <a:ea typeface="PT Mono"/>
                  <a:cs typeface="PT Mono"/>
                  <a:sym typeface="PT Mono"/>
                </a:rPr>
                <a:t>...</a:t>
              </a:r>
              <a:r>
                <a:rPr lang="en-CH" sz="2000" b="1">
                  <a:solidFill>
                    <a:srgbClr val="7030A0"/>
                  </a:solidFill>
                  <a:latin typeface="PT Mono"/>
                  <a:ea typeface="PT Mono"/>
                  <a:cs typeface="PT Mono"/>
                  <a:sym typeface="PT Mono"/>
                </a:rPr>
                <a:t>A</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TT</a:t>
              </a:r>
              <a:r>
                <a:rPr lang="en-CH" sz="2000" b="1">
                  <a:solidFill>
                    <a:srgbClr val="7030A0"/>
                  </a:solidFill>
                  <a:latin typeface="PT Mono"/>
                  <a:sym typeface="PT Mono"/>
                </a:rPr>
                <a:t>AAA</a:t>
              </a:r>
              <a:r>
                <a:rPr lang="en-CH" sz="2000" b="1">
                  <a:solidFill>
                    <a:srgbClr val="F49314"/>
                  </a:solidFill>
                  <a:latin typeface="PT Mono"/>
                  <a:sym typeface="PT Mono"/>
                </a:rPr>
                <a:t>C</a:t>
              </a:r>
              <a:r>
                <a:rPr lang="en-CH" sz="2000" b="1">
                  <a:solidFill>
                    <a:srgbClr val="4473C4"/>
                  </a:solidFill>
                  <a:latin typeface="PT Mono"/>
                  <a:sym typeface="PT Mono"/>
                </a:rPr>
                <a:t>GGG</a:t>
              </a:r>
              <a:r>
                <a:rPr lang="en-CH" sz="2000" b="1">
                  <a:solidFill>
                    <a:srgbClr val="F49314"/>
                  </a:solidFill>
                  <a:latin typeface="PT Mono"/>
                  <a:sym typeface="PT Mono"/>
                </a:rPr>
                <a:t>C</a:t>
              </a:r>
              <a:r>
                <a:rPr lang="en-CH" sz="2000" b="1">
                  <a:solidFill>
                    <a:srgbClr val="10813D"/>
                  </a:solidFill>
                  <a:latin typeface="PT Mono"/>
                  <a:sym typeface="PT Mono"/>
                </a:rPr>
                <a:t>TTT</a:t>
              </a:r>
              <a:r>
                <a:rPr lang="en-CH" sz="2000" b="1">
                  <a:solidFill>
                    <a:srgbClr val="F49314"/>
                  </a:solidFill>
                  <a:latin typeface="PT Mono"/>
                  <a:sym typeface="PT Mono"/>
                </a:rPr>
                <a:t>C</a:t>
              </a:r>
              <a:r>
                <a:rPr lang="en-CH" sz="2000" b="1">
                  <a:solidFill>
                    <a:srgbClr val="10813D"/>
                  </a:solidFill>
                  <a:latin typeface="PT Mono"/>
                  <a:ea typeface="PT Mono"/>
                  <a:cs typeface="PT Mono"/>
                  <a:sym typeface="PT Mono"/>
                </a:rPr>
                <a:t>T</a:t>
              </a:r>
              <a:r>
                <a:rPr lang="en-US" sz="2000" b="1" dirty="0">
                  <a:latin typeface="PT Mono"/>
                  <a:ea typeface="PT Mono"/>
                  <a:cs typeface="PT Mono"/>
                  <a:sym typeface="PT Mono"/>
                </a:rPr>
                <a:t>...</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CCC</a:t>
              </a:r>
              <a:r>
                <a:rPr lang="en-CH" sz="2000" b="1">
                  <a:solidFill>
                    <a:srgbClr val="10813D"/>
                  </a:solidFill>
                  <a:latin typeface="PT Mono"/>
                  <a:ea typeface="PT Mono"/>
                  <a:cs typeface="PT Mono"/>
                  <a:sym typeface="PT Mono"/>
                </a:rPr>
                <a:t>T</a:t>
              </a:r>
              <a:r>
                <a:rPr lang="en-CH" sz="2000" b="1">
                  <a:solidFill>
                    <a:srgbClr val="7030A0"/>
                  </a:solidFill>
                  <a:latin typeface="PT Mono"/>
                  <a:ea typeface="PT Mono"/>
                  <a:cs typeface="PT Mono"/>
                  <a:sym typeface="PT Mono"/>
                </a:rPr>
                <a:t>AA</a:t>
              </a:r>
              <a:r>
                <a:rPr lang="en-US" sz="2000" b="1" dirty="0">
                  <a:latin typeface="PT Mono"/>
                  <a:ea typeface="PT Mono"/>
                  <a:cs typeface="PT Mono"/>
                  <a:sym typeface="PT Mono"/>
                </a:rPr>
                <a:t>...</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US" sz="2000" b="1" dirty="0">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sp>
          <p:nvSpPr>
            <p:cNvPr id="23" name="TextBox 22">
              <a:extLst>
                <a:ext uri="{FF2B5EF4-FFF2-40B4-BE49-F238E27FC236}">
                  <a16:creationId xmlns:a16="http://schemas.microsoft.com/office/drawing/2014/main" id="{EAC11F11-A147-7EB3-C8CA-BACC7255A36E}"/>
                </a:ext>
              </a:extLst>
            </p:cNvPr>
            <p:cNvSpPr txBox="1"/>
            <p:nvPr/>
          </p:nvSpPr>
          <p:spPr>
            <a:xfrm>
              <a:off x="1283994" y="981354"/>
              <a:ext cx="6431330"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Human (Reference) Genome:</a:t>
              </a:r>
              <a:r>
                <a:rPr lang="en-US" sz="2000" dirty="0">
                  <a:latin typeface="Calibri"/>
                  <a:ea typeface="Calibri"/>
                  <a:cs typeface="Calibri"/>
                  <a:sym typeface="Calibri"/>
                </a:rPr>
                <a:t> 3.2 Billion bps (haploid)</a:t>
              </a:r>
              <a:endParaRPr lang="en-CH" sz="2000" b="1" dirty="0">
                <a:solidFill>
                  <a:srgbClr val="F49314"/>
                </a:solidFill>
                <a:latin typeface="Calibri"/>
                <a:ea typeface="Calibri"/>
                <a:cs typeface="Calibri"/>
                <a:sym typeface="Calibri"/>
              </a:endParaRPr>
            </a:p>
          </p:txBody>
        </p:sp>
      </p:grpSp>
      <p:sp>
        <p:nvSpPr>
          <p:cNvPr id="3" name="Slide Number Placeholder 2">
            <a:extLst>
              <a:ext uri="{FF2B5EF4-FFF2-40B4-BE49-F238E27FC236}">
                <a16:creationId xmlns:a16="http://schemas.microsoft.com/office/drawing/2014/main" id="{8D03BF54-847E-9927-073D-770F313563F3}"/>
              </a:ext>
            </a:extLst>
          </p:cNvPr>
          <p:cNvSpPr>
            <a:spLocks noGrp="1"/>
          </p:cNvSpPr>
          <p:nvPr>
            <p:ph type="sldNum" sz="quarter" idx="12"/>
          </p:nvPr>
        </p:nvSpPr>
        <p:spPr/>
        <p:txBody>
          <a:bodyPr/>
          <a:lstStyle/>
          <a:p>
            <a:fld id="{926C5CFF-FC03-5F4C-B716-CBEBB43E48DE}" type="slidenum">
              <a:rPr lang="en-US">
                <a:latin typeface="Garamond"/>
                <a:sym typeface="Garamond"/>
              </a:rPr>
              <a:t>7</a:t>
            </a:fld>
            <a:endParaRPr lang="en-US">
              <a:latin typeface="Garamond"/>
              <a:sym typeface="Garamond"/>
            </a:endParaRPr>
          </a:p>
        </p:txBody>
      </p:sp>
      <p:sp>
        <p:nvSpPr>
          <p:cNvPr id="4" name="Title 3">
            <a:extLst>
              <a:ext uri="{FF2B5EF4-FFF2-40B4-BE49-F238E27FC236}">
                <a16:creationId xmlns:a16="http://schemas.microsoft.com/office/drawing/2014/main" id="{03D35AE0-4F45-7F20-B031-5E3DE44F3E7E}"/>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spcBef>
                <a:spcPts val="0"/>
              </a:spcBef>
              <a:defRPr sz="4000" b="1">
                <a:latin typeface="Garamond"/>
                <a:sym typeface="Garamond"/>
              </a:defRPr>
            </a:pPr>
            <a:r>
              <a:rPr lang="en-US" dirty="0">
                <a:solidFill>
                  <a:srgbClr val="000000"/>
                </a:solidFill>
                <a:latin typeface="Garamond"/>
                <a:ea typeface="Garamond"/>
                <a:cs typeface="Garamond"/>
              </a:rPr>
              <a:t>Recall: Solving the Puzzle in a Naïve Way</a:t>
            </a:r>
            <a:endParaRPr lang="en-US" sz="4000" b="1" dirty="0">
              <a:latin typeface="Garamond"/>
              <a:sym typeface="Garamond"/>
            </a:endParaRPr>
          </a:p>
        </p:txBody>
      </p:sp>
      <p:grpSp>
        <p:nvGrpSpPr>
          <p:cNvPr id="38" name="Group 37">
            <a:extLst>
              <a:ext uri="{FF2B5EF4-FFF2-40B4-BE49-F238E27FC236}">
                <a16:creationId xmlns:a16="http://schemas.microsoft.com/office/drawing/2014/main" id="{57BDD70E-8E70-7153-32E3-B4D769E83EC2}"/>
              </a:ext>
            </a:extLst>
          </p:cNvPr>
          <p:cNvGrpSpPr/>
          <p:nvPr/>
        </p:nvGrpSpPr>
        <p:grpSpPr>
          <a:xfrm>
            <a:off x="1963622" y="1652953"/>
            <a:ext cx="980189" cy="963818"/>
            <a:chOff x="434493" y="1652953"/>
            <a:chExt cx="980189" cy="963818"/>
          </a:xfrm>
        </p:grpSpPr>
        <p:sp>
          <p:nvSpPr>
            <p:cNvPr id="6" name="Rectangle 5">
              <a:extLst>
                <a:ext uri="{FF2B5EF4-FFF2-40B4-BE49-F238E27FC236}">
                  <a16:creationId xmlns:a16="http://schemas.microsoft.com/office/drawing/2014/main" id="{D6B96E53-953F-9D2D-952A-5790A771F346}"/>
                </a:ext>
              </a:extLst>
            </p:cNvPr>
            <p:cNvSpPr/>
            <p:nvPr/>
          </p:nvSpPr>
          <p:spPr>
            <a:xfrm>
              <a:off x="434493" y="2251011"/>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sym typeface="PT Mono"/>
                </a:defRPr>
              </a:pPr>
              <a:r>
                <a:rPr lang="en-CH" sz="2000" b="1">
                  <a:solidFill>
                    <a:srgbClr val="7030A0"/>
                  </a:solidFill>
                  <a:latin typeface="PT Mono"/>
                  <a:sym typeface="PT Mono"/>
                </a:rPr>
                <a:t>AAA</a:t>
              </a:r>
              <a:r>
                <a:rPr lang="en-CH" sz="2000" b="1">
                  <a:solidFill>
                    <a:srgbClr val="10813D"/>
                  </a:solidFill>
                  <a:latin typeface="PT Mono"/>
                  <a:sym typeface="PT Mono"/>
                </a:rPr>
                <a:t>T</a:t>
              </a:r>
              <a:r>
                <a:rPr lang="en-CH" sz="2000" b="1">
                  <a:solidFill>
                    <a:srgbClr val="4473C4"/>
                  </a:solidFill>
                  <a:latin typeface="PT Mono"/>
                  <a:sym typeface="PT Mono"/>
                </a:rPr>
                <a:t>GG</a:t>
              </a:r>
              <a:endParaRPr lang="en-CH" sz="2000" b="1" dirty="0">
                <a:solidFill>
                  <a:srgbClr val="F49314"/>
                </a:solidFill>
                <a:latin typeface="PT Mono"/>
                <a:sym typeface="PT Mono"/>
              </a:endParaRPr>
            </a:p>
          </p:txBody>
        </p:sp>
        <p:cxnSp>
          <p:nvCxnSpPr>
            <p:cNvPr id="24" name="Straight Arrow Connector 23">
              <a:extLst>
                <a:ext uri="{FF2B5EF4-FFF2-40B4-BE49-F238E27FC236}">
                  <a16:creationId xmlns:a16="http://schemas.microsoft.com/office/drawing/2014/main" id="{AC0ED5DF-8976-7C12-FE18-96CCBBB559D2}"/>
                </a:ext>
              </a:extLst>
            </p:cNvPr>
            <p:cNvCxnSpPr>
              <a:cxnSpLocks/>
            </p:cNvCxnSpPr>
            <p:nvPr/>
          </p:nvCxnSpPr>
          <p:spPr>
            <a:xfrm>
              <a:off x="540727"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43ABB72-6D9B-7FCA-17E3-1494A803BDB4}"/>
                </a:ext>
              </a:extLst>
            </p:cNvPr>
            <p:cNvCxnSpPr>
              <a:cxnSpLocks/>
            </p:cNvCxnSpPr>
            <p:nvPr/>
          </p:nvCxnSpPr>
          <p:spPr>
            <a:xfrm>
              <a:off x="130011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958DA48-B892-E1A6-475E-065276978D63}"/>
                </a:ext>
              </a:extLst>
            </p:cNvPr>
            <p:cNvCxnSpPr>
              <a:cxnSpLocks/>
            </p:cNvCxnSpPr>
            <p:nvPr/>
          </p:nvCxnSpPr>
          <p:spPr>
            <a:xfrm>
              <a:off x="69260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8343794-4C56-7A66-7DC8-7FA2A7EE3DE1}"/>
                </a:ext>
              </a:extLst>
            </p:cNvPr>
            <p:cNvCxnSpPr>
              <a:cxnSpLocks/>
            </p:cNvCxnSpPr>
            <p:nvPr/>
          </p:nvCxnSpPr>
          <p:spPr>
            <a:xfrm>
              <a:off x="844481"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73BCD44-73CC-CD71-8723-E256BDDBC797}"/>
                </a:ext>
              </a:extLst>
            </p:cNvPr>
            <p:cNvCxnSpPr>
              <a:cxnSpLocks/>
            </p:cNvCxnSpPr>
            <p:nvPr/>
          </p:nvCxnSpPr>
          <p:spPr>
            <a:xfrm>
              <a:off x="996358"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92DF77C-50D5-FBF8-5722-C3476DC97118}"/>
                </a:ext>
              </a:extLst>
            </p:cNvPr>
            <p:cNvCxnSpPr>
              <a:cxnSpLocks/>
            </p:cNvCxnSpPr>
            <p:nvPr/>
          </p:nvCxnSpPr>
          <p:spPr>
            <a:xfrm>
              <a:off x="1148235"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EBA837E-DE26-B591-0657-4EB72282EA15}"/>
                  </a:ext>
                </a:extLst>
              </p:cNvPr>
              <p:cNvSpPr txBox="1"/>
              <p:nvPr/>
            </p:nvSpPr>
            <p:spPr>
              <a:xfrm>
                <a:off x="2069855" y="3973974"/>
                <a:ext cx="2140700" cy="1538883"/>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Pairwise Approximate String Matching</a:t>
                </a:r>
              </a:p>
              <a:p>
                <a:pPr algn="ctr">
                  <a:defRPr>
                    <a:latin typeface="Calibri"/>
                    <a:sym typeface="Calibri"/>
                  </a:defRPr>
                </a:pPr>
                <a:r>
                  <a:rPr lang="en-US" sz="2000" b="1" dirty="0">
                    <a:latin typeface="Calibri"/>
                    <a:ea typeface="Calibri"/>
                    <a:cs typeface="Calibri"/>
                    <a:sym typeface="Calibri"/>
                  </a:rPr>
                  <a:t>(Alignment)</a:t>
                </a:r>
              </a:p>
              <a:p>
                <a:pPr algn="ctr">
                  <a:defRPr>
                    <a:latin typeface="Calibri"/>
                    <a:sym typeface="Calibri"/>
                  </a:defRPr>
                </a:pPr>
                <a14:m>
                  <m:oMathPara xmlns:m="http://schemas.openxmlformats.org/officeDocument/2006/math">
                    <m:oMath>
                      <m:r>
                        <a:rPr lang="en-US" sz="2000" i="1" dirty="0">
                          <a:latin typeface="Cambria Math" panose="02040503050406030204" pitchFamily="18" charset="0"/>
                          <a:ea typeface="Calibri"/>
                          <a:cs typeface="Calibri"/>
                        </a:rPr>
                        <m:t>𝑂</m:t>
                      </m:r>
                      <m:r>
                        <a:rPr lang="en-US" sz="2000" i="1" dirty="0">
                          <a:latin typeface="Cambria Math" panose="02040503050406030204" pitchFamily="18" charset="0"/>
                          <a:ea typeface="Calibri"/>
                          <a:cs typeface="Calibri"/>
                        </a:rPr>
                        <m:t>(</m:t>
                      </m:r>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𝑛</m:t>
                          </m:r>
                        </m:e>
                        <m:sup>
                          <m:r>
                            <a:rPr lang="en-US" sz="2000" i="1" dirty="0">
                              <a:latin typeface="Cambria Math" panose="02040503050406030204" pitchFamily="18" charset="0"/>
                              <a:ea typeface="Calibri"/>
                              <a:cs typeface="Calibri"/>
                            </a:rPr>
                            <m:t>2</m:t>
                          </m:r>
                        </m:sup>
                      </m:sSup>
                      <m:r>
                        <a:rPr lang="en-US" sz="2000" i="1" dirty="0">
                          <a:latin typeface="Cambria Math" panose="02040503050406030204" pitchFamily="18" charset="0"/>
                          <a:ea typeface="Calibri"/>
                          <a:cs typeface="Calibri"/>
                        </a:rPr>
                        <m:t>)</m:t>
                      </m:r>
                    </m:oMath>
                  </m:oMathPara>
                </a14:m>
                <a:endParaRPr lang="en-CH" sz="2000" dirty="0">
                  <a:latin typeface="Calibri"/>
                  <a:ea typeface="Calibri"/>
                  <a:cs typeface="Calibri"/>
                  <a:sym typeface="Calibri"/>
                </a:endParaRPr>
              </a:p>
            </p:txBody>
          </p:sp>
        </mc:Choice>
        <mc:Fallback xmlns="">
          <p:sp>
            <p:nvSpPr>
              <p:cNvPr id="39" name="TextBox 38">
                <a:extLst>
                  <a:ext uri="{FF2B5EF4-FFF2-40B4-BE49-F238E27FC236}">
                    <a16:creationId xmlns:a16="http://schemas.microsoft.com/office/drawing/2014/main" id="{FEBA837E-DE26-B591-0657-4EB72282EA15}"/>
                  </a:ext>
                </a:extLst>
              </p:cNvPr>
              <p:cNvSpPr txBox="1">
                <a:spLocks noRot="1" noChangeAspect="1" noMove="1" noResize="1" noEditPoints="1" noAdjustHandles="1" noChangeArrowheads="1" noChangeShapeType="1" noTextEdit="1"/>
              </p:cNvSpPr>
              <p:nvPr/>
            </p:nvSpPr>
            <p:spPr>
              <a:xfrm>
                <a:off x="2069855" y="3973974"/>
                <a:ext cx="2140700" cy="1538883"/>
              </a:xfrm>
              <a:prstGeom prst="rect">
                <a:avLst/>
              </a:prstGeom>
              <a:blipFill>
                <a:blip r:embed="rId3"/>
                <a:stretch>
                  <a:fillRect l="-3550" t="-4918" r="-2959" b="-5738"/>
                </a:stretch>
              </a:blipFill>
            </p:spPr>
            <p:txBody>
              <a:bodyPr/>
              <a:lstStyle/>
              <a:p>
                <a:r>
                  <a:rPr lang="en-US">
                    <a:noFill/>
                    <a:latin typeface="Calibri"/>
                    <a:sym typeface="Calibri"/>
                  </a:rPr>
                  <a:t> </a:t>
                </a:r>
              </a:p>
            </p:txBody>
          </p:sp>
        </mc:Fallback>
      </mc:AlternateContent>
      <p:grpSp>
        <p:nvGrpSpPr>
          <p:cNvPr id="51" name="Group 50">
            <a:extLst>
              <a:ext uri="{FF2B5EF4-FFF2-40B4-BE49-F238E27FC236}">
                <a16:creationId xmlns:a16="http://schemas.microsoft.com/office/drawing/2014/main" id="{2F7EF0A3-1282-4D17-FFD4-085E7F22639D}"/>
              </a:ext>
            </a:extLst>
          </p:cNvPr>
          <p:cNvGrpSpPr/>
          <p:nvPr/>
        </p:nvGrpSpPr>
        <p:grpSpPr>
          <a:xfrm>
            <a:off x="4230338" y="4281751"/>
            <a:ext cx="3029776" cy="615553"/>
            <a:chOff x="2706338" y="4281750"/>
            <a:chExt cx="3029776" cy="615553"/>
          </a:xfrm>
        </p:grpSpPr>
        <p:cxnSp>
          <p:nvCxnSpPr>
            <p:cNvPr id="41" name="Straight Arrow Connector 40">
              <a:extLst>
                <a:ext uri="{FF2B5EF4-FFF2-40B4-BE49-F238E27FC236}">
                  <a16:creationId xmlns:a16="http://schemas.microsoft.com/office/drawing/2014/main" id="{3F87FA3F-C1F4-BD20-CB68-152AE7870ABE}"/>
                </a:ext>
              </a:extLst>
            </p:cNvPr>
            <p:cNvCxnSpPr>
              <a:cxnSpLocks/>
            </p:cNvCxnSpPr>
            <p:nvPr/>
          </p:nvCxnSpPr>
          <p:spPr>
            <a:xfrm>
              <a:off x="2706338" y="4589526"/>
              <a:ext cx="869293"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85C9FEB-90B8-8989-1150-053CD4EBC3A0}"/>
                    </a:ext>
                  </a:extLst>
                </p:cNvPr>
                <p:cNvSpPr txBox="1"/>
                <p:nvPr/>
              </p:nvSpPr>
              <p:spPr>
                <a:xfrm>
                  <a:off x="3595414" y="4281750"/>
                  <a:ext cx="2140700" cy="615553"/>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Entire Genome</a:t>
                  </a:r>
                </a:p>
                <a:p>
                  <a:pPr algn="ctr">
                    <a:defRPr>
                      <a:latin typeface="Calibri"/>
                      <a:sym typeface="Calibri"/>
                    </a:defRPr>
                  </a:pPr>
                  <a14:m>
                    <m:oMathPara xmlns:m="http://schemas.openxmlformats.org/officeDocument/2006/math">
                      <m:oMath>
                        <m:r>
                          <a:rPr lang="en-US" sz="2000" i="1" dirty="0">
                            <a:latin typeface="Cambria Math" panose="02040503050406030204" pitchFamily="18" charset="0"/>
                            <a:ea typeface="Calibri"/>
                            <a:cs typeface="Calibri"/>
                          </a:rPr>
                          <m:t>𝑂</m:t>
                        </m:r>
                        <m:r>
                          <a:rPr lang="en-US" sz="2000" i="1" dirty="0">
                            <a:latin typeface="Cambria Math" panose="02040503050406030204" pitchFamily="18" charset="0"/>
                            <a:ea typeface="Calibri"/>
                            <a:cs typeface="Calibri"/>
                          </a:rPr>
                          <m:t>(</m:t>
                        </m:r>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𝑛</m:t>
                            </m:r>
                          </m:e>
                          <m:sup>
                            <m:r>
                              <a:rPr lang="en-US" sz="2000" i="1" dirty="0">
                                <a:latin typeface="Cambria Math" panose="02040503050406030204" pitchFamily="18" charset="0"/>
                                <a:ea typeface="Calibri"/>
                                <a:cs typeface="Calibri"/>
                              </a:rPr>
                              <m:t>2</m:t>
                            </m:r>
                          </m:sup>
                        </m:sSup>
                        <m:r>
                          <a:rPr lang="en-US" sz="2000" i="1" dirty="0">
                            <a:latin typeface="Cambria Math" panose="02040503050406030204" pitchFamily="18" charset="0"/>
                            <a:ea typeface="Calibri"/>
                            <a:cs typeface="Calibri"/>
                          </a:rPr>
                          <m:t>𝑚</m:t>
                        </m:r>
                        <m:r>
                          <a:rPr lang="en-US" sz="2000" i="1" dirty="0">
                            <a:latin typeface="Cambria Math" panose="02040503050406030204" pitchFamily="18" charset="0"/>
                            <a:ea typeface="Calibri"/>
                            <a:cs typeface="Calibri"/>
                          </a:rPr>
                          <m:t>)</m:t>
                        </m:r>
                      </m:oMath>
                    </m:oMathPara>
                  </a14:m>
                  <a:endParaRPr lang="en-CH" sz="2000" dirty="0">
                    <a:latin typeface="Calibri"/>
                    <a:ea typeface="Calibri"/>
                    <a:cs typeface="Calibri"/>
                    <a:sym typeface="Calibri"/>
                  </a:endParaRPr>
                </a:p>
              </p:txBody>
            </p:sp>
          </mc:Choice>
          <mc:Fallback xmlns="">
            <p:sp>
              <p:nvSpPr>
                <p:cNvPr id="43" name="TextBox 42">
                  <a:extLst>
                    <a:ext uri="{FF2B5EF4-FFF2-40B4-BE49-F238E27FC236}">
                      <a16:creationId xmlns:a16="http://schemas.microsoft.com/office/drawing/2014/main" id="{985C9FEB-90B8-8989-1150-053CD4EBC3A0}"/>
                    </a:ext>
                  </a:extLst>
                </p:cNvPr>
                <p:cNvSpPr txBox="1">
                  <a:spLocks noRot="1" noChangeAspect="1" noMove="1" noResize="1" noEditPoints="1" noAdjustHandles="1" noChangeArrowheads="1" noChangeShapeType="1" noTextEdit="1"/>
                </p:cNvSpPr>
                <p:nvPr/>
              </p:nvSpPr>
              <p:spPr>
                <a:xfrm>
                  <a:off x="3595414" y="4281750"/>
                  <a:ext cx="2140700" cy="615553"/>
                </a:xfrm>
                <a:prstGeom prst="rect">
                  <a:avLst/>
                </a:prstGeom>
                <a:blipFill>
                  <a:blip r:embed="rId4"/>
                  <a:stretch>
                    <a:fillRect l="-592" t="-12000" r="-592" b="-14000"/>
                  </a:stretch>
                </a:blipFill>
              </p:spPr>
              <p:txBody>
                <a:bodyPr/>
                <a:lstStyle/>
                <a:p>
                  <a:r>
                    <a:rPr lang="en-US">
                      <a:noFill/>
                      <a:latin typeface="Calibri"/>
                      <a:sym typeface="Calibri"/>
                    </a:rPr>
                    <a:t> </a:t>
                  </a:r>
                </a:p>
              </p:txBody>
            </p:sp>
          </mc:Fallback>
        </mc:AlternateContent>
      </p:grpSp>
      <p:grpSp>
        <p:nvGrpSpPr>
          <p:cNvPr id="52" name="Group 51">
            <a:extLst>
              <a:ext uri="{FF2B5EF4-FFF2-40B4-BE49-F238E27FC236}">
                <a16:creationId xmlns:a16="http://schemas.microsoft.com/office/drawing/2014/main" id="{3774DF6F-9DDC-A97A-A477-F0E7D65F50E6}"/>
              </a:ext>
            </a:extLst>
          </p:cNvPr>
          <p:cNvGrpSpPr/>
          <p:nvPr/>
        </p:nvGrpSpPr>
        <p:grpSpPr>
          <a:xfrm>
            <a:off x="7279898" y="4127829"/>
            <a:ext cx="3165079" cy="923394"/>
            <a:chOff x="5755897" y="4127829"/>
            <a:chExt cx="3165079" cy="923394"/>
          </a:xfrm>
        </p:grpSpPr>
        <p:cxnSp>
          <p:nvCxnSpPr>
            <p:cNvPr id="44" name="Straight Arrow Connector 43">
              <a:extLst>
                <a:ext uri="{FF2B5EF4-FFF2-40B4-BE49-F238E27FC236}">
                  <a16:creationId xmlns:a16="http://schemas.microsoft.com/office/drawing/2014/main" id="{ED65271B-E79F-673B-4BB9-AFE149CDBF57}"/>
                </a:ext>
              </a:extLst>
            </p:cNvPr>
            <p:cNvCxnSpPr>
              <a:cxnSpLocks/>
            </p:cNvCxnSpPr>
            <p:nvPr/>
          </p:nvCxnSpPr>
          <p:spPr>
            <a:xfrm>
              <a:off x="5755897" y="4589526"/>
              <a:ext cx="869293"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6E84052-1FE8-CBEE-0362-C9F17B865B8B}"/>
                    </a:ext>
                  </a:extLst>
                </p:cNvPr>
                <p:cNvSpPr txBox="1"/>
                <p:nvPr/>
              </p:nvSpPr>
              <p:spPr>
                <a:xfrm>
                  <a:off x="6644974" y="4127829"/>
                  <a:ext cx="2276002" cy="923394"/>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For All Reads</a:t>
                  </a:r>
                </a:p>
                <a:p>
                  <a:pPr algn="ctr">
                    <a:defRPr>
                      <a:latin typeface="Calibri"/>
                      <a:sym typeface="Calibri"/>
                    </a:defRPr>
                  </a:pPr>
                  <a14:m>
                    <m:oMathPara xmlns:m="http://schemas.openxmlformats.org/officeDocument/2006/math">
                      <m:oMath>
                        <m:r>
                          <a:rPr lang="en-US" sz="2000" i="1" dirty="0">
                            <a:latin typeface="Cambria Math" panose="02040503050406030204" pitchFamily="18" charset="0"/>
                            <a:ea typeface="Calibri"/>
                            <a:cs typeface="Calibri"/>
                          </a:rPr>
                          <m:t>𝑂</m:t>
                        </m:r>
                        <m:d>
                          <m:dPr>
                            <m:ctrlPr>
                              <a:rPr lang="en-US" sz="2000" i="1" dirty="0">
                                <a:latin typeface="Cambria Math" panose="02040503050406030204" pitchFamily="18" charset="0"/>
                                <a:ea typeface="Calibri"/>
                                <a:cs typeface="Calibri"/>
                              </a:rPr>
                            </m:ctrlPr>
                          </m:dPr>
                          <m:e>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𝑛</m:t>
                                </m:r>
                              </m:e>
                              <m:sup>
                                <m:r>
                                  <a:rPr lang="en-US" sz="2000" i="1" dirty="0">
                                    <a:latin typeface="Cambria Math" panose="02040503050406030204" pitchFamily="18" charset="0"/>
                                    <a:ea typeface="Calibri"/>
                                    <a:cs typeface="Calibri"/>
                                  </a:rPr>
                                  <m:t>2</m:t>
                                </m:r>
                              </m:sup>
                            </m:sSup>
                            <m:r>
                              <a:rPr lang="en-US" sz="2000" i="1" dirty="0">
                                <a:latin typeface="Cambria Math" panose="02040503050406030204" pitchFamily="18" charset="0"/>
                                <a:ea typeface="Calibri"/>
                                <a:cs typeface="Calibri"/>
                              </a:rPr>
                              <m:t>𝑚𝑘</m:t>
                            </m:r>
                          </m:e>
                        </m:d>
                      </m:oMath>
                      <m:oMath>
                        <m:r>
                          <a:rPr lang="en-US" sz="2000" i="1" dirty="0">
                            <a:latin typeface="Cambria Math" panose="02040503050406030204" pitchFamily="18" charset="0"/>
                            <a:ea typeface="Calibri"/>
                            <a:cs typeface="Calibri"/>
                          </a:rPr>
                          <m:t>≅</m:t>
                        </m:r>
                        <m:r>
                          <a:rPr lang="en-US" sz="2000" i="1" dirty="0">
                            <a:latin typeface="Cambria Math" panose="02040503050406030204" pitchFamily="18" charset="0"/>
                            <a:ea typeface="Calibri"/>
                            <a:cs typeface="Calibri"/>
                          </a:rPr>
                          <m:t>𝑂</m:t>
                        </m:r>
                        <m:d>
                          <m:dPr>
                            <m:ctrlPr>
                              <a:rPr lang="en-US" sz="2000" i="1" dirty="0">
                                <a:latin typeface="Cambria Math" panose="02040503050406030204" pitchFamily="18" charset="0"/>
                                <a:ea typeface="Calibri"/>
                                <a:cs typeface="Calibri"/>
                              </a:rPr>
                            </m:ctrlPr>
                          </m:dPr>
                          <m:e>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10</m:t>
                                </m:r>
                              </m:e>
                              <m:sup>
                                <m:r>
                                  <a:rPr lang="en-US" sz="2000" i="1" dirty="0">
                                    <a:latin typeface="Cambria Math" panose="02040503050406030204" pitchFamily="18" charset="0"/>
                                    <a:ea typeface="Calibri"/>
                                    <a:cs typeface="Calibri"/>
                                  </a:rPr>
                                  <m:t>20</m:t>
                                </m:r>
                              </m:sup>
                            </m:sSup>
                          </m:e>
                        </m:d>
                      </m:oMath>
                    </m:oMathPara>
                  </a14:m>
                  <a:endParaRPr lang="en-CH" sz="2000" b="1" dirty="0">
                    <a:solidFill>
                      <a:srgbClr val="C00000"/>
                    </a:solidFill>
                    <a:latin typeface="Calibri"/>
                    <a:ea typeface="Calibri"/>
                    <a:cs typeface="Calibri"/>
                    <a:sym typeface="Calibri"/>
                  </a:endParaRPr>
                </a:p>
              </p:txBody>
            </p:sp>
          </mc:Choice>
          <mc:Fallback xmlns="">
            <p:sp>
              <p:nvSpPr>
                <p:cNvPr id="45" name="TextBox 44">
                  <a:extLst>
                    <a:ext uri="{FF2B5EF4-FFF2-40B4-BE49-F238E27FC236}">
                      <a16:creationId xmlns:a16="http://schemas.microsoft.com/office/drawing/2014/main" id="{06E84052-1FE8-CBEE-0362-C9F17B865B8B}"/>
                    </a:ext>
                  </a:extLst>
                </p:cNvPr>
                <p:cNvSpPr txBox="1">
                  <a:spLocks noRot="1" noChangeAspect="1" noMove="1" noResize="1" noEditPoints="1" noAdjustHandles="1" noChangeArrowheads="1" noChangeShapeType="1" noTextEdit="1"/>
                </p:cNvSpPr>
                <p:nvPr/>
              </p:nvSpPr>
              <p:spPr>
                <a:xfrm>
                  <a:off x="6644974" y="4127829"/>
                  <a:ext cx="2276002" cy="923394"/>
                </a:xfrm>
                <a:prstGeom prst="rect">
                  <a:avLst/>
                </a:prstGeom>
                <a:blipFill>
                  <a:blip r:embed="rId5"/>
                  <a:stretch>
                    <a:fillRect t="-8108"/>
                  </a:stretch>
                </a:blipFill>
              </p:spPr>
              <p:txBody>
                <a:bodyPr/>
                <a:lstStyle/>
                <a:p>
                  <a:r>
                    <a:rPr lang="en-US">
                      <a:noFill/>
                      <a:latin typeface="Calibri"/>
                      <a:sym typeface="Calibri"/>
                    </a:rPr>
                    <a:t> </a:t>
                  </a:r>
                </a:p>
              </p:txBody>
            </p:sp>
          </mc:Fallback>
        </mc:AlternateContent>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69C1A84-422E-717F-B36F-60F1143B685C}"/>
                  </a:ext>
                </a:extLst>
              </p:cNvPr>
              <p:cNvSpPr txBox="1"/>
              <p:nvPr/>
            </p:nvSpPr>
            <p:spPr>
              <a:xfrm>
                <a:off x="8578151" y="5277494"/>
                <a:ext cx="1457648" cy="492443"/>
              </a:xfrm>
              <a:prstGeom prst="rect">
                <a:avLst/>
              </a:prstGeom>
              <a:noFill/>
            </p:spPr>
            <p:txBody>
              <a:bodyPr wrap="square" lIns="0" tIns="0" rIns="0" bIns="0" rtlCol="0">
                <a:spAutoFit/>
              </a:bodyPr>
              <a:lstStyle/>
              <a:p>
                <a:pPr algn="ctr">
                  <a:defRPr>
                    <a:latin typeface="Calibri"/>
                    <a:sym typeface="Calibri"/>
                  </a:defRPr>
                </a:pPr>
                <a14:m>
                  <m:oMath xmlns:m="http://schemas.openxmlformats.org/officeDocument/2006/math">
                    <m:r>
                      <a:rPr lang="en-US" sz="3200" b="1" i="1">
                        <a:solidFill>
                          <a:srgbClr val="C00000"/>
                        </a:solidFill>
                        <a:latin typeface="Cambria Math" panose="02040503050406030204" pitchFamily="18" charset="0"/>
                        <a:ea typeface="Calibri"/>
                        <a:cs typeface="Calibri"/>
                      </a:rPr>
                      <m:t>≅</m:t>
                    </m:r>
                  </m:oMath>
                </a14:m>
                <a:r>
                  <a:rPr lang="en-US" sz="3200" b="1" dirty="0">
                    <a:solidFill>
                      <a:srgbClr val="C00000"/>
                    </a:solidFill>
                    <a:latin typeface="Calibri"/>
                    <a:ea typeface="Calibri"/>
                    <a:cs typeface="Calibri"/>
                    <a:sym typeface="Calibri"/>
                  </a:rPr>
                  <a:t>Years</a:t>
                </a:r>
              </a:p>
            </p:txBody>
          </p:sp>
        </mc:Choice>
        <mc:Fallback xmlns="">
          <p:sp>
            <p:nvSpPr>
              <p:cNvPr id="48" name="TextBox 47">
                <a:extLst>
                  <a:ext uri="{FF2B5EF4-FFF2-40B4-BE49-F238E27FC236}">
                    <a16:creationId xmlns:a16="http://schemas.microsoft.com/office/drawing/2014/main" id="{369C1A84-422E-717F-B36F-60F1143B685C}"/>
                  </a:ext>
                </a:extLst>
              </p:cNvPr>
              <p:cNvSpPr txBox="1">
                <a:spLocks noRot="1" noChangeAspect="1" noMove="1" noResize="1" noEditPoints="1" noAdjustHandles="1" noChangeArrowheads="1" noChangeShapeType="1" noTextEdit="1"/>
              </p:cNvSpPr>
              <p:nvPr/>
            </p:nvSpPr>
            <p:spPr>
              <a:xfrm>
                <a:off x="8578151" y="5277494"/>
                <a:ext cx="1457648" cy="492443"/>
              </a:xfrm>
              <a:prstGeom prst="rect">
                <a:avLst/>
              </a:prstGeom>
              <a:blipFill>
                <a:blip r:embed="rId6"/>
                <a:stretch>
                  <a:fillRect l="-4310" t="-20000" r="-12931" b="-47500"/>
                </a:stretch>
              </a:blipFill>
            </p:spPr>
            <p:txBody>
              <a:bodyPr/>
              <a:lstStyle/>
              <a:p>
                <a:r>
                  <a:rPr lang="en-US">
                    <a:noFill/>
                    <a:latin typeface="Calibri"/>
                    <a:sym typeface="Calibri"/>
                  </a:rPr>
                  <a:t> </a:t>
                </a:r>
              </a:p>
            </p:txBody>
          </p:sp>
        </mc:Fallback>
      </mc:AlternateContent>
    </p:spTree>
    <p:extLst>
      <p:ext uri="{BB962C8B-B14F-4D97-AF65-F5344CB8AC3E}">
        <p14:creationId xmlns:p14="http://schemas.microsoft.com/office/powerpoint/2010/main" val="354233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875E-6 -1.11111E-6 L 0.5888 0.00116 " pathEditMode="relative" rAng="0" ptsTypes="AA">
                                      <p:cBhvr>
                                        <p:cTn id="6" dur="3000" fill="hold"/>
                                        <p:tgtEl>
                                          <p:spTgt spid="38"/>
                                        </p:tgtEl>
                                        <p:attrNameLst>
                                          <p:attrName>ppt_x</p:attrName>
                                          <p:attrName>ppt_y</p:attrName>
                                        </p:attrNameLst>
                                      </p:cBhvr>
                                      <p:rCtr x="29440" y="46"/>
                                    </p:animMotion>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593D9-CFEA-01F0-05ED-B8B2B00F750D}"/>
            </a:ext>
          </a:extLst>
        </p:cNvPr>
        <p:cNvGrpSpPr/>
        <p:nvPr/>
      </p:nvGrpSpPr>
      <p:grpSpPr>
        <a:xfrm>
          <a:off x="0" y="0"/>
          <a:ext cx="0" cy="0"/>
          <a:chOff x="0" y="0"/>
          <a:chExt cx="0" cy="0"/>
        </a:xfrm>
      </p:grpSpPr>
      <p:sp>
        <p:nvSpPr>
          <p:cNvPr id="392" name="TextBox 391">
            <a:extLst>
              <a:ext uri="{FF2B5EF4-FFF2-40B4-BE49-F238E27FC236}">
                <a16:creationId xmlns:a16="http://schemas.microsoft.com/office/drawing/2014/main" id="{B8B1255D-6DA3-88C4-E90F-589C6AD033C8}"/>
              </a:ext>
            </a:extLst>
          </p:cNvPr>
          <p:cNvSpPr txBox="1"/>
          <p:nvPr/>
        </p:nvSpPr>
        <p:spPr>
          <a:xfrm>
            <a:off x="7253096" y="2094077"/>
            <a:ext cx="2500504" cy="923330"/>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2000" b="1" dirty="0">
                <a:solidFill>
                  <a:srgbClr val="C00600"/>
                </a:solidFill>
                <a:latin typeface="Calibri"/>
                <a:ea typeface="Calibri"/>
                <a:cs typeface="Calibri"/>
                <a:sym typeface="Calibri"/>
              </a:rPr>
              <a:t>Costly alignment</a:t>
            </a:r>
            <a:br>
              <a:rPr lang="en-US" sz="2000" b="1" dirty="0">
                <a:solidFill>
                  <a:srgbClr val="C00600"/>
                </a:solidFill>
                <a:latin typeface="Calibri"/>
                <a:ea typeface="Calibri"/>
                <a:cs typeface="Calibri"/>
              </a:rPr>
            </a:br>
            <a:r>
              <a:rPr lang="en-US" sz="2000" b="1" dirty="0">
                <a:latin typeface="Calibri"/>
                <a:ea typeface="Calibri"/>
                <a:cs typeface="Calibri"/>
                <a:sym typeface="Calibri"/>
              </a:rPr>
              <a:t>is </a:t>
            </a:r>
            <a:r>
              <a:rPr lang="en-US" sz="2000" b="1" dirty="0">
                <a:solidFill>
                  <a:srgbClr val="4473C4"/>
                </a:solidFill>
                <a:latin typeface="Calibri"/>
                <a:ea typeface="Calibri"/>
                <a:cs typeface="Calibri"/>
                <a:sym typeface="Calibri"/>
              </a:rPr>
              <a:t>quickly</a:t>
            </a:r>
            <a:r>
              <a:rPr lang="en-US" sz="2000" b="1" dirty="0">
                <a:latin typeface="Calibri"/>
                <a:ea typeface="Calibri"/>
                <a:cs typeface="Calibri"/>
                <a:sym typeface="Calibri"/>
              </a:rPr>
              <a:t> avoided</a:t>
            </a:r>
            <a:br>
              <a:rPr lang="en-US" sz="2000" b="1" dirty="0">
                <a:latin typeface="Calibri"/>
                <a:ea typeface="Calibri"/>
                <a:cs typeface="Calibri"/>
              </a:rPr>
            </a:br>
            <a:r>
              <a:rPr lang="en-US" sz="2000" b="1" dirty="0">
                <a:latin typeface="Calibri"/>
                <a:ea typeface="Calibri"/>
                <a:cs typeface="Calibri"/>
                <a:sym typeface="Calibri"/>
              </a:rPr>
              <a:t>in most regions</a:t>
            </a:r>
            <a:endParaRPr lang="en-US" sz="2000" b="1" dirty="0">
              <a:solidFill>
                <a:srgbClr val="C00600"/>
              </a:solidFill>
              <a:latin typeface="Calibri"/>
              <a:ea typeface="Calibri"/>
              <a:cs typeface="Calibri"/>
              <a:sym typeface="Calibri"/>
            </a:endParaRPr>
          </a:p>
        </p:txBody>
      </p:sp>
      <p:sp>
        <p:nvSpPr>
          <p:cNvPr id="5" name="Rounded Rectangle 4">
            <a:extLst>
              <a:ext uri="{FF2B5EF4-FFF2-40B4-BE49-F238E27FC236}">
                <a16:creationId xmlns:a16="http://schemas.microsoft.com/office/drawing/2014/main" id="{9AF917C6-ECA7-E5AD-99E3-97C19E1372C4}"/>
              </a:ext>
            </a:extLst>
          </p:cNvPr>
          <p:cNvSpPr/>
          <p:nvPr/>
        </p:nvSpPr>
        <p:spPr>
          <a:xfrm>
            <a:off x="1853461" y="1456705"/>
            <a:ext cx="8340399" cy="365760"/>
          </a:xfrm>
          <a:prstGeom prst="roundRect">
            <a:avLst/>
          </a:prstGeom>
          <a:solidFill>
            <a:srgbClr val="FFE69A"/>
          </a:solidFill>
          <a:ln w="15875" cap="flat" cmpd="sng" algn="ctr">
            <a:solidFill>
              <a:srgbClr val="FFAE3C"/>
            </a:solidFill>
            <a:prstDash val="solid"/>
          </a:ln>
          <a:effectLst/>
        </p:spPr>
        <p:txBody>
          <a:bodyPr lIns="0" tIns="0" rIns="0" bIns="0" rtlCol="0" anchor="ctr">
            <a:noAutofit/>
          </a:bodyPr>
          <a:lstStyle/>
          <a:p>
            <a:pPr algn="ctr">
              <a:defRPr>
                <a:latin typeface="PT Mono"/>
                <a:ea typeface="PT Mono"/>
                <a:cs typeface="PT Mono"/>
                <a:sym typeface="PT Mono"/>
              </a:defRPr>
            </a:pP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a:t>
            </a:r>
            <a:r>
              <a:rPr lang="en-US" sz="2000" b="1" dirty="0">
                <a:latin typeface="PT Mono"/>
                <a:ea typeface="PT Mono"/>
                <a:cs typeface="PT Mono"/>
                <a:sym typeface="PT Mono"/>
              </a:rPr>
              <a:t>...</a:t>
            </a:r>
            <a:r>
              <a:rPr lang="en-CH" sz="2000" b="1">
                <a:solidFill>
                  <a:srgbClr val="7030A0"/>
                </a:solidFill>
                <a:latin typeface="PT Mono"/>
                <a:ea typeface="PT Mono"/>
                <a:cs typeface="PT Mono"/>
                <a:sym typeface="PT Mono"/>
              </a:rPr>
              <a:t>A</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TT</a:t>
            </a: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GGG</a:t>
            </a:r>
            <a:r>
              <a:rPr lang="en-CH" sz="2000" b="1">
                <a:solidFill>
                  <a:srgbClr val="F49314"/>
                </a:solidFill>
                <a:latin typeface="PT Mono"/>
                <a:ea typeface="PT Mono"/>
                <a:cs typeface="PT Mono"/>
                <a:sym typeface="PT Mono"/>
              </a:rPr>
              <a:t>C</a:t>
            </a:r>
            <a:r>
              <a:rPr lang="en-CH" sz="2000" b="1">
                <a:solidFill>
                  <a:srgbClr val="10813D"/>
                </a:solidFill>
                <a:latin typeface="PT Mono"/>
                <a:ea typeface="PT Mono"/>
                <a:cs typeface="PT Mono"/>
                <a:sym typeface="PT Mono"/>
              </a:rPr>
              <a:t>TTT</a:t>
            </a:r>
            <a:r>
              <a:rPr lang="en-CH" sz="2000" b="1">
                <a:solidFill>
                  <a:srgbClr val="F49314"/>
                </a:solidFill>
                <a:latin typeface="PT Mono"/>
                <a:ea typeface="PT Mono"/>
                <a:cs typeface="PT Mono"/>
                <a:sym typeface="PT Mono"/>
              </a:rPr>
              <a:t>C</a:t>
            </a:r>
            <a:r>
              <a:rPr lang="en-CH" sz="2000" b="1">
                <a:solidFill>
                  <a:srgbClr val="10813D"/>
                </a:solidFill>
                <a:latin typeface="PT Mono"/>
                <a:ea typeface="PT Mono"/>
                <a:cs typeface="PT Mono"/>
                <a:sym typeface="PT Mono"/>
              </a:rPr>
              <a:t>T</a:t>
            </a:r>
            <a:r>
              <a:rPr lang="en-US" sz="2000" b="1" dirty="0">
                <a:latin typeface="PT Mono"/>
                <a:ea typeface="PT Mono"/>
                <a:cs typeface="PT Mono"/>
                <a:sym typeface="PT Mono"/>
              </a:rPr>
              <a:t>...</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CCC</a:t>
            </a:r>
            <a:r>
              <a:rPr lang="en-CH" sz="2000" b="1">
                <a:solidFill>
                  <a:srgbClr val="10813D"/>
                </a:solidFill>
                <a:latin typeface="PT Mono"/>
                <a:ea typeface="PT Mono"/>
                <a:cs typeface="PT Mono"/>
                <a:sym typeface="PT Mono"/>
              </a:rPr>
              <a:t>T</a:t>
            </a:r>
            <a:r>
              <a:rPr lang="en-CH" sz="2000" b="1">
                <a:solidFill>
                  <a:srgbClr val="7030A0"/>
                </a:solidFill>
                <a:latin typeface="PT Mono"/>
                <a:ea typeface="PT Mono"/>
                <a:cs typeface="PT Mono"/>
                <a:sym typeface="PT Mono"/>
              </a:rPr>
              <a:t>AA</a:t>
            </a:r>
            <a:r>
              <a:rPr lang="en-US" sz="2000" b="1" dirty="0">
                <a:latin typeface="PT Mono"/>
                <a:ea typeface="PT Mono"/>
                <a:cs typeface="PT Mono"/>
                <a:sym typeface="PT Mono"/>
              </a:rPr>
              <a:t>...</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US" sz="2000" b="1" dirty="0">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grpSp>
        <p:nvGrpSpPr>
          <p:cNvPr id="398" name="Group 397">
            <a:extLst>
              <a:ext uri="{FF2B5EF4-FFF2-40B4-BE49-F238E27FC236}">
                <a16:creationId xmlns:a16="http://schemas.microsoft.com/office/drawing/2014/main" id="{6E11601C-4F66-CE7A-20EC-168564FEA78C}"/>
              </a:ext>
            </a:extLst>
          </p:cNvPr>
          <p:cNvGrpSpPr/>
          <p:nvPr/>
        </p:nvGrpSpPr>
        <p:grpSpPr>
          <a:xfrm>
            <a:off x="2266727" y="1736578"/>
            <a:ext cx="3259919" cy="963818"/>
            <a:chOff x="742726" y="1736578"/>
            <a:chExt cx="3259919" cy="963818"/>
          </a:xfrm>
        </p:grpSpPr>
        <p:grpSp>
          <p:nvGrpSpPr>
            <p:cNvPr id="365" name="Group 364">
              <a:extLst>
                <a:ext uri="{FF2B5EF4-FFF2-40B4-BE49-F238E27FC236}">
                  <a16:creationId xmlns:a16="http://schemas.microsoft.com/office/drawing/2014/main" id="{84987A09-BCD5-B2F6-0701-219DA905C04E}"/>
                </a:ext>
              </a:extLst>
            </p:cNvPr>
            <p:cNvGrpSpPr/>
            <p:nvPr/>
          </p:nvGrpSpPr>
          <p:grpSpPr>
            <a:xfrm>
              <a:off x="742726" y="1736578"/>
              <a:ext cx="980189" cy="963818"/>
              <a:chOff x="434493" y="1652953"/>
              <a:chExt cx="980189" cy="963818"/>
            </a:xfrm>
          </p:grpSpPr>
          <p:sp>
            <p:nvSpPr>
              <p:cNvPr id="366" name="Rectangle 365">
                <a:extLst>
                  <a:ext uri="{FF2B5EF4-FFF2-40B4-BE49-F238E27FC236}">
                    <a16:creationId xmlns:a16="http://schemas.microsoft.com/office/drawing/2014/main" id="{3010C76E-4AB2-CC5B-0648-0C050462A51F}"/>
                  </a:ext>
                </a:extLst>
              </p:cNvPr>
              <p:cNvSpPr/>
              <p:nvPr/>
            </p:nvSpPr>
            <p:spPr>
              <a:xfrm>
                <a:off x="434493" y="2251011"/>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endParaRPr lang="en-CH" sz="2000" b="1" dirty="0">
                  <a:solidFill>
                    <a:srgbClr val="F49314"/>
                  </a:solidFill>
                  <a:latin typeface="PT Mono"/>
                  <a:ea typeface="PT Mono"/>
                  <a:cs typeface="PT Mono"/>
                  <a:sym typeface="PT Mono"/>
                </a:endParaRPr>
              </a:p>
            </p:txBody>
          </p:sp>
          <p:cxnSp>
            <p:nvCxnSpPr>
              <p:cNvPr id="367" name="Straight Arrow Connector 366">
                <a:extLst>
                  <a:ext uri="{FF2B5EF4-FFF2-40B4-BE49-F238E27FC236}">
                    <a16:creationId xmlns:a16="http://schemas.microsoft.com/office/drawing/2014/main" id="{8AD5DE41-BD2F-E42D-6787-25A50D0FA7F4}"/>
                  </a:ext>
                </a:extLst>
              </p:cNvPr>
              <p:cNvCxnSpPr>
                <a:cxnSpLocks/>
              </p:cNvCxnSpPr>
              <p:nvPr/>
            </p:nvCxnSpPr>
            <p:spPr>
              <a:xfrm>
                <a:off x="540727"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68" name="Straight Arrow Connector 367">
                <a:extLst>
                  <a:ext uri="{FF2B5EF4-FFF2-40B4-BE49-F238E27FC236}">
                    <a16:creationId xmlns:a16="http://schemas.microsoft.com/office/drawing/2014/main" id="{B2FBC137-5A13-6431-AD5F-64D2DB28DBB4}"/>
                  </a:ext>
                </a:extLst>
              </p:cNvPr>
              <p:cNvCxnSpPr>
                <a:cxnSpLocks/>
              </p:cNvCxnSpPr>
              <p:nvPr/>
            </p:nvCxnSpPr>
            <p:spPr>
              <a:xfrm>
                <a:off x="1300114" y="1652953"/>
                <a:ext cx="0" cy="675922"/>
              </a:xfrm>
              <a:prstGeom prst="straightConnector1">
                <a:avLst/>
              </a:prstGeom>
              <a:ln w="38100">
                <a:solidFill>
                  <a:srgbClr val="C00600"/>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69" name="Straight Arrow Connector 368">
                <a:extLst>
                  <a:ext uri="{FF2B5EF4-FFF2-40B4-BE49-F238E27FC236}">
                    <a16:creationId xmlns:a16="http://schemas.microsoft.com/office/drawing/2014/main" id="{036C466F-FB09-F5A2-522B-C3C13033F0D6}"/>
                  </a:ext>
                </a:extLst>
              </p:cNvPr>
              <p:cNvCxnSpPr>
                <a:cxnSpLocks/>
              </p:cNvCxnSpPr>
              <p:nvPr/>
            </p:nvCxnSpPr>
            <p:spPr>
              <a:xfrm>
                <a:off x="69260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0" name="Straight Arrow Connector 369">
                <a:extLst>
                  <a:ext uri="{FF2B5EF4-FFF2-40B4-BE49-F238E27FC236}">
                    <a16:creationId xmlns:a16="http://schemas.microsoft.com/office/drawing/2014/main" id="{5FEC05B3-6E76-FED8-6BAF-1E6D70A68DCB}"/>
                  </a:ext>
                </a:extLst>
              </p:cNvPr>
              <p:cNvCxnSpPr>
                <a:cxnSpLocks/>
              </p:cNvCxnSpPr>
              <p:nvPr/>
            </p:nvCxnSpPr>
            <p:spPr>
              <a:xfrm>
                <a:off x="844481"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1" name="Straight Arrow Connector 370">
                <a:extLst>
                  <a:ext uri="{FF2B5EF4-FFF2-40B4-BE49-F238E27FC236}">
                    <a16:creationId xmlns:a16="http://schemas.microsoft.com/office/drawing/2014/main" id="{A6B1856D-8117-6858-D955-B0E79A09942A}"/>
                  </a:ext>
                </a:extLst>
              </p:cNvPr>
              <p:cNvCxnSpPr>
                <a:cxnSpLocks/>
              </p:cNvCxnSpPr>
              <p:nvPr/>
            </p:nvCxnSpPr>
            <p:spPr>
              <a:xfrm>
                <a:off x="996358"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2" name="Straight Arrow Connector 371">
                <a:extLst>
                  <a:ext uri="{FF2B5EF4-FFF2-40B4-BE49-F238E27FC236}">
                    <a16:creationId xmlns:a16="http://schemas.microsoft.com/office/drawing/2014/main" id="{D63687B3-D55B-EDE2-8CBA-1CE44316D82E}"/>
                  </a:ext>
                </a:extLst>
              </p:cNvPr>
              <p:cNvCxnSpPr>
                <a:cxnSpLocks/>
              </p:cNvCxnSpPr>
              <p:nvPr/>
            </p:nvCxnSpPr>
            <p:spPr>
              <a:xfrm>
                <a:off x="1148235"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377" name="Group 376">
              <a:extLst>
                <a:ext uri="{FF2B5EF4-FFF2-40B4-BE49-F238E27FC236}">
                  <a16:creationId xmlns:a16="http://schemas.microsoft.com/office/drawing/2014/main" id="{E468028C-8EB7-B779-4F8E-664E7B1AEA02}"/>
                </a:ext>
              </a:extLst>
            </p:cNvPr>
            <p:cNvGrpSpPr/>
            <p:nvPr/>
          </p:nvGrpSpPr>
          <p:grpSpPr>
            <a:xfrm>
              <a:off x="3022456" y="1736578"/>
              <a:ext cx="980189" cy="963818"/>
              <a:chOff x="434493" y="1652953"/>
              <a:chExt cx="980189" cy="963818"/>
            </a:xfrm>
          </p:grpSpPr>
          <p:sp>
            <p:nvSpPr>
              <p:cNvPr id="378" name="Rectangle 377">
                <a:extLst>
                  <a:ext uri="{FF2B5EF4-FFF2-40B4-BE49-F238E27FC236}">
                    <a16:creationId xmlns:a16="http://schemas.microsoft.com/office/drawing/2014/main" id="{253366B6-E94F-0543-395D-B1865101A407}"/>
                  </a:ext>
                </a:extLst>
              </p:cNvPr>
              <p:cNvSpPr/>
              <p:nvPr/>
            </p:nvSpPr>
            <p:spPr>
              <a:xfrm>
                <a:off x="434493" y="2251011"/>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endParaRPr lang="en-CH" sz="2000" b="1" dirty="0">
                  <a:solidFill>
                    <a:srgbClr val="F49314"/>
                  </a:solidFill>
                  <a:latin typeface="PT Mono"/>
                  <a:ea typeface="PT Mono"/>
                  <a:cs typeface="PT Mono"/>
                  <a:sym typeface="PT Mono"/>
                </a:endParaRPr>
              </a:p>
            </p:txBody>
          </p:sp>
          <p:cxnSp>
            <p:nvCxnSpPr>
              <p:cNvPr id="379" name="Straight Arrow Connector 378">
                <a:extLst>
                  <a:ext uri="{FF2B5EF4-FFF2-40B4-BE49-F238E27FC236}">
                    <a16:creationId xmlns:a16="http://schemas.microsoft.com/office/drawing/2014/main" id="{DB4F1CF7-DE9C-9C47-270D-B13FD0605CB6}"/>
                  </a:ext>
                </a:extLst>
              </p:cNvPr>
              <p:cNvCxnSpPr>
                <a:cxnSpLocks/>
              </p:cNvCxnSpPr>
              <p:nvPr/>
            </p:nvCxnSpPr>
            <p:spPr>
              <a:xfrm>
                <a:off x="540727"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0" name="Straight Arrow Connector 379">
                <a:extLst>
                  <a:ext uri="{FF2B5EF4-FFF2-40B4-BE49-F238E27FC236}">
                    <a16:creationId xmlns:a16="http://schemas.microsoft.com/office/drawing/2014/main" id="{D7848E25-CCED-1239-FE4C-E2FFC129B6AA}"/>
                  </a:ext>
                </a:extLst>
              </p:cNvPr>
              <p:cNvCxnSpPr>
                <a:cxnSpLocks/>
              </p:cNvCxnSpPr>
              <p:nvPr/>
            </p:nvCxnSpPr>
            <p:spPr>
              <a:xfrm>
                <a:off x="130011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1" name="Straight Arrow Connector 380">
                <a:extLst>
                  <a:ext uri="{FF2B5EF4-FFF2-40B4-BE49-F238E27FC236}">
                    <a16:creationId xmlns:a16="http://schemas.microsoft.com/office/drawing/2014/main" id="{F31878CA-9EAD-8410-235F-82B97CDA56AD}"/>
                  </a:ext>
                </a:extLst>
              </p:cNvPr>
              <p:cNvCxnSpPr>
                <a:cxnSpLocks/>
              </p:cNvCxnSpPr>
              <p:nvPr/>
            </p:nvCxnSpPr>
            <p:spPr>
              <a:xfrm>
                <a:off x="69260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2" name="Straight Arrow Connector 381">
                <a:extLst>
                  <a:ext uri="{FF2B5EF4-FFF2-40B4-BE49-F238E27FC236}">
                    <a16:creationId xmlns:a16="http://schemas.microsoft.com/office/drawing/2014/main" id="{11EEED1A-1A75-7686-2F2C-535D897AC3E2}"/>
                  </a:ext>
                </a:extLst>
              </p:cNvPr>
              <p:cNvCxnSpPr>
                <a:cxnSpLocks/>
              </p:cNvCxnSpPr>
              <p:nvPr/>
            </p:nvCxnSpPr>
            <p:spPr>
              <a:xfrm>
                <a:off x="844481"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80DA7574-D15C-63FF-89A4-CD17CE6D4506}"/>
                  </a:ext>
                </a:extLst>
              </p:cNvPr>
              <p:cNvCxnSpPr>
                <a:cxnSpLocks/>
              </p:cNvCxnSpPr>
              <p:nvPr/>
            </p:nvCxnSpPr>
            <p:spPr>
              <a:xfrm>
                <a:off x="996358"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4" name="Straight Arrow Connector 383">
                <a:extLst>
                  <a:ext uri="{FF2B5EF4-FFF2-40B4-BE49-F238E27FC236}">
                    <a16:creationId xmlns:a16="http://schemas.microsoft.com/office/drawing/2014/main" id="{939850C5-9D7E-BD8F-F0B2-39C883876EA0}"/>
                  </a:ext>
                </a:extLst>
              </p:cNvPr>
              <p:cNvCxnSpPr>
                <a:cxnSpLocks/>
              </p:cNvCxnSpPr>
              <p:nvPr/>
            </p:nvCxnSpPr>
            <p:spPr>
              <a:xfrm>
                <a:off x="1148235"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sp>
        <p:nvSpPr>
          <p:cNvPr id="360" name="Rectangle 359">
            <a:extLst>
              <a:ext uri="{FF2B5EF4-FFF2-40B4-BE49-F238E27FC236}">
                <a16:creationId xmlns:a16="http://schemas.microsoft.com/office/drawing/2014/main" id="{B3F44C50-3BF2-5D92-03B4-23D97281EB30}"/>
              </a:ext>
            </a:extLst>
          </p:cNvPr>
          <p:cNvSpPr/>
          <p:nvPr/>
        </p:nvSpPr>
        <p:spPr>
          <a:xfrm>
            <a:off x="1920948" y="1841943"/>
            <a:ext cx="8205422" cy="1887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sym typeface="Calibri"/>
              </a:defRPr>
            </a:pPr>
            <a:endParaRPr lang="en-CH">
              <a:solidFill>
                <a:prstClr val="white"/>
              </a:solidFill>
              <a:latin typeface="Calibri"/>
              <a:ea typeface="Calibri"/>
              <a:cs typeface="Calibri"/>
              <a:sym typeface="Calibri"/>
            </a:endParaRPr>
          </a:p>
        </p:txBody>
      </p:sp>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Solving the Puzzle: The Practical Way</a:t>
            </a:r>
          </a:p>
        </p:txBody>
      </p:sp>
      <p:grpSp>
        <p:nvGrpSpPr>
          <p:cNvPr id="391" name="Group 390">
            <a:extLst>
              <a:ext uri="{FF2B5EF4-FFF2-40B4-BE49-F238E27FC236}">
                <a16:creationId xmlns:a16="http://schemas.microsoft.com/office/drawing/2014/main" id="{0F4537AB-EEC6-C76A-FC3B-E93F7F2163D3}"/>
              </a:ext>
            </a:extLst>
          </p:cNvPr>
          <p:cNvGrpSpPr/>
          <p:nvPr/>
        </p:nvGrpSpPr>
        <p:grpSpPr>
          <a:xfrm>
            <a:off x="5599158" y="3268944"/>
            <a:ext cx="680886" cy="1125211"/>
            <a:chOff x="4075158" y="3268943"/>
            <a:chExt cx="680886" cy="1125211"/>
          </a:xfrm>
        </p:grpSpPr>
        <p:cxnSp>
          <p:nvCxnSpPr>
            <p:cNvPr id="51" name="Straight Arrow Connector 50">
              <a:extLst>
                <a:ext uri="{FF2B5EF4-FFF2-40B4-BE49-F238E27FC236}">
                  <a16:creationId xmlns:a16="http://schemas.microsoft.com/office/drawing/2014/main" id="{FAAD8555-8050-19F7-0E2C-013CC4287111}"/>
                </a:ext>
              </a:extLst>
            </p:cNvPr>
            <p:cNvCxnSpPr>
              <a:cxnSpLocks/>
            </p:cNvCxnSpPr>
            <p:nvPr/>
          </p:nvCxnSpPr>
          <p:spPr>
            <a:xfrm>
              <a:off x="4415601" y="3634703"/>
              <a:ext cx="0" cy="45720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3B8C915-10E8-FA9E-AFDF-3794E47C7FF5}"/>
                </a:ext>
              </a:extLst>
            </p:cNvPr>
            <p:cNvSpPr/>
            <p:nvPr/>
          </p:nvSpPr>
          <p:spPr>
            <a:xfrm>
              <a:off x="4109701" y="4086612"/>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sym typeface="Calibri"/>
              </a:endParaRPr>
            </a:p>
          </p:txBody>
        </p:sp>
        <p:sp>
          <p:nvSpPr>
            <p:cNvPr id="50" name="Rectangle 49">
              <a:extLst>
                <a:ext uri="{FF2B5EF4-FFF2-40B4-BE49-F238E27FC236}">
                  <a16:creationId xmlns:a16="http://schemas.microsoft.com/office/drawing/2014/main" id="{6C7F08DC-01A8-1BEF-B447-173019DC058B}"/>
                </a:ext>
              </a:extLst>
            </p:cNvPr>
            <p:cNvSpPr/>
            <p:nvPr/>
          </p:nvSpPr>
          <p:spPr>
            <a:xfrm>
              <a:off x="4075158" y="3268943"/>
              <a:ext cx="680886" cy="365760"/>
            </a:xfrm>
            <a:prstGeom prst="rect">
              <a:avLst/>
            </a:prstGeom>
            <a:solidFill>
              <a:srgbClr val="F8F3E1"/>
            </a:solidFill>
            <a:ln w="158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endParaRPr lang="en-CH" sz="2000" b="1" dirty="0">
                <a:solidFill>
                  <a:srgbClr val="F49314"/>
                </a:solidFill>
                <a:latin typeface="PT Mono"/>
                <a:ea typeface="PT Mono"/>
                <a:cs typeface="PT Mono"/>
                <a:sym typeface="PT Mono"/>
              </a:endParaRPr>
            </a:p>
          </p:txBody>
        </p:sp>
      </p:grpSp>
      <p:grpSp>
        <p:nvGrpSpPr>
          <p:cNvPr id="394" name="Group 393">
            <a:extLst>
              <a:ext uri="{FF2B5EF4-FFF2-40B4-BE49-F238E27FC236}">
                <a16:creationId xmlns:a16="http://schemas.microsoft.com/office/drawing/2014/main" id="{E87006D3-6EA2-F549-12B5-06214ECAA503}"/>
              </a:ext>
            </a:extLst>
          </p:cNvPr>
          <p:cNvGrpSpPr/>
          <p:nvPr/>
        </p:nvGrpSpPr>
        <p:grpSpPr>
          <a:xfrm>
            <a:off x="2248092" y="1485815"/>
            <a:ext cx="2984341" cy="1212973"/>
            <a:chOff x="724091" y="1485814"/>
            <a:chExt cx="2984341" cy="1212973"/>
          </a:xfrm>
        </p:grpSpPr>
        <p:grpSp>
          <p:nvGrpSpPr>
            <p:cNvPr id="373" name="Group 372">
              <a:extLst>
                <a:ext uri="{FF2B5EF4-FFF2-40B4-BE49-F238E27FC236}">
                  <a16:creationId xmlns:a16="http://schemas.microsoft.com/office/drawing/2014/main" id="{C976010A-0040-8E42-B5D2-DD5E7E4FFCBB}"/>
                </a:ext>
              </a:extLst>
            </p:cNvPr>
            <p:cNvGrpSpPr/>
            <p:nvPr/>
          </p:nvGrpSpPr>
          <p:grpSpPr>
            <a:xfrm>
              <a:off x="724091" y="1485814"/>
              <a:ext cx="701145" cy="1212973"/>
              <a:chOff x="724091" y="1546774"/>
              <a:chExt cx="701145" cy="1212973"/>
            </a:xfrm>
          </p:grpSpPr>
          <p:sp>
            <p:nvSpPr>
              <p:cNvPr id="15" name="Rounded Rectangle 14">
                <a:extLst>
                  <a:ext uri="{FF2B5EF4-FFF2-40B4-BE49-F238E27FC236}">
                    <a16:creationId xmlns:a16="http://schemas.microsoft.com/office/drawing/2014/main" id="{C09F6CB3-8E4C-73B3-AF55-9146D30F17C3}"/>
                  </a:ext>
                </a:extLst>
              </p:cNvPr>
              <p:cNvSpPr/>
              <p:nvPr/>
            </p:nvSpPr>
            <p:spPr>
              <a:xfrm>
                <a:off x="768764"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sym typeface="Calibri"/>
                </a:endParaRPr>
              </a:p>
            </p:txBody>
          </p:sp>
          <p:sp>
            <p:nvSpPr>
              <p:cNvPr id="22" name="Rounded Rectangle 21">
                <a:extLst>
                  <a:ext uri="{FF2B5EF4-FFF2-40B4-BE49-F238E27FC236}">
                    <a16:creationId xmlns:a16="http://schemas.microsoft.com/office/drawing/2014/main" id="{EA8EB172-912A-9CE8-31E4-B290CD322AAA}"/>
                  </a:ext>
                </a:extLst>
              </p:cNvPr>
              <p:cNvSpPr/>
              <p:nvPr/>
            </p:nvSpPr>
            <p:spPr>
              <a:xfrm>
                <a:off x="724091"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cxnSp>
            <p:nvCxnSpPr>
              <p:cNvPr id="27" name="Straight Arrow Connector 26">
                <a:extLst>
                  <a:ext uri="{FF2B5EF4-FFF2-40B4-BE49-F238E27FC236}">
                    <a16:creationId xmlns:a16="http://schemas.microsoft.com/office/drawing/2014/main" id="{AAD9BF59-1ADB-56A0-2D24-C1FD9C177276}"/>
                  </a:ext>
                </a:extLst>
              </p:cNvPr>
              <p:cNvCxnSpPr>
                <a:cxnSpLocks/>
              </p:cNvCxnSpPr>
              <p:nvPr/>
            </p:nvCxnSpPr>
            <p:spPr>
              <a:xfrm flipH="1">
                <a:off x="1074664"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374" name="Group 373">
              <a:extLst>
                <a:ext uri="{FF2B5EF4-FFF2-40B4-BE49-F238E27FC236}">
                  <a16:creationId xmlns:a16="http://schemas.microsoft.com/office/drawing/2014/main" id="{8BA22F46-79C3-F56D-7521-D31DA2C15D4C}"/>
                </a:ext>
              </a:extLst>
            </p:cNvPr>
            <p:cNvGrpSpPr/>
            <p:nvPr/>
          </p:nvGrpSpPr>
          <p:grpSpPr>
            <a:xfrm>
              <a:off x="3007287" y="1485814"/>
              <a:ext cx="701145" cy="1212973"/>
              <a:chOff x="3007287" y="1546774"/>
              <a:chExt cx="701145" cy="1212973"/>
            </a:xfrm>
          </p:grpSpPr>
          <p:sp>
            <p:nvSpPr>
              <p:cNvPr id="17" name="Rounded Rectangle 16">
                <a:extLst>
                  <a:ext uri="{FF2B5EF4-FFF2-40B4-BE49-F238E27FC236}">
                    <a16:creationId xmlns:a16="http://schemas.microsoft.com/office/drawing/2014/main" id="{AFC6BE7E-F32F-7FCD-93D3-07717B675CA3}"/>
                  </a:ext>
                </a:extLst>
              </p:cNvPr>
              <p:cNvSpPr/>
              <p:nvPr/>
            </p:nvSpPr>
            <p:spPr>
              <a:xfrm>
                <a:off x="3051960"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sym typeface="Calibri"/>
                </a:endParaRPr>
              </a:p>
            </p:txBody>
          </p:sp>
          <p:sp>
            <p:nvSpPr>
              <p:cNvPr id="24" name="Rounded Rectangle 23">
                <a:extLst>
                  <a:ext uri="{FF2B5EF4-FFF2-40B4-BE49-F238E27FC236}">
                    <a16:creationId xmlns:a16="http://schemas.microsoft.com/office/drawing/2014/main" id="{BFF27DA8-18A1-00CF-D9F7-3CC394678810}"/>
                  </a:ext>
                </a:extLst>
              </p:cNvPr>
              <p:cNvSpPr/>
              <p:nvPr/>
            </p:nvSpPr>
            <p:spPr>
              <a:xfrm>
                <a:off x="3007287"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cxnSp>
            <p:nvCxnSpPr>
              <p:cNvPr id="29" name="Straight Arrow Connector 28">
                <a:extLst>
                  <a:ext uri="{FF2B5EF4-FFF2-40B4-BE49-F238E27FC236}">
                    <a16:creationId xmlns:a16="http://schemas.microsoft.com/office/drawing/2014/main" id="{C2503518-D12C-935A-24D6-5A39D11B8D7C}"/>
                  </a:ext>
                </a:extLst>
              </p:cNvPr>
              <p:cNvCxnSpPr>
                <a:cxnSpLocks/>
              </p:cNvCxnSpPr>
              <p:nvPr/>
            </p:nvCxnSpPr>
            <p:spPr>
              <a:xfrm flipH="1">
                <a:off x="3357860"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grpSp>
        <p:nvGrpSpPr>
          <p:cNvPr id="395" name="Group 394">
            <a:extLst>
              <a:ext uri="{FF2B5EF4-FFF2-40B4-BE49-F238E27FC236}">
                <a16:creationId xmlns:a16="http://schemas.microsoft.com/office/drawing/2014/main" id="{B3985522-624C-3913-C366-05D5A04D99F8}"/>
              </a:ext>
            </a:extLst>
          </p:cNvPr>
          <p:cNvGrpSpPr/>
          <p:nvPr/>
        </p:nvGrpSpPr>
        <p:grpSpPr>
          <a:xfrm>
            <a:off x="7575507" y="1485815"/>
            <a:ext cx="1918440" cy="1212973"/>
            <a:chOff x="6051507" y="1485814"/>
            <a:chExt cx="1918440" cy="1212973"/>
          </a:xfrm>
        </p:grpSpPr>
        <p:grpSp>
          <p:nvGrpSpPr>
            <p:cNvPr id="375" name="Group 374">
              <a:extLst>
                <a:ext uri="{FF2B5EF4-FFF2-40B4-BE49-F238E27FC236}">
                  <a16:creationId xmlns:a16="http://schemas.microsoft.com/office/drawing/2014/main" id="{7733254D-3B2A-C8C2-6798-5A9F9DC7F5F1}"/>
                </a:ext>
              </a:extLst>
            </p:cNvPr>
            <p:cNvGrpSpPr/>
            <p:nvPr/>
          </p:nvGrpSpPr>
          <p:grpSpPr>
            <a:xfrm>
              <a:off x="6051507" y="1485814"/>
              <a:ext cx="701145" cy="1212973"/>
              <a:chOff x="6051507" y="1546774"/>
              <a:chExt cx="701145" cy="1212973"/>
            </a:xfrm>
          </p:grpSpPr>
          <p:sp>
            <p:nvSpPr>
              <p:cNvPr id="18" name="Rounded Rectangle 17">
                <a:extLst>
                  <a:ext uri="{FF2B5EF4-FFF2-40B4-BE49-F238E27FC236}">
                    <a16:creationId xmlns:a16="http://schemas.microsoft.com/office/drawing/2014/main" id="{C246E66D-8E11-733C-24D7-048BB3D066B9}"/>
                  </a:ext>
                </a:extLst>
              </p:cNvPr>
              <p:cNvSpPr/>
              <p:nvPr/>
            </p:nvSpPr>
            <p:spPr>
              <a:xfrm>
                <a:off x="6096180"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sym typeface="Calibri"/>
                </a:endParaRPr>
              </a:p>
            </p:txBody>
          </p:sp>
          <p:sp>
            <p:nvSpPr>
              <p:cNvPr id="25" name="Rounded Rectangle 24">
                <a:extLst>
                  <a:ext uri="{FF2B5EF4-FFF2-40B4-BE49-F238E27FC236}">
                    <a16:creationId xmlns:a16="http://schemas.microsoft.com/office/drawing/2014/main" id="{3C109304-C95E-C581-96F7-76564425BB9D}"/>
                  </a:ext>
                </a:extLst>
              </p:cNvPr>
              <p:cNvSpPr/>
              <p:nvPr/>
            </p:nvSpPr>
            <p:spPr>
              <a:xfrm>
                <a:off x="6051507"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ea typeface="PT Mono"/>
                    <a:cs typeface="PT Mono"/>
                    <a:sym typeface="PT Mono"/>
                  </a:defRPr>
                </a:pPr>
                <a:r>
                  <a:rPr lang="en-CH" sz="2000" b="1">
                    <a:solidFill>
                      <a:srgbClr val="F49314"/>
                    </a:solidFill>
                    <a:latin typeface="PT Mono"/>
                    <a:ea typeface="PT Mono"/>
                    <a:cs typeface="PT Mono"/>
                    <a:sym typeface="PT Mono"/>
                  </a:rPr>
                  <a:t>C</a:t>
                </a:r>
                <a:r>
                  <a:rPr lang="en-CH" sz="2000" b="1">
                    <a:solidFill>
                      <a:srgbClr val="10813D"/>
                    </a:solidFill>
                    <a:latin typeface="PT Mono"/>
                    <a:ea typeface="PT Mono"/>
                    <a:cs typeface="PT Mono"/>
                    <a:sym typeface="PT Mono"/>
                  </a:rPr>
                  <a:t>T</a:t>
                </a:r>
                <a:r>
                  <a:rPr lang="en-CH" sz="2000" b="1">
                    <a:solidFill>
                      <a:srgbClr val="7030A0"/>
                    </a:solidFill>
                    <a:latin typeface="PT Mono"/>
                    <a:ea typeface="PT Mono"/>
                    <a:cs typeface="PT Mono"/>
                    <a:sym typeface="PT Mono"/>
                  </a:rPr>
                  <a:t>AA</a:t>
                </a:r>
                <a:endParaRPr lang="en-CH" sz="2000" b="1" kern="0" dirty="0">
                  <a:latin typeface="PT Mono"/>
                  <a:ea typeface="PT Mono"/>
                  <a:cs typeface="PT Mono"/>
                  <a:sym typeface="PT Mono"/>
                </a:endParaRPr>
              </a:p>
            </p:txBody>
          </p:sp>
          <p:cxnSp>
            <p:nvCxnSpPr>
              <p:cNvPr id="34" name="Straight Arrow Connector 33">
                <a:extLst>
                  <a:ext uri="{FF2B5EF4-FFF2-40B4-BE49-F238E27FC236}">
                    <a16:creationId xmlns:a16="http://schemas.microsoft.com/office/drawing/2014/main" id="{F478D56D-80D6-5DC7-34B3-56D307065910}"/>
                  </a:ext>
                </a:extLst>
              </p:cNvPr>
              <p:cNvCxnSpPr>
                <a:cxnSpLocks/>
              </p:cNvCxnSpPr>
              <p:nvPr/>
            </p:nvCxnSpPr>
            <p:spPr>
              <a:xfrm flipH="1">
                <a:off x="6402080"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376" name="Group 375">
              <a:extLst>
                <a:ext uri="{FF2B5EF4-FFF2-40B4-BE49-F238E27FC236}">
                  <a16:creationId xmlns:a16="http://schemas.microsoft.com/office/drawing/2014/main" id="{9804F8A3-2939-2971-BEFA-7CC7D0F8BA86}"/>
                </a:ext>
              </a:extLst>
            </p:cNvPr>
            <p:cNvGrpSpPr/>
            <p:nvPr/>
          </p:nvGrpSpPr>
          <p:grpSpPr>
            <a:xfrm>
              <a:off x="7268802" y="1485814"/>
              <a:ext cx="701145" cy="1212973"/>
              <a:chOff x="7268802" y="1546774"/>
              <a:chExt cx="701145" cy="1212973"/>
            </a:xfrm>
          </p:grpSpPr>
          <p:sp>
            <p:nvSpPr>
              <p:cNvPr id="19" name="Rounded Rectangle 18">
                <a:extLst>
                  <a:ext uri="{FF2B5EF4-FFF2-40B4-BE49-F238E27FC236}">
                    <a16:creationId xmlns:a16="http://schemas.microsoft.com/office/drawing/2014/main" id="{F52CE71F-9F94-0065-3A79-6B6C7431614C}"/>
                  </a:ext>
                </a:extLst>
              </p:cNvPr>
              <p:cNvSpPr/>
              <p:nvPr/>
            </p:nvSpPr>
            <p:spPr>
              <a:xfrm>
                <a:off x="7313475"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sym typeface="Calibri"/>
                </a:endParaRPr>
              </a:p>
            </p:txBody>
          </p:sp>
          <p:sp>
            <p:nvSpPr>
              <p:cNvPr id="26" name="Rounded Rectangle 25">
                <a:extLst>
                  <a:ext uri="{FF2B5EF4-FFF2-40B4-BE49-F238E27FC236}">
                    <a16:creationId xmlns:a16="http://schemas.microsoft.com/office/drawing/2014/main" id="{1EEC461F-E3E0-1AB9-4E16-AF30AFC08272}"/>
                  </a:ext>
                </a:extLst>
              </p:cNvPr>
              <p:cNvSpPr/>
              <p:nvPr/>
            </p:nvSpPr>
            <p:spPr>
              <a:xfrm>
                <a:off x="7268802"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t>
                </a:r>
                <a:r>
                  <a:rPr lang="en-US" sz="2000" b="1" dirty="0">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endParaRPr lang="en-CH" sz="2000" b="1" kern="0" dirty="0">
                  <a:latin typeface="PT Mono"/>
                  <a:ea typeface="PT Mono"/>
                  <a:cs typeface="PT Mono"/>
                  <a:sym typeface="PT Mono"/>
                </a:endParaRPr>
              </a:p>
            </p:txBody>
          </p:sp>
          <p:cxnSp>
            <p:nvCxnSpPr>
              <p:cNvPr id="39" name="Straight Arrow Connector 38">
                <a:extLst>
                  <a:ext uri="{FF2B5EF4-FFF2-40B4-BE49-F238E27FC236}">
                    <a16:creationId xmlns:a16="http://schemas.microsoft.com/office/drawing/2014/main" id="{BFDE16FC-8E94-279B-16C2-93BAAC007F9F}"/>
                  </a:ext>
                </a:extLst>
              </p:cNvPr>
              <p:cNvCxnSpPr>
                <a:cxnSpLocks/>
              </p:cNvCxnSpPr>
              <p:nvPr/>
            </p:nvCxnSpPr>
            <p:spPr>
              <a:xfrm flipH="1">
                <a:off x="7619375"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sp>
        <p:nvSpPr>
          <p:cNvPr id="43" name="TextBox 42">
            <a:extLst>
              <a:ext uri="{FF2B5EF4-FFF2-40B4-BE49-F238E27FC236}">
                <a16:creationId xmlns:a16="http://schemas.microsoft.com/office/drawing/2014/main" id="{5ECC4F47-CB58-FFAF-5BE5-00C3985292DD}"/>
              </a:ext>
            </a:extLst>
          </p:cNvPr>
          <p:cNvSpPr txBox="1"/>
          <p:nvPr/>
        </p:nvSpPr>
        <p:spPr>
          <a:xfrm>
            <a:off x="2201826" y="994647"/>
            <a:ext cx="7788351" cy="369332"/>
          </a:xfrm>
          <a:prstGeom prst="rect">
            <a:avLst/>
          </a:prstGeom>
          <a:noFill/>
        </p:spPr>
        <p:txBody>
          <a:bodyPr wrap="square" lIns="0" tIns="0" rIns="0" bIns="0">
            <a:spAutoFit/>
          </a:bodyPr>
          <a:lstStyle/>
          <a:p>
            <a:pPr algn="ctr"/>
            <a:r>
              <a:rPr lang="en-US" sz="2400" b="1" dirty="0">
                <a:latin typeface="Calibri"/>
                <a:ea typeface="Calibri"/>
                <a:cs typeface="Calibri"/>
                <a:sym typeface="Calibri"/>
              </a:rPr>
              <a:t>Goal:</a:t>
            </a:r>
            <a:r>
              <a:rPr lang="en-US" sz="2400" dirty="0">
                <a:latin typeface="Calibri"/>
                <a:ea typeface="Calibri"/>
                <a:cs typeface="Calibri"/>
                <a:sym typeface="Calibri"/>
              </a:rPr>
              <a:t> </a:t>
            </a:r>
            <a:r>
              <a:rPr lang="en-US" sz="2400" b="1" dirty="0">
                <a:solidFill>
                  <a:srgbClr val="4473C4"/>
                </a:solidFill>
                <a:latin typeface="Calibri"/>
                <a:ea typeface="Calibri"/>
                <a:cs typeface="Calibri"/>
                <a:sym typeface="Calibri"/>
              </a:rPr>
              <a:t>quickly and accurately</a:t>
            </a:r>
            <a:r>
              <a:rPr lang="en-US" sz="2400" dirty="0">
                <a:latin typeface="Calibri"/>
                <a:ea typeface="Calibri"/>
                <a:cs typeface="Calibri"/>
                <a:sym typeface="Calibri"/>
              </a:rPr>
              <a:t> reduce the search space</a:t>
            </a:r>
          </a:p>
        </p:txBody>
      </p:sp>
      <p:sp>
        <p:nvSpPr>
          <p:cNvPr id="56" name="TextBox 55">
            <a:extLst>
              <a:ext uri="{FF2B5EF4-FFF2-40B4-BE49-F238E27FC236}">
                <a16:creationId xmlns:a16="http://schemas.microsoft.com/office/drawing/2014/main" id="{739B8B53-B493-E4D0-70A7-0458843BBB99}"/>
              </a:ext>
            </a:extLst>
          </p:cNvPr>
          <p:cNvSpPr txBox="1"/>
          <p:nvPr/>
        </p:nvSpPr>
        <p:spPr>
          <a:xfrm>
            <a:off x="2683955" y="4632516"/>
            <a:ext cx="1891997"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Read mapping</a:t>
            </a:r>
          </a:p>
        </p:txBody>
      </p:sp>
      <p:grpSp>
        <p:nvGrpSpPr>
          <p:cNvPr id="100" name="Group 99">
            <a:extLst>
              <a:ext uri="{FF2B5EF4-FFF2-40B4-BE49-F238E27FC236}">
                <a16:creationId xmlns:a16="http://schemas.microsoft.com/office/drawing/2014/main" id="{4DAD4D9E-9BAA-7386-6857-199E4A47CB67}"/>
              </a:ext>
            </a:extLst>
          </p:cNvPr>
          <p:cNvGrpSpPr/>
          <p:nvPr/>
        </p:nvGrpSpPr>
        <p:grpSpPr>
          <a:xfrm>
            <a:off x="2595824" y="4976542"/>
            <a:ext cx="2863731" cy="1534187"/>
            <a:chOff x="751464" y="3026016"/>
            <a:chExt cx="3482480" cy="1865670"/>
          </a:xfrm>
        </p:grpSpPr>
        <p:sp>
          <p:nvSpPr>
            <p:cNvPr id="102" name="Rounded Rectangle 101">
              <a:extLst>
                <a:ext uri="{FF2B5EF4-FFF2-40B4-BE49-F238E27FC236}">
                  <a16:creationId xmlns:a16="http://schemas.microsoft.com/office/drawing/2014/main" id="{171D97AD-BEA0-12C8-5CAE-6936F837C79C}"/>
                </a:ext>
              </a:extLst>
            </p:cNvPr>
            <p:cNvSpPr/>
            <p:nvPr/>
          </p:nvSpPr>
          <p:spPr>
            <a:xfrm>
              <a:off x="751464" y="3026016"/>
              <a:ext cx="3457305" cy="1865670"/>
            </a:xfrm>
            <a:prstGeom prst="roundRect">
              <a:avLst/>
            </a:prstGeom>
            <a:solidFill>
              <a:srgbClr val="E3F2DA"/>
            </a:solid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grpSp>
          <p:nvGrpSpPr>
            <p:cNvPr id="103" name="Group 102">
              <a:extLst>
                <a:ext uri="{FF2B5EF4-FFF2-40B4-BE49-F238E27FC236}">
                  <a16:creationId xmlns:a16="http://schemas.microsoft.com/office/drawing/2014/main" id="{24F04A91-10ED-D841-A69F-D6B48FB96A08}"/>
                </a:ext>
              </a:extLst>
            </p:cNvPr>
            <p:cNvGrpSpPr/>
            <p:nvPr/>
          </p:nvGrpSpPr>
          <p:grpSpPr>
            <a:xfrm>
              <a:off x="1107763" y="4610840"/>
              <a:ext cx="1165677" cy="201168"/>
              <a:chOff x="1107763" y="4610840"/>
              <a:chExt cx="1165677" cy="201168"/>
            </a:xfrm>
          </p:grpSpPr>
          <p:sp>
            <p:nvSpPr>
              <p:cNvPr id="144" name="Hexagon 143">
                <a:extLst>
                  <a:ext uri="{FF2B5EF4-FFF2-40B4-BE49-F238E27FC236}">
                    <a16:creationId xmlns:a16="http://schemas.microsoft.com/office/drawing/2014/main" id="{8D691C56-12D3-BE46-F800-6121EA4F0B54}"/>
                  </a:ext>
                </a:extLst>
              </p:cNvPr>
              <p:cNvSpPr>
                <a:spLocks/>
              </p:cNvSpPr>
              <p:nvPr/>
            </p:nvSpPr>
            <p:spPr>
              <a:xfrm>
                <a:off x="1107763" y="4610840"/>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145" name="Rectangle 144">
                <a:extLst>
                  <a:ext uri="{FF2B5EF4-FFF2-40B4-BE49-F238E27FC236}">
                    <a16:creationId xmlns:a16="http://schemas.microsoft.com/office/drawing/2014/main" id="{AC716F78-1092-49F5-7FDD-E33C034AF2F3}"/>
                  </a:ext>
                </a:extLst>
              </p:cNvPr>
              <p:cNvSpPr/>
              <p:nvPr/>
            </p:nvSpPr>
            <p:spPr>
              <a:xfrm>
                <a:off x="1829104" y="4610840"/>
                <a:ext cx="444336" cy="201168"/>
              </a:xfrm>
              <a:prstGeom prst="rect">
                <a:avLst/>
              </a:prstGeom>
              <a:solidFill>
                <a:srgbClr val="DEED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cxnSp>
            <p:nvCxnSpPr>
              <p:cNvPr id="146" name="Straight Arrow Connector 145">
                <a:extLst>
                  <a:ext uri="{FF2B5EF4-FFF2-40B4-BE49-F238E27FC236}">
                    <a16:creationId xmlns:a16="http://schemas.microsoft.com/office/drawing/2014/main" id="{18C44EDA-35C2-0BBE-37A2-6D21A7C47320}"/>
                  </a:ext>
                </a:extLst>
              </p:cNvPr>
              <p:cNvCxnSpPr>
                <a:cxnSpLocks/>
                <a:endCxn id="145" idx="1"/>
              </p:cNvCxnSpPr>
              <p:nvPr/>
            </p:nvCxnSpPr>
            <p:spPr>
              <a:xfrm>
                <a:off x="1607981" y="4711424"/>
                <a:ext cx="221123"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73F896E7-154A-A4D8-1113-93BB5817BDEF}"/>
                </a:ext>
              </a:extLst>
            </p:cNvPr>
            <p:cNvGrpSpPr/>
            <p:nvPr/>
          </p:nvGrpSpPr>
          <p:grpSpPr>
            <a:xfrm>
              <a:off x="865206" y="4106784"/>
              <a:ext cx="1491993" cy="604640"/>
              <a:chOff x="865206" y="4106784"/>
              <a:chExt cx="1491993" cy="604640"/>
            </a:xfrm>
          </p:grpSpPr>
          <p:sp>
            <p:nvSpPr>
              <p:cNvPr id="136" name="Rectangle 135">
                <a:extLst>
                  <a:ext uri="{FF2B5EF4-FFF2-40B4-BE49-F238E27FC236}">
                    <a16:creationId xmlns:a16="http://schemas.microsoft.com/office/drawing/2014/main" id="{6236B0E8-8176-3706-9D44-D369E2A5C393}"/>
                  </a:ext>
                </a:extLst>
              </p:cNvPr>
              <p:cNvSpPr/>
              <p:nvPr/>
            </p:nvSpPr>
            <p:spPr>
              <a:xfrm>
                <a:off x="865206"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7" name="Rectangle 136">
                <a:extLst>
                  <a:ext uri="{FF2B5EF4-FFF2-40B4-BE49-F238E27FC236}">
                    <a16:creationId xmlns:a16="http://schemas.microsoft.com/office/drawing/2014/main" id="{649B7512-CBBA-6FB4-113D-5315C93C10F7}"/>
                  </a:ext>
                </a:extLst>
              </p:cNvPr>
              <p:cNvSpPr/>
              <p:nvPr/>
            </p:nvSpPr>
            <p:spPr>
              <a:xfrm>
                <a:off x="1369264"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8" name="Rectangle 137">
                <a:extLst>
                  <a:ext uri="{FF2B5EF4-FFF2-40B4-BE49-F238E27FC236}">
                    <a16:creationId xmlns:a16="http://schemas.microsoft.com/office/drawing/2014/main" id="{8C629034-D47C-D248-5286-EE2DFC4DB277}"/>
                  </a:ext>
                </a:extLst>
              </p:cNvPr>
              <p:cNvSpPr/>
              <p:nvPr/>
            </p:nvSpPr>
            <p:spPr>
              <a:xfrm>
                <a:off x="1873320"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9" name="Rectangle 138">
                <a:extLst>
                  <a:ext uri="{FF2B5EF4-FFF2-40B4-BE49-F238E27FC236}">
                    <a16:creationId xmlns:a16="http://schemas.microsoft.com/office/drawing/2014/main" id="{C5342848-8A26-03BC-417F-124B51B0DAA6}"/>
                  </a:ext>
                </a:extLst>
              </p:cNvPr>
              <p:cNvSpPr/>
              <p:nvPr/>
            </p:nvSpPr>
            <p:spPr>
              <a:xfrm>
                <a:off x="2150031"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40" name="Elbow Connector 139">
                <a:extLst>
                  <a:ext uri="{FF2B5EF4-FFF2-40B4-BE49-F238E27FC236}">
                    <a16:creationId xmlns:a16="http://schemas.microsoft.com/office/drawing/2014/main" id="{0A951453-9D68-E808-78A2-0AE36DCF416B}"/>
                  </a:ext>
                </a:extLst>
              </p:cNvPr>
              <p:cNvCxnSpPr>
                <a:cxnSpLocks/>
                <a:stCxn id="136" idx="2"/>
                <a:endCxn id="144" idx="3"/>
              </p:cNvCxnSpPr>
              <p:nvPr/>
            </p:nvCxnSpPr>
            <p:spPr>
              <a:xfrm rot="16200000" flipH="1">
                <a:off x="836540" y="4440201"/>
                <a:ext cx="403472" cy="138973"/>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144EA2A7-A420-6254-1D10-119FDBB35988}"/>
                  </a:ext>
                </a:extLst>
              </p:cNvPr>
              <p:cNvCxnSpPr>
                <a:cxnSpLocks/>
              </p:cNvCxnSpPr>
              <p:nvPr/>
            </p:nvCxnSpPr>
            <p:spPr>
              <a:xfrm>
                <a:off x="1473361"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5CDA2448-DB9B-1DCA-4E99-09430439F945}"/>
                  </a:ext>
                </a:extLst>
              </p:cNvPr>
              <p:cNvCxnSpPr>
                <a:cxnSpLocks/>
              </p:cNvCxnSpPr>
              <p:nvPr/>
            </p:nvCxnSpPr>
            <p:spPr>
              <a:xfrm>
                <a:off x="1977417"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B9C5F0E0-C255-6403-4611-1C346BE082DE}"/>
                  </a:ext>
                </a:extLst>
              </p:cNvPr>
              <p:cNvCxnSpPr>
                <a:cxnSpLocks/>
              </p:cNvCxnSpPr>
              <p:nvPr/>
            </p:nvCxnSpPr>
            <p:spPr>
              <a:xfrm flipH="1">
                <a:off x="2253404" y="4309329"/>
                <a:ext cx="724"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05" name="TextBox 104">
              <a:extLst>
                <a:ext uri="{FF2B5EF4-FFF2-40B4-BE49-F238E27FC236}">
                  <a16:creationId xmlns:a16="http://schemas.microsoft.com/office/drawing/2014/main" id="{A8B41CB3-B121-48B7-337E-40DBC181E68E}"/>
                </a:ext>
              </a:extLst>
            </p:cNvPr>
            <p:cNvSpPr txBox="1"/>
            <p:nvPr/>
          </p:nvSpPr>
          <p:spPr>
            <a:xfrm>
              <a:off x="2111099" y="3047058"/>
              <a:ext cx="738034" cy="205852"/>
            </a:xfrm>
            <a:prstGeom prst="rect">
              <a:avLst/>
            </a:prstGeom>
            <a:solidFill>
              <a:srgbClr val="E3F2DA"/>
            </a:solidFill>
          </p:spPr>
          <p:txBody>
            <a:bodyPr wrap="square" lIns="0" tIns="0" rIns="0" bIns="0">
              <a:spAutoFit/>
            </a:bodyPr>
            <a:lstStyle/>
            <a:p>
              <a:pPr algn="ctr" defTabSz="1600847"/>
              <a:r>
                <a:rPr lang="en-US" sz="1100" b="1" kern="0" dirty="0">
                  <a:latin typeface="Calibri"/>
                  <a:ea typeface="Calibri"/>
                  <a:cs typeface="Calibri"/>
                  <a:sym typeface="Calibri"/>
                </a:rPr>
                <a:t>Indexing</a:t>
              </a:r>
            </a:p>
          </p:txBody>
        </p:sp>
        <p:grpSp>
          <p:nvGrpSpPr>
            <p:cNvPr id="106" name="Group 105">
              <a:extLst>
                <a:ext uri="{FF2B5EF4-FFF2-40B4-BE49-F238E27FC236}">
                  <a16:creationId xmlns:a16="http://schemas.microsoft.com/office/drawing/2014/main" id="{D4C6AF8D-B6E8-2C22-57B7-C446631CDDF1}"/>
                </a:ext>
              </a:extLst>
            </p:cNvPr>
            <p:cNvGrpSpPr/>
            <p:nvPr/>
          </p:nvGrpSpPr>
          <p:grpSpPr>
            <a:xfrm>
              <a:off x="2699792" y="3295686"/>
              <a:ext cx="1314296" cy="1326326"/>
              <a:chOff x="3212862" y="4750268"/>
              <a:chExt cx="1314296" cy="1326326"/>
            </a:xfrm>
          </p:grpSpPr>
          <p:sp>
            <p:nvSpPr>
              <p:cNvPr id="119" name="Rounded Rectangle 118">
                <a:extLst>
                  <a:ext uri="{FF2B5EF4-FFF2-40B4-BE49-F238E27FC236}">
                    <a16:creationId xmlns:a16="http://schemas.microsoft.com/office/drawing/2014/main" id="{8C6E8B67-AC88-B5F9-7749-E0184BC51EEC}"/>
                  </a:ext>
                </a:extLst>
              </p:cNvPr>
              <p:cNvSpPr/>
              <p:nvPr/>
            </p:nvSpPr>
            <p:spPr>
              <a:xfrm>
                <a:off x="3225198" y="4750268"/>
                <a:ext cx="1293122" cy="1326326"/>
              </a:xfrm>
              <a:prstGeom prst="roundRect">
                <a:avLst>
                  <a:gd name="adj" fmla="val 4157"/>
                </a:avLst>
              </a:prstGeom>
              <a:solidFill>
                <a:srgbClr val="DEEDF8"/>
              </a:solidFill>
              <a:ln w="12700" cap="flat" cmpd="sng" algn="ctr">
                <a:solidFill>
                  <a:schemeClr val="tx1"/>
                </a:solidFill>
                <a:prstDash val="solid"/>
              </a:ln>
              <a:effectLst/>
            </p:spPr>
            <p:txBody>
              <a:bodyPr rtlCol="0" anchor="ctr">
                <a:noAutofit/>
              </a:bodyPr>
              <a:lstStyle/>
              <a:p>
                <a:pPr algn="ctr" defTabSz="1600847"/>
                <a:endParaRPr lang="en-US" sz="1050" kern="0" dirty="0">
                  <a:latin typeface="Calibri"/>
                  <a:ea typeface="Calibri"/>
                  <a:cs typeface="Calibri"/>
                  <a:sym typeface="Calibri"/>
                </a:endParaRPr>
              </a:p>
            </p:txBody>
          </p:sp>
          <p:sp>
            <p:nvSpPr>
              <p:cNvPr id="120" name="TextBox 119">
                <a:extLst>
                  <a:ext uri="{FF2B5EF4-FFF2-40B4-BE49-F238E27FC236}">
                    <a16:creationId xmlns:a16="http://schemas.microsoft.com/office/drawing/2014/main" id="{B90F5226-2D92-94EC-55D3-5B81AF4B6541}"/>
                  </a:ext>
                </a:extLst>
              </p:cNvPr>
              <p:cNvSpPr txBox="1"/>
              <p:nvPr/>
            </p:nvSpPr>
            <p:spPr>
              <a:xfrm>
                <a:off x="3355191" y="4750397"/>
                <a:ext cx="1033135"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 table</a:t>
                </a:r>
                <a:endParaRPr lang="en-US" sz="1100" dirty="0">
                  <a:solidFill>
                    <a:srgbClr val="0062D1"/>
                  </a:solidFill>
                  <a:latin typeface="Calibri"/>
                  <a:ea typeface="Calibri"/>
                  <a:cs typeface="Calibri"/>
                  <a:sym typeface="Calibri"/>
                </a:endParaRPr>
              </a:p>
            </p:txBody>
          </p:sp>
          <p:sp>
            <p:nvSpPr>
              <p:cNvPr id="121" name="Rectangle 120">
                <a:extLst>
                  <a:ext uri="{FF2B5EF4-FFF2-40B4-BE49-F238E27FC236}">
                    <a16:creationId xmlns:a16="http://schemas.microsoft.com/office/drawing/2014/main" id="{8B2169B1-96FC-7227-118D-F04847B12EEB}"/>
                  </a:ext>
                </a:extLst>
              </p:cNvPr>
              <p:cNvSpPr/>
              <p:nvPr/>
            </p:nvSpPr>
            <p:spPr>
              <a:xfrm>
                <a:off x="3225198" y="4969162"/>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sp>
            <p:nvSpPr>
              <p:cNvPr id="122" name="Rectangle 121">
                <a:extLst>
                  <a:ext uri="{FF2B5EF4-FFF2-40B4-BE49-F238E27FC236}">
                    <a16:creationId xmlns:a16="http://schemas.microsoft.com/office/drawing/2014/main" id="{FAEA035D-0863-356C-5CD1-732B1A69F9C5}"/>
                  </a:ext>
                </a:extLst>
              </p:cNvPr>
              <p:cNvSpPr/>
              <p:nvPr/>
            </p:nvSpPr>
            <p:spPr>
              <a:xfrm>
                <a:off x="3225198" y="5170330"/>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sp>
            <p:nvSpPr>
              <p:cNvPr id="123" name="Rectangle 122">
                <a:extLst>
                  <a:ext uri="{FF2B5EF4-FFF2-40B4-BE49-F238E27FC236}">
                    <a16:creationId xmlns:a16="http://schemas.microsoft.com/office/drawing/2014/main" id="{77B9DEF2-0331-1462-CF06-3502EAB35A46}"/>
                  </a:ext>
                </a:extLst>
              </p:cNvPr>
              <p:cNvSpPr/>
              <p:nvPr/>
            </p:nvSpPr>
            <p:spPr>
              <a:xfrm>
                <a:off x="3225198" y="5659278"/>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0xFF</a:t>
                </a:r>
              </a:p>
            </p:txBody>
          </p:sp>
          <p:cxnSp>
            <p:nvCxnSpPr>
              <p:cNvPr id="124" name="Straight Connector 123">
                <a:extLst>
                  <a:ext uri="{FF2B5EF4-FFF2-40B4-BE49-F238E27FC236}">
                    <a16:creationId xmlns:a16="http://schemas.microsoft.com/office/drawing/2014/main" id="{21D27EFE-E13E-FDA1-BB47-613B558B5B07}"/>
                  </a:ext>
                </a:extLst>
              </p:cNvPr>
              <p:cNvCxnSpPr>
                <a:cxnSpLocks/>
                <a:endCxn id="121" idx="3"/>
              </p:cNvCxnSpPr>
              <p:nvPr/>
            </p:nvCxnSpPr>
            <p:spPr>
              <a:xfrm flipV="1">
                <a:off x="3669534" y="5069746"/>
                <a:ext cx="0" cy="10068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F18D0A2E-DFE3-8F5E-497E-D07D12370CC5}"/>
                  </a:ext>
                </a:extLst>
              </p:cNvPr>
              <p:cNvCxnSpPr>
                <a:cxnSpLocks/>
              </p:cNvCxnSpPr>
              <p:nvPr/>
            </p:nvCxnSpPr>
            <p:spPr>
              <a:xfrm>
                <a:off x="3225198" y="5860569"/>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A5A5847D-667D-33EC-3AE2-331441516F3F}"/>
                  </a:ext>
                </a:extLst>
              </p:cNvPr>
              <p:cNvCxnSpPr>
                <a:cxnSpLocks/>
              </p:cNvCxnSpPr>
              <p:nvPr/>
            </p:nvCxnSpPr>
            <p:spPr>
              <a:xfrm flipV="1">
                <a:off x="3225198" y="4965711"/>
                <a:ext cx="1293122" cy="34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D90386A-9A5D-E1F1-1BC4-9CBD46C1FEFF}"/>
                  </a:ext>
                </a:extLst>
              </p:cNvPr>
              <p:cNvCxnSpPr>
                <a:cxnSpLocks/>
              </p:cNvCxnSpPr>
              <p:nvPr/>
            </p:nvCxnSpPr>
            <p:spPr>
              <a:xfrm>
                <a:off x="3225198" y="5170330"/>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7176281D-49D0-D474-489C-B0597570E1FD}"/>
                  </a:ext>
                </a:extLst>
              </p:cNvPr>
              <p:cNvCxnSpPr>
                <a:cxnSpLocks/>
              </p:cNvCxnSpPr>
              <p:nvPr/>
            </p:nvCxnSpPr>
            <p:spPr>
              <a:xfrm>
                <a:off x="3225198" y="537149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88BF65E4-06EB-32D1-1BBF-5402A07AD23A}"/>
                  </a:ext>
                </a:extLst>
              </p:cNvPr>
              <p:cNvCxnSpPr>
                <a:cxnSpLocks/>
              </p:cNvCxnSpPr>
              <p:nvPr/>
            </p:nvCxnSpPr>
            <p:spPr>
              <a:xfrm>
                <a:off x="3225198" y="565927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7383D11D-EF9D-0B32-9894-6D02DFC906FF}"/>
                  </a:ext>
                </a:extLst>
              </p:cNvPr>
              <p:cNvSpPr txBox="1"/>
              <p:nvPr/>
            </p:nvSpPr>
            <p:spPr>
              <a:xfrm rot="5400000">
                <a:off x="3311656" y="5415395"/>
                <a:ext cx="360040" cy="215444"/>
              </a:xfrm>
              <a:prstGeom prst="rect">
                <a:avLst/>
              </a:prstGeom>
              <a:noFill/>
            </p:spPr>
            <p:txBody>
              <a:bodyPr wrap="square" lIns="0" tIns="0" rIns="0" bIns="0">
                <a:noAutofit/>
              </a:bodyPr>
              <a:lstStyle/>
              <a:p>
                <a:pPr algn="ctr"/>
                <a:r>
                  <a:rPr lang="en-US" sz="1100" kern="0" dirty="0">
                    <a:solidFill>
                      <a:prstClr val="black"/>
                    </a:solidFill>
                    <a:latin typeface="Calibri"/>
                    <a:ea typeface="Calibri"/>
                    <a:cs typeface="Calibri"/>
                    <a:sym typeface="Calibri"/>
                  </a:rPr>
                  <a:t>…</a:t>
                </a:r>
                <a:endParaRPr lang="en-US" sz="1100" dirty="0">
                  <a:latin typeface="Calibri"/>
                  <a:ea typeface="Calibri"/>
                  <a:cs typeface="Calibri"/>
                  <a:sym typeface="Calibri"/>
                </a:endParaRPr>
              </a:p>
            </p:txBody>
          </p:sp>
          <p:sp>
            <p:nvSpPr>
              <p:cNvPr id="131" name="TextBox 130">
                <a:extLst>
                  <a:ext uri="{FF2B5EF4-FFF2-40B4-BE49-F238E27FC236}">
                    <a16:creationId xmlns:a16="http://schemas.microsoft.com/office/drawing/2014/main" id="{A2589610-910D-9E1E-E387-6C57CA5C4BD0}"/>
                  </a:ext>
                </a:extLst>
              </p:cNvPr>
              <p:cNvSpPr txBox="1"/>
              <p:nvPr/>
            </p:nvSpPr>
            <p:spPr>
              <a:xfrm>
                <a:off x="3212862" y="5861149"/>
                <a:ext cx="46900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a:t>
                </a:r>
                <a:endParaRPr lang="en-US" sz="1100" dirty="0">
                  <a:solidFill>
                    <a:srgbClr val="0062D1"/>
                  </a:solidFill>
                  <a:latin typeface="Calibri"/>
                  <a:ea typeface="Calibri"/>
                  <a:cs typeface="Calibri"/>
                  <a:sym typeface="Calibri"/>
                </a:endParaRPr>
              </a:p>
            </p:txBody>
          </p:sp>
          <p:sp>
            <p:nvSpPr>
              <p:cNvPr id="132" name="TextBox 131">
                <a:extLst>
                  <a:ext uri="{FF2B5EF4-FFF2-40B4-BE49-F238E27FC236}">
                    <a16:creationId xmlns:a16="http://schemas.microsoft.com/office/drawing/2014/main" id="{50477073-C786-7F90-C1E0-21AA92A8883C}"/>
                  </a:ext>
                </a:extLst>
              </p:cNvPr>
              <p:cNvSpPr txBox="1"/>
              <p:nvPr/>
            </p:nvSpPr>
            <p:spPr>
              <a:xfrm>
                <a:off x="3717242" y="5861149"/>
                <a:ext cx="75336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Positions</a:t>
                </a:r>
                <a:endParaRPr lang="en-US" sz="1100" dirty="0">
                  <a:solidFill>
                    <a:srgbClr val="0062D1"/>
                  </a:solidFill>
                  <a:latin typeface="Calibri"/>
                  <a:ea typeface="Calibri"/>
                  <a:cs typeface="Calibri"/>
                  <a:sym typeface="Calibri"/>
                </a:endParaRPr>
              </a:p>
            </p:txBody>
          </p:sp>
          <p:sp>
            <p:nvSpPr>
              <p:cNvPr id="133" name="TextBox 132">
                <a:extLst>
                  <a:ext uri="{FF2B5EF4-FFF2-40B4-BE49-F238E27FC236}">
                    <a16:creationId xmlns:a16="http://schemas.microsoft.com/office/drawing/2014/main" id="{1B3121B6-42E6-38E4-A9A9-2B12A9643D2F}"/>
                  </a:ext>
                </a:extLst>
              </p:cNvPr>
              <p:cNvSpPr txBox="1"/>
              <p:nvPr/>
            </p:nvSpPr>
            <p:spPr>
              <a:xfrm>
                <a:off x="3707904" y="4963763"/>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2,64,… </a:t>
                </a:r>
                <a:endParaRPr lang="en-US" sz="1100" dirty="0">
                  <a:latin typeface="Calibri"/>
                  <a:ea typeface="Calibri"/>
                  <a:cs typeface="Calibri"/>
                  <a:sym typeface="PT Mono"/>
                </a:endParaRPr>
              </a:p>
            </p:txBody>
          </p:sp>
          <p:sp>
            <p:nvSpPr>
              <p:cNvPr id="134" name="TextBox 133">
                <a:extLst>
                  <a:ext uri="{FF2B5EF4-FFF2-40B4-BE49-F238E27FC236}">
                    <a16:creationId xmlns:a16="http://schemas.microsoft.com/office/drawing/2014/main" id="{32E950B6-2046-EA7C-50E3-9DB7CF0A0780}"/>
                  </a:ext>
                </a:extLst>
              </p:cNvPr>
              <p:cNvSpPr txBox="1"/>
              <p:nvPr/>
            </p:nvSpPr>
            <p:spPr>
              <a:xfrm>
                <a:off x="3707904" y="564500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13,21</a:t>
                </a:r>
                <a:endParaRPr lang="en-US" sz="1100" dirty="0">
                  <a:latin typeface="Calibri"/>
                  <a:ea typeface="Calibri"/>
                  <a:cs typeface="Calibri"/>
                  <a:sym typeface="PT Mono"/>
                </a:endParaRPr>
              </a:p>
            </p:txBody>
          </p:sp>
          <p:sp>
            <p:nvSpPr>
              <p:cNvPr id="135" name="TextBox 134">
                <a:extLst>
                  <a:ext uri="{FF2B5EF4-FFF2-40B4-BE49-F238E27FC236}">
                    <a16:creationId xmlns:a16="http://schemas.microsoft.com/office/drawing/2014/main" id="{5970B3A1-0DA1-1775-2248-B93F9ABD286A}"/>
                  </a:ext>
                </a:extLst>
              </p:cNvPr>
              <p:cNvSpPr txBox="1"/>
              <p:nvPr/>
            </p:nvSpPr>
            <p:spPr>
              <a:xfrm>
                <a:off x="3707904" y="516319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1,101,…</a:t>
                </a:r>
                <a:endParaRPr lang="en-US" sz="1100" dirty="0">
                  <a:latin typeface="Calibri"/>
                  <a:ea typeface="Calibri"/>
                  <a:cs typeface="Calibri"/>
                  <a:sym typeface="PT Mono"/>
                </a:endParaRPr>
              </a:p>
            </p:txBody>
          </p:sp>
        </p:grpSp>
        <p:cxnSp>
          <p:nvCxnSpPr>
            <p:cNvPr id="107" name="Elbow Connector 106">
              <a:extLst>
                <a:ext uri="{FF2B5EF4-FFF2-40B4-BE49-F238E27FC236}">
                  <a16:creationId xmlns:a16="http://schemas.microsoft.com/office/drawing/2014/main" id="{EF826810-28A8-3C1E-647A-0726F1271140}"/>
                </a:ext>
              </a:extLst>
            </p:cNvPr>
            <p:cNvCxnSpPr>
              <a:cxnSpLocks/>
              <a:stCxn id="145" idx="3"/>
              <a:endCxn id="122" idx="1"/>
            </p:cNvCxnSpPr>
            <p:nvPr/>
          </p:nvCxnSpPr>
          <p:spPr>
            <a:xfrm flipV="1">
              <a:off x="2273440" y="3816332"/>
              <a:ext cx="438688" cy="895092"/>
            </a:xfrm>
            <a:prstGeom prst="bentConnector3">
              <a:avLst>
                <a:gd name="adj1" fmla="val 5000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01AE2CC5-50C1-11AA-3CD3-6D024028D0AA}"/>
                </a:ext>
              </a:extLst>
            </p:cNvPr>
            <p:cNvGrpSpPr/>
            <p:nvPr/>
          </p:nvGrpSpPr>
          <p:grpSpPr>
            <a:xfrm>
              <a:off x="874674" y="3707146"/>
              <a:ext cx="1492038" cy="391442"/>
              <a:chOff x="874674" y="3707146"/>
              <a:chExt cx="1492038" cy="391442"/>
            </a:xfrm>
          </p:grpSpPr>
          <p:cxnSp>
            <p:nvCxnSpPr>
              <p:cNvPr id="114" name="Straight Arrow Connector 113">
                <a:extLst>
                  <a:ext uri="{FF2B5EF4-FFF2-40B4-BE49-F238E27FC236}">
                    <a16:creationId xmlns:a16="http://schemas.microsoft.com/office/drawing/2014/main" id="{49DD89E1-8318-2032-3F4B-2AD7C88FE4DC}"/>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90A621AF-BC04-FD1D-5952-81C09B96749B}"/>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F3526443-B1BB-6C75-4E10-25EA61EFEF62}"/>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8DB12E3D-94EF-3958-127D-72BC993976CF}"/>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18" name="Hexagon 117">
                <a:extLst>
                  <a:ext uri="{FF2B5EF4-FFF2-40B4-BE49-F238E27FC236}">
                    <a16:creationId xmlns:a16="http://schemas.microsoft.com/office/drawing/2014/main" id="{A8F17643-89FE-C0E5-9C07-8EC387CFFB89}"/>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09" name="Group 108">
              <a:extLst>
                <a:ext uri="{FF2B5EF4-FFF2-40B4-BE49-F238E27FC236}">
                  <a16:creationId xmlns:a16="http://schemas.microsoft.com/office/drawing/2014/main" id="{ABB18ED8-91BE-920C-B9E0-822344A69D5E}"/>
                </a:ext>
              </a:extLst>
            </p:cNvPr>
            <p:cNvGrpSpPr/>
            <p:nvPr/>
          </p:nvGrpSpPr>
          <p:grpSpPr>
            <a:xfrm>
              <a:off x="838254" y="3307508"/>
              <a:ext cx="1632912" cy="402336"/>
              <a:chOff x="838254" y="3307508"/>
              <a:chExt cx="1632912" cy="402336"/>
            </a:xfrm>
          </p:grpSpPr>
          <p:sp>
            <p:nvSpPr>
              <p:cNvPr id="112" name="Rectangle 111">
                <a:extLst>
                  <a:ext uri="{FF2B5EF4-FFF2-40B4-BE49-F238E27FC236}">
                    <a16:creationId xmlns:a16="http://schemas.microsoft.com/office/drawing/2014/main" id="{3FE3ECF2-BEA3-918F-BB96-74BCDCD8B040}"/>
                  </a:ext>
                </a:extLst>
              </p:cNvPr>
              <p:cNvSpPr/>
              <p:nvPr/>
            </p:nvSpPr>
            <p:spPr>
              <a:xfrm>
                <a:off x="838254" y="3307508"/>
                <a:ext cx="1632912"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Reference genome</a:t>
                </a:r>
              </a:p>
            </p:txBody>
          </p:sp>
          <p:cxnSp>
            <p:nvCxnSpPr>
              <p:cNvPr id="113" name="Straight Arrow Connector 112">
                <a:extLst>
                  <a:ext uri="{FF2B5EF4-FFF2-40B4-BE49-F238E27FC236}">
                    <a16:creationId xmlns:a16="http://schemas.microsoft.com/office/drawing/2014/main" id="{3E025D14-C3B9-577A-DB06-7EB7CC465E9B}"/>
                  </a:ext>
                </a:extLst>
              </p:cNvPr>
              <p:cNvCxnSpPr>
                <a:cxnSpLocks/>
                <a:stCxn id="112" idx="2"/>
              </p:cNvCxnSpPr>
              <p:nvPr/>
            </p:nvCxnSpPr>
            <p:spPr>
              <a:xfrm>
                <a:off x="1654711" y="3508676"/>
                <a:ext cx="0" cy="201168"/>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10" name="TextBox 109">
              <a:extLst>
                <a:ext uri="{FF2B5EF4-FFF2-40B4-BE49-F238E27FC236}">
                  <a16:creationId xmlns:a16="http://schemas.microsoft.com/office/drawing/2014/main" id="{438A4336-79B5-06C6-27A5-98C2B527C5F6}"/>
                </a:ext>
              </a:extLst>
            </p:cNvPr>
            <p:cNvSpPr txBox="1"/>
            <p:nvPr/>
          </p:nvSpPr>
          <p:spPr>
            <a:xfrm rot="16200000">
              <a:off x="2369511" y="3960534"/>
              <a:ext cx="432048" cy="215444"/>
            </a:xfrm>
            <a:prstGeom prst="rect">
              <a:avLst/>
            </a:prstGeom>
            <a:noFill/>
          </p:spPr>
          <p:txBody>
            <a:bodyPr wrap="square" lIns="0" tIns="0" rIns="0" bIns="0">
              <a:noAutofit/>
            </a:bodyPr>
            <a:lstStyle/>
            <a:p>
              <a:r>
                <a:rPr lang="en-US" sz="1100" kern="0" dirty="0">
                  <a:latin typeface="Calibri"/>
                  <a:ea typeface="Calibri"/>
                  <a:cs typeface="Calibri"/>
                  <a:sym typeface="Calibri"/>
                </a:rPr>
                <a:t>Store</a:t>
              </a:r>
              <a:endParaRPr lang="en-US" sz="1100" dirty="0">
                <a:latin typeface="Calibri"/>
                <a:ea typeface="Calibri"/>
                <a:cs typeface="Calibri"/>
                <a:sym typeface="Calibri"/>
              </a:endParaRPr>
            </a:p>
          </p:txBody>
        </p:sp>
        <p:sp>
          <p:nvSpPr>
            <p:cNvPr id="111" name="TextBox 110">
              <a:extLst>
                <a:ext uri="{FF2B5EF4-FFF2-40B4-BE49-F238E27FC236}">
                  <a16:creationId xmlns:a16="http://schemas.microsoft.com/office/drawing/2014/main" id="{42AC0AA3-B540-82E4-6E2E-289BFE626D0F}"/>
                </a:ext>
              </a:extLst>
            </p:cNvPr>
            <p:cNvSpPr txBox="1"/>
            <p:nvPr/>
          </p:nvSpPr>
          <p:spPr>
            <a:xfrm rot="5400000">
              <a:off x="3862580" y="3830928"/>
              <a:ext cx="527284" cy="215444"/>
            </a:xfrm>
            <a:prstGeom prst="rect">
              <a:avLst/>
            </a:prstGeom>
            <a:noFill/>
          </p:spPr>
          <p:txBody>
            <a:bodyPr wrap="square" lIns="0" tIns="0" rIns="0" bIns="0">
              <a:noAutofit/>
            </a:bodyPr>
            <a:lstStyle/>
            <a:p>
              <a:r>
                <a:rPr lang="en-US" sz="1100" kern="0" dirty="0">
                  <a:latin typeface="Calibri"/>
                  <a:ea typeface="Calibri"/>
                  <a:cs typeface="Calibri"/>
                  <a:sym typeface="Calibri"/>
                </a:rPr>
                <a:t>Query</a:t>
              </a:r>
              <a:endParaRPr lang="en-US" sz="1100" dirty="0">
                <a:latin typeface="Calibri"/>
                <a:ea typeface="Calibri"/>
                <a:cs typeface="Calibri"/>
                <a:sym typeface="Calibri"/>
              </a:endParaRPr>
            </a:p>
          </p:txBody>
        </p:sp>
      </p:grpSp>
      <p:grpSp>
        <p:nvGrpSpPr>
          <p:cNvPr id="148" name="Group 147">
            <a:extLst>
              <a:ext uri="{FF2B5EF4-FFF2-40B4-BE49-F238E27FC236}">
                <a16:creationId xmlns:a16="http://schemas.microsoft.com/office/drawing/2014/main" id="{FD864994-E89D-7532-0520-E8D7F4AC2DBE}"/>
              </a:ext>
            </a:extLst>
          </p:cNvPr>
          <p:cNvGrpSpPr/>
          <p:nvPr/>
        </p:nvGrpSpPr>
        <p:grpSpPr>
          <a:xfrm>
            <a:off x="6917131" y="4976538"/>
            <a:ext cx="1316752" cy="1534186"/>
            <a:chOff x="6006453" y="3026015"/>
            <a:chExt cx="1601254" cy="1865669"/>
          </a:xfrm>
        </p:grpSpPr>
        <p:grpSp>
          <p:nvGrpSpPr>
            <p:cNvPr id="150" name="Group 149">
              <a:extLst>
                <a:ext uri="{FF2B5EF4-FFF2-40B4-BE49-F238E27FC236}">
                  <a16:creationId xmlns:a16="http://schemas.microsoft.com/office/drawing/2014/main" id="{7472073E-9667-083F-EA4E-5F99ACB276F3}"/>
                </a:ext>
              </a:extLst>
            </p:cNvPr>
            <p:cNvGrpSpPr/>
            <p:nvPr/>
          </p:nvGrpSpPr>
          <p:grpSpPr>
            <a:xfrm>
              <a:off x="6006453" y="3026015"/>
              <a:ext cx="1601254" cy="1865669"/>
              <a:chOff x="2577801" y="3003490"/>
              <a:chExt cx="1601254" cy="1865669"/>
            </a:xfrm>
            <a:solidFill>
              <a:srgbClr val="E3F2DA"/>
            </a:solidFill>
          </p:grpSpPr>
          <p:sp>
            <p:nvSpPr>
              <p:cNvPr id="174" name="Rounded Rectangle 173">
                <a:extLst>
                  <a:ext uri="{FF2B5EF4-FFF2-40B4-BE49-F238E27FC236}">
                    <a16:creationId xmlns:a16="http://schemas.microsoft.com/office/drawing/2014/main" id="{B3CF993E-057E-1FB7-5FD9-F14712DB24C1}"/>
                  </a:ext>
                </a:extLst>
              </p:cNvPr>
              <p:cNvSpPr/>
              <p:nvPr/>
            </p:nvSpPr>
            <p:spPr>
              <a:xfrm>
                <a:off x="2577801" y="3003490"/>
                <a:ext cx="1601254"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75" name="TextBox 174">
                <a:extLst>
                  <a:ext uri="{FF2B5EF4-FFF2-40B4-BE49-F238E27FC236}">
                    <a16:creationId xmlns:a16="http://schemas.microsoft.com/office/drawing/2014/main" id="{7F641D6D-82AF-D5D5-26B9-66256B5731AD}"/>
                  </a:ext>
                </a:extLst>
              </p:cNvPr>
              <p:cNvSpPr txBox="1"/>
              <p:nvPr/>
            </p:nvSpPr>
            <p:spPr>
              <a:xfrm>
                <a:off x="2948970" y="3017917"/>
                <a:ext cx="858917"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Chaining</a:t>
                </a:r>
              </a:p>
            </p:txBody>
          </p:sp>
        </p:grpSp>
        <p:sp>
          <p:nvSpPr>
            <p:cNvPr id="151" name="Rectangle 150">
              <a:extLst>
                <a:ext uri="{FF2B5EF4-FFF2-40B4-BE49-F238E27FC236}">
                  <a16:creationId xmlns:a16="http://schemas.microsoft.com/office/drawing/2014/main" id="{E04AF579-BF88-CE88-46DA-30C454CA3800}"/>
                </a:ext>
              </a:extLst>
            </p:cNvPr>
            <p:cNvSpPr/>
            <p:nvPr/>
          </p:nvSpPr>
          <p:spPr>
            <a:xfrm rot="16200000">
              <a:off x="5604640" y="4024842"/>
              <a:ext cx="1097280" cy="201168"/>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2" name="Rectangle 151">
              <a:extLst>
                <a:ext uri="{FF2B5EF4-FFF2-40B4-BE49-F238E27FC236}">
                  <a16:creationId xmlns:a16="http://schemas.microsoft.com/office/drawing/2014/main" id="{511EC7EA-23B4-292C-0D06-2B73073647A7}"/>
                </a:ext>
              </a:extLst>
            </p:cNvPr>
            <p:cNvSpPr/>
            <p:nvPr/>
          </p:nvSpPr>
          <p:spPr>
            <a:xfrm>
              <a:off x="6340514" y="3300803"/>
              <a:ext cx="1097280"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3" name="Rectangle 152">
              <a:extLst>
                <a:ext uri="{FF2B5EF4-FFF2-40B4-BE49-F238E27FC236}">
                  <a16:creationId xmlns:a16="http://schemas.microsoft.com/office/drawing/2014/main" id="{385D51EA-79B0-7CE0-0876-A915EAF450F2}"/>
                </a:ext>
              </a:extLst>
            </p:cNvPr>
            <p:cNvSpPr/>
            <p:nvPr/>
          </p:nvSpPr>
          <p:spPr>
            <a:xfrm>
              <a:off x="6344748" y="3569706"/>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4" name="Rectangle 153">
              <a:extLst>
                <a:ext uri="{FF2B5EF4-FFF2-40B4-BE49-F238E27FC236}">
                  <a16:creationId xmlns:a16="http://schemas.microsoft.com/office/drawing/2014/main" id="{08427629-6605-0E27-F861-4B0169D9CF59}"/>
                </a:ext>
              </a:extLst>
            </p:cNvPr>
            <p:cNvSpPr/>
            <p:nvPr/>
          </p:nvSpPr>
          <p:spPr>
            <a:xfrm>
              <a:off x="6384837" y="3702979"/>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5" name="Rectangle 154">
              <a:extLst>
                <a:ext uri="{FF2B5EF4-FFF2-40B4-BE49-F238E27FC236}">
                  <a16:creationId xmlns:a16="http://schemas.microsoft.com/office/drawing/2014/main" id="{4EFD8029-454C-5826-A5A0-18FD5ED11163}"/>
                </a:ext>
              </a:extLst>
            </p:cNvPr>
            <p:cNvSpPr/>
            <p:nvPr/>
          </p:nvSpPr>
          <p:spPr>
            <a:xfrm>
              <a:off x="6544640" y="3811843"/>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6" name="Rectangle 155">
              <a:extLst>
                <a:ext uri="{FF2B5EF4-FFF2-40B4-BE49-F238E27FC236}">
                  <a16:creationId xmlns:a16="http://schemas.microsoft.com/office/drawing/2014/main" id="{F131457C-2625-C229-C3C1-1CE5A827CA1D}"/>
                </a:ext>
              </a:extLst>
            </p:cNvPr>
            <p:cNvSpPr/>
            <p:nvPr/>
          </p:nvSpPr>
          <p:spPr>
            <a:xfrm>
              <a:off x="6863678" y="4040448"/>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7" name="TextBox 156">
              <a:extLst>
                <a:ext uri="{FF2B5EF4-FFF2-40B4-BE49-F238E27FC236}">
                  <a16:creationId xmlns:a16="http://schemas.microsoft.com/office/drawing/2014/main" id="{5B31DFE7-DA40-C75D-2AED-159A3FA4A1B1}"/>
                </a:ext>
              </a:extLst>
            </p:cNvPr>
            <p:cNvSpPr txBox="1"/>
            <p:nvPr/>
          </p:nvSpPr>
          <p:spPr>
            <a:xfrm>
              <a:off x="6302555" y="4651814"/>
              <a:ext cx="1139009" cy="21544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Hash matches</a:t>
              </a:r>
              <a:endParaRPr lang="en-US" sz="1100" dirty="0">
                <a:latin typeface="Calibri"/>
                <a:ea typeface="Calibri"/>
                <a:cs typeface="Calibri"/>
                <a:sym typeface="Calibri"/>
              </a:endParaRPr>
            </a:p>
          </p:txBody>
        </p:sp>
        <p:grpSp>
          <p:nvGrpSpPr>
            <p:cNvPr id="158" name="Group 157">
              <a:extLst>
                <a:ext uri="{FF2B5EF4-FFF2-40B4-BE49-F238E27FC236}">
                  <a16:creationId xmlns:a16="http://schemas.microsoft.com/office/drawing/2014/main" id="{DA8AD47F-28FA-0153-FFA5-7B0444109BE1}"/>
                </a:ext>
              </a:extLst>
            </p:cNvPr>
            <p:cNvGrpSpPr/>
            <p:nvPr/>
          </p:nvGrpSpPr>
          <p:grpSpPr>
            <a:xfrm>
              <a:off x="6327600" y="4073843"/>
              <a:ext cx="291261" cy="291261"/>
              <a:chOff x="6442287" y="4134938"/>
              <a:chExt cx="291261" cy="291261"/>
            </a:xfrm>
          </p:grpSpPr>
          <p:sp>
            <p:nvSpPr>
              <p:cNvPr id="172" name="Rectangle 171">
                <a:extLst>
                  <a:ext uri="{FF2B5EF4-FFF2-40B4-BE49-F238E27FC236}">
                    <a16:creationId xmlns:a16="http://schemas.microsoft.com/office/drawing/2014/main" id="{D30D45EE-387C-EA9A-B844-E9A72B062F62}"/>
                  </a:ext>
                </a:extLst>
              </p:cNvPr>
              <p:cNvSpPr/>
              <p:nvPr/>
            </p:nvSpPr>
            <p:spPr>
              <a:xfrm>
                <a:off x="6484333" y="4179984"/>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3" name="Multiply 172">
                <a:extLst>
                  <a:ext uri="{FF2B5EF4-FFF2-40B4-BE49-F238E27FC236}">
                    <a16:creationId xmlns:a16="http://schemas.microsoft.com/office/drawing/2014/main" id="{48EF3190-D470-50EF-C15B-17AE06350629}"/>
                  </a:ext>
                </a:extLst>
              </p:cNvPr>
              <p:cNvSpPr>
                <a:spLocks noChangeAspect="1"/>
              </p:cNvSpPr>
              <p:nvPr/>
            </p:nvSpPr>
            <p:spPr>
              <a:xfrm>
                <a:off x="6442287" y="4134938"/>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59" name="Group 158">
              <a:extLst>
                <a:ext uri="{FF2B5EF4-FFF2-40B4-BE49-F238E27FC236}">
                  <a16:creationId xmlns:a16="http://schemas.microsoft.com/office/drawing/2014/main" id="{770DBBA7-8D94-AB8D-2907-2FDDF7344670}"/>
                </a:ext>
              </a:extLst>
            </p:cNvPr>
            <p:cNvGrpSpPr/>
            <p:nvPr/>
          </p:nvGrpSpPr>
          <p:grpSpPr>
            <a:xfrm>
              <a:off x="6718047" y="4368659"/>
              <a:ext cx="291261" cy="291261"/>
              <a:chOff x="6442287" y="4175699"/>
              <a:chExt cx="291261" cy="291261"/>
            </a:xfrm>
          </p:grpSpPr>
          <p:sp>
            <p:nvSpPr>
              <p:cNvPr id="170" name="Rectangle 169">
                <a:extLst>
                  <a:ext uri="{FF2B5EF4-FFF2-40B4-BE49-F238E27FC236}">
                    <a16:creationId xmlns:a16="http://schemas.microsoft.com/office/drawing/2014/main" id="{3D8F9E47-C023-6FDB-EBF2-324B79298DFE}"/>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1" name="Multiply 170">
                <a:extLst>
                  <a:ext uri="{FF2B5EF4-FFF2-40B4-BE49-F238E27FC236}">
                    <a16:creationId xmlns:a16="http://schemas.microsoft.com/office/drawing/2014/main" id="{88518F5C-80C8-DC2D-B640-30023FE6650C}"/>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60" name="Group 159">
              <a:extLst>
                <a:ext uri="{FF2B5EF4-FFF2-40B4-BE49-F238E27FC236}">
                  <a16:creationId xmlns:a16="http://schemas.microsoft.com/office/drawing/2014/main" id="{457E283D-1B4F-EE4D-C176-461B635837F1}"/>
                </a:ext>
              </a:extLst>
            </p:cNvPr>
            <p:cNvGrpSpPr/>
            <p:nvPr/>
          </p:nvGrpSpPr>
          <p:grpSpPr>
            <a:xfrm>
              <a:off x="7143941" y="3615165"/>
              <a:ext cx="291261" cy="291261"/>
              <a:chOff x="6442287" y="4175699"/>
              <a:chExt cx="291261" cy="291261"/>
            </a:xfrm>
          </p:grpSpPr>
          <p:sp>
            <p:nvSpPr>
              <p:cNvPr id="168" name="Rectangle 167">
                <a:extLst>
                  <a:ext uri="{FF2B5EF4-FFF2-40B4-BE49-F238E27FC236}">
                    <a16:creationId xmlns:a16="http://schemas.microsoft.com/office/drawing/2014/main" id="{662BEC80-1565-79DE-4D42-3F5052D14FD9}"/>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9" name="Multiply 168">
                <a:extLst>
                  <a:ext uri="{FF2B5EF4-FFF2-40B4-BE49-F238E27FC236}">
                    <a16:creationId xmlns:a16="http://schemas.microsoft.com/office/drawing/2014/main" id="{DE36CD29-F5F7-B8B0-B978-95CFDD61B6F4}"/>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sp>
          <p:nvSpPr>
            <p:cNvPr id="161" name="Rectangle 160">
              <a:extLst>
                <a:ext uri="{FF2B5EF4-FFF2-40B4-BE49-F238E27FC236}">
                  <a16:creationId xmlns:a16="http://schemas.microsoft.com/office/drawing/2014/main" id="{9F46FDBA-1FB8-BA42-58D4-7B686128CA05}"/>
                </a:ext>
              </a:extLst>
            </p:cNvPr>
            <p:cNvSpPr/>
            <p:nvPr/>
          </p:nvSpPr>
          <p:spPr>
            <a:xfrm>
              <a:off x="7159364" y="4169710"/>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62" name="Rectangle 161">
              <a:extLst>
                <a:ext uri="{FF2B5EF4-FFF2-40B4-BE49-F238E27FC236}">
                  <a16:creationId xmlns:a16="http://schemas.microsoft.com/office/drawing/2014/main" id="{B05595E7-D0BD-70FA-CC1B-3E6388C6DB91}"/>
                </a:ext>
              </a:extLst>
            </p:cNvPr>
            <p:cNvSpPr/>
            <p:nvPr/>
          </p:nvSpPr>
          <p:spPr>
            <a:xfrm>
              <a:off x="7104082" y="4420011"/>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3" name="Multiply 162">
              <a:extLst>
                <a:ext uri="{FF2B5EF4-FFF2-40B4-BE49-F238E27FC236}">
                  <a16:creationId xmlns:a16="http://schemas.microsoft.com/office/drawing/2014/main" id="{EE200068-DB2B-E5A0-B42E-DCFFD3F24F39}"/>
                </a:ext>
              </a:extLst>
            </p:cNvPr>
            <p:cNvSpPr>
              <a:spLocks noChangeAspect="1"/>
            </p:cNvSpPr>
            <p:nvPr/>
          </p:nvSpPr>
          <p:spPr>
            <a:xfrm>
              <a:off x="7062036" y="4374965"/>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cxnSp>
          <p:nvCxnSpPr>
            <p:cNvPr id="164" name="Straight Arrow Connector 163">
              <a:extLst>
                <a:ext uri="{FF2B5EF4-FFF2-40B4-BE49-F238E27FC236}">
                  <a16:creationId xmlns:a16="http://schemas.microsoft.com/office/drawing/2014/main" id="{79A81691-A018-C532-9041-150AB38C6B2D}"/>
                </a:ext>
              </a:extLst>
            </p:cNvPr>
            <p:cNvCxnSpPr>
              <a:cxnSpLocks/>
            </p:cNvCxnSpPr>
            <p:nvPr/>
          </p:nvCxnSpPr>
          <p:spPr>
            <a:xfrm>
              <a:off x="6355094" y="3565659"/>
              <a:ext cx="24641" cy="130319"/>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DCEC7298-C28E-7C60-F4E7-C453E7FE709C}"/>
                </a:ext>
              </a:extLst>
            </p:cNvPr>
            <p:cNvCxnSpPr>
              <a:cxnSpLocks/>
            </p:cNvCxnSpPr>
            <p:nvPr/>
          </p:nvCxnSpPr>
          <p:spPr>
            <a:xfrm>
              <a:off x="6387199" y="3708610"/>
              <a:ext cx="151599" cy="104425"/>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09B2C557-DF24-00F3-137C-2253BDB52C45}"/>
                </a:ext>
              </a:extLst>
            </p:cNvPr>
            <p:cNvCxnSpPr>
              <a:cxnSpLocks/>
            </p:cNvCxnSpPr>
            <p:nvPr/>
          </p:nvCxnSpPr>
          <p:spPr>
            <a:xfrm>
              <a:off x="6546933" y="3813621"/>
              <a:ext cx="323627" cy="234564"/>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32F5B087-A8CC-7A2A-1322-4BE134114710}"/>
                </a:ext>
              </a:extLst>
            </p:cNvPr>
            <p:cNvCxnSpPr>
              <a:cxnSpLocks/>
            </p:cNvCxnSpPr>
            <p:nvPr/>
          </p:nvCxnSpPr>
          <p:spPr>
            <a:xfrm>
              <a:off x="6857831" y="4039455"/>
              <a:ext cx="292767" cy="134657"/>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407A0831-66EE-9AE9-A44E-1735C0B00465}"/>
              </a:ext>
            </a:extLst>
          </p:cNvPr>
          <p:cNvGrpSpPr/>
          <p:nvPr/>
        </p:nvGrpSpPr>
        <p:grpSpPr>
          <a:xfrm>
            <a:off x="5278765" y="4976538"/>
            <a:ext cx="1586619" cy="1534186"/>
            <a:chOff x="3984359" y="3732265"/>
            <a:chExt cx="1455563" cy="1407461"/>
          </a:xfrm>
        </p:grpSpPr>
        <p:grpSp>
          <p:nvGrpSpPr>
            <p:cNvPr id="177" name="Group 176">
              <a:extLst>
                <a:ext uri="{FF2B5EF4-FFF2-40B4-BE49-F238E27FC236}">
                  <a16:creationId xmlns:a16="http://schemas.microsoft.com/office/drawing/2014/main" id="{53837574-B8AC-902A-3469-929EA321A6C0}"/>
                </a:ext>
              </a:extLst>
            </p:cNvPr>
            <p:cNvGrpSpPr/>
            <p:nvPr/>
          </p:nvGrpSpPr>
          <p:grpSpPr>
            <a:xfrm>
              <a:off x="4197692" y="3732265"/>
              <a:ext cx="1242230" cy="1407461"/>
              <a:chOff x="4365515" y="3026015"/>
              <a:chExt cx="1646645" cy="1865669"/>
            </a:xfrm>
          </p:grpSpPr>
          <p:grpSp>
            <p:nvGrpSpPr>
              <p:cNvPr id="180" name="Group 179">
                <a:extLst>
                  <a:ext uri="{FF2B5EF4-FFF2-40B4-BE49-F238E27FC236}">
                    <a16:creationId xmlns:a16="http://schemas.microsoft.com/office/drawing/2014/main" id="{39E29E67-0DB0-346E-BB37-BD2312B8DA98}"/>
                  </a:ext>
                </a:extLst>
              </p:cNvPr>
              <p:cNvGrpSpPr/>
              <p:nvPr/>
            </p:nvGrpSpPr>
            <p:grpSpPr>
              <a:xfrm>
                <a:off x="4365515" y="3026015"/>
                <a:ext cx="1646645" cy="1865669"/>
                <a:chOff x="2577801" y="3003490"/>
                <a:chExt cx="1646645" cy="1865669"/>
              </a:xfrm>
              <a:solidFill>
                <a:srgbClr val="E3F2DA"/>
              </a:solidFill>
            </p:grpSpPr>
            <p:sp>
              <p:nvSpPr>
                <p:cNvPr id="202" name="Rounded Rectangle 201">
                  <a:extLst>
                    <a:ext uri="{FF2B5EF4-FFF2-40B4-BE49-F238E27FC236}">
                      <a16:creationId xmlns:a16="http://schemas.microsoft.com/office/drawing/2014/main" id="{5E2F65E8-989E-8298-345F-260E87B2B12E}"/>
                    </a:ext>
                  </a:extLst>
                </p:cNvPr>
                <p:cNvSpPr/>
                <p:nvPr/>
              </p:nvSpPr>
              <p:spPr>
                <a:xfrm>
                  <a:off x="2577801" y="3003490"/>
                  <a:ext cx="1646645"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03" name="TextBox 202">
                  <a:extLst>
                    <a:ext uri="{FF2B5EF4-FFF2-40B4-BE49-F238E27FC236}">
                      <a16:creationId xmlns:a16="http://schemas.microsoft.com/office/drawing/2014/main" id="{9C1E2858-0AB4-606F-7E78-F9EC8B6A0085}"/>
                    </a:ext>
                  </a:extLst>
                </p:cNvPr>
                <p:cNvSpPr txBox="1"/>
                <p:nvPr/>
              </p:nvSpPr>
              <p:spPr>
                <a:xfrm>
                  <a:off x="3032107" y="3019035"/>
                  <a:ext cx="738034"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Seeding</a:t>
                  </a:r>
                </a:p>
              </p:txBody>
            </p:sp>
          </p:grpSp>
          <p:cxnSp>
            <p:nvCxnSpPr>
              <p:cNvPr id="181" name="Elbow Connector 180">
                <a:extLst>
                  <a:ext uri="{FF2B5EF4-FFF2-40B4-BE49-F238E27FC236}">
                    <a16:creationId xmlns:a16="http://schemas.microsoft.com/office/drawing/2014/main" id="{4296BE07-7E0E-BE11-D4A8-4BA0C448B5C5}"/>
                  </a:ext>
                </a:extLst>
              </p:cNvPr>
              <p:cNvCxnSpPr>
                <a:cxnSpLocks/>
                <a:stCxn id="186" idx="2"/>
                <a:endCxn id="199" idx="0"/>
              </p:cNvCxnSpPr>
              <p:nvPr/>
            </p:nvCxnSpPr>
            <p:spPr>
              <a:xfrm rot="5400000">
                <a:off x="5554528" y="4439436"/>
                <a:ext cx="408548" cy="135429"/>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6121B57C-F295-F4B9-8342-4FE8378FB14A}"/>
                  </a:ext>
                </a:extLst>
              </p:cNvPr>
              <p:cNvGrpSpPr/>
              <p:nvPr/>
            </p:nvGrpSpPr>
            <p:grpSpPr>
              <a:xfrm>
                <a:off x="4516947" y="4610840"/>
                <a:ext cx="1174140" cy="201168"/>
                <a:chOff x="4516947" y="4459637"/>
                <a:chExt cx="1174140" cy="201168"/>
              </a:xfrm>
            </p:grpSpPr>
            <p:sp>
              <p:nvSpPr>
                <p:cNvPr id="199" name="Hexagon 198">
                  <a:extLst>
                    <a:ext uri="{FF2B5EF4-FFF2-40B4-BE49-F238E27FC236}">
                      <a16:creationId xmlns:a16="http://schemas.microsoft.com/office/drawing/2014/main" id="{C1A1E49B-2DBF-84D4-E935-B9063C08FE7C}"/>
                    </a:ext>
                  </a:extLst>
                </p:cNvPr>
                <p:cNvSpPr>
                  <a:spLocks/>
                </p:cNvSpPr>
                <p:nvPr/>
              </p:nvSpPr>
              <p:spPr>
                <a:xfrm>
                  <a:off x="5190869" y="4459637"/>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200" name="Rectangle 199">
                  <a:extLst>
                    <a:ext uri="{FF2B5EF4-FFF2-40B4-BE49-F238E27FC236}">
                      <a16:creationId xmlns:a16="http://schemas.microsoft.com/office/drawing/2014/main" id="{CC19EEBD-C1A8-9FE7-4C3C-11830EAD8349}"/>
                    </a:ext>
                  </a:extLst>
                </p:cNvPr>
                <p:cNvSpPr/>
                <p:nvPr/>
              </p:nvSpPr>
              <p:spPr>
                <a:xfrm>
                  <a:off x="4516947" y="4459637"/>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cxnSp>
              <p:nvCxnSpPr>
                <p:cNvPr id="201" name="Straight Arrow Connector 200">
                  <a:extLst>
                    <a:ext uri="{FF2B5EF4-FFF2-40B4-BE49-F238E27FC236}">
                      <a16:creationId xmlns:a16="http://schemas.microsoft.com/office/drawing/2014/main" id="{F1F032C1-017C-E600-5D48-2A9B7BD0AC63}"/>
                    </a:ext>
                  </a:extLst>
                </p:cNvPr>
                <p:cNvCxnSpPr>
                  <a:cxnSpLocks/>
                </p:cNvCxnSpPr>
                <p:nvPr/>
              </p:nvCxnSpPr>
              <p:spPr>
                <a:xfrm>
                  <a:off x="4967714" y="4560444"/>
                  <a:ext cx="221123" cy="0"/>
                </a:xfrm>
                <a:prstGeom prst="straightConnector1">
                  <a:avLst/>
                </a:prstGeom>
                <a:ln w="127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183" name="Rectangle 182">
                <a:extLst>
                  <a:ext uri="{FF2B5EF4-FFF2-40B4-BE49-F238E27FC236}">
                    <a16:creationId xmlns:a16="http://schemas.microsoft.com/office/drawing/2014/main" id="{DDD84134-8910-13A4-6512-BDB3B83B0B5F}"/>
                  </a:ext>
                </a:extLst>
              </p:cNvPr>
              <p:cNvSpPr/>
              <p:nvPr/>
            </p:nvSpPr>
            <p:spPr>
              <a:xfrm>
                <a:off x="4438107"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4" name="Rectangle 183">
                <a:extLst>
                  <a:ext uri="{FF2B5EF4-FFF2-40B4-BE49-F238E27FC236}">
                    <a16:creationId xmlns:a16="http://schemas.microsoft.com/office/drawing/2014/main" id="{FC2DD30A-CD21-1BBD-DDE1-9AC0605EB2CF}"/>
                  </a:ext>
                </a:extLst>
              </p:cNvPr>
              <p:cNvSpPr/>
              <p:nvPr/>
            </p:nvSpPr>
            <p:spPr>
              <a:xfrm>
                <a:off x="4942165"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5" name="Rectangle 184">
                <a:extLst>
                  <a:ext uri="{FF2B5EF4-FFF2-40B4-BE49-F238E27FC236}">
                    <a16:creationId xmlns:a16="http://schemas.microsoft.com/office/drawing/2014/main" id="{3C252EEF-199E-B755-025D-F8B22FAF67E4}"/>
                  </a:ext>
                </a:extLst>
              </p:cNvPr>
              <p:cNvSpPr/>
              <p:nvPr/>
            </p:nvSpPr>
            <p:spPr>
              <a:xfrm>
                <a:off x="5446221"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6" name="Rectangle 185">
                <a:extLst>
                  <a:ext uri="{FF2B5EF4-FFF2-40B4-BE49-F238E27FC236}">
                    <a16:creationId xmlns:a16="http://schemas.microsoft.com/office/drawing/2014/main" id="{2FB994AC-524B-63A1-8C52-E1CA0025CFA9}"/>
                  </a:ext>
                </a:extLst>
              </p:cNvPr>
              <p:cNvSpPr/>
              <p:nvPr/>
            </p:nvSpPr>
            <p:spPr>
              <a:xfrm>
                <a:off x="5722932"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87" name="Straight Arrow Connector 186">
                <a:extLst>
                  <a:ext uri="{FF2B5EF4-FFF2-40B4-BE49-F238E27FC236}">
                    <a16:creationId xmlns:a16="http://schemas.microsoft.com/office/drawing/2014/main" id="{F3124EED-62A8-993A-7867-70E361BE040C}"/>
                  </a:ext>
                </a:extLst>
              </p:cNvPr>
              <p:cNvCxnSpPr>
                <a:cxnSpLocks/>
              </p:cNvCxnSpPr>
              <p:nvPr/>
            </p:nvCxnSpPr>
            <p:spPr>
              <a:xfrm>
                <a:off x="5046262"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756DD7ED-F2E1-BB56-EA38-BCA19052BADE}"/>
                  </a:ext>
                </a:extLst>
              </p:cNvPr>
              <p:cNvCxnSpPr>
                <a:cxnSpLocks/>
              </p:cNvCxnSpPr>
              <p:nvPr/>
            </p:nvCxnSpPr>
            <p:spPr>
              <a:xfrm>
                <a:off x="5550318"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D2F204E4-9692-3F12-98C1-A1F013F0F903}"/>
                  </a:ext>
                </a:extLst>
              </p:cNvPr>
              <p:cNvGrpSpPr/>
              <p:nvPr/>
            </p:nvGrpSpPr>
            <p:grpSpPr>
              <a:xfrm>
                <a:off x="4447575" y="3702070"/>
                <a:ext cx="1492038" cy="391442"/>
                <a:chOff x="874674" y="3707146"/>
                <a:chExt cx="1492038" cy="391442"/>
              </a:xfrm>
            </p:grpSpPr>
            <p:cxnSp>
              <p:nvCxnSpPr>
                <p:cNvPr id="194" name="Straight Arrow Connector 193">
                  <a:extLst>
                    <a:ext uri="{FF2B5EF4-FFF2-40B4-BE49-F238E27FC236}">
                      <a16:creationId xmlns:a16="http://schemas.microsoft.com/office/drawing/2014/main" id="{60044906-1B34-2F8C-BAEC-9A00D28508E6}"/>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3899C443-C299-1FF1-9FB7-C4E639116F27}"/>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433B3DBB-061E-A784-268E-A164B1A8CED7}"/>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60E5B607-2871-F12A-1888-3B7C6DE93742}"/>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98" name="Hexagon 197">
                  <a:extLst>
                    <a:ext uri="{FF2B5EF4-FFF2-40B4-BE49-F238E27FC236}">
                      <a16:creationId xmlns:a16="http://schemas.microsoft.com/office/drawing/2014/main" id="{A7386F80-737D-3189-423C-AC1DBAC0143C}"/>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90" name="Group 189">
                <a:extLst>
                  <a:ext uri="{FF2B5EF4-FFF2-40B4-BE49-F238E27FC236}">
                    <a16:creationId xmlns:a16="http://schemas.microsoft.com/office/drawing/2014/main" id="{DDA990B3-3C60-1CDF-0C0E-79B24A603EE9}"/>
                  </a:ext>
                </a:extLst>
              </p:cNvPr>
              <p:cNvGrpSpPr/>
              <p:nvPr/>
            </p:nvGrpSpPr>
            <p:grpSpPr>
              <a:xfrm>
                <a:off x="4438060" y="3302432"/>
                <a:ext cx="1498092" cy="403255"/>
                <a:chOff x="865159" y="3307508"/>
                <a:chExt cx="1498092" cy="403255"/>
              </a:xfrm>
            </p:grpSpPr>
            <p:sp>
              <p:nvSpPr>
                <p:cNvPr id="192" name="Rectangle 191">
                  <a:extLst>
                    <a:ext uri="{FF2B5EF4-FFF2-40B4-BE49-F238E27FC236}">
                      <a16:creationId xmlns:a16="http://schemas.microsoft.com/office/drawing/2014/main" id="{8732F763-B605-630D-71F9-BABF9AFDE130}"/>
                    </a:ext>
                  </a:extLst>
                </p:cNvPr>
                <p:cNvSpPr/>
                <p:nvPr/>
              </p:nvSpPr>
              <p:spPr>
                <a:xfrm>
                  <a:off x="865159" y="3307508"/>
                  <a:ext cx="1498092" cy="201168"/>
                </a:xfrm>
                <a:prstGeom prst="rect">
                  <a:avLst/>
                </a:prstGeom>
                <a:solidFill>
                  <a:srgbClr val="F8F4E2"/>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Read</a:t>
                  </a:r>
                </a:p>
              </p:txBody>
            </p:sp>
            <p:cxnSp>
              <p:nvCxnSpPr>
                <p:cNvPr id="193" name="Straight Arrow Connector 192">
                  <a:extLst>
                    <a:ext uri="{FF2B5EF4-FFF2-40B4-BE49-F238E27FC236}">
                      <a16:creationId xmlns:a16="http://schemas.microsoft.com/office/drawing/2014/main" id="{B1531FF3-5406-7DBD-7752-DFCDDDACEC10}"/>
                    </a:ext>
                  </a:extLst>
                </p:cNvPr>
                <p:cNvCxnSpPr>
                  <a:cxnSpLocks/>
                  <a:stCxn id="192" idx="2"/>
                </p:cNvCxnSpPr>
                <p:nvPr/>
              </p:nvCxnSpPr>
              <p:spPr>
                <a:xfrm>
                  <a:off x="1614205" y="3508676"/>
                  <a:ext cx="0" cy="202087"/>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91" name="Straight Arrow Connector 190">
                <a:extLst>
                  <a:ext uri="{FF2B5EF4-FFF2-40B4-BE49-F238E27FC236}">
                    <a16:creationId xmlns:a16="http://schemas.microsoft.com/office/drawing/2014/main" id="{EAC51E38-A779-69F6-0C4D-F734B10E1262}"/>
                  </a:ext>
                </a:extLst>
              </p:cNvPr>
              <p:cNvCxnSpPr>
                <a:cxnSpLocks/>
              </p:cNvCxnSpPr>
              <p:nvPr/>
            </p:nvCxnSpPr>
            <p:spPr>
              <a:xfrm>
                <a:off x="4537670"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79" name="Elbow Connector 178">
              <a:extLst>
                <a:ext uri="{FF2B5EF4-FFF2-40B4-BE49-F238E27FC236}">
                  <a16:creationId xmlns:a16="http://schemas.microsoft.com/office/drawing/2014/main" id="{99BF4F60-DFC6-609F-E1E0-5BC23937C175}"/>
                </a:ext>
              </a:extLst>
            </p:cNvPr>
            <p:cNvCxnSpPr>
              <a:cxnSpLocks/>
            </p:cNvCxnSpPr>
            <p:nvPr/>
          </p:nvCxnSpPr>
          <p:spPr>
            <a:xfrm rot="10800000">
              <a:off x="3984359" y="4169719"/>
              <a:ext cx="327575" cy="834019"/>
            </a:xfrm>
            <a:prstGeom prst="bentConnector3">
              <a:avLst>
                <a:gd name="adj1" fmla="val 4444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397" name="Group 396">
            <a:extLst>
              <a:ext uri="{FF2B5EF4-FFF2-40B4-BE49-F238E27FC236}">
                <a16:creationId xmlns:a16="http://schemas.microsoft.com/office/drawing/2014/main" id="{5ED8DA8D-21C9-F09C-1E2A-8D82A1835BC9}"/>
              </a:ext>
            </a:extLst>
          </p:cNvPr>
          <p:cNvGrpSpPr/>
          <p:nvPr/>
        </p:nvGrpSpPr>
        <p:grpSpPr>
          <a:xfrm>
            <a:off x="7280500" y="4976538"/>
            <a:ext cx="2216718" cy="1534186"/>
            <a:chOff x="5756500" y="4976538"/>
            <a:chExt cx="2216718" cy="1534186"/>
          </a:xfrm>
        </p:grpSpPr>
        <p:grpSp>
          <p:nvGrpSpPr>
            <p:cNvPr id="204" name="Group 203">
              <a:extLst>
                <a:ext uri="{FF2B5EF4-FFF2-40B4-BE49-F238E27FC236}">
                  <a16:creationId xmlns:a16="http://schemas.microsoft.com/office/drawing/2014/main" id="{82211FB7-6539-C9A1-C11E-3B8868B377D3}"/>
                </a:ext>
              </a:extLst>
            </p:cNvPr>
            <p:cNvGrpSpPr/>
            <p:nvPr/>
          </p:nvGrpSpPr>
          <p:grpSpPr>
            <a:xfrm>
              <a:off x="6761635" y="4976538"/>
              <a:ext cx="1211583" cy="1534186"/>
              <a:chOff x="6809683" y="3796133"/>
              <a:chExt cx="1211583" cy="1534186"/>
            </a:xfrm>
          </p:grpSpPr>
          <p:grpSp>
            <p:nvGrpSpPr>
              <p:cNvPr id="207" name="Group 206">
                <a:extLst>
                  <a:ext uri="{FF2B5EF4-FFF2-40B4-BE49-F238E27FC236}">
                    <a16:creationId xmlns:a16="http://schemas.microsoft.com/office/drawing/2014/main" id="{20901128-DB67-4928-6EE4-07A187EC7576}"/>
                  </a:ext>
                </a:extLst>
              </p:cNvPr>
              <p:cNvGrpSpPr/>
              <p:nvPr/>
            </p:nvGrpSpPr>
            <p:grpSpPr>
              <a:xfrm>
                <a:off x="6809683" y="3796133"/>
                <a:ext cx="1211583" cy="1534186"/>
                <a:chOff x="2577801" y="3003490"/>
                <a:chExt cx="1473361" cy="1865669"/>
              </a:xfrm>
              <a:solidFill>
                <a:srgbClr val="E3F2DA"/>
              </a:solidFill>
            </p:grpSpPr>
            <p:sp>
              <p:nvSpPr>
                <p:cNvPr id="209" name="Rounded Rectangle 208">
                  <a:extLst>
                    <a:ext uri="{FF2B5EF4-FFF2-40B4-BE49-F238E27FC236}">
                      <a16:creationId xmlns:a16="http://schemas.microsoft.com/office/drawing/2014/main" id="{6E04FCCA-4EB0-E8A8-EA75-FCC4A1336BE9}"/>
                    </a:ext>
                  </a:extLst>
                </p:cNvPr>
                <p:cNvSpPr/>
                <p:nvPr/>
              </p:nvSpPr>
              <p:spPr>
                <a:xfrm>
                  <a:off x="2577801" y="3003490"/>
                  <a:ext cx="1473361"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10" name="TextBox 209">
                  <a:extLst>
                    <a:ext uri="{FF2B5EF4-FFF2-40B4-BE49-F238E27FC236}">
                      <a16:creationId xmlns:a16="http://schemas.microsoft.com/office/drawing/2014/main" id="{5E26B311-4657-EBE9-FC45-35335580E002}"/>
                    </a:ext>
                  </a:extLst>
                </p:cNvPr>
                <p:cNvSpPr txBox="1"/>
                <p:nvPr/>
              </p:nvSpPr>
              <p:spPr>
                <a:xfrm>
                  <a:off x="2871333" y="3017073"/>
                  <a:ext cx="886296" cy="205852"/>
                </a:xfrm>
                <a:prstGeom prst="rect">
                  <a:avLst/>
                </a:prstGeom>
                <a:noFill/>
              </p:spPr>
              <p:txBody>
                <a:bodyPr wrap="square" lIns="0" tIns="0" rIns="0" bIns="0">
                  <a:spAutoFit/>
                </a:bodyPr>
                <a:lstStyle/>
                <a:p>
                  <a:pPr algn="ctr" defTabSz="1600847"/>
                  <a:r>
                    <a:rPr lang="en-US" sz="1100" b="1" kern="0" dirty="0">
                      <a:latin typeface="Calibri"/>
                      <a:ea typeface="Calibri"/>
                      <a:cs typeface="Calibri"/>
                      <a:sym typeface="Calibri"/>
                    </a:rPr>
                    <a:t>Alignment</a:t>
                  </a:r>
                </a:p>
              </p:txBody>
            </p:sp>
          </p:grpSp>
          <p:sp>
            <p:nvSpPr>
              <p:cNvPr id="206" name="TextBox 205">
                <a:extLst>
                  <a:ext uri="{FF2B5EF4-FFF2-40B4-BE49-F238E27FC236}">
                    <a16:creationId xmlns:a16="http://schemas.microsoft.com/office/drawing/2014/main" id="{34871103-7EC1-67FE-EF5C-1C4FF9C23A40}"/>
                  </a:ext>
                </a:extLst>
              </p:cNvPr>
              <p:cNvSpPr txBox="1"/>
              <p:nvPr/>
            </p:nvSpPr>
            <p:spPr>
              <a:xfrm>
                <a:off x="6930077" y="5117443"/>
                <a:ext cx="1016715" cy="18798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DP calculations</a:t>
                </a:r>
                <a:endParaRPr lang="en-US" sz="1100" dirty="0">
                  <a:latin typeface="Calibri"/>
                  <a:ea typeface="Calibri"/>
                  <a:cs typeface="Calibri"/>
                  <a:sym typeface="Calibri"/>
                </a:endParaRPr>
              </a:p>
            </p:txBody>
          </p:sp>
        </p:grpSp>
        <p:grpSp>
          <p:nvGrpSpPr>
            <p:cNvPr id="396" name="Group 395">
              <a:extLst>
                <a:ext uri="{FF2B5EF4-FFF2-40B4-BE49-F238E27FC236}">
                  <a16:creationId xmlns:a16="http://schemas.microsoft.com/office/drawing/2014/main" id="{1686AFF1-0488-EB90-C88C-51B5C6746B35}"/>
                </a:ext>
              </a:extLst>
            </p:cNvPr>
            <p:cNvGrpSpPr/>
            <p:nvPr/>
          </p:nvGrpSpPr>
          <p:grpSpPr>
            <a:xfrm>
              <a:off x="5756500" y="5202503"/>
              <a:ext cx="2147993" cy="883697"/>
              <a:chOff x="5756500" y="5202503"/>
              <a:chExt cx="2147993" cy="883697"/>
            </a:xfrm>
          </p:grpSpPr>
          <p:grpSp>
            <p:nvGrpSpPr>
              <p:cNvPr id="245" name="Group 244">
                <a:extLst>
                  <a:ext uri="{FF2B5EF4-FFF2-40B4-BE49-F238E27FC236}">
                    <a16:creationId xmlns:a16="http://schemas.microsoft.com/office/drawing/2014/main" id="{A524FD6E-BBA5-CBCB-F94B-8F87370FCDE3}"/>
                  </a:ext>
                </a:extLst>
              </p:cNvPr>
              <p:cNvGrpSpPr/>
              <p:nvPr/>
            </p:nvGrpSpPr>
            <p:grpSpPr>
              <a:xfrm>
                <a:off x="5756500" y="5423156"/>
                <a:ext cx="1338775" cy="663044"/>
                <a:chOff x="5804548" y="4242751"/>
                <a:chExt cx="1338775" cy="663044"/>
              </a:xfrm>
            </p:grpSpPr>
            <p:cxnSp>
              <p:nvCxnSpPr>
                <p:cNvPr id="246" name="Straight Arrow Connector 245">
                  <a:extLst>
                    <a:ext uri="{FF2B5EF4-FFF2-40B4-BE49-F238E27FC236}">
                      <a16:creationId xmlns:a16="http://schemas.microsoft.com/office/drawing/2014/main" id="{23CF8209-3C44-FBB7-DF83-C578113374B0}"/>
                    </a:ext>
                  </a:extLst>
                </p:cNvPr>
                <p:cNvCxnSpPr>
                  <a:cxnSpLocks/>
                </p:cNvCxnSpPr>
                <p:nvPr/>
              </p:nvCxnSpPr>
              <p:spPr>
                <a:xfrm>
                  <a:off x="5804548" y="4242751"/>
                  <a:ext cx="1338775"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47" name="Straight Arrow Connector 246">
                  <a:extLst>
                    <a:ext uri="{FF2B5EF4-FFF2-40B4-BE49-F238E27FC236}">
                      <a16:creationId xmlns:a16="http://schemas.microsoft.com/office/drawing/2014/main" id="{A281322A-F120-19B3-25A9-192F89D9BEE0}"/>
                    </a:ext>
                  </a:extLst>
                </p:cNvPr>
                <p:cNvCxnSpPr>
                  <a:cxnSpLocks/>
                </p:cNvCxnSpPr>
                <p:nvPr/>
              </p:nvCxnSpPr>
              <p:spPr>
                <a:xfrm>
                  <a:off x="6474423" y="4905795"/>
                  <a:ext cx="651344"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248" name="Group 247">
                <a:extLst>
                  <a:ext uri="{FF2B5EF4-FFF2-40B4-BE49-F238E27FC236}">
                    <a16:creationId xmlns:a16="http://schemas.microsoft.com/office/drawing/2014/main" id="{68B7741A-DDA2-94A5-8F13-0A42B8B9075F}"/>
                  </a:ext>
                </a:extLst>
              </p:cNvPr>
              <p:cNvGrpSpPr/>
              <p:nvPr/>
            </p:nvGrpSpPr>
            <p:grpSpPr>
              <a:xfrm>
                <a:off x="6800118" y="5202503"/>
                <a:ext cx="1104375" cy="881219"/>
                <a:chOff x="6848166" y="4022098"/>
                <a:chExt cx="1104375" cy="881219"/>
              </a:xfrm>
            </p:grpSpPr>
            <p:sp>
              <p:nvSpPr>
                <p:cNvPr id="249" name="Rectangle 248">
                  <a:extLst>
                    <a:ext uri="{FF2B5EF4-FFF2-40B4-BE49-F238E27FC236}">
                      <a16:creationId xmlns:a16="http://schemas.microsoft.com/office/drawing/2014/main" id="{4FB83765-B9C4-B46A-6161-51BF5219732E}"/>
                    </a:ext>
                  </a:extLst>
                </p:cNvPr>
                <p:cNvSpPr/>
                <p:nvPr/>
              </p:nvSpPr>
              <p:spPr>
                <a:xfrm rot="16200000">
                  <a:off x="6603744" y="4493468"/>
                  <a:ext cx="654270" cy="165426"/>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0" name="Rectangle 249">
                  <a:extLst>
                    <a:ext uri="{FF2B5EF4-FFF2-40B4-BE49-F238E27FC236}">
                      <a16:creationId xmlns:a16="http://schemas.microsoft.com/office/drawing/2014/main" id="{96595D32-351A-25A2-4391-0F04618D5050}"/>
                    </a:ext>
                  </a:extLst>
                </p:cNvPr>
                <p:cNvSpPr/>
                <p:nvPr/>
              </p:nvSpPr>
              <p:spPr>
                <a:xfrm>
                  <a:off x="7103866" y="4022098"/>
                  <a:ext cx="848675" cy="165425"/>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1" name="Rectangle 250">
                  <a:extLst>
                    <a:ext uri="{FF2B5EF4-FFF2-40B4-BE49-F238E27FC236}">
                      <a16:creationId xmlns:a16="http://schemas.microsoft.com/office/drawing/2014/main" id="{707C4D3A-4208-9116-508D-F53EA076723F}"/>
                    </a:ext>
                  </a:extLst>
                </p:cNvPr>
                <p:cNvSpPr/>
                <p:nvPr/>
              </p:nvSpPr>
              <p:spPr>
                <a:xfrm>
                  <a:off x="7190645"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2" name="Rectangle 251">
                  <a:extLst>
                    <a:ext uri="{FF2B5EF4-FFF2-40B4-BE49-F238E27FC236}">
                      <a16:creationId xmlns:a16="http://schemas.microsoft.com/office/drawing/2014/main" id="{82F5F335-E298-A981-721F-161E8A5E418C}"/>
                    </a:ext>
                  </a:extLst>
                </p:cNvPr>
                <p:cNvSpPr/>
                <p:nvPr/>
              </p:nvSpPr>
              <p:spPr>
                <a:xfrm>
                  <a:off x="744631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3" name="Rectangle 252">
                  <a:extLst>
                    <a:ext uri="{FF2B5EF4-FFF2-40B4-BE49-F238E27FC236}">
                      <a16:creationId xmlns:a16="http://schemas.microsoft.com/office/drawing/2014/main" id="{48F39F8C-A71B-30B7-C15B-E38E1C8EE1BD}"/>
                    </a:ext>
                  </a:extLst>
                </p:cNvPr>
                <p:cNvSpPr/>
                <p:nvPr/>
              </p:nvSpPr>
              <p:spPr>
                <a:xfrm>
                  <a:off x="761675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4" name="Rectangle 253">
                  <a:extLst>
                    <a:ext uri="{FF2B5EF4-FFF2-40B4-BE49-F238E27FC236}">
                      <a16:creationId xmlns:a16="http://schemas.microsoft.com/office/drawing/2014/main" id="{8A45CBA0-1879-D4E2-4A8F-BBF8EE1EBD98}"/>
                    </a:ext>
                  </a:extLst>
                </p:cNvPr>
                <p:cNvSpPr/>
                <p:nvPr/>
              </p:nvSpPr>
              <p:spPr>
                <a:xfrm>
                  <a:off x="778720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5" name="Rectangle 254">
                  <a:extLst>
                    <a:ext uri="{FF2B5EF4-FFF2-40B4-BE49-F238E27FC236}">
                      <a16:creationId xmlns:a16="http://schemas.microsoft.com/office/drawing/2014/main" id="{8B17CA64-4618-88D5-3EDF-3B6079169C57}"/>
                    </a:ext>
                  </a:extLst>
                </p:cNvPr>
                <p:cNvSpPr/>
                <p:nvPr/>
              </p:nvSpPr>
              <p:spPr>
                <a:xfrm>
                  <a:off x="7531536"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6" name="Rectangle 255">
                  <a:extLst>
                    <a:ext uri="{FF2B5EF4-FFF2-40B4-BE49-F238E27FC236}">
                      <a16:creationId xmlns:a16="http://schemas.microsoft.com/office/drawing/2014/main" id="{E00A42A1-5E92-7A6F-BDCD-2BFFA19A0E56}"/>
                    </a:ext>
                  </a:extLst>
                </p:cNvPr>
                <p:cNvSpPr/>
                <p:nvPr/>
              </p:nvSpPr>
              <p:spPr>
                <a:xfrm>
                  <a:off x="7701981"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7" name="Rectangle 256">
                  <a:extLst>
                    <a:ext uri="{FF2B5EF4-FFF2-40B4-BE49-F238E27FC236}">
                      <a16:creationId xmlns:a16="http://schemas.microsoft.com/office/drawing/2014/main" id="{23E9AE54-7DE0-D7C3-9B91-8455BFD626B0}"/>
                    </a:ext>
                  </a:extLst>
                </p:cNvPr>
                <p:cNvSpPr/>
                <p:nvPr/>
              </p:nvSpPr>
              <p:spPr>
                <a:xfrm>
                  <a:off x="7872427"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8" name="Rectangle 257">
                  <a:extLst>
                    <a:ext uri="{FF2B5EF4-FFF2-40B4-BE49-F238E27FC236}">
                      <a16:creationId xmlns:a16="http://schemas.microsoft.com/office/drawing/2014/main" id="{59D349AF-E26A-09E5-B981-E23D4291625F}"/>
                    </a:ext>
                  </a:extLst>
                </p:cNvPr>
                <p:cNvSpPr/>
                <p:nvPr/>
              </p:nvSpPr>
              <p:spPr>
                <a:xfrm>
                  <a:off x="727586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9" name="Rectangle 258">
                  <a:extLst>
                    <a:ext uri="{FF2B5EF4-FFF2-40B4-BE49-F238E27FC236}">
                      <a16:creationId xmlns:a16="http://schemas.microsoft.com/office/drawing/2014/main" id="{51C5FDF5-1535-725A-6238-FCE8A94C6307}"/>
                    </a:ext>
                  </a:extLst>
                </p:cNvPr>
                <p:cNvSpPr/>
                <p:nvPr/>
              </p:nvSpPr>
              <p:spPr>
                <a:xfrm>
                  <a:off x="7361090"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0" name="Rectangle 259">
                  <a:extLst>
                    <a:ext uri="{FF2B5EF4-FFF2-40B4-BE49-F238E27FC236}">
                      <a16:creationId xmlns:a16="http://schemas.microsoft.com/office/drawing/2014/main" id="{C86A9C01-2156-A008-48D4-E2F36BA9F0FF}"/>
                    </a:ext>
                  </a:extLst>
                </p:cNvPr>
                <p:cNvSpPr/>
                <p:nvPr/>
              </p:nvSpPr>
              <p:spPr>
                <a:xfrm>
                  <a:off x="710542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1" name="Rectangle 260">
                  <a:extLst>
                    <a:ext uri="{FF2B5EF4-FFF2-40B4-BE49-F238E27FC236}">
                      <a16:creationId xmlns:a16="http://schemas.microsoft.com/office/drawing/2014/main" id="{65D084FA-FFD1-1F70-9AF1-611978F79833}"/>
                    </a:ext>
                  </a:extLst>
                </p:cNvPr>
                <p:cNvSpPr/>
                <p:nvPr/>
              </p:nvSpPr>
              <p:spPr>
                <a:xfrm>
                  <a:off x="7190645" y="4410557"/>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2" name="Rectangle 261">
                  <a:extLst>
                    <a:ext uri="{FF2B5EF4-FFF2-40B4-BE49-F238E27FC236}">
                      <a16:creationId xmlns:a16="http://schemas.microsoft.com/office/drawing/2014/main" id="{C84F3CFC-A9EB-3455-2A13-FD9F4B534FAA}"/>
                    </a:ext>
                  </a:extLst>
                </p:cNvPr>
                <p:cNvSpPr/>
                <p:nvPr/>
              </p:nvSpPr>
              <p:spPr>
                <a:xfrm>
                  <a:off x="744631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3" name="Rectangle 262">
                  <a:extLst>
                    <a:ext uri="{FF2B5EF4-FFF2-40B4-BE49-F238E27FC236}">
                      <a16:creationId xmlns:a16="http://schemas.microsoft.com/office/drawing/2014/main" id="{307D4A87-F5DB-637F-5B47-0614EEE4EECF}"/>
                    </a:ext>
                  </a:extLst>
                </p:cNvPr>
                <p:cNvSpPr/>
                <p:nvPr/>
              </p:nvSpPr>
              <p:spPr>
                <a:xfrm>
                  <a:off x="761675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4" name="Rectangle 263">
                  <a:extLst>
                    <a:ext uri="{FF2B5EF4-FFF2-40B4-BE49-F238E27FC236}">
                      <a16:creationId xmlns:a16="http://schemas.microsoft.com/office/drawing/2014/main" id="{63EFD2BB-68E6-4B9A-31A6-BF9FAE0052F6}"/>
                    </a:ext>
                  </a:extLst>
                </p:cNvPr>
                <p:cNvSpPr/>
                <p:nvPr/>
              </p:nvSpPr>
              <p:spPr>
                <a:xfrm>
                  <a:off x="778720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5" name="Rectangle 264">
                  <a:extLst>
                    <a:ext uri="{FF2B5EF4-FFF2-40B4-BE49-F238E27FC236}">
                      <a16:creationId xmlns:a16="http://schemas.microsoft.com/office/drawing/2014/main" id="{92578979-256E-1814-881C-D8C9AFD7AFB0}"/>
                    </a:ext>
                  </a:extLst>
                </p:cNvPr>
                <p:cNvSpPr/>
                <p:nvPr/>
              </p:nvSpPr>
              <p:spPr>
                <a:xfrm>
                  <a:off x="7531536"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6" name="Rectangle 265">
                  <a:extLst>
                    <a:ext uri="{FF2B5EF4-FFF2-40B4-BE49-F238E27FC236}">
                      <a16:creationId xmlns:a16="http://schemas.microsoft.com/office/drawing/2014/main" id="{EF0D645B-2F3A-EFA2-6CF8-B99C20A1F08A}"/>
                    </a:ext>
                  </a:extLst>
                </p:cNvPr>
                <p:cNvSpPr/>
                <p:nvPr/>
              </p:nvSpPr>
              <p:spPr>
                <a:xfrm>
                  <a:off x="7701981"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7" name="Rectangle 266">
                  <a:extLst>
                    <a:ext uri="{FF2B5EF4-FFF2-40B4-BE49-F238E27FC236}">
                      <a16:creationId xmlns:a16="http://schemas.microsoft.com/office/drawing/2014/main" id="{E0AF44E3-D612-9458-1E5C-93077E1F9CB8}"/>
                    </a:ext>
                  </a:extLst>
                </p:cNvPr>
                <p:cNvSpPr/>
                <p:nvPr/>
              </p:nvSpPr>
              <p:spPr>
                <a:xfrm>
                  <a:off x="7872427"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8" name="Rectangle 267">
                  <a:extLst>
                    <a:ext uri="{FF2B5EF4-FFF2-40B4-BE49-F238E27FC236}">
                      <a16:creationId xmlns:a16="http://schemas.microsoft.com/office/drawing/2014/main" id="{31B4AC8B-AF17-81E7-3DE9-121410A38E75}"/>
                    </a:ext>
                  </a:extLst>
                </p:cNvPr>
                <p:cNvSpPr/>
                <p:nvPr/>
              </p:nvSpPr>
              <p:spPr>
                <a:xfrm>
                  <a:off x="727586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9" name="Rectangle 268">
                  <a:extLst>
                    <a:ext uri="{FF2B5EF4-FFF2-40B4-BE49-F238E27FC236}">
                      <a16:creationId xmlns:a16="http://schemas.microsoft.com/office/drawing/2014/main" id="{D4A94A4C-6647-86D7-574A-4D34DA1A1CDE}"/>
                    </a:ext>
                  </a:extLst>
                </p:cNvPr>
                <p:cNvSpPr/>
                <p:nvPr/>
              </p:nvSpPr>
              <p:spPr>
                <a:xfrm>
                  <a:off x="7361090"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0" name="Rectangle 269">
                  <a:extLst>
                    <a:ext uri="{FF2B5EF4-FFF2-40B4-BE49-F238E27FC236}">
                      <a16:creationId xmlns:a16="http://schemas.microsoft.com/office/drawing/2014/main" id="{6784369C-EA27-6C2E-1D5A-ED4115473EB5}"/>
                    </a:ext>
                  </a:extLst>
                </p:cNvPr>
                <p:cNvSpPr/>
                <p:nvPr/>
              </p:nvSpPr>
              <p:spPr>
                <a:xfrm>
                  <a:off x="7105423" y="4326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1" name="Rectangle 270">
                  <a:extLst>
                    <a:ext uri="{FF2B5EF4-FFF2-40B4-BE49-F238E27FC236}">
                      <a16:creationId xmlns:a16="http://schemas.microsoft.com/office/drawing/2014/main" id="{8129A4EF-FBD3-3BC5-FF72-4CCF34A4ACC4}"/>
                    </a:ext>
                  </a:extLst>
                </p:cNvPr>
                <p:cNvSpPr/>
                <p:nvPr/>
              </p:nvSpPr>
              <p:spPr>
                <a:xfrm>
                  <a:off x="7190645"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2" name="Rectangle 271">
                  <a:extLst>
                    <a:ext uri="{FF2B5EF4-FFF2-40B4-BE49-F238E27FC236}">
                      <a16:creationId xmlns:a16="http://schemas.microsoft.com/office/drawing/2014/main" id="{E862172C-E9CF-60FE-5D6B-15EAFDE941DC}"/>
                    </a:ext>
                  </a:extLst>
                </p:cNvPr>
                <p:cNvSpPr/>
                <p:nvPr/>
              </p:nvSpPr>
              <p:spPr>
                <a:xfrm>
                  <a:off x="744631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3" name="Rectangle 272">
                  <a:extLst>
                    <a:ext uri="{FF2B5EF4-FFF2-40B4-BE49-F238E27FC236}">
                      <a16:creationId xmlns:a16="http://schemas.microsoft.com/office/drawing/2014/main" id="{75456376-1E3C-3825-1861-D5300406393C}"/>
                    </a:ext>
                  </a:extLst>
                </p:cNvPr>
                <p:cNvSpPr/>
                <p:nvPr/>
              </p:nvSpPr>
              <p:spPr>
                <a:xfrm>
                  <a:off x="761675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4" name="Rectangle 273">
                  <a:extLst>
                    <a:ext uri="{FF2B5EF4-FFF2-40B4-BE49-F238E27FC236}">
                      <a16:creationId xmlns:a16="http://schemas.microsoft.com/office/drawing/2014/main" id="{538087DE-2EB8-7A76-8E5C-E7B3004F090E}"/>
                    </a:ext>
                  </a:extLst>
                </p:cNvPr>
                <p:cNvSpPr/>
                <p:nvPr/>
              </p:nvSpPr>
              <p:spPr>
                <a:xfrm>
                  <a:off x="778720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5" name="Rectangle 274">
                  <a:extLst>
                    <a:ext uri="{FF2B5EF4-FFF2-40B4-BE49-F238E27FC236}">
                      <a16:creationId xmlns:a16="http://schemas.microsoft.com/office/drawing/2014/main" id="{3AD57FF8-C88C-A61A-A1C2-5F260EAE13D4}"/>
                    </a:ext>
                  </a:extLst>
                </p:cNvPr>
                <p:cNvSpPr/>
                <p:nvPr/>
              </p:nvSpPr>
              <p:spPr>
                <a:xfrm>
                  <a:off x="7531536"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6" name="Rectangle 275">
                  <a:extLst>
                    <a:ext uri="{FF2B5EF4-FFF2-40B4-BE49-F238E27FC236}">
                      <a16:creationId xmlns:a16="http://schemas.microsoft.com/office/drawing/2014/main" id="{5A1C87E4-14A4-F98B-6016-4A24075E4B84}"/>
                    </a:ext>
                  </a:extLst>
                </p:cNvPr>
                <p:cNvSpPr/>
                <p:nvPr/>
              </p:nvSpPr>
              <p:spPr>
                <a:xfrm>
                  <a:off x="7701981"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7" name="Rectangle 276">
                  <a:extLst>
                    <a:ext uri="{FF2B5EF4-FFF2-40B4-BE49-F238E27FC236}">
                      <a16:creationId xmlns:a16="http://schemas.microsoft.com/office/drawing/2014/main" id="{CBDB917E-624E-25C3-78CB-B932DAC07107}"/>
                    </a:ext>
                  </a:extLst>
                </p:cNvPr>
                <p:cNvSpPr/>
                <p:nvPr/>
              </p:nvSpPr>
              <p:spPr>
                <a:xfrm>
                  <a:off x="7872427"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8" name="Rectangle 277">
                  <a:extLst>
                    <a:ext uri="{FF2B5EF4-FFF2-40B4-BE49-F238E27FC236}">
                      <a16:creationId xmlns:a16="http://schemas.microsoft.com/office/drawing/2014/main" id="{B96906BE-9CAF-FFC1-15FE-9EACD64305F7}"/>
                    </a:ext>
                  </a:extLst>
                </p:cNvPr>
                <p:cNvSpPr/>
                <p:nvPr/>
              </p:nvSpPr>
              <p:spPr>
                <a:xfrm>
                  <a:off x="727586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9" name="Rectangle 278">
                  <a:extLst>
                    <a:ext uri="{FF2B5EF4-FFF2-40B4-BE49-F238E27FC236}">
                      <a16:creationId xmlns:a16="http://schemas.microsoft.com/office/drawing/2014/main" id="{8F2F81D5-EBFD-CB13-F0DD-DECF59F2AAFA}"/>
                    </a:ext>
                  </a:extLst>
                </p:cNvPr>
                <p:cNvSpPr/>
                <p:nvPr/>
              </p:nvSpPr>
              <p:spPr>
                <a:xfrm>
                  <a:off x="7361090"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0" name="Rectangle 279">
                  <a:extLst>
                    <a:ext uri="{FF2B5EF4-FFF2-40B4-BE49-F238E27FC236}">
                      <a16:creationId xmlns:a16="http://schemas.microsoft.com/office/drawing/2014/main" id="{21CD7481-3DB3-DEC7-91C2-3886AB9501FE}"/>
                    </a:ext>
                  </a:extLst>
                </p:cNvPr>
                <p:cNvSpPr/>
                <p:nvPr/>
              </p:nvSpPr>
              <p:spPr>
                <a:xfrm>
                  <a:off x="710542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1" name="Rectangle 280">
                  <a:extLst>
                    <a:ext uri="{FF2B5EF4-FFF2-40B4-BE49-F238E27FC236}">
                      <a16:creationId xmlns:a16="http://schemas.microsoft.com/office/drawing/2014/main" id="{9775198E-9BE6-2AF9-5BCB-5BDDA72B261F}"/>
                    </a:ext>
                  </a:extLst>
                </p:cNvPr>
                <p:cNvSpPr/>
                <p:nvPr/>
              </p:nvSpPr>
              <p:spPr>
                <a:xfrm>
                  <a:off x="7190645"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2" name="Rectangle 281">
                  <a:extLst>
                    <a:ext uri="{FF2B5EF4-FFF2-40B4-BE49-F238E27FC236}">
                      <a16:creationId xmlns:a16="http://schemas.microsoft.com/office/drawing/2014/main" id="{597CDEF4-5DAC-5731-DFDC-F69990C3A82F}"/>
                    </a:ext>
                  </a:extLst>
                </p:cNvPr>
                <p:cNvSpPr/>
                <p:nvPr/>
              </p:nvSpPr>
              <p:spPr>
                <a:xfrm>
                  <a:off x="744631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3" name="Rectangle 282">
                  <a:extLst>
                    <a:ext uri="{FF2B5EF4-FFF2-40B4-BE49-F238E27FC236}">
                      <a16:creationId xmlns:a16="http://schemas.microsoft.com/office/drawing/2014/main" id="{B3613ACC-AFF9-44E0-AD81-EC566B3E420B}"/>
                    </a:ext>
                  </a:extLst>
                </p:cNvPr>
                <p:cNvSpPr/>
                <p:nvPr/>
              </p:nvSpPr>
              <p:spPr>
                <a:xfrm>
                  <a:off x="7616758"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4" name="Rectangle 283">
                  <a:extLst>
                    <a:ext uri="{FF2B5EF4-FFF2-40B4-BE49-F238E27FC236}">
                      <a16:creationId xmlns:a16="http://schemas.microsoft.com/office/drawing/2014/main" id="{B2FA52D5-34A0-AAB5-645B-13906E245870}"/>
                    </a:ext>
                  </a:extLst>
                </p:cNvPr>
                <p:cNvSpPr/>
                <p:nvPr/>
              </p:nvSpPr>
              <p:spPr>
                <a:xfrm>
                  <a:off x="778720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5" name="Rectangle 284">
                  <a:extLst>
                    <a:ext uri="{FF2B5EF4-FFF2-40B4-BE49-F238E27FC236}">
                      <a16:creationId xmlns:a16="http://schemas.microsoft.com/office/drawing/2014/main" id="{F9B342C6-1B45-960C-ECDF-A7C4C0E0DB41}"/>
                    </a:ext>
                  </a:extLst>
                </p:cNvPr>
                <p:cNvSpPr/>
                <p:nvPr/>
              </p:nvSpPr>
              <p:spPr>
                <a:xfrm>
                  <a:off x="7531536"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6" name="Rectangle 285">
                  <a:extLst>
                    <a:ext uri="{FF2B5EF4-FFF2-40B4-BE49-F238E27FC236}">
                      <a16:creationId xmlns:a16="http://schemas.microsoft.com/office/drawing/2014/main" id="{438DAF64-11BF-CBF5-EFFD-CFBBA910F392}"/>
                    </a:ext>
                  </a:extLst>
                </p:cNvPr>
                <p:cNvSpPr/>
                <p:nvPr/>
              </p:nvSpPr>
              <p:spPr>
                <a:xfrm>
                  <a:off x="7701981"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7" name="Rectangle 286">
                  <a:extLst>
                    <a:ext uri="{FF2B5EF4-FFF2-40B4-BE49-F238E27FC236}">
                      <a16:creationId xmlns:a16="http://schemas.microsoft.com/office/drawing/2014/main" id="{95666CFC-13BD-0CDF-E946-8DAA2C9169BA}"/>
                    </a:ext>
                  </a:extLst>
                </p:cNvPr>
                <p:cNvSpPr/>
                <p:nvPr/>
              </p:nvSpPr>
              <p:spPr>
                <a:xfrm>
                  <a:off x="7872427"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8" name="Rectangle 287">
                  <a:extLst>
                    <a:ext uri="{FF2B5EF4-FFF2-40B4-BE49-F238E27FC236}">
                      <a16:creationId xmlns:a16="http://schemas.microsoft.com/office/drawing/2014/main" id="{06DF290D-7F18-00DE-D084-3B5FE3A8C239}"/>
                    </a:ext>
                  </a:extLst>
                </p:cNvPr>
                <p:cNvSpPr/>
                <p:nvPr/>
              </p:nvSpPr>
              <p:spPr>
                <a:xfrm>
                  <a:off x="7275868" y="4494223"/>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9" name="Rectangle 288">
                  <a:extLst>
                    <a:ext uri="{FF2B5EF4-FFF2-40B4-BE49-F238E27FC236}">
                      <a16:creationId xmlns:a16="http://schemas.microsoft.com/office/drawing/2014/main" id="{509AEF68-F267-D139-D6C2-D7204B1F70B3}"/>
                    </a:ext>
                  </a:extLst>
                </p:cNvPr>
                <p:cNvSpPr/>
                <p:nvPr/>
              </p:nvSpPr>
              <p:spPr>
                <a:xfrm>
                  <a:off x="7361090"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0" name="Rectangle 289">
                  <a:extLst>
                    <a:ext uri="{FF2B5EF4-FFF2-40B4-BE49-F238E27FC236}">
                      <a16:creationId xmlns:a16="http://schemas.microsoft.com/office/drawing/2014/main" id="{BA2683E9-CCBD-7B1C-C22E-9E789C51B93B}"/>
                    </a:ext>
                  </a:extLst>
                </p:cNvPr>
                <p:cNvSpPr/>
                <p:nvPr/>
              </p:nvSpPr>
              <p:spPr>
                <a:xfrm>
                  <a:off x="710542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1" name="Rectangle 290">
                  <a:extLst>
                    <a:ext uri="{FF2B5EF4-FFF2-40B4-BE49-F238E27FC236}">
                      <a16:creationId xmlns:a16="http://schemas.microsoft.com/office/drawing/2014/main" id="{6F6D364B-FD0F-7709-2A25-4CD6CCDE90F6}"/>
                    </a:ext>
                  </a:extLst>
                </p:cNvPr>
                <p:cNvSpPr/>
                <p:nvPr/>
              </p:nvSpPr>
              <p:spPr>
                <a:xfrm>
                  <a:off x="7190645"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2" name="Rectangle 291">
                  <a:extLst>
                    <a:ext uri="{FF2B5EF4-FFF2-40B4-BE49-F238E27FC236}">
                      <a16:creationId xmlns:a16="http://schemas.microsoft.com/office/drawing/2014/main" id="{A4276564-C18D-9EF8-32CA-6A0F57E42256}"/>
                    </a:ext>
                  </a:extLst>
                </p:cNvPr>
                <p:cNvSpPr/>
                <p:nvPr/>
              </p:nvSpPr>
              <p:spPr>
                <a:xfrm>
                  <a:off x="7446313" y="4577890"/>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3" name="Rectangle 292">
                  <a:extLst>
                    <a:ext uri="{FF2B5EF4-FFF2-40B4-BE49-F238E27FC236}">
                      <a16:creationId xmlns:a16="http://schemas.microsoft.com/office/drawing/2014/main" id="{65550260-6273-9794-82A7-7BB44323144F}"/>
                    </a:ext>
                  </a:extLst>
                </p:cNvPr>
                <p:cNvSpPr/>
                <p:nvPr/>
              </p:nvSpPr>
              <p:spPr>
                <a:xfrm>
                  <a:off x="7616758"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4" name="Rectangle 293">
                  <a:extLst>
                    <a:ext uri="{FF2B5EF4-FFF2-40B4-BE49-F238E27FC236}">
                      <a16:creationId xmlns:a16="http://schemas.microsoft.com/office/drawing/2014/main" id="{2E17B7B2-28A3-9094-31ED-939D24FA46A9}"/>
                    </a:ext>
                  </a:extLst>
                </p:cNvPr>
                <p:cNvSpPr/>
                <p:nvPr/>
              </p:nvSpPr>
              <p:spPr>
                <a:xfrm>
                  <a:off x="778720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5" name="Rectangle 294">
                  <a:extLst>
                    <a:ext uri="{FF2B5EF4-FFF2-40B4-BE49-F238E27FC236}">
                      <a16:creationId xmlns:a16="http://schemas.microsoft.com/office/drawing/2014/main" id="{2651A3AC-4BE9-CCE9-A805-6C0602D5037B}"/>
                    </a:ext>
                  </a:extLst>
                </p:cNvPr>
                <p:cNvSpPr/>
                <p:nvPr/>
              </p:nvSpPr>
              <p:spPr>
                <a:xfrm>
                  <a:off x="7531536"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6" name="Rectangle 295">
                  <a:extLst>
                    <a:ext uri="{FF2B5EF4-FFF2-40B4-BE49-F238E27FC236}">
                      <a16:creationId xmlns:a16="http://schemas.microsoft.com/office/drawing/2014/main" id="{E86DE005-BCC5-F4E0-6E3B-EBC2A0A61BEE}"/>
                    </a:ext>
                  </a:extLst>
                </p:cNvPr>
                <p:cNvSpPr/>
                <p:nvPr/>
              </p:nvSpPr>
              <p:spPr>
                <a:xfrm>
                  <a:off x="7701981"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7" name="Rectangle 296">
                  <a:extLst>
                    <a:ext uri="{FF2B5EF4-FFF2-40B4-BE49-F238E27FC236}">
                      <a16:creationId xmlns:a16="http://schemas.microsoft.com/office/drawing/2014/main" id="{76346134-6E2E-7501-86CE-15207CD664BF}"/>
                    </a:ext>
                  </a:extLst>
                </p:cNvPr>
                <p:cNvSpPr/>
                <p:nvPr/>
              </p:nvSpPr>
              <p:spPr>
                <a:xfrm>
                  <a:off x="7872427"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8" name="Rectangle 297">
                  <a:extLst>
                    <a:ext uri="{FF2B5EF4-FFF2-40B4-BE49-F238E27FC236}">
                      <a16:creationId xmlns:a16="http://schemas.microsoft.com/office/drawing/2014/main" id="{DFBF184F-02F2-D823-0BF7-D41F8757CD48}"/>
                    </a:ext>
                  </a:extLst>
                </p:cNvPr>
                <p:cNvSpPr/>
                <p:nvPr/>
              </p:nvSpPr>
              <p:spPr>
                <a:xfrm>
                  <a:off x="7275868"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9" name="Rectangle 298">
                  <a:extLst>
                    <a:ext uri="{FF2B5EF4-FFF2-40B4-BE49-F238E27FC236}">
                      <a16:creationId xmlns:a16="http://schemas.microsoft.com/office/drawing/2014/main" id="{A7323737-B0AC-616B-3B3C-1CC8E749F2BD}"/>
                    </a:ext>
                  </a:extLst>
                </p:cNvPr>
                <p:cNvSpPr/>
                <p:nvPr/>
              </p:nvSpPr>
              <p:spPr>
                <a:xfrm>
                  <a:off x="7361090"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0" name="Rectangle 299">
                  <a:extLst>
                    <a:ext uri="{FF2B5EF4-FFF2-40B4-BE49-F238E27FC236}">
                      <a16:creationId xmlns:a16="http://schemas.microsoft.com/office/drawing/2014/main" id="{2708E432-7A3F-71AF-FEF8-BACB2F1833B3}"/>
                    </a:ext>
                  </a:extLst>
                </p:cNvPr>
                <p:cNvSpPr/>
                <p:nvPr/>
              </p:nvSpPr>
              <p:spPr>
                <a:xfrm>
                  <a:off x="710542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1" name="Rectangle 300">
                  <a:extLst>
                    <a:ext uri="{FF2B5EF4-FFF2-40B4-BE49-F238E27FC236}">
                      <a16:creationId xmlns:a16="http://schemas.microsoft.com/office/drawing/2014/main" id="{B55DF81D-EF97-AF52-04AB-25755D35C4BB}"/>
                    </a:ext>
                  </a:extLst>
                </p:cNvPr>
                <p:cNvSpPr/>
                <p:nvPr/>
              </p:nvSpPr>
              <p:spPr>
                <a:xfrm>
                  <a:off x="7190645"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2" name="Rectangle 301">
                  <a:extLst>
                    <a:ext uri="{FF2B5EF4-FFF2-40B4-BE49-F238E27FC236}">
                      <a16:creationId xmlns:a16="http://schemas.microsoft.com/office/drawing/2014/main" id="{218C43CF-D296-D7FF-A314-D244AA2450E1}"/>
                    </a:ext>
                  </a:extLst>
                </p:cNvPr>
                <p:cNvSpPr/>
                <p:nvPr/>
              </p:nvSpPr>
              <p:spPr>
                <a:xfrm>
                  <a:off x="744631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3" name="Rectangle 302">
                  <a:extLst>
                    <a:ext uri="{FF2B5EF4-FFF2-40B4-BE49-F238E27FC236}">
                      <a16:creationId xmlns:a16="http://schemas.microsoft.com/office/drawing/2014/main" id="{B488428E-4B51-67D8-9903-058D2E6F7E40}"/>
                    </a:ext>
                  </a:extLst>
                </p:cNvPr>
                <p:cNvSpPr/>
                <p:nvPr/>
              </p:nvSpPr>
              <p:spPr>
                <a:xfrm>
                  <a:off x="761675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4" name="Rectangle 303">
                  <a:extLst>
                    <a:ext uri="{FF2B5EF4-FFF2-40B4-BE49-F238E27FC236}">
                      <a16:creationId xmlns:a16="http://schemas.microsoft.com/office/drawing/2014/main" id="{D8BB3FD6-158D-E4DC-0B2F-07E5EC5398BE}"/>
                    </a:ext>
                  </a:extLst>
                </p:cNvPr>
                <p:cNvSpPr/>
                <p:nvPr/>
              </p:nvSpPr>
              <p:spPr>
                <a:xfrm>
                  <a:off x="778720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5" name="Rectangle 304">
                  <a:extLst>
                    <a:ext uri="{FF2B5EF4-FFF2-40B4-BE49-F238E27FC236}">
                      <a16:creationId xmlns:a16="http://schemas.microsoft.com/office/drawing/2014/main" id="{48CB1501-3AE9-AC6C-691B-CE9E24A20375}"/>
                    </a:ext>
                  </a:extLst>
                </p:cNvPr>
                <p:cNvSpPr/>
                <p:nvPr/>
              </p:nvSpPr>
              <p:spPr>
                <a:xfrm>
                  <a:off x="7531536"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6" name="Rectangle 305">
                  <a:extLst>
                    <a:ext uri="{FF2B5EF4-FFF2-40B4-BE49-F238E27FC236}">
                      <a16:creationId xmlns:a16="http://schemas.microsoft.com/office/drawing/2014/main" id="{30C8ACFF-D689-8256-DB2F-4BA73453FE9C}"/>
                    </a:ext>
                  </a:extLst>
                </p:cNvPr>
                <p:cNvSpPr/>
                <p:nvPr/>
              </p:nvSpPr>
              <p:spPr>
                <a:xfrm>
                  <a:off x="7701981" y="4661557"/>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7" name="Rectangle 306">
                  <a:extLst>
                    <a:ext uri="{FF2B5EF4-FFF2-40B4-BE49-F238E27FC236}">
                      <a16:creationId xmlns:a16="http://schemas.microsoft.com/office/drawing/2014/main" id="{4384F196-7BDA-4631-02EC-7E9783D43ABE}"/>
                    </a:ext>
                  </a:extLst>
                </p:cNvPr>
                <p:cNvSpPr/>
                <p:nvPr/>
              </p:nvSpPr>
              <p:spPr>
                <a:xfrm>
                  <a:off x="7872427"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8" name="Rectangle 307">
                  <a:extLst>
                    <a:ext uri="{FF2B5EF4-FFF2-40B4-BE49-F238E27FC236}">
                      <a16:creationId xmlns:a16="http://schemas.microsoft.com/office/drawing/2014/main" id="{27915E92-0583-0604-1A9D-554AB8B3F70E}"/>
                    </a:ext>
                  </a:extLst>
                </p:cNvPr>
                <p:cNvSpPr/>
                <p:nvPr/>
              </p:nvSpPr>
              <p:spPr>
                <a:xfrm>
                  <a:off x="727586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9" name="Rectangle 308">
                  <a:extLst>
                    <a:ext uri="{FF2B5EF4-FFF2-40B4-BE49-F238E27FC236}">
                      <a16:creationId xmlns:a16="http://schemas.microsoft.com/office/drawing/2014/main" id="{0861C884-A43F-6B5F-3463-7F7BF2097739}"/>
                    </a:ext>
                  </a:extLst>
                </p:cNvPr>
                <p:cNvSpPr/>
                <p:nvPr/>
              </p:nvSpPr>
              <p:spPr>
                <a:xfrm>
                  <a:off x="7361090"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0" name="Rectangle 309">
                  <a:extLst>
                    <a:ext uri="{FF2B5EF4-FFF2-40B4-BE49-F238E27FC236}">
                      <a16:creationId xmlns:a16="http://schemas.microsoft.com/office/drawing/2014/main" id="{B972B497-CF2A-1128-FA7F-0B43B4B89657}"/>
                    </a:ext>
                  </a:extLst>
                </p:cNvPr>
                <p:cNvSpPr/>
                <p:nvPr/>
              </p:nvSpPr>
              <p:spPr>
                <a:xfrm>
                  <a:off x="710542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1" name="Rectangle 310">
                  <a:extLst>
                    <a:ext uri="{FF2B5EF4-FFF2-40B4-BE49-F238E27FC236}">
                      <a16:creationId xmlns:a16="http://schemas.microsoft.com/office/drawing/2014/main" id="{BB32BC37-BD67-444A-7324-54141BEA3606}"/>
                    </a:ext>
                  </a:extLst>
                </p:cNvPr>
                <p:cNvSpPr/>
                <p:nvPr/>
              </p:nvSpPr>
              <p:spPr>
                <a:xfrm>
                  <a:off x="7190645"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2" name="Rectangle 311">
                  <a:extLst>
                    <a:ext uri="{FF2B5EF4-FFF2-40B4-BE49-F238E27FC236}">
                      <a16:creationId xmlns:a16="http://schemas.microsoft.com/office/drawing/2014/main" id="{3E173A04-3871-764E-AA6F-18281215C3DF}"/>
                    </a:ext>
                  </a:extLst>
                </p:cNvPr>
                <p:cNvSpPr/>
                <p:nvPr/>
              </p:nvSpPr>
              <p:spPr>
                <a:xfrm>
                  <a:off x="744631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3" name="Rectangle 312">
                  <a:extLst>
                    <a:ext uri="{FF2B5EF4-FFF2-40B4-BE49-F238E27FC236}">
                      <a16:creationId xmlns:a16="http://schemas.microsoft.com/office/drawing/2014/main" id="{18251E81-1B1A-C26D-1F5E-E16E95F75580}"/>
                    </a:ext>
                  </a:extLst>
                </p:cNvPr>
                <p:cNvSpPr/>
                <p:nvPr/>
              </p:nvSpPr>
              <p:spPr>
                <a:xfrm>
                  <a:off x="761675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4" name="Rectangle 313">
                  <a:extLst>
                    <a:ext uri="{FF2B5EF4-FFF2-40B4-BE49-F238E27FC236}">
                      <a16:creationId xmlns:a16="http://schemas.microsoft.com/office/drawing/2014/main" id="{2A2CAF44-812E-2488-ACBA-73C49025F004}"/>
                    </a:ext>
                  </a:extLst>
                </p:cNvPr>
                <p:cNvSpPr/>
                <p:nvPr/>
              </p:nvSpPr>
              <p:spPr>
                <a:xfrm>
                  <a:off x="7787203" y="4745223"/>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5" name="Rectangle 314">
                  <a:extLst>
                    <a:ext uri="{FF2B5EF4-FFF2-40B4-BE49-F238E27FC236}">
                      <a16:creationId xmlns:a16="http://schemas.microsoft.com/office/drawing/2014/main" id="{FC0489D5-17CE-810C-C15B-7A214652DB62}"/>
                    </a:ext>
                  </a:extLst>
                </p:cNvPr>
                <p:cNvSpPr/>
                <p:nvPr/>
              </p:nvSpPr>
              <p:spPr>
                <a:xfrm>
                  <a:off x="7531536"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6" name="Rectangle 315">
                  <a:extLst>
                    <a:ext uri="{FF2B5EF4-FFF2-40B4-BE49-F238E27FC236}">
                      <a16:creationId xmlns:a16="http://schemas.microsoft.com/office/drawing/2014/main" id="{6F507554-B74F-9208-9506-9D93B3A04E5A}"/>
                    </a:ext>
                  </a:extLst>
                </p:cNvPr>
                <p:cNvSpPr/>
                <p:nvPr/>
              </p:nvSpPr>
              <p:spPr>
                <a:xfrm>
                  <a:off x="7701981"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7" name="Rectangle 316">
                  <a:extLst>
                    <a:ext uri="{FF2B5EF4-FFF2-40B4-BE49-F238E27FC236}">
                      <a16:creationId xmlns:a16="http://schemas.microsoft.com/office/drawing/2014/main" id="{71091E7A-7DB1-8D2F-768B-79699C6E49E7}"/>
                    </a:ext>
                  </a:extLst>
                </p:cNvPr>
                <p:cNvSpPr/>
                <p:nvPr/>
              </p:nvSpPr>
              <p:spPr>
                <a:xfrm>
                  <a:off x="7872427"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8" name="Rectangle 317">
                  <a:extLst>
                    <a:ext uri="{FF2B5EF4-FFF2-40B4-BE49-F238E27FC236}">
                      <a16:creationId xmlns:a16="http://schemas.microsoft.com/office/drawing/2014/main" id="{AD32775F-0B93-1DD3-5CAC-DFE318827324}"/>
                    </a:ext>
                  </a:extLst>
                </p:cNvPr>
                <p:cNvSpPr/>
                <p:nvPr/>
              </p:nvSpPr>
              <p:spPr>
                <a:xfrm>
                  <a:off x="727586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9" name="Rectangle 318">
                  <a:extLst>
                    <a:ext uri="{FF2B5EF4-FFF2-40B4-BE49-F238E27FC236}">
                      <a16:creationId xmlns:a16="http://schemas.microsoft.com/office/drawing/2014/main" id="{59A8BE35-0AF6-6AEB-D678-7781B5261A19}"/>
                    </a:ext>
                  </a:extLst>
                </p:cNvPr>
                <p:cNvSpPr/>
                <p:nvPr/>
              </p:nvSpPr>
              <p:spPr>
                <a:xfrm>
                  <a:off x="7361090"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0" name="Rectangle 319">
                  <a:extLst>
                    <a:ext uri="{FF2B5EF4-FFF2-40B4-BE49-F238E27FC236}">
                      <a16:creationId xmlns:a16="http://schemas.microsoft.com/office/drawing/2014/main" id="{153BE74C-9361-A476-6D89-BB76685FB64C}"/>
                    </a:ext>
                  </a:extLst>
                </p:cNvPr>
                <p:cNvSpPr/>
                <p:nvPr/>
              </p:nvSpPr>
              <p:spPr>
                <a:xfrm>
                  <a:off x="7190645"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1" name="Rectangle 320">
                  <a:extLst>
                    <a:ext uri="{FF2B5EF4-FFF2-40B4-BE49-F238E27FC236}">
                      <a16:creationId xmlns:a16="http://schemas.microsoft.com/office/drawing/2014/main" id="{DF5DB571-6FD9-E878-2526-36B598A8C73A}"/>
                    </a:ext>
                  </a:extLst>
                </p:cNvPr>
                <p:cNvSpPr/>
                <p:nvPr/>
              </p:nvSpPr>
              <p:spPr>
                <a:xfrm>
                  <a:off x="744631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2" name="Rectangle 321">
                  <a:extLst>
                    <a:ext uri="{FF2B5EF4-FFF2-40B4-BE49-F238E27FC236}">
                      <a16:creationId xmlns:a16="http://schemas.microsoft.com/office/drawing/2014/main" id="{D84A4FAB-0BA6-7EC4-AA24-BCBC056E4C9D}"/>
                    </a:ext>
                  </a:extLst>
                </p:cNvPr>
                <p:cNvSpPr/>
                <p:nvPr/>
              </p:nvSpPr>
              <p:spPr>
                <a:xfrm>
                  <a:off x="761675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3" name="Rectangle 322">
                  <a:extLst>
                    <a:ext uri="{FF2B5EF4-FFF2-40B4-BE49-F238E27FC236}">
                      <a16:creationId xmlns:a16="http://schemas.microsoft.com/office/drawing/2014/main" id="{EC72FBF6-11BA-5AC0-042E-DFD2CFA7B68E}"/>
                    </a:ext>
                  </a:extLst>
                </p:cNvPr>
                <p:cNvSpPr/>
                <p:nvPr/>
              </p:nvSpPr>
              <p:spPr>
                <a:xfrm>
                  <a:off x="778720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4" name="Rectangle 323">
                  <a:extLst>
                    <a:ext uri="{FF2B5EF4-FFF2-40B4-BE49-F238E27FC236}">
                      <a16:creationId xmlns:a16="http://schemas.microsoft.com/office/drawing/2014/main" id="{C74CBA40-D64B-AE76-1A6F-9BC9F0714017}"/>
                    </a:ext>
                  </a:extLst>
                </p:cNvPr>
                <p:cNvSpPr/>
                <p:nvPr/>
              </p:nvSpPr>
              <p:spPr>
                <a:xfrm>
                  <a:off x="7531536"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5" name="Rectangle 324">
                  <a:extLst>
                    <a:ext uri="{FF2B5EF4-FFF2-40B4-BE49-F238E27FC236}">
                      <a16:creationId xmlns:a16="http://schemas.microsoft.com/office/drawing/2014/main" id="{EC8AB0D2-EBC0-42F2-A74F-80803EC6A236}"/>
                    </a:ext>
                  </a:extLst>
                </p:cNvPr>
                <p:cNvSpPr/>
                <p:nvPr/>
              </p:nvSpPr>
              <p:spPr>
                <a:xfrm>
                  <a:off x="7701981"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6" name="Rectangle 325">
                  <a:extLst>
                    <a:ext uri="{FF2B5EF4-FFF2-40B4-BE49-F238E27FC236}">
                      <a16:creationId xmlns:a16="http://schemas.microsoft.com/office/drawing/2014/main" id="{5343DCAF-5113-E4F3-B407-F681055DD666}"/>
                    </a:ext>
                  </a:extLst>
                </p:cNvPr>
                <p:cNvSpPr/>
                <p:nvPr/>
              </p:nvSpPr>
              <p:spPr>
                <a:xfrm>
                  <a:off x="7872427" y="4828892"/>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7" name="Rectangle 326">
                  <a:extLst>
                    <a:ext uri="{FF2B5EF4-FFF2-40B4-BE49-F238E27FC236}">
                      <a16:creationId xmlns:a16="http://schemas.microsoft.com/office/drawing/2014/main" id="{58096718-3747-9A04-1042-EA85A3E709B4}"/>
                    </a:ext>
                  </a:extLst>
                </p:cNvPr>
                <p:cNvSpPr/>
                <p:nvPr/>
              </p:nvSpPr>
              <p:spPr>
                <a:xfrm>
                  <a:off x="727586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8" name="Rectangle 327">
                  <a:extLst>
                    <a:ext uri="{FF2B5EF4-FFF2-40B4-BE49-F238E27FC236}">
                      <a16:creationId xmlns:a16="http://schemas.microsoft.com/office/drawing/2014/main" id="{08811DB1-803C-A467-BD4C-3AA002126909}"/>
                    </a:ext>
                  </a:extLst>
                </p:cNvPr>
                <p:cNvSpPr/>
                <p:nvPr/>
              </p:nvSpPr>
              <p:spPr>
                <a:xfrm>
                  <a:off x="7361090"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9" name="Rectangle 328">
                  <a:extLst>
                    <a:ext uri="{FF2B5EF4-FFF2-40B4-BE49-F238E27FC236}">
                      <a16:creationId xmlns:a16="http://schemas.microsoft.com/office/drawing/2014/main" id="{9F9E6AC9-B624-A3DF-5F3F-D190AA452620}"/>
                    </a:ext>
                  </a:extLst>
                </p:cNvPr>
                <p:cNvSpPr/>
                <p:nvPr/>
              </p:nvSpPr>
              <p:spPr>
                <a:xfrm>
                  <a:off x="710542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30" name="Rectangle 329">
                  <a:extLst>
                    <a:ext uri="{FF2B5EF4-FFF2-40B4-BE49-F238E27FC236}">
                      <a16:creationId xmlns:a16="http://schemas.microsoft.com/office/drawing/2014/main" id="{EDC3A09A-93D0-1EDC-D643-F9D6479CAE93}"/>
                    </a:ext>
                  </a:extLst>
                </p:cNvPr>
                <p:cNvSpPr/>
                <p:nvPr/>
              </p:nvSpPr>
              <p:spPr>
                <a:xfrm>
                  <a:off x="7105423" y="4243224"/>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grpSp>
        </p:grpSp>
      </p:grpSp>
      <p:grpSp>
        <p:nvGrpSpPr>
          <p:cNvPr id="389" name="Group 388">
            <a:extLst>
              <a:ext uri="{FF2B5EF4-FFF2-40B4-BE49-F238E27FC236}">
                <a16:creationId xmlns:a16="http://schemas.microsoft.com/office/drawing/2014/main" id="{4594BCF8-22E0-A6FA-B770-A1C57E63F1C1}"/>
              </a:ext>
            </a:extLst>
          </p:cNvPr>
          <p:cNvGrpSpPr/>
          <p:nvPr/>
        </p:nvGrpSpPr>
        <p:grpSpPr>
          <a:xfrm>
            <a:off x="2893942" y="2863435"/>
            <a:ext cx="2824225" cy="499796"/>
            <a:chOff x="1369941" y="2863435"/>
            <a:chExt cx="2824225" cy="499796"/>
          </a:xfrm>
        </p:grpSpPr>
        <p:sp>
          <p:nvSpPr>
            <p:cNvPr id="352" name="Striped Right Arrow 351">
              <a:extLst>
                <a:ext uri="{FF2B5EF4-FFF2-40B4-BE49-F238E27FC236}">
                  <a16:creationId xmlns:a16="http://schemas.microsoft.com/office/drawing/2014/main" id="{870479D9-A52A-52CC-B2D3-BAD9078D994C}"/>
                </a:ext>
              </a:extLst>
            </p:cNvPr>
            <p:cNvSpPr/>
            <p:nvPr/>
          </p:nvSpPr>
          <p:spPr>
            <a:xfrm rot="13159549">
              <a:off x="3246767" y="2863435"/>
              <a:ext cx="947399" cy="147081"/>
            </a:xfrm>
            <a:prstGeom prst="stripedRightArrow">
              <a:avLst>
                <a:gd name="adj1" fmla="val 42474"/>
                <a:gd name="adj2" fmla="val 96057"/>
              </a:avLst>
            </a:prstGeom>
            <a:solidFill>
              <a:srgbClr val="447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sym typeface="Calibri"/>
                </a:defRPr>
              </a:pPr>
              <a:endParaRPr lang="en-CH" sz="2800" b="1" dirty="0">
                <a:solidFill>
                  <a:prstClr val="white"/>
                </a:solidFill>
                <a:latin typeface="Calibri"/>
                <a:ea typeface="Calibri"/>
                <a:cs typeface="Calibri"/>
                <a:sym typeface="Calibri"/>
              </a:endParaRPr>
            </a:p>
          </p:txBody>
        </p:sp>
        <p:grpSp>
          <p:nvGrpSpPr>
            <p:cNvPr id="387" name="Group 386">
              <a:extLst>
                <a:ext uri="{FF2B5EF4-FFF2-40B4-BE49-F238E27FC236}">
                  <a16:creationId xmlns:a16="http://schemas.microsoft.com/office/drawing/2014/main" id="{C634CD73-7D43-DF25-8B57-640B38AA95DD}"/>
                </a:ext>
              </a:extLst>
            </p:cNvPr>
            <p:cNvGrpSpPr/>
            <p:nvPr/>
          </p:nvGrpSpPr>
          <p:grpSpPr>
            <a:xfrm>
              <a:off x="1369941" y="2923779"/>
              <a:ext cx="2734815" cy="439452"/>
              <a:chOff x="1369941" y="2923779"/>
              <a:chExt cx="2734815" cy="439452"/>
            </a:xfrm>
          </p:grpSpPr>
          <p:sp>
            <p:nvSpPr>
              <p:cNvPr id="351" name="Striped Right Arrow 350">
                <a:extLst>
                  <a:ext uri="{FF2B5EF4-FFF2-40B4-BE49-F238E27FC236}">
                    <a16:creationId xmlns:a16="http://schemas.microsoft.com/office/drawing/2014/main" id="{1CD55FD0-D567-755B-0D7D-8CE0CCFA6D77}"/>
                  </a:ext>
                </a:extLst>
              </p:cNvPr>
              <p:cNvSpPr/>
              <p:nvPr/>
            </p:nvSpPr>
            <p:spPr>
              <a:xfrm rot="11843040">
                <a:off x="1369941" y="2923779"/>
                <a:ext cx="2734815" cy="147081"/>
              </a:xfrm>
              <a:prstGeom prst="stripedRightArrow">
                <a:avLst>
                  <a:gd name="adj1" fmla="val 42474"/>
                  <a:gd name="adj2" fmla="val 96057"/>
                </a:avLst>
              </a:prstGeom>
              <a:solidFill>
                <a:srgbClr val="447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sym typeface="Calibri"/>
                  </a:defRPr>
                </a:pPr>
                <a:endParaRPr lang="en-CH" sz="2800" b="1" dirty="0">
                  <a:solidFill>
                    <a:prstClr val="white"/>
                  </a:solidFill>
                  <a:latin typeface="Calibri"/>
                  <a:ea typeface="Calibri"/>
                  <a:cs typeface="Calibri"/>
                  <a:sym typeface="Calibri"/>
                </a:endParaRPr>
              </a:p>
            </p:txBody>
          </p:sp>
          <p:sp>
            <p:nvSpPr>
              <p:cNvPr id="355" name="TextBox 354">
                <a:extLst>
                  <a:ext uri="{FF2B5EF4-FFF2-40B4-BE49-F238E27FC236}">
                    <a16:creationId xmlns:a16="http://schemas.microsoft.com/office/drawing/2014/main" id="{03398B40-7A2F-1E06-9A8A-DA97C6EAB70C}"/>
                  </a:ext>
                </a:extLst>
              </p:cNvPr>
              <p:cNvSpPr txBox="1"/>
              <p:nvPr/>
            </p:nvSpPr>
            <p:spPr>
              <a:xfrm rot="1040022">
                <a:off x="1935584" y="3055454"/>
                <a:ext cx="1566693" cy="307777"/>
              </a:xfrm>
              <a:prstGeom prst="rect">
                <a:avLst/>
              </a:prstGeom>
              <a:noFill/>
            </p:spPr>
            <p:txBody>
              <a:bodyPr wrap="square" lIns="0" tIns="0" rIns="0" bIns="0" rtlCol="0">
                <a:spAutoFit/>
              </a:bodyPr>
              <a:lstStyle/>
              <a:p>
                <a:pPr algn="ctr">
                  <a:defRPr>
                    <a:latin typeface="Calibri"/>
                    <a:ea typeface="Calibri"/>
                    <a:cs typeface="Calibri"/>
                    <a:sym typeface="Calibri"/>
                  </a:defRPr>
                </a:pPr>
                <a:r>
                  <a:rPr lang="en-US" sz="2000" b="1" dirty="0">
                    <a:solidFill>
                      <a:srgbClr val="4473C4"/>
                    </a:solidFill>
                    <a:latin typeface="Calibri"/>
                    <a:ea typeface="Calibri"/>
                    <a:cs typeface="Calibri"/>
                    <a:sym typeface="Calibri"/>
                  </a:rPr>
                  <a:t>Exact match</a:t>
                </a:r>
              </a:p>
            </p:txBody>
          </p:sp>
        </p:grpSp>
      </p:grpSp>
      <p:sp>
        <p:nvSpPr>
          <p:cNvPr id="359" name="Rounded Rectangle 358">
            <a:extLst>
              <a:ext uri="{FF2B5EF4-FFF2-40B4-BE49-F238E27FC236}">
                <a16:creationId xmlns:a16="http://schemas.microsoft.com/office/drawing/2014/main" id="{04CF6796-C807-7030-DBFC-7E7CF745D07E}"/>
              </a:ext>
            </a:extLst>
          </p:cNvPr>
          <p:cNvSpPr/>
          <p:nvPr/>
        </p:nvSpPr>
        <p:spPr>
          <a:xfrm>
            <a:off x="6889488" y="4841246"/>
            <a:ext cx="2685209" cy="1771150"/>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4" name="Rectangle 13">
            <a:extLst>
              <a:ext uri="{FF2B5EF4-FFF2-40B4-BE49-F238E27FC236}">
                <a16:creationId xmlns:a16="http://schemas.microsoft.com/office/drawing/2014/main" id="{E0A20FED-4C19-8D37-246F-85B2E4E6598B}"/>
              </a:ext>
            </a:extLst>
          </p:cNvPr>
          <p:cNvSpPr/>
          <p:nvPr/>
        </p:nvSpPr>
        <p:spPr>
          <a:xfrm>
            <a:off x="5605907" y="4057503"/>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ea typeface="PT Mono"/>
                <a:cs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endParaRPr lang="en-CH" sz="2000" b="1" dirty="0">
              <a:solidFill>
                <a:srgbClr val="F49314"/>
              </a:solidFill>
              <a:latin typeface="PT Mono"/>
              <a:ea typeface="PT Mono"/>
              <a:cs typeface="PT Mono"/>
              <a:sym typeface="PT Mono"/>
            </a:endParaRPr>
          </a:p>
        </p:txBody>
      </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A801C59C-A36F-4513-8A84-3B978D979F73}" type="slidenum">
              <a:rPr lang="en-US" sz="2400" b="1">
                <a:solidFill>
                  <a:srgbClr val="000000"/>
                </a:solidFill>
                <a:latin typeface="Garamond"/>
                <a:ea typeface="Garamond"/>
                <a:cs typeface="Garamond"/>
              </a:rPr>
              <a:t>8</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13411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395"/>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36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9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9"/>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394"/>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89"/>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9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 grpId="0"/>
      <p:bldP spid="360" grpId="0" animBg="1"/>
      <p:bldP spid="43" grpId="0"/>
      <p:bldP spid="56" grpId="0"/>
      <p:bldP spid="3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B545-048F-A90C-90C1-E4CDF42EB03E}"/>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6CD1F523-41FF-5F87-0CE4-F7D4E6F68971}"/>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dirty="0">
                <a:solidFill>
                  <a:srgbClr val="000000"/>
                </a:solidFill>
                <a:latin typeface="Garamond"/>
                <a:ea typeface="Garamond"/>
                <a:cs typeface="Garamond"/>
              </a:rPr>
              <a:t>Steps in Read Mapping – Indexing and Seeding</a:t>
            </a:r>
          </a:p>
        </p:txBody>
      </p:sp>
      <p:sp>
        <p:nvSpPr>
          <p:cNvPr id="56" name="TextBox 55">
            <a:extLst>
              <a:ext uri="{FF2B5EF4-FFF2-40B4-BE49-F238E27FC236}">
                <a16:creationId xmlns:a16="http://schemas.microsoft.com/office/drawing/2014/main" id="{C99C2EEF-17E8-CAB0-CDF7-49268AD6080F}"/>
              </a:ext>
            </a:extLst>
          </p:cNvPr>
          <p:cNvSpPr txBox="1"/>
          <p:nvPr/>
        </p:nvSpPr>
        <p:spPr>
          <a:xfrm>
            <a:off x="2694695" y="2439060"/>
            <a:ext cx="1891997"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Read mapping</a:t>
            </a:r>
          </a:p>
        </p:txBody>
      </p:sp>
      <p:grpSp>
        <p:nvGrpSpPr>
          <p:cNvPr id="100" name="Group 99">
            <a:extLst>
              <a:ext uri="{FF2B5EF4-FFF2-40B4-BE49-F238E27FC236}">
                <a16:creationId xmlns:a16="http://schemas.microsoft.com/office/drawing/2014/main" id="{264AFD89-DD07-9A20-E6C3-E0CA10594B01}"/>
              </a:ext>
            </a:extLst>
          </p:cNvPr>
          <p:cNvGrpSpPr/>
          <p:nvPr/>
        </p:nvGrpSpPr>
        <p:grpSpPr>
          <a:xfrm>
            <a:off x="2606564" y="2783086"/>
            <a:ext cx="2863731" cy="1534187"/>
            <a:chOff x="751464" y="3026016"/>
            <a:chExt cx="3482480" cy="1865670"/>
          </a:xfrm>
        </p:grpSpPr>
        <p:sp>
          <p:nvSpPr>
            <p:cNvPr id="102" name="Rounded Rectangle 101">
              <a:extLst>
                <a:ext uri="{FF2B5EF4-FFF2-40B4-BE49-F238E27FC236}">
                  <a16:creationId xmlns:a16="http://schemas.microsoft.com/office/drawing/2014/main" id="{3F3FC372-6A0D-EB40-9853-D9F0CB07B0DC}"/>
                </a:ext>
              </a:extLst>
            </p:cNvPr>
            <p:cNvSpPr/>
            <p:nvPr/>
          </p:nvSpPr>
          <p:spPr>
            <a:xfrm>
              <a:off x="751464" y="3026016"/>
              <a:ext cx="3457305" cy="1865670"/>
            </a:xfrm>
            <a:prstGeom prst="roundRect">
              <a:avLst/>
            </a:prstGeom>
            <a:solidFill>
              <a:srgbClr val="E3F2DA"/>
            </a:solid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grpSp>
          <p:nvGrpSpPr>
            <p:cNvPr id="103" name="Group 102">
              <a:extLst>
                <a:ext uri="{FF2B5EF4-FFF2-40B4-BE49-F238E27FC236}">
                  <a16:creationId xmlns:a16="http://schemas.microsoft.com/office/drawing/2014/main" id="{8D757E75-5CD7-B162-B1C2-0CC9AD9EBC36}"/>
                </a:ext>
              </a:extLst>
            </p:cNvPr>
            <p:cNvGrpSpPr/>
            <p:nvPr/>
          </p:nvGrpSpPr>
          <p:grpSpPr>
            <a:xfrm>
              <a:off x="1107763" y="4610840"/>
              <a:ext cx="1165677" cy="201168"/>
              <a:chOff x="1107763" y="4610840"/>
              <a:chExt cx="1165677" cy="201168"/>
            </a:xfrm>
          </p:grpSpPr>
          <p:sp>
            <p:nvSpPr>
              <p:cNvPr id="144" name="Hexagon 143">
                <a:extLst>
                  <a:ext uri="{FF2B5EF4-FFF2-40B4-BE49-F238E27FC236}">
                    <a16:creationId xmlns:a16="http://schemas.microsoft.com/office/drawing/2014/main" id="{A34367CE-F2AA-78C0-9F51-EB7443E6068E}"/>
                  </a:ext>
                </a:extLst>
              </p:cNvPr>
              <p:cNvSpPr>
                <a:spLocks/>
              </p:cNvSpPr>
              <p:nvPr/>
            </p:nvSpPr>
            <p:spPr>
              <a:xfrm>
                <a:off x="1107763" y="4610840"/>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145" name="Rectangle 144">
                <a:extLst>
                  <a:ext uri="{FF2B5EF4-FFF2-40B4-BE49-F238E27FC236}">
                    <a16:creationId xmlns:a16="http://schemas.microsoft.com/office/drawing/2014/main" id="{F8845587-17D8-967C-E31E-CFB64540FF84}"/>
                  </a:ext>
                </a:extLst>
              </p:cNvPr>
              <p:cNvSpPr/>
              <p:nvPr/>
            </p:nvSpPr>
            <p:spPr>
              <a:xfrm>
                <a:off x="1829104" y="4610840"/>
                <a:ext cx="444336" cy="201168"/>
              </a:xfrm>
              <a:prstGeom prst="rect">
                <a:avLst/>
              </a:prstGeom>
              <a:solidFill>
                <a:srgbClr val="DEED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cxnSp>
            <p:nvCxnSpPr>
              <p:cNvPr id="146" name="Straight Arrow Connector 145">
                <a:extLst>
                  <a:ext uri="{FF2B5EF4-FFF2-40B4-BE49-F238E27FC236}">
                    <a16:creationId xmlns:a16="http://schemas.microsoft.com/office/drawing/2014/main" id="{1AC725CC-A8D2-98AD-986B-12E082A8C248}"/>
                  </a:ext>
                </a:extLst>
              </p:cNvPr>
              <p:cNvCxnSpPr>
                <a:cxnSpLocks/>
                <a:endCxn id="145" idx="1"/>
              </p:cNvCxnSpPr>
              <p:nvPr/>
            </p:nvCxnSpPr>
            <p:spPr>
              <a:xfrm>
                <a:off x="1607981" y="4711424"/>
                <a:ext cx="221123"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4C50BA03-F1D6-5862-E494-16D1A9F81A65}"/>
                </a:ext>
              </a:extLst>
            </p:cNvPr>
            <p:cNvGrpSpPr/>
            <p:nvPr/>
          </p:nvGrpSpPr>
          <p:grpSpPr>
            <a:xfrm>
              <a:off x="865206" y="4106784"/>
              <a:ext cx="1491993" cy="604640"/>
              <a:chOff x="865206" y="4106784"/>
              <a:chExt cx="1491993" cy="604640"/>
            </a:xfrm>
          </p:grpSpPr>
          <p:sp>
            <p:nvSpPr>
              <p:cNvPr id="136" name="Rectangle 135">
                <a:extLst>
                  <a:ext uri="{FF2B5EF4-FFF2-40B4-BE49-F238E27FC236}">
                    <a16:creationId xmlns:a16="http://schemas.microsoft.com/office/drawing/2014/main" id="{68298082-53BD-C284-3AD9-BF8915A94803}"/>
                  </a:ext>
                </a:extLst>
              </p:cNvPr>
              <p:cNvSpPr/>
              <p:nvPr/>
            </p:nvSpPr>
            <p:spPr>
              <a:xfrm>
                <a:off x="865206"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7" name="Rectangle 136">
                <a:extLst>
                  <a:ext uri="{FF2B5EF4-FFF2-40B4-BE49-F238E27FC236}">
                    <a16:creationId xmlns:a16="http://schemas.microsoft.com/office/drawing/2014/main" id="{FB873F9F-48FB-70CE-CA66-1DFEB0A22CFD}"/>
                  </a:ext>
                </a:extLst>
              </p:cNvPr>
              <p:cNvSpPr/>
              <p:nvPr/>
            </p:nvSpPr>
            <p:spPr>
              <a:xfrm>
                <a:off x="1369264"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8" name="Rectangle 137">
                <a:extLst>
                  <a:ext uri="{FF2B5EF4-FFF2-40B4-BE49-F238E27FC236}">
                    <a16:creationId xmlns:a16="http://schemas.microsoft.com/office/drawing/2014/main" id="{B6DBE58E-1D37-A38C-72F9-899B5238396C}"/>
                  </a:ext>
                </a:extLst>
              </p:cNvPr>
              <p:cNvSpPr/>
              <p:nvPr/>
            </p:nvSpPr>
            <p:spPr>
              <a:xfrm>
                <a:off x="1873320"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9" name="Rectangle 138">
                <a:extLst>
                  <a:ext uri="{FF2B5EF4-FFF2-40B4-BE49-F238E27FC236}">
                    <a16:creationId xmlns:a16="http://schemas.microsoft.com/office/drawing/2014/main" id="{1161BBAF-B8F8-18A2-784F-84F3547DA6BB}"/>
                  </a:ext>
                </a:extLst>
              </p:cNvPr>
              <p:cNvSpPr/>
              <p:nvPr/>
            </p:nvSpPr>
            <p:spPr>
              <a:xfrm>
                <a:off x="2150031"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40" name="Elbow Connector 139">
                <a:extLst>
                  <a:ext uri="{FF2B5EF4-FFF2-40B4-BE49-F238E27FC236}">
                    <a16:creationId xmlns:a16="http://schemas.microsoft.com/office/drawing/2014/main" id="{AC56F48D-0764-3A39-8BF6-FB0A642AEA65}"/>
                  </a:ext>
                </a:extLst>
              </p:cNvPr>
              <p:cNvCxnSpPr>
                <a:cxnSpLocks/>
                <a:stCxn id="136" idx="2"/>
                <a:endCxn id="144" idx="3"/>
              </p:cNvCxnSpPr>
              <p:nvPr/>
            </p:nvCxnSpPr>
            <p:spPr>
              <a:xfrm rot="16200000" flipH="1">
                <a:off x="836540" y="4440201"/>
                <a:ext cx="403472" cy="138973"/>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BFF5B31D-D091-0245-B97D-3A255600E5BD}"/>
                  </a:ext>
                </a:extLst>
              </p:cNvPr>
              <p:cNvCxnSpPr>
                <a:cxnSpLocks/>
              </p:cNvCxnSpPr>
              <p:nvPr/>
            </p:nvCxnSpPr>
            <p:spPr>
              <a:xfrm>
                <a:off x="1473361"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A50B8773-713E-117F-1112-DF03DB993090}"/>
                  </a:ext>
                </a:extLst>
              </p:cNvPr>
              <p:cNvCxnSpPr>
                <a:cxnSpLocks/>
              </p:cNvCxnSpPr>
              <p:nvPr/>
            </p:nvCxnSpPr>
            <p:spPr>
              <a:xfrm>
                <a:off x="1977417"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36573173-E91A-4F8C-EC2E-4BE58979DF86}"/>
                  </a:ext>
                </a:extLst>
              </p:cNvPr>
              <p:cNvCxnSpPr>
                <a:cxnSpLocks/>
              </p:cNvCxnSpPr>
              <p:nvPr/>
            </p:nvCxnSpPr>
            <p:spPr>
              <a:xfrm flipH="1">
                <a:off x="2253404" y="4309329"/>
                <a:ext cx="724"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05" name="TextBox 104">
              <a:extLst>
                <a:ext uri="{FF2B5EF4-FFF2-40B4-BE49-F238E27FC236}">
                  <a16:creationId xmlns:a16="http://schemas.microsoft.com/office/drawing/2014/main" id="{A92114AC-F4E7-1FAF-1255-B33F0B2935B1}"/>
                </a:ext>
              </a:extLst>
            </p:cNvPr>
            <p:cNvSpPr txBox="1"/>
            <p:nvPr/>
          </p:nvSpPr>
          <p:spPr>
            <a:xfrm>
              <a:off x="2111099" y="3047058"/>
              <a:ext cx="738034" cy="205852"/>
            </a:xfrm>
            <a:prstGeom prst="rect">
              <a:avLst/>
            </a:prstGeom>
            <a:solidFill>
              <a:srgbClr val="E3F2DA"/>
            </a:solidFill>
          </p:spPr>
          <p:txBody>
            <a:bodyPr wrap="square" lIns="0" tIns="0" rIns="0" bIns="0">
              <a:spAutoFit/>
            </a:bodyPr>
            <a:lstStyle/>
            <a:p>
              <a:pPr algn="ctr" defTabSz="1600847"/>
              <a:r>
                <a:rPr lang="en-US" sz="1100" b="1" kern="0" dirty="0">
                  <a:latin typeface="Calibri"/>
                  <a:ea typeface="Calibri"/>
                  <a:cs typeface="Calibri"/>
                  <a:sym typeface="Calibri"/>
                </a:rPr>
                <a:t>Indexing</a:t>
              </a:r>
            </a:p>
          </p:txBody>
        </p:sp>
        <p:grpSp>
          <p:nvGrpSpPr>
            <p:cNvPr id="106" name="Group 105">
              <a:extLst>
                <a:ext uri="{FF2B5EF4-FFF2-40B4-BE49-F238E27FC236}">
                  <a16:creationId xmlns:a16="http://schemas.microsoft.com/office/drawing/2014/main" id="{4475D9FE-F0AB-C711-828C-3D441B06998D}"/>
                </a:ext>
              </a:extLst>
            </p:cNvPr>
            <p:cNvGrpSpPr/>
            <p:nvPr/>
          </p:nvGrpSpPr>
          <p:grpSpPr>
            <a:xfrm>
              <a:off x="2699792" y="3295686"/>
              <a:ext cx="1314296" cy="1326326"/>
              <a:chOff x="3212862" y="4750268"/>
              <a:chExt cx="1314296" cy="1326326"/>
            </a:xfrm>
          </p:grpSpPr>
          <p:sp>
            <p:nvSpPr>
              <p:cNvPr id="119" name="Rounded Rectangle 118">
                <a:extLst>
                  <a:ext uri="{FF2B5EF4-FFF2-40B4-BE49-F238E27FC236}">
                    <a16:creationId xmlns:a16="http://schemas.microsoft.com/office/drawing/2014/main" id="{67F80080-B616-49FD-CF54-6D8ADD99CC21}"/>
                  </a:ext>
                </a:extLst>
              </p:cNvPr>
              <p:cNvSpPr/>
              <p:nvPr/>
            </p:nvSpPr>
            <p:spPr>
              <a:xfrm>
                <a:off x="3225198" y="4750268"/>
                <a:ext cx="1293122" cy="1326326"/>
              </a:xfrm>
              <a:prstGeom prst="roundRect">
                <a:avLst>
                  <a:gd name="adj" fmla="val 4157"/>
                </a:avLst>
              </a:prstGeom>
              <a:solidFill>
                <a:srgbClr val="DEEDF8"/>
              </a:solidFill>
              <a:ln w="12700" cap="flat" cmpd="sng" algn="ctr">
                <a:solidFill>
                  <a:schemeClr val="tx1"/>
                </a:solidFill>
                <a:prstDash val="solid"/>
              </a:ln>
              <a:effectLst/>
            </p:spPr>
            <p:txBody>
              <a:bodyPr rtlCol="0" anchor="ctr">
                <a:noAutofit/>
              </a:bodyPr>
              <a:lstStyle/>
              <a:p>
                <a:pPr algn="ctr" defTabSz="1600847"/>
                <a:endParaRPr lang="en-US" sz="1050" kern="0" dirty="0">
                  <a:latin typeface="Calibri"/>
                  <a:ea typeface="Calibri"/>
                  <a:cs typeface="Calibri"/>
                  <a:sym typeface="Calibri"/>
                </a:endParaRPr>
              </a:p>
            </p:txBody>
          </p:sp>
          <p:sp>
            <p:nvSpPr>
              <p:cNvPr id="120" name="TextBox 119">
                <a:extLst>
                  <a:ext uri="{FF2B5EF4-FFF2-40B4-BE49-F238E27FC236}">
                    <a16:creationId xmlns:a16="http://schemas.microsoft.com/office/drawing/2014/main" id="{4E7F786B-69CE-F0BC-DC53-B4DF8A31E963}"/>
                  </a:ext>
                </a:extLst>
              </p:cNvPr>
              <p:cNvSpPr txBox="1"/>
              <p:nvPr/>
            </p:nvSpPr>
            <p:spPr>
              <a:xfrm>
                <a:off x="3355191" y="4750397"/>
                <a:ext cx="1033135"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 table</a:t>
                </a:r>
                <a:endParaRPr lang="en-US" sz="1100" dirty="0">
                  <a:solidFill>
                    <a:srgbClr val="0062D1"/>
                  </a:solidFill>
                  <a:latin typeface="Calibri"/>
                  <a:ea typeface="Calibri"/>
                  <a:cs typeface="Calibri"/>
                  <a:sym typeface="Calibri"/>
                </a:endParaRPr>
              </a:p>
            </p:txBody>
          </p:sp>
          <p:sp>
            <p:nvSpPr>
              <p:cNvPr id="121" name="Rectangle 120">
                <a:extLst>
                  <a:ext uri="{FF2B5EF4-FFF2-40B4-BE49-F238E27FC236}">
                    <a16:creationId xmlns:a16="http://schemas.microsoft.com/office/drawing/2014/main" id="{375F88F2-C3C6-D0B5-7999-4EA874DA2A5A}"/>
                  </a:ext>
                </a:extLst>
              </p:cNvPr>
              <p:cNvSpPr/>
              <p:nvPr/>
            </p:nvSpPr>
            <p:spPr>
              <a:xfrm>
                <a:off x="3225198" y="4969162"/>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sp>
            <p:nvSpPr>
              <p:cNvPr id="122" name="Rectangle 121">
                <a:extLst>
                  <a:ext uri="{FF2B5EF4-FFF2-40B4-BE49-F238E27FC236}">
                    <a16:creationId xmlns:a16="http://schemas.microsoft.com/office/drawing/2014/main" id="{DB700928-1346-1FD8-546E-16E690A370F7}"/>
                  </a:ext>
                </a:extLst>
              </p:cNvPr>
              <p:cNvSpPr/>
              <p:nvPr/>
            </p:nvSpPr>
            <p:spPr>
              <a:xfrm>
                <a:off x="3225198" y="5170330"/>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sp>
            <p:nvSpPr>
              <p:cNvPr id="123" name="Rectangle 122">
                <a:extLst>
                  <a:ext uri="{FF2B5EF4-FFF2-40B4-BE49-F238E27FC236}">
                    <a16:creationId xmlns:a16="http://schemas.microsoft.com/office/drawing/2014/main" id="{82AC2A0B-19D4-F810-E42D-54C751097FE1}"/>
                  </a:ext>
                </a:extLst>
              </p:cNvPr>
              <p:cNvSpPr/>
              <p:nvPr/>
            </p:nvSpPr>
            <p:spPr>
              <a:xfrm>
                <a:off x="3225198" y="5659278"/>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0xFF</a:t>
                </a:r>
              </a:p>
            </p:txBody>
          </p:sp>
          <p:cxnSp>
            <p:nvCxnSpPr>
              <p:cNvPr id="124" name="Straight Connector 123">
                <a:extLst>
                  <a:ext uri="{FF2B5EF4-FFF2-40B4-BE49-F238E27FC236}">
                    <a16:creationId xmlns:a16="http://schemas.microsoft.com/office/drawing/2014/main" id="{34C7B2C2-ADAA-8942-3C51-517BDC09FDC4}"/>
                  </a:ext>
                </a:extLst>
              </p:cNvPr>
              <p:cNvCxnSpPr>
                <a:cxnSpLocks/>
                <a:endCxn id="121" idx="3"/>
              </p:cNvCxnSpPr>
              <p:nvPr/>
            </p:nvCxnSpPr>
            <p:spPr>
              <a:xfrm flipV="1">
                <a:off x="3669534" y="5069746"/>
                <a:ext cx="0" cy="10068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A2E0D271-A156-BCDD-1A6E-0DFA83A760A4}"/>
                  </a:ext>
                </a:extLst>
              </p:cNvPr>
              <p:cNvCxnSpPr>
                <a:cxnSpLocks/>
              </p:cNvCxnSpPr>
              <p:nvPr/>
            </p:nvCxnSpPr>
            <p:spPr>
              <a:xfrm>
                <a:off x="3225198" y="5860569"/>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B1C33E1-D6B2-9BBB-5558-8B848513CDEB}"/>
                  </a:ext>
                </a:extLst>
              </p:cNvPr>
              <p:cNvCxnSpPr>
                <a:cxnSpLocks/>
              </p:cNvCxnSpPr>
              <p:nvPr/>
            </p:nvCxnSpPr>
            <p:spPr>
              <a:xfrm flipV="1">
                <a:off x="3225198" y="4965711"/>
                <a:ext cx="1293122" cy="34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0F49ED03-C9BA-E140-F23A-FB657CBA0D53}"/>
                  </a:ext>
                </a:extLst>
              </p:cNvPr>
              <p:cNvCxnSpPr>
                <a:cxnSpLocks/>
              </p:cNvCxnSpPr>
              <p:nvPr/>
            </p:nvCxnSpPr>
            <p:spPr>
              <a:xfrm>
                <a:off x="3225198" y="5170330"/>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09FBC7E-B106-E216-C331-80BC40C43E83}"/>
                  </a:ext>
                </a:extLst>
              </p:cNvPr>
              <p:cNvCxnSpPr>
                <a:cxnSpLocks/>
              </p:cNvCxnSpPr>
              <p:nvPr/>
            </p:nvCxnSpPr>
            <p:spPr>
              <a:xfrm>
                <a:off x="3225198" y="537149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3D01A74-A83F-F3CA-1AF0-CF8C0EC1B66F}"/>
                  </a:ext>
                </a:extLst>
              </p:cNvPr>
              <p:cNvCxnSpPr>
                <a:cxnSpLocks/>
              </p:cNvCxnSpPr>
              <p:nvPr/>
            </p:nvCxnSpPr>
            <p:spPr>
              <a:xfrm>
                <a:off x="3225198" y="565927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B2F82F2E-123F-2071-7BE3-9CC994ACC41F}"/>
                  </a:ext>
                </a:extLst>
              </p:cNvPr>
              <p:cNvSpPr txBox="1"/>
              <p:nvPr/>
            </p:nvSpPr>
            <p:spPr>
              <a:xfrm rot="5400000">
                <a:off x="3311656" y="5415395"/>
                <a:ext cx="360040" cy="215444"/>
              </a:xfrm>
              <a:prstGeom prst="rect">
                <a:avLst/>
              </a:prstGeom>
              <a:noFill/>
            </p:spPr>
            <p:txBody>
              <a:bodyPr wrap="square" lIns="0" tIns="0" rIns="0" bIns="0">
                <a:noAutofit/>
              </a:bodyPr>
              <a:lstStyle/>
              <a:p>
                <a:pPr algn="ctr"/>
                <a:r>
                  <a:rPr lang="en-US" sz="1100" kern="0" dirty="0">
                    <a:solidFill>
                      <a:prstClr val="black"/>
                    </a:solidFill>
                    <a:latin typeface="Calibri"/>
                    <a:ea typeface="Calibri"/>
                    <a:cs typeface="Calibri"/>
                    <a:sym typeface="Calibri"/>
                  </a:rPr>
                  <a:t>…</a:t>
                </a:r>
                <a:endParaRPr lang="en-US" sz="1100" dirty="0">
                  <a:latin typeface="Calibri"/>
                  <a:ea typeface="Calibri"/>
                  <a:cs typeface="Calibri"/>
                  <a:sym typeface="Calibri"/>
                </a:endParaRPr>
              </a:p>
            </p:txBody>
          </p:sp>
          <p:sp>
            <p:nvSpPr>
              <p:cNvPr id="131" name="TextBox 130">
                <a:extLst>
                  <a:ext uri="{FF2B5EF4-FFF2-40B4-BE49-F238E27FC236}">
                    <a16:creationId xmlns:a16="http://schemas.microsoft.com/office/drawing/2014/main" id="{8EEA4C6C-685E-20E2-214A-6528781BD9A2}"/>
                  </a:ext>
                </a:extLst>
              </p:cNvPr>
              <p:cNvSpPr txBox="1"/>
              <p:nvPr/>
            </p:nvSpPr>
            <p:spPr>
              <a:xfrm>
                <a:off x="3212862" y="5861149"/>
                <a:ext cx="46900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a:t>
                </a:r>
                <a:endParaRPr lang="en-US" sz="1100" dirty="0">
                  <a:solidFill>
                    <a:srgbClr val="0062D1"/>
                  </a:solidFill>
                  <a:latin typeface="Calibri"/>
                  <a:ea typeface="Calibri"/>
                  <a:cs typeface="Calibri"/>
                  <a:sym typeface="Calibri"/>
                </a:endParaRPr>
              </a:p>
            </p:txBody>
          </p:sp>
          <p:sp>
            <p:nvSpPr>
              <p:cNvPr id="132" name="TextBox 131">
                <a:extLst>
                  <a:ext uri="{FF2B5EF4-FFF2-40B4-BE49-F238E27FC236}">
                    <a16:creationId xmlns:a16="http://schemas.microsoft.com/office/drawing/2014/main" id="{98F27E4B-709E-0B3A-1739-35582B429381}"/>
                  </a:ext>
                </a:extLst>
              </p:cNvPr>
              <p:cNvSpPr txBox="1"/>
              <p:nvPr/>
            </p:nvSpPr>
            <p:spPr>
              <a:xfrm>
                <a:off x="3717242" y="5861149"/>
                <a:ext cx="75336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Positions</a:t>
                </a:r>
                <a:endParaRPr lang="en-US" sz="1100" dirty="0">
                  <a:solidFill>
                    <a:srgbClr val="0062D1"/>
                  </a:solidFill>
                  <a:latin typeface="Calibri"/>
                  <a:ea typeface="Calibri"/>
                  <a:cs typeface="Calibri"/>
                  <a:sym typeface="Calibri"/>
                </a:endParaRPr>
              </a:p>
            </p:txBody>
          </p:sp>
          <p:sp>
            <p:nvSpPr>
              <p:cNvPr id="133" name="TextBox 132">
                <a:extLst>
                  <a:ext uri="{FF2B5EF4-FFF2-40B4-BE49-F238E27FC236}">
                    <a16:creationId xmlns:a16="http://schemas.microsoft.com/office/drawing/2014/main" id="{282056F4-261E-15EB-1367-BEAFFE61C650}"/>
                  </a:ext>
                </a:extLst>
              </p:cNvPr>
              <p:cNvSpPr txBox="1"/>
              <p:nvPr/>
            </p:nvSpPr>
            <p:spPr>
              <a:xfrm>
                <a:off x="3707904" y="4963763"/>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2,64,… </a:t>
                </a:r>
                <a:endParaRPr lang="en-US" sz="1100" dirty="0">
                  <a:latin typeface="Calibri"/>
                  <a:ea typeface="Calibri"/>
                  <a:cs typeface="Calibri"/>
                  <a:sym typeface="PT Mono"/>
                </a:endParaRPr>
              </a:p>
            </p:txBody>
          </p:sp>
          <p:sp>
            <p:nvSpPr>
              <p:cNvPr id="134" name="TextBox 133">
                <a:extLst>
                  <a:ext uri="{FF2B5EF4-FFF2-40B4-BE49-F238E27FC236}">
                    <a16:creationId xmlns:a16="http://schemas.microsoft.com/office/drawing/2014/main" id="{1EA4ACDA-BBBB-0DBE-AB7E-46400D5C594D}"/>
                  </a:ext>
                </a:extLst>
              </p:cNvPr>
              <p:cNvSpPr txBox="1"/>
              <p:nvPr/>
            </p:nvSpPr>
            <p:spPr>
              <a:xfrm>
                <a:off x="3707904" y="564500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13,21</a:t>
                </a:r>
                <a:endParaRPr lang="en-US" sz="1100" dirty="0">
                  <a:latin typeface="Calibri"/>
                  <a:ea typeface="Calibri"/>
                  <a:cs typeface="Calibri"/>
                  <a:sym typeface="PT Mono"/>
                </a:endParaRPr>
              </a:p>
            </p:txBody>
          </p:sp>
          <p:sp>
            <p:nvSpPr>
              <p:cNvPr id="135" name="TextBox 134">
                <a:extLst>
                  <a:ext uri="{FF2B5EF4-FFF2-40B4-BE49-F238E27FC236}">
                    <a16:creationId xmlns:a16="http://schemas.microsoft.com/office/drawing/2014/main" id="{6B03D2B6-1A68-C5C1-010F-712C67EEDC0B}"/>
                  </a:ext>
                </a:extLst>
              </p:cNvPr>
              <p:cNvSpPr txBox="1"/>
              <p:nvPr/>
            </p:nvSpPr>
            <p:spPr>
              <a:xfrm>
                <a:off x="3707904" y="516319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1,101,…</a:t>
                </a:r>
                <a:endParaRPr lang="en-US" sz="1100" dirty="0">
                  <a:latin typeface="Calibri"/>
                  <a:ea typeface="Calibri"/>
                  <a:cs typeface="Calibri"/>
                  <a:sym typeface="PT Mono"/>
                </a:endParaRPr>
              </a:p>
            </p:txBody>
          </p:sp>
        </p:grpSp>
        <p:cxnSp>
          <p:nvCxnSpPr>
            <p:cNvPr id="107" name="Elbow Connector 106">
              <a:extLst>
                <a:ext uri="{FF2B5EF4-FFF2-40B4-BE49-F238E27FC236}">
                  <a16:creationId xmlns:a16="http://schemas.microsoft.com/office/drawing/2014/main" id="{042BEE48-1C36-29DE-4E1A-B4512BCA0EA8}"/>
                </a:ext>
              </a:extLst>
            </p:cNvPr>
            <p:cNvCxnSpPr>
              <a:cxnSpLocks/>
              <a:stCxn id="145" idx="3"/>
              <a:endCxn id="122" idx="1"/>
            </p:cNvCxnSpPr>
            <p:nvPr/>
          </p:nvCxnSpPr>
          <p:spPr>
            <a:xfrm flipV="1">
              <a:off x="2273440" y="3816332"/>
              <a:ext cx="438688" cy="895092"/>
            </a:xfrm>
            <a:prstGeom prst="bentConnector3">
              <a:avLst>
                <a:gd name="adj1" fmla="val 5000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E64E62BF-F047-AFC6-73D4-D76B5D44E444}"/>
                </a:ext>
              </a:extLst>
            </p:cNvPr>
            <p:cNvGrpSpPr/>
            <p:nvPr/>
          </p:nvGrpSpPr>
          <p:grpSpPr>
            <a:xfrm>
              <a:off x="874674" y="3707146"/>
              <a:ext cx="1492038" cy="391442"/>
              <a:chOff x="874674" y="3707146"/>
              <a:chExt cx="1492038" cy="391442"/>
            </a:xfrm>
          </p:grpSpPr>
          <p:cxnSp>
            <p:nvCxnSpPr>
              <p:cNvPr id="114" name="Straight Arrow Connector 113">
                <a:extLst>
                  <a:ext uri="{FF2B5EF4-FFF2-40B4-BE49-F238E27FC236}">
                    <a16:creationId xmlns:a16="http://schemas.microsoft.com/office/drawing/2014/main" id="{BD93C695-D05E-3ABF-6F61-8F41FC1F673A}"/>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C5E59985-E3E9-9F8E-48C3-BB689EBC6C0B}"/>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F9AB6EDA-DA7D-0231-C211-F239BF67DA33}"/>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0208828E-51C5-A2EF-4C4C-3DC1ECCF2C6F}"/>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18" name="Hexagon 117">
                <a:extLst>
                  <a:ext uri="{FF2B5EF4-FFF2-40B4-BE49-F238E27FC236}">
                    <a16:creationId xmlns:a16="http://schemas.microsoft.com/office/drawing/2014/main" id="{A8D2BC30-A1A0-4E76-3D84-3580564769E1}"/>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09" name="Group 108">
              <a:extLst>
                <a:ext uri="{FF2B5EF4-FFF2-40B4-BE49-F238E27FC236}">
                  <a16:creationId xmlns:a16="http://schemas.microsoft.com/office/drawing/2014/main" id="{822B18BC-C650-2E6C-EA62-C159C4B43113}"/>
                </a:ext>
              </a:extLst>
            </p:cNvPr>
            <p:cNvGrpSpPr/>
            <p:nvPr/>
          </p:nvGrpSpPr>
          <p:grpSpPr>
            <a:xfrm>
              <a:off x="838254" y="3307508"/>
              <a:ext cx="1632912" cy="402336"/>
              <a:chOff x="838254" y="3307508"/>
              <a:chExt cx="1632912" cy="402336"/>
            </a:xfrm>
          </p:grpSpPr>
          <p:sp>
            <p:nvSpPr>
              <p:cNvPr id="112" name="Rectangle 111">
                <a:extLst>
                  <a:ext uri="{FF2B5EF4-FFF2-40B4-BE49-F238E27FC236}">
                    <a16:creationId xmlns:a16="http://schemas.microsoft.com/office/drawing/2014/main" id="{C23632AC-696F-FC83-B2FB-F39234386FA3}"/>
                  </a:ext>
                </a:extLst>
              </p:cNvPr>
              <p:cNvSpPr/>
              <p:nvPr/>
            </p:nvSpPr>
            <p:spPr>
              <a:xfrm>
                <a:off x="838254" y="3307508"/>
                <a:ext cx="1632912"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Reference genome</a:t>
                </a:r>
              </a:p>
            </p:txBody>
          </p:sp>
          <p:cxnSp>
            <p:nvCxnSpPr>
              <p:cNvPr id="113" name="Straight Arrow Connector 112">
                <a:extLst>
                  <a:ext uri="{FF2B5EF4-FFF2-40B4-BE49-F238E27FC236}">
                    <a16:creationId xmlns:a16="http://schemas.microsoft.com/office/drawing/2014/main" id="{F7E3970F-1E5F-A440-7100-06965A922D7A}"/>
                  </a:ext>
                </a:extLst>
              </p:cNvPr>
              <p:cNvCxnSpPr>
                <a:cxnSpLocks/>
                <a:stCxn id="112" idx="2"/>
              </p:cNvCxnSpPr>
              <p:nvPr/>
            </p:nvCxnSpPr>
            <p:spPr>
              <a:xfrm>
                <a:off x="1654711" y="3508676"/>
                <a:ext cx="0" cy="201168"/>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10" name="TextBox 109">
              <a:extLst>
                <a:ext uri="{FF2B5EF4-FFF2-40B4-BE49-F238E27FC236}">
                  <a16:creationId xmlns:a16="http://schemas.microsoft.com/office/drawing/2014/main" id="{F74373EF-2A43-F741-8803-01080FA397E3}"/>
                </a:ext>
              </a:extLst>
            </p:cNvPr>
            <p:cNvSpPr txBox="1"/>
            <p:nvPr/>
          </p:nvSpPr>
          <p:spPr>
            <a:xfrm rot="16200000">
              <a:off x="2369511" y="3960534"/>
              <a:ext cx="432048" cy="215444"/>
            </a:xfrm>
            <a:prstGeom prst="rect">
              <a:avLst/>
            </a:prstGeom>
            <a:noFill/>
          </p:spPr>
          <p:txBody>
            <a:bodyPr wrap="square" lIns="0" tIns="0" rIns="0" bIns="0">
              <a:noAutofit/>
            </a:bodyPr>
            <a:lstStyle/>
            <a:p>
              <a:r>
                <a:rPr lang="en-US" sz="1100" kern="0" dirty="0">
                  <a:latin typeface="Calibri"/>
                  <a:ea typeface="Calibri"/>
                  <a:cs typeface="Calibri"/>
                  <a:sym typeface="Calibri"/>
                </a:rPr>
                <a:t>Store</a:t>
              </a:r>
              <a:endParaRPr lang="en-US" sz="1100" dirty="0">
                <a:latin typeface="Calibri"/>
                <a:ea typeface="Calibri"/>
                <a:cs typeface="Calibri"/>
                <a:sym typeface="Calibri"/>
              </a:endParaRPr>
            </a:p>
          </p:txBody>
        </p:sp>
        <p:sp>
          <p:nvSpPr>
            <p:cNvPr id="111" name="TextBox 110">
              <a:extLst>
                <a:ext uri="{FF2B5EF4-FFF2-40B4-BE49-F238E27FC236}">
                  <a16:creationId xmlns:a16="http://schemas.microsoft.com/office/drawing/2014/main" id="{B1DF40ED-6960-2211-8532-224EB80EE703}"/>
                </a:ext>
              </a:extLst>
            </p:cNvPr>
            <p:cNvSpPr txBox="1"/>
            <p:nvPr/>
          </p:nvSpPr>
          <p:spPr>
            <a:xfrm rot="5400000">
              <a:off x="3862580" y="3830928"/>
              <a:ext cx="527284" cy="215444"/>
            </a:xfrm>
            <a:prstGeom prst="rect">
              <a:avLst/>
            </a:prstGeom>
            <a:noFill/>
          </p:spPr>
          <p:txBody>
            <a:bodyPr wrap="square" lIns="0" tIns="0" rIns="0" bIns="0">
              <a:noAutofit/>
            </a:bodyPr>
            <a:lstStyle/>
            <a:p>
              <a:r>
                <a:rPr lang="en-US" sz="1100" kern="0" dirty="0">
                  <a:latin typeface="Calibri"/>
                  <a:ea typeface="Calibri"/>
                  <a:cs typeface="Calibri"/>
                  <a:sym typeface="Calibri"/>
                </a:rPr>
                <a:t>Query</a:t>
              </a:r>
              <a:endParaRPr lang="en-US" sz="1100" dirty="0">
                <a:latin typeface="Calibri"/>
                <a:ea typeface="Calibri"/>
                <a:cs typeface="Calibri"/>
                <a:sym typeface="Calibri"/>
              </a:endParaRPr>
            </a:p>
          </p:txBody>
        </p:sp>
      </p:grpSp>
      <p:grpSp>
        <p:nvGrpSpPr>
          <p:cNvPr id="148" name="Group 147">
            <a:extLst>
              <a:ext uri="{FF2B5EF4-FFF2-40B4-BE49-F238E27FC236}">
                <a16:creationId xmlns:a16="http://schemas.microsoft.com/office/drawing/2014/main" id="{A412A788-1F94-4563-13BE-7F53C58AF14D}"/>
              </a:ext>
            </a:extLst>
          </p:cNvPr>
          <p:cNvGrpSpPr/>
          <p:nvPr/>
        </p:nvGrpSpPr>
        <p:grpSpPr>
          <a:xfrm>
            <a:off x="6927871" y="2783082"/>
            <a:ext cx="1316752" cy="1534186"/>
            <a:chOff x="6006453" y="3026015"/>
            <a:chExt cx="1601254" cy="1865669"/>
          </a:xfrm>
        </p:grpSpPr>
        <p:grpSp>
          <p:nvGrpSpPr>
            <p:cNvPr id="150" name="Group 149">
              <a:extLst>
                <a:ext uri="{FF2B5EF4-FFF2-40B4-BE49-F238E27FC236}">
                  <a16:creationId xmlns:a16="http://schemas.microsoft.com/office/drawing/2014/main" id="{ABB567B5-63B1-5650-314D-7F5328336299}"/>
                </a:ext>
              </a:extLst>
            </p:cNvPr>
            <p:cNvGrpSpPr/>
            <p:nvPr/>
          </p:nvGrpSpPr>
          <p:grpSpPr>
            <a:xfrm>
              <a:off x="6006453" y="3026015"/>
              <a:ext cx="1601254" cy="1865669"/>
              <a:chOff x="2577801" y="3003490"/>
              <a:chExt cx="1601254" cy="1865669"/>
            </a:xfrm>
            <a:solidFill>
              <a:srgbClr val="E3F2DA"/>
            </a:solidFill>
          </p:grpSpPr>
          <p:sp>
            <p:nvSpPr>
              <p:cNvPr id="174" name="Rounded Rectangle 173">
                <a:extLst>
                  <a:ext uri="{FF2B5EF4-FFF2-40B4-BE49-F238E27FC236}">
                    <a16:creationId xmlns:a16="http://schemas.microsoft.com/office/drawing/2014/main" id="{0AE7A7F7-3D5D-D003-C227-492921286BEF}"/>
                  </a:ext>
                </a:extLst>
              </p:cNvPr>
              <p:cNvSpPr/>
              <p:nvPr/>
            </p:nvSpPr>
            <p:spPr>
              <a:xfrm>
                <a:off x="2577801" y="3003490"/>
                <a:ext cx="1601254"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75" name="TextBox 174">
                <a:extLst>
                  <a:ext uri="{FF2B5EF4-FFF2-40B4-BE49-F238E27FC236}">
                    <a16:creationId xmlns:a16="http://schemas.microsoft.com/office/drawing/2014/main" id="{5BDAA1AF-05CA-5F15-601A-3466493EC689}"/>
                  </a:ext>
                </a:extLst>
              </p:cNvPr>
              <p:cNvSpPr txBox="1"/>
              <p:nvPr/>
            </p:nvSpPr>
            <p:spPr>
              <a:xfrm>
                <a:off x="2948970" y="3017917"/>
                <a:ext cx="858917"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Chaining</a:t>
                </a:r>
              </a:p>
            </p:txBody>
          </p:sp>
        </p:grpSp>
        <p:sp>
          <p:nvSpPr>
            <p:cNvPr id="151" name="Rectangle 150">
              <a:extLst>
                <a:ext uri="{FF2B5EF4-FFF2-40B4-BE49-F238E27FC236}">
                  <a16:creationId xmlns:a16="http://schemas.microsoft.com/office/drawing/2014/main" id="{5AD12A32-674A-78D3-7E43-01706F8B13DA}"/>
                </a:ext>
              </a:extLst>
            </p:cNvPr>
            <p:cNvSpPr/>
            <p:nvPr/>
          </p:nvSpPr>
          <p:spPr>
            <a:xfrm rot="16200000">
              <a:off x="5604640" y="4024842"/>
              <a:ext cx="1097280" cy="201168"/>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2" name="Rectangle 151">
              <a:extLst>
                <a:ext uri="{FF2B5EF4-FFF2-40B4-BE49-F238E27FC236}">
                  <a16:creationId xmlns:a16="http://schemas.microsoft.com/office/drawing/2014/main" id="{176C1907-B336-8028-195F-74A80E8B9D85}"/>
                </a:ext>
              </a:extLst>
            </p:cNvPr>
            <p:cNvSpPr/>
            <p:nvPr/>
          </p:nvSpPr>
          <p:spPr>
            <a:xfrm>
              <a:off x="6340514" y="3300803"/>
              <a:ext cx="1097280"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3" name="Rectangle 152">
              <a:extLst>
                <a:ext uri="{FF2B5EF4-FFF2-40B4-BE49-F238E27FC236}">
                  <a16:creationId xmlns:a16="http://schemas.microsoft.com/office/drawing/2014/main" id="{86F15D90-E61D-3F9E-C535-2FE09E840748}"/>
                </a:ext>
              </a:extLst>
            </p:cNvPr>
            <p:cNvSpPr/>
            <p:nvPr/>
          </p:nvSpPr>
          <p:spPr>
            <a:xfrm>
              <a:off x="6344748" y="3569706"/>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4" name="Rectangle 153">
              <a:extLst>
                <a:ext uri="{FF2B5EF4-FFF2-40B4-BE49-F238E27FC236}">
                  <a16:creationId xmlns:a16="http://schemas.microsoft.com/office/drawing/2014/main" id="{C62F23A7-CC08-93C7-4192-0A5E9D0DF217}"/>
                </a:ext>
              </a:extLst>
            </p:cNvPr>
            <p:cNvSpPr/>
            <p:nvPr/>
          </p:nvSpPr>
          <p:spPr>
            <a:xfrm>
              <a:off x="6384837" y="3702979"/>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5" name="Rectangle 154">
              <a:extLst>
                <a:ext uri="{FF2B5EF4-FFF2-40B4-BE49-F238E27FC236}">
                  <a16:creationId xmlns:a16="http://schemas.microsoft.com/office/drawing/2014/main" id="{99C517B1-A3FD-4C2D-709B-30A8AD384236}"/>
                </a:ext>
              </a:extLst>
            </p:cNvPr>
            <p:cNvSpPr/>
            <p:nvPr/>
          </p:nvSpPr>
          <p:spPr>
            <a:xfrm>
              <a:off x="6544640" y="3811843"/>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6" name="Rectangle 155">
              <a:extLst>
                <a:ext uri="{FF2B5EF4-FFF2-40B4-BE49-F238E27FC236}">
                  <a16:creationId xmlns:a16="http://schemas.microsoft.com/office/drawing/2014/main" id="{821C92F3-62E6-8FCF-DEE4-F0FDE4B8E17B}"/>
                </a:ext>
              </a:extLst>
            </p:cNvPr>
            <p:cNvSpPr/>
            <p:nvPr/>
          </p:nvSpPr>
          <p:spPr>
            <a:xfrm>
              <a:off x="6863678" y="4040448"/>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7" name="TextBox 156">
              <a:extLst>
                <a:ext uri="{FF2B5EF4-FFF2-40B4-BE49-F238E27FC236}">
                  <a16:creationId xmlns:a16="http://schemas.microsoft.com/office/drawing/2014/main" id="{8454E82C-DAF0-74AD-42A6-2F2BAEE3E7D0}"/>
                </a:ext>
              </a:extLst>
            </p:cNvPr>
            <p:cNvSpPr txBox="1"/>
            <p:nvPr/>
          </p:nvSpPr>
          <p:spPr>
            <a:xfrm>
              <a:off x="6302555" y="4651814"/>
              <a:ext cx="1139009" cy="21544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Hash matches</a:t>
              </a:r>
              <a:endParaRPr lang="en-US" sz="1100" dirty="0">
                <a:latin typeface="Calibri"/>
                <a:ea typeface="Calibri"/>
                <a:cs typeface="Calibri"/>
                <a:sym typeface="Calibri"/>
              </a:endParaRPr>
            </a:p>
          </p:txBody>
        </p:sp>
        <p:grpSp>
          <p:nvGrpSpPr>
            <p:cNvPr id="158" name="Group 157">
              <a:extLst>
                <a:ext uri="{FF2B5EF4-FFF2-40B4-BE49-F238E27FC236}">
                  <a16:creationId xmlns:a16="http://schemas.microsoft.com/office/drawing/2014/main" id="{452F7232-2968-3426-71FE-FC81ECDF5DBD}"/>
                </a:ext>
              </a:extLst>
            </p:cNvPr>
            <p:cNvGrpSpPr/>
            <p:nvPr/>
          </p:nvGrpSpPr>
          <p:grpSpPr>
            <a:xfrm>
              <a:off x="6327600" y="4073843"/>
              <a:ext cx="291261" cy="291261"/>
              <a:chOff x="6442287" y="4134938"/>
              <a:chExt cx="291261" cy="291261"/>
            </a:xfrm>
          </p:grpSpPr>
          <p:sp>
            <p:nvSpPr>
              <p:cNvPr id="172" name="Rectangle 171">
                <a:extLst>
                  <a:ext uri="{FF2B5EF4-FFF2-40B4-BE49-F238E27FC236}">
                    <a16:creationId xmlns:a16="http://schemas.microsoft.com/office/drawing/2014/main" id="{C010E861-569C-0F9A-DD7C-D5D1AA69C271}"/>
                  </a:ext>
                </a:extLst>
              </p:cNvPr>
              <p:cNvSpPr/>
              <p:nvPr/>
            </p:nvSpPr>
            <p:spPr>
              <a:xfrm>
                <a:off x="6484333" y="4179984"/>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3" name="Multiply 172">
                <a:extLst>
                  <a:ext uri="{FF2B5EF4-FFF2-40B4-BE49-F238E27FC236}">
                    <a16:creationId xmlns:a16="http://schemas.microsoft.com/office/drawing/2014/main" id="{730FE3E1-21CF-1568-7D01-FC5E61DA9760}"/>
                  </a:ext>
                </a:extLst>
              </p:cNvPr>
              <p:cNvSpPr>
                <a:spLocks noChangeAspect="1"/>
              </p:cNvSpPr>
              <p:nvPr/>
            </p:nvSpPr>
            <p:spPr>
              <a:xfrm>
                <a:off x="6442287" y="4134938"/>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59" name="Group 158">
              <a:extLst>
                <a:ext uri="{FF2B5EF4-FFF2-40B4-BE49-F238E27FC236}">
                  <a16:creationId xmlns:a16="http://schemas.microsoft.com/office/drawing/2014/main" id="{F0EA2E97-D389-856F-1016-640970855B79}"/>
                </a:ext>
              </a:extLst>
            </p:cNvPr>
            <p:cNvGrpSpPr/>
            <p:nvPr/>
          </p:nvGrpSpPr>
          <p:grpSpPr>
            <a:xfrm>
              <a:off x="6718047" y="4368659"/>
              <a:ext cx="291261" cy="291261"/>
              <a:chOff x="6442287" y="4175699"/>
              <a:chExt cx="291261" cy="291261"/>
            </a:xfrm>
          </p:grpSpPr>
          <p:sp>
            <p:nvSpPr>
              <p:cNvPr id="170" name="Rectangle 169">
                <a:extLst>
                  <a:ext uri="{FF2B5EF4-FFF2-40B4-BE49-F238E27FC236}">
                    <a16:creationId xmlns:a16="http://schemas.microsoft.com/office/drawing/2014/main" id="{4681B7CA-15A6-C527-EE6B-68FB777CCD56}"/>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1" name="Multiply 170">
                <a:extLst>
                  <a:ext uri="{FF2B5EF4-FFF2-40B4-BE49-F238E27FC236}">
                    <a16:creationId xmlns:a16="http://schemas.microsoft.com/office/drawing/2014/main" id="{CD92B4CE-F2C9-D49E-370C-35726F3E464F}"/>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60" name="Group 159">
              <a:extLst>
                <a:ext uri="{FF2B5EF4-FFF2-40B4-BE49-F238E27FC236}">
                  <a16:creationId xmlns:a16="http://schemas.microsoft.com/office/drawing/2014/main" id="{B3E157D5-15F6-556E-087A-09B3C4CDCD88}"/>
                </a:ext>
              </a:extLst>
            </p:cNvPr>
            <p:cNvGrpSpPr/>
            <p:nvPr/>
          </p:nvGrpSpPr>
          <p:grpSpPr>
            <a:xfrm>
              <a:off x="7143941" y="3615165"/>
              <a:ext cx="291261" cy="291261"/>
              <a:chOff x="6442287" y="4175699"/>
              <a:chExt cx="291261" cy="291261"/>
            </a:xfrm>
          </p:grpSpPr>
          <p:sp>
            <p:nvSpPr>
              <p:cNvPr id="168" name="Rectangle 167">
                <a:extLst>
                  <a:ext uri="{FF2B5EF4-FFF2-40B4-BE49-F238E27FC236}">
                    <a16:creationId xmlns:a16="http://schemas.microsoft.com/office/drawing/2014/main" id="{DBA754A1-AE4A-FC48-1CEA-8C624CF6C8CE}"/>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9" name="Multiply 168">
                <a:extLst>
                  <a:ext uri="{FF2B5EF4-FFF2-40B4-BE49-F238E27FC236}">
                    <a16:creationId xmlns:a16="http://schemas.microsoft.com/office/drawing/2014/main" id="{9B943D75-B2A2-ACBE-0531-A0A2786E0D33}"/>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sp>
          <p:nvSpPr>
            <p:cNvPr id="161" name="Rectangle 160">
              <a:extLst>
                <a:ext uri="{FF2B5EF4-FFF2-40B4-BE49-F238E27FC236}">
                  <a16:creationId xmlns:a16="http://schemas.microsoft.com/office/drawing/2014/main" id="{2279BFC5-CE32-346E-3E94-E3CBB01A1B9C}"/>
                </a:ext>
              </a:extLst>
            </p:cNvPr>
            <p:cNvSpPr/>
            <p:nvPr/>
          </p:nvSpPr>
          <p:spPr>
            <a:xfrm>
              <a:off x="7159364" y="4169710"/>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62" name="Rectangle 161">
              <a:extLst>
                <a:ext uri="{FF2B5EF4-FFF2-40B4-BE49-F238E27FC236}">
                  <a16:creationId xmlns:a16="http://schemas.microsoft.com/office/drawing/2014/main" id="{A9705AB0-3B43-7276-C304-96ABA62F77D0}"/>
                </a:ext>
              </a:extLst>
            </p:cNvPr>
            <p:cNvSpPr/>
            <p:nvPr/>
          </p:nvSpPr>
          <p:spPr>
            <a:xfrm>
              <a:off x="7104082" y="4420011"/>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3" name="Multiply 162">
              <a:extLst>
                <a:ext uri="{FF2B5EF4-FFF2-40B4-BE49-F238E27FC236}">
                  <a16:creationId xmlns:a16="http://schemas.microsoft.com/office/drawing/2014/main" id="{E98FD048-211A-F912-E145-73C6E9486A3A}"/>
                </a:ext>
              </a:extLst>
            </p:cNvPr>
            <p:cNvSpPr>
              <a:spLocks noChangeAspect="1"/>
            </p:cNvSpPr>
            <p:nvPr/>
          </p:nvSpPr>
          <p:spPr>
            <a:xfrm>
              <a:off x="7062036" y="4374965"/>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cxnSp>
          <p:nvCxnSpPr>
            <p:cNvPr id="164" name="Straight Arrow Connector 163">
              <a:extLst>
                <a:ext uri="{FF2B5EF4-FFF2-40B4-BE49-F238E27FC236}">
                  <a16:creationId xmlns:a16="http://schemas.microsoft.com/office/drawing/2014/main" id="{50BD73C4-C41F-20E7-29FB-8548AD855E2D}"/>
                </a:ext>
              </a:extLst>
            </p:cNvPr>
            <p:cNvCxnSpPr>
              <a:cxnSpLocks/>
            </p:cNvCxnSpPr>
            <p:nvPr/>
          </p:nvCxnSpPr>
          <p:spPr>
            <a:xfrm>
              <a:off x="6355094" y="3565659"/>
              <a:ext cx="24641" cy="130319"/>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FAB8F681-2BE8-6CD3-BF83-2FD1EE9DD19B}"/>
                </a:ext>
              </a:extLst>
            </p:cNvPr>
            <p:cNvCxnSpPr>
              <a:cxnSpLocks/>
            </p:cNvCxnSpPr>
            <p:nvPr/>
          </p:nvCxnSpPr>
          <p:spPr>
            <a:xfrm>
              <a:off x="6387199" y="3708610"/>
              <a:ext cx="151599" cy="104425"/>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D0B9570A-2D92-E43C-7D2A-BF5EE2171162}"/>
                </a:ext>
              </a:extLst>
            </p:cNvPr>
            <p:cNvCxnSpPr>
              <a:cxnSpLocks/>
            </p:cNvCxnSpPr>
            <p:nvPr/>
          </p:nvCxnSpPr>
          <p:spPr>
            <a:xfrm>
              <a:off x="6546933" y="3813621"/>
              <a:ext cx="323627" cy="234564"/>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644F29A6-1F7C-F958-D7DD-849F05BE37C7}"/>
                </a:ext>
              </a:extLst>
            </p:cNvPr>
            <p:cNvCxnSpPr>
              <a:cxnSpLocks/>
            </p:cNvCxnSpPr>
            <p:nvPr/>
          </p:nvCxnSpPr>
          <p:spPr>
            <a:xfrm>
              <a:off x="6857831" y="4039455"/>
              <a:ext cx="292767" cy="134657"/>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0B9502F8-C20A-0ABC-AF63-B167021CE964}"/>
              </a:ext>
            </a:extLst>
          </p:cNvPr>
          <p:cNvGrpSpPr/>
          <p:nvPr/>
        </p:nvGrpSpPr>
        <p:grpSpPr>
          <a:xfrm>
            <a:off x="5289505" y="2783082"/>
            <a:ext cx="1586619" cy="1534186"/>
            <a:chOff x="3984359" y="3732265"/>
            <a:chExt cx="1455563" cy="1407461"/>
          </a:xfrm>
        </p:grpSpPr>
        <p:grpSp>
          <p:nvGrpSpPr>
            <p:cNvPr id="177" name="Group 176">
              <a:extLst>
                <a:ext uri="{FF2B5EF4-FFF2-40B4-BE49-F238E27FC236}">
                  <a16:creationId xmlns:a16="http://schemas.microsoft.com/office/drawing/2014/main" id="{A7CB36B0-50C3-C21A-3DE1-6DFA8B360A4E}"/>
                </a:ext>
              </a:extLst>
            </p:cNvPr>
            <p:cNvGrpSpPr/>
            <p:nvPr/>
          </p:nvGrpSpPr>
          <p:grpSpPr>
            <a:xfrm>
              <a:off x="4197692" y="3732265"/>
              <a:ext cx="1242230" cy="1407461"/>
              <a:chOff x="4365515" y="3026015"/>
              <a:chExt cx="1646645" cy="1865669"/>
            </a:xfrm>
          </p:grpSpPr>
          <p:grpSp>
            <p:nvGrpSpPr>
              <p:cNvPr id="180" name="Group 179">
                <a:extLst>
                  <a:ext uri="{FF2B5EF4-FFF2-40B4-BE49-F238E27FC236}">
                    <a16:creationId xmlns:a16="http://schemas.microsoft.com/office/drawing/2014/main" id="{565D2923-850F-F3E6-4EB3-15CC68D09F1E}"/>
                  </a:ext>
                </a:extLst>
              </p:cNvPr>
              <p:cNvGrpSpPr/>
              <p:nvPr/>
            </p:nvGrpSpPr>
            <p:grpSpPr>
              <a:xfrm>
                <a:off x="4365515" y="3026015"/>
                <a:ext cx="1646645" cy="1865669"/>
                <a:chOff x="2577801" y="3003490"/>
                <a:chExt cx="1646645" cy="1865669"/>
              </a:xfrm>
              <a:solidFill>
                <a:srgbClr val="E3F2DA"/>
              </a:solidFill>
            </p:grpSpPr>
            <p:sp>
              <p:nvSpPr>
                <p:cNvPr id="202" name="Rounded Rectangle 201">
                  <a:extLst>
                    <a:ext uri="{FF2B5EF4-FFF2-40B4-BE49-F238E27FC236}">
                      <a16:creationId xmlns:a16="http://schemas.microsoft.com/office/drawing/2014/main" id="{B91DBD2F-B69C-5A97-BE3C-F5952BA11147}"/>
                    </a:ext>
                  </a:extLst>
                </p:cNvPr>
                <p:cNvSpPr/>
                <p:nvPr/>
              </p:nvSpPr>
              <p:spPr>
                <a:xfrm>
                  <a:off x="2577801" y="3003490"/>
                  <a:ext cx="1646645"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03" name="TextBox 202">
                  <a:extLst>
                    <a:ext uri="{FF2B5EF4-FFF2-40B4-BE49-F238E27FC236}">
                      <a16:creationId xmlns:a16="http://schemas.microsoft.com/office/drawing/2014/main" id="{1B1414BB-BDBD-3468-C017-453BFCE7CBE0}"/>
                    </a:ext>
                  </a:extLst>
                </p:cNvPr>
                <p:cNvSpPr txBox="1"/>
                <p:nvPr/>
              </p:nvSpPr>
              <p:spPr>
                <a:xfrm>
                  <a:off x="3032107" y="3019035"/>
                  <a:ext cx="738034"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Seeding</a:t>
                  </a:r>
                </a:p>
              </p:txBody>
            </p:sp>
          </p:grpSp>
          <p:cxnSp>
            <p:nvCxnSpPr>
              <p:cNvPr id="181" name="Elbow Connector 180">
                <a:extLst>
                  <a:ext uri="{FF2B5EF4-FFF2-40B4-BE49-F238E27FC236}">
                    <a16:creationId xmlns:a16="http://schemas.microsoft.com/office/drawing/2014/main" id="{2DAC5B4C-C340-6063-D8BD-B28C3125A4CC}"/>
                  </a:ext>
                </a:extLst>
              </p:cNvPr>
              <p:cNvCxnSpPr>
                <a:cxnSpLocks/>
                <a:stCxn id="186" idx="2"/>
                <a:endCxn id="199" idx="0"/>
              </p:cNvCxnSpPr>
              <p:nvPr/>
            </p:nvCxnSpPr>
            <p:spPr>
              <a:xfrm rot="5400000">
                <a:off x="5554528" y="4439436"/>
                <a:ext cx="408548" cy="135429"/>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96DCDFC-CFAB-8B4E-DEE4-48A3A0A4385E}"/>
                  </a:ext>
                </a:extLst>
              </p:cNvPr>
              <p:cNvGrpSpPr/>
              <p:nvPr/>
            </p:nvGrpSpPr>
            <p:grpSpPr>
              <a:xfrm>
                <a:off x="4516947" y="4610840"/>
                <a:ext cx="1174140" cy="201168"/>
                <a:chOff x="4516947" y="4459637"/>
                <a:chExt cx="1174140" cy="201168"/>
              </a:xfrm>
            </p:grpSpPr>
            <p:sp>
              <p:nvSpPr>
                <p:cNvPr id="199" name="Hexagon 198">
                  <a:extLst>
                    <a:ext uri="{FF2B5EF4-FFF2-40B4-BE49-F238E27FC236}">
                      <a16:creationId xmlns:a16="http://schemas.microsoft.com/office/drawing/2014/main" id="{24CC614A-9E94-9AB9-47D9-4237728A8D4A}"/>
                    </a:ext>
                  </a:extLst>
                </p:cNvPr>
                <p:cNvSpPr>
                  <a:spLocks/>
                </p:cNvSpPr>
                <p:nvPr/>
              </p:nvSpPr>
              <p:spPr>
                <a:xfrm>
                  <a:off x="5190869" y="4459637"/>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200" name="Rectangle 199">
                  <a:extLst>
                    <a:ext uri="{FF2B5EF4-FFF2-40B4-BE49-F238E27FC236}">
                      <a16:creationId xmlns:a16="http://schemas.microsoft.com/office/drawing/2014/main" id="{4C72BC0E-D6EE-FFEC-381E-79F765688839}"/>
                    </a:ext>
                  </a:extLst>
                </p:cNvPr>
                <p:cNvSpPr/>
                <p:nvPr/>
              </p:nvSpPr>
              <p:spPr>
                <a:xfrm>
                  <a:off x="4516947" y="4459637"/>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cxnSp>
              <p:nvCxnSpPr>
                <p:cNvPr id="201" name="Straight Arrow Connector 200">
                  <a:extLst>
                    <a:ext uri="{FF2B5EF4-FFF2-40B4-BE49-F238E27FC236}">
                      <a16:creationId xmlns:a16="http://schemas.microsoft.com/office/drawing/2014/main" id="{AE5BFD87-0665-7A45-0698-C4FB3BFFF1D4}"/>
                    </a:ext>
                  </a:extLst>
                </p:cNvPr>
                <p:cNvCxnSpPr>
                  <a:cxnSpLocks/>
                </p:cNvCxnSpPr>
                <p:nvPr/>
              </p:nvCxnSpPr>
              <p:spPr>
                <a:xfrm>
                  <a:off x="4967714" y="4560444"/>
                  <a:ext cx="221123" cy="0"/>
                </a:xfrm>
                <a:prstGeom prst="straightConnector1">
                  <a:avLst/>
                </a:prstGeom>
                <a:ln w="127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183" name="Rectangle 182">
                <a:extLst>
                  <a:ext uri="{FF2B5EF4-FFF2-40B4-BE49-F238E27FC236}">
                    <a16:creationId xmlns:a16="http://schemas.microsoft.com/office/drawing/2014/main" id="{14E99E0F-A772-09FA-A3DB-F777E503AAD6}"/>
                  </a:ext>
                </a:extLst>
              </p:cNvPr>
              <p:cNvSpPr/>
              <p:nvPr/>
            </p:nvSpPr>
            <p:spPr>
              <a:xfrm>
                <a:off x="4438107"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4" name="Rectangle 183">
                <a:extLst>
                  <a:ext uri="{FF2B5EF4-FFF2-40B4-BE49-F238E27FC236}">
                    <a16:creationId xmlns:a16="http://schemas.microsoft.com/office/drawing/2014/main" id="{A2AD9C10-87AA-A1C1-4D38-EF7BE4080C57}"/>
                  </a:ext>
                </a:extLst>
              </p:cNvPr>
              <p:cNvSpPr/>
              <p:nvPr/>
            </p:nvSpPr>
            <p:spPr>
              <a:xfrm>
                <a:off x="4942165"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5" name="Rectangle 184">
                <a:extLst>
                  <a:ext uri="{FF2B5EF4-FFF2-40B4-BE49-F238E27FC236}">
                    <a16:creationId xmlns:a16="http://schemas.microsoft.com/office/drawing/2014/main" id="{AEB09026-E482-3A5F-84F2-ED9D877F07A1}"/>
                  </a:ext>
                </a:extLst>
              </p:cNvPr>
              <p:cNvSpPr/>
              <p:nvPr/>
            </p:nvSpPr>
            <p:spPr>
              <a:xfrm>
                <a:off x="5446221"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6" name="Rectangle 185">
                <a:extLst>
                  <a:ext uri="{FF2B5EF4-FFF2-40B4-BE49-F238E27FC236}">
                    <a16:creationId xmlns:a16="http://schemas.microsoft.com/office/drawing/2014/main" id="{9155C3E7-0F1C-997C-A9B2-A345DF50CBE1}"/>
                  </a:ext>
                </a:extLst>
              </p:cNvPr>
              <p:cNvSpPr/>
              <p:nvPr/>
            </p:nvSpPr>
            <p:spPr>
              <a:xfrm>
                <a:off x="5722932"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87" name="Straight Arrow Connector 186">
                <a:extLst>
                  <a:ext uri="{FF2B5EF4-FFF2-40B4-BE49-F238E27FC236}">
                    <a16:creationId xmlns:a16="http://schemas.microsoft.com/office/drawing/2014/main" id="{332FA5B6-7FDC-2CD0-08BB-9D65C457B035}"/>
                  </a:ext>
                </a:extLst>
              </p:cNvPr>
              <p:cNvCxnSpPr>
                <a:cxnSpLocks/>
              </p:cNvCxnSpPr>
              <p:nvPr/>
            </p:nvCxnSpPr>
            <p:spPr>
              <a:xfrm>
                <a:off x="5046262"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87922E92-6A1E-8CE1-456D-BAA984C5C86F}"/>
                  </a:ext>
                </a:extLst>
              </p:cNvPr>
              <p:cNvCxnSpPr>
                <a:cxnSpLocks/>
              </p:cNvCxnSpPr>
              <p:nvPr/>
            </p:nvCxnSpPr>
            <p:spPr>
              <a:xfrm>
                <a:off x="5550318"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6DB8CBFA-D0F0-17FD-9987-21E54D54F1AE}"/>
                  </a:ext>
                </a:extLst>
              </p:cNvPr>
              <p:cNvGrpSpPr/>
              <p:nvPr/>
            </p:nvGrpSpPr>
            <p:grpSpPr>
              <a:xfrm>
                <a:off x="4447575" y="3702070"/>
                <a:ext cx="1492038" cy="391442"/>
                <a:chOff x="874674" y="3707146"/>
                <a:chExt cx="1492038" cy="391442"/>
              </a:xfrm>
            </p:grpSpPr>
            <p:cxnSp>
              <p:nvCxnSpPr>
                <p:cNvPr id="194" name="Straight Arrow Connector 193">
                  <a:extLst>
                    <a:ext uri="{FF2B5EF4-FFF2-40B4-BE49-F238E27FC236}">
                      <a16:creationId xmlns:a16="http://schemas.microsoft.com/office/drawing/2014/main" id="{B66DB979-35D9-4086-24C2-A980356F42C5}"/>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0F6ECA46-CA37-BD53-E641-9EA15F57F430}"/>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FD121B20-14B2-85F2-7A25-C4D3D7B57834}"/>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CE9549D8-033D-6C6C-3FC4-A3C9AB8AAFF0}"/>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98" name="Hexagon 197">
                  <a:extLst>
                    <a:ext uri="{FF2B5EF4-FFF2-40B4-BE49-F238E27FC236}">
                      <a16:creationId xmlns:a16="http://schemas.microsoft.com/office/drawing/2014/main" id="{6EED4F73-C646-CA11-DF7C-3A48A6928543}"/>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90" name="Group 189">
                <a:extLst>
                  <a:ext uri="{FF2B5EF4-FFF2-40B4-BE49-F238E27FC236}">
                    <a16:creationId xmlns:a16="http://schemas.microsoft.com/office/drawing/2014/main" id="{E2795014-6933-AE33-CF42-A48CF4864C92}"/>
                  </a:ext>
                </a:extLst>
              </p:cNvPr>
              <p:cNvGrpSpPr/>
              <p:nvPr/>
            </p:nvGrpSpPr>
            <p:grpSpPr>
              <a:xfrm>
                <a:off x="4438060" y="3302432"/>
                <a:ext cx="1498092" cy="403255"/>
                <a:chOff x="865159" y="3307508"/>
                <a:chExt cx="1498092" cy="403255"/>
              </a:xfrm>
            </p:grpSpPr>
            <p:sp>
              <p:nvSpPr>
                <p:cNvPr id="192" name="Rectangle 191">
                  <a:extLst>
                    <a:ext uri="{FF2B5EF4-FFF2-40B4-BE49-F238E27FC236}">
                      <a16:creationId xmlns:a16="http://schemas.microsoft.com/office/drawing/2014/main" id="{E42B5FB6-47FA-A526-092F-86D409BC25B5}"/>
                    </a:ext>
                  </a:extLst>
                </p:cNvPr>
                <p:cNvSpPr/>
                <p:nvPr/>
              </p:nvSpPr>
              <p:spPr>
                <a:xfrm>
                  <a:off x="865159" y="3307508"/>
                  <a:ext cx="1498092" cy="201168"/>
                </a:xfrm>
                <a:prstGeom prst="rect">
                  <a:avLst/>
                </a:prstGeom>
                <a:solidFill>
                  <a:srgbClr val="F8F4E2"/>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Read</a:t>
                  </a:r>
                </a:p>
              </p:txBody>
            </p:sp>
            <p:cxnSp>
              <p:nvCxnSpPr>
                <p:cNvPr id="193" name="Straight Arrow Connector 192">
                  <a:extLst>
                    <a:ext uri="{FF2B5EF4-FFF2-40B4-BE49-F238E27FC236}">
                      <a16:creationId xmlns:a16="http://schemas.microsoft.com/office/drawing/2014/main" id="{C3007500-C210-A81C-36CE-7462554C466D}"/>
                    </a:ext>
                  </a:extLst>
                </p:cNvPr>
                <p:cNvCxnSpPr>
                  <a:cxnSpLocks/>
                  <a:stCxn id="192" idx="2"/>
                </p:cNvCxnSpPr>
                <p:nvPr/>
              </p:nvCxnSpPr>
              <p:spPr>
                <a:xfrm>
                  <a:off x="1614205" y="3508676"/>
                  <a:ext cx="0" cy="202087"/>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91" name="Straight Arrow Connector 190">
                <a:extLst>
                  <a:ext uri="{FF2B5EF4-FFF2-40B4-BE49-F238E27FC236}">
                    <a16:creationId xmlns:a16="http://schemas.microsoft.com/office/drawing/2014/main" id="{E38E8DF8-DA2D-64F5-2F7F-8CF6FA10A722}"/>
                  </a:ext>
                </a:extLst>
              </p:cNvPr>
              <p:cNvCxnSpPr>
                <a:cxnSpLocks/>
              </p:cNvCxnSpPr>
              <p:nvPr/>
            </p:nvCxnSpPr>
            <p:spPr>
              <a:xfrm>
                <a:off x="4537670"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79" name="Elbow Connector 178">
              <a:extLst>
                <a:ext uri="{FF2B5EF4-FFF2-40B4-BE49-F238E27FC236}">
                  <a16:creationId xmlns:a16="http://schemas.microsoft.com/office/drawing/2014/main" id="{986835AD-CC03-B330-D38D-F535DDABCAC9}"/>
                </a:ext>
              </a:extLst>
            </p:cNvPr>
            <p:cNvCxnSpPr>
              <a:cxnSpLocks/>
            </p:cNvCxnSpPr>
            <p:nvPr/>
          </p:nvCxnSpPr>
          <p:spPr>
            <a:xfrm rot="10800000">
              <a:off x="3984359" y="4169719"/>
              <a:ext cx="327575" cy="834019"/>
            </a:xfrm>
            <a:prstGeom prst="bentConnector3">
              <a:avLst>
                <a:gd name="adj1" fmla="val 4444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397" name="Group 396">
            <a:extLst>
              <a:ext uri="{FF2B5EF4-FFF2-40B4-BE49-F238E27FC236}">
                <a16:creationId xmlns:a16="http://schemas.microsoft.com/office/drawing/2014/main" id="{D0EFCF1A-9992-ED6D-E2E1-3B9B2B8C4140}"/>
              </a:ext>
            </a:extLst>
          </p:cNvPr>
          <p:cNvGrpSpPr/>
          <p:nvPr/>
        </p:nvGrpSpPr>
        <p:grpSpPr>
          <a:xfrm>
            <a:off x="7291240" y="2783082"/>
            <a:ext cx="2216718" cy="1534186"/>
            <a:chOff x="5756500" y="4976538"/>
            <a:chExt cx="2216718" cy="1534186"/>
          </a:xfrm>
        </p:grpSpPr>
        <p:grpSp>
          <p:nvGrpSpPr>
            <p:cNvPr id="204" name="Group 203">
              <a:extLst>
                <a:ext uri="{FF2B5EF4-FFF2-40B4-BE49-F238E27FC236}">
                  <a16:creationId xmlns:a16="http://schemas.microsoft.com/office/drawing/2014/main" id="{160B8188-1C9D-F9BF-A734-D863BE742DB1}"/>
                </a:ext>
              </a:extLst>
            </p:cNvPr>
            <p:cNvGrpSpPr/>
            <p:nvPr/>
          </p:nvGrpSpPr>
          <p:grpSpPr>
            <a:xfrm>
              <a:off x="6761635" y="4976538"/>
              <a:ext cx="1211583" cy="1534186"/>
              <a:chOff x="6809683" y="3796133"/>
              <a:chExt cx="1211583" cy="1534186"/>
            </a:xfrm>
          </p:grpSpPr>
          <p:grpSp>
            <p:nvGrpSpPr>
              <p:cNvPr id="207" name="Group 206">
                <a:extLst>
                  <a:ext uri="{FF2B5EF4-FFF2-40B4-BE49-F238E27FC236}">
                    <a16:creationId xmlns:a16="http://schemas.microsoft.com/office/drawing/2014/main" id="{F8F02A3E-9E7B-7E29-C8EA-4242B9B00FF7}"/>
                  </a:ext>
                </a:extLst>
              </p:cNvPr>
              <p:cNvGrpSpPr/>
              <p:nvPr/>
            </p:nvGrpSpPr>
            <p:grpSpPr>
              <a:xfrm>
                <a:off x="6809683" y="3796133"/>
                <a:ext cx="1211583" cy="1534186"/>
                <a:chOff x="2577801" y="3003490"/>
                <a:chExt cx="1473361" cy="1865669"/>
              </a:xfrm>
              <a:solidFill>
                <a:srgbClr val="E3F2DA"/>
              </a:solidFill>
            </p:grpSpPr>
            <p:sp>
              <p:nvSpPr>
                <p:cNvPr id="209" name="Rounded Rectangle 208">
                  <a:extLst>
                    <a:ext uri="{FF2B5EF4-FFF2-40B4-BE49-F238E27FC236}">
                      <a16:creationId xmlns:a16="http://schemas.microsoft.com/office/drawing/2014/main" id="{742346E2-1596-52BF-6471-A97CE2521B6A}"/>
                    </a:ext>
                  </a:extLst>
                </p:cNvPr>
                <p:cNvSpPr/>
                <p:nvPr/>
              </p:nvSpPr>
              <p:spPr>
                <a:xfrm>
                  <a:off x="2577801" y="3003490"/>
                  <a:ext cx="1473361"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10" name="TextBox 209">
                  <a:extLst>
                    <a:ext uri="{FF2B5EF4-FFF2-40B4-BE49-F238E27FC236}">
                      <a16:creationId xmlns:a16="http://schemas.microsoft.com/office/drawing/2014/main" id="{B0CAD5DE-D097-E522-33E4-CEE970A55820}"/>
                    </a:ext>
                  </a:extLst>
                </p:cNvPr>
                <p:cNvSpPr txBox="1"/>
                <p:nvPr/>
              </p:nvSpPr>
              <p:spPr>
                <a:xfrm>
                  <a:off x="2871333" y="3017073"/>
                  <a:ext cx="886296" cy="205852"/>
                </a:xfrm>
                <a:prstGeom prst="rect">
                  <a:avLst/>
                </a:prstGeom>
                <a:noFill/>
              </p:spPr>
              <p:txBody>
                <a:bodyPr wrap="square" lIns="0" tIns="0" rIns="0" bIns="0">
                  <a:spAutoFit/>
                </a:bodyPr>
                <a:lstStyle/>
                <a:p>
                  <a:pPr algn="ctr" defTabSz="1600847"/>
                  <a:r>
                    <a:rPr lang="en-US" sz="1100" b="1" kern="0" dirty="0">
                      <a:latin typeface="Calibri"/>
                      <a:ea typeface="Calibri"/>
                      <a:cs typeface="Calibri"/>
                      <a:sym typeface="Calibri"/>
                    </a:rPr>
                    <a:t>Alignment</a:t>
                  </a:r>
                </a:p>
              </p:txBody>
            </p:sp>
          </p:grpSp>
          <p:sp>
            <p:nvSpPr>
              <p:cNvPr id="206" name="TextBox 205">
                <a:extLst>
                  <a:ext uri="{FF2B5EF4-FFF2-40B4-BE49-F238E27FC236}">
                    <a16:creationId xmlns:a16="http://schemas.microsoft.com/office/drawing/2014/main" id="{3F7FBE9B-B21B-A422-4AB5-2F055B09B7F8}"/>
                  </a:ext>
                </a:extLst>
              </p:cNvPr>
              <p:cNvSpPr txBox="1"/>
              <p:nvPr/>
            </p:nvSpPr>
            <p:spPr>
              <a:xfrm>
                <a:off x="6930077" y="5117443"/>
                <a:ext cx="1016715" cy="18798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DP calculations</a:t>
                </a:r>
                <a:endParaRPr lang="en-US" sz="1100" dirty="0">
                  <a:latin typeface="Calibri"/>
                  <a:ea typeface="Calibri"/>
                  <a:cs typeface="Calibri"/>
                  <a:sym typeface="Calibri"/>
                </a:endParaRPr>
              </a:p>
            </p:txBody>
          </p:sp>
        </p:grpSp>
        <p:grpSp>
          <p:nvGrpSpPr>
            <p:cNvPr id="396" name="Group 395">
              <a:extLst>
                <a:ext uri="{FF2B5EF4-FFF2-40B4-BE49-F238E27FC236}">
                  <a16:creationId xmlns:a16="http://schemas.microsoft.com/office/drawing/2014/main" id="{CF3355E8-C48E-63CB-4941-934428E06DBC}"/>
                </a:ext>
              </a:extLst>
            </p:cNvPr>
            <p:cNvGrpSpPr/>
            <p:nvPr/>
          </p:nvGrpSpPr>
          <p:grpSpPr>
            <a:xfrm>
              <a:off x="5756500" y="5202503"/>
              <a:ext cx="2147993" cy="883697"/>
              <a:chOff x="5756500" y="5202503"/>
              <a:chExt cx="2147993" cy="883697"/>
            </a:xfrm>
          </p:grpSpPr>
          <p:grpSp>
            <p:nvGrpSpPr>
              <p:cNvPr id="245" name="Group 244">
                <a:extLst>
                  <a:ext uri="{FF2B5EF4-FFF2-40B4-BE49-F238E27FC236}">
                    <a16:creationId xmlns:a16="http://schemas.microsoft.com/office/drawing/2014/main" id="{9046C0E5-B870-6C04-1F6B-53275A7EE636}"/>
                  </a:ext>
                </a:extLst>
              </p:cNvPr>
              <p:cNvGrpSpPr/>
              <p:nvPr/>
            </p:nvGrpSpPr>
            <p:grpSpPr>
              <a:xfrm>
                <a:off x="5756500" y="5423156"/>
                <a:ext cx="1338775" cy="663044"/>
                <a:chOff x="5804548" y="4242751"/>
                <a:chExt cx="1338775" cy="663044"/>
              </a:xfrm>
            </p:grpSpPr>
            <p:cxnSp>
              <p:nvCxnSpPr>
                <p:cNvPr id="246" name="Straight Arrow Connector 245">
                  <a:extLst>
                    <a:ext uri="{FF2B5EF4-FFF2-40B4-BE49-F238E27FC236}">
                      <a16:creationId xmlns:a16="http://schemas.microsoft.com/office/drawing/2014/main" id="{533C27F0-8F52-F7A9-4A9C-07E58EB85B24}"/>
                    </a:ext>
                  </a:extLst>
                </p:cNvPr>
                <p:cNvCxnSpPr>
                  <a:cxnSpLocks/>
                </p:cNvCxnSpPr>
                <p:nvPr/>
              </p:nvCxnSpPr>
              <p:spPr>
                <a:xfrm>
                  <a:off x="5804548" y="4242751"/>
                  <a:ext cx="1338775"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47" name="Straight Arrow Connector 246">
                  <a:extLst>
                    <a:ext uri="{FF2B5EF4-FFF2-40B4-BE49-F238E27FC236}">
                      <a16:creationId xmlns:a16="http://schemas.microsoft.com/office/drawing/2014/main" id="{58C916C3-ADDF-A81D-3BF5-F149D95069AE}"/>
                    </a:ext>
                  </a:extLst>
                </p:cNvPr>
                <p:cNvCxnSpPr>
                  <a:cxnSpLocks/>
                </p:cNvCxnSpPr>
                <p:nvPr/>
              </p:nvCxnSpPr>
              <p:spPr>
                <a:xfrm>
                  <a:off x="6474423" y="4905795"/>
                  <a:ext cx="651344"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248" name="Group 247">
                <a:extLst>
                  <a:ext uri="{FF2B5EF4-FFF2-40B4-BE49-F238E27FC236}">
                    <a16:creationId xmlns:a16="http://schemas.microsoft.com/office/drawing/2014/main" id="{E65207CA-0EC9-598B-110E-226BF8C2C399}"/>
                  </a:ext>
                </a:extLst>
              </p:cNvPr>
              <p:cNvGrpSpPr/>
              <p:nvPr/>
            </p:nvGrpSpPr>
            <p:grpSpPr>
              <a:xfrm>
                <a:off x="6800118" y="5202503"/>
                <a:ext cx="1104375" cy="881219"/>
                <a:chOff x="6848166" y="4022098"/>
                <a:chExt cx="1104375" cy="881219"/>
              </a:xfrm>
            </p:grpSpPr>
            <p:sp>
              <p:nvSpPr>
                <p:cNvPr id="249" name="Rectangle 248">
                  <a:extLst>
                    <a:ext uri="{FF2B5EF4-FFF2-40B4-BE49-F238E27FC236}">
                      <a16:creationId xmlns:a16="http://schemas.microsoft.com/office/drawing/2014/main" id="{A96C194D-B962-855B-1938-FAE5F6D3223A}"/>
                    </a:ext>
                  </a:extLst>
                </p:cNvPr>
                <p:cNvSpPr/>
                <p:nvPr/>
              </p:nvSpPr>
              <p:spPr>
                <a:xfrm rot="16200000">
                  <a:off x="6603744" y="4493468"/>
                  <a:ext cx="654270" cy="165426"/>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0" name="Rectangle 249">
                  <a:extLst>
                    <a:ext uri="{FF2B5EF4-FFF2-40B4-BE49-F238E27FC236}">
                      <a16:creationId xmlns:a16="http://schemas.microsoft.com/office/drawing/2014/main" id="{A5A1815B-553D-E6AB-3B74-1B9A1F86A493}"/>
                    </a:ext>
                  </a:extLst>
                </p:cNvPr>
                <p:cNvSpPr/>
                <p:nvPr/>
              </p:nvSpPr>
              <p:spPr>
                <a:xfrm>
                  <a:off x="7103866" y="4022098"/>
                  <a:ext cx="848675" cy="165425"/>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1" name="Rectangle 250">
                  <a:extLst>
                    <a:ext uri="{FF2B5EF4-FFF2-40B4-BE49-F238E27FC236}">
                      <a16:creationId xmlns:a16="http://schemas.microsoft.com/office/drawing/2014/main" id="{60FEDE50-C78E-F373-E08A-8D653CECF884}"/>
                    </a:ext>
                  </a:extLst>
                </p:cNvPr>
                <p:cNvSpPr/>
                <p:nvPr/>
              </p:nvSpPr>
              <p:spPr>
                <a:xfrm>
                  <a:off x="7190645"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2" name="Rectangle 251">
                  <a:extLst>
                    <a:ext uri="{FF2B5EF4-FFF2-40B4-BE49-F238E27FC236}">
                      <a16:creationId xmlns:a16="http://schemas.microsoft.com/office/drawing/2014/main" id="{B2489719-B9A7-AB50-27FB-FE9C911E37DD}"/>
                    </a:ext>
                  </a:extLst>
                </p:cNvPr>
                <p:cNvSpPr/>
                <p:nvPr/>
              </p:nvSpPr>
              <p:spPr>
                <a:xfrm>
                  <a:off x="744631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3" name="Rectangle 252">
                  <a:extLst>
                    <a:ext uri="{FF2B5EF4-FFF2-40B4-BE49-F238E27FC236}">
                      <a16:creationId xmlns:a16="http://schemas.microsoft.com/office/drawing/2014/main" id="{E5485C79-BE41-B7CD-9F4D-FC0F3BC210C8}"/>
                    </a:ext>
                  </a:extLst>
                </p:cNvPr>
                <p:cNvSpPr/>
                <p:nvPr/>
              </p:nvSpPr>
              <p:spPr>
                <a:xfrm>
                  <a:off x="761675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4" name="Rectangle 253">
                  <a:extLst>
                    <a:ext uri="{FF2B5EF4-FFF2-40B4-BE49-F238E27FC236}">
                      <a16:creationId xmlns:a16="http://schemas.microsoft.com/office/drawing/2014/main" id="{DC76A569-2DE8-9725-7644-1148D8772E73}"/>
                    </a:ext>
                  </a:extLst>
                </p:cNvPr>
                <p:cNvSpPr/>
                <p:nvPr/>
              </p:nvSpPr>
              <p:spPr>
                <a:xfrm>
                  <a:off x="778720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5" name="Rectangle 254">
                  <a:extLst>
                    <a:ext uri="{FF2B5EF4-FFF2-40B4-BE49-F238E27FC236}">
                      <a16:creationId xmlns:a16="http://schemas.microsoft.com/office/drawing/2014/main" id="{108DF3B2-6B12-1B6D-FD1A-DE185FE5B0EF}"/>
                    </a:ext>
                  </a:extLst>
                </p:cNvPr>
                <p:cNvSpPr/>
                <p:nvPr/>
              </p:nvSpPr>
              <p:spPr>
                <a:xfrm>
                  <a:off x="7531536"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6" name="Rectangle 255">
                  <a:extLst>
                    <a:ext uri="{FF2B5EF4-FFF2-40B4-BE49-F238E27FC236}">
                      <a16:creationId xmlns:a16="http://schemas.microsoft.com/office/drawing/2014/main" id="{8E1A9924-5997-3E07-D046-83DAEDCB177F}"/>
                    </a:ext>
                  </a:extLst>
                </p:cNvPr>
                <p:cNvSpPr/>
                <p:nvPr/>
              </p:nvSpPr>
              <p:spPr>
                <a:xfrm>
                  <a:off x="7701981"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7" name="Rectangle 256">
                  <a:extLst>
                    <a:ext uri="{FF2B5EF4-FFF2-40B4-BE49-F238E27FC236}">
                      <a16:creationId xmlns:a16="http://schemas.microsoft.com/office/drawing/2014/main" id="{3B2FB1F2-01AA-B95D-D289-AF5A4A1C15A2}"/>
                    </a:ext>
                  </a:extLst>
                </p:cNvPr>
                <p:cNvSpPr/>
                <p:nvPr/>
              </p:nvSpPr>
              <p:spPr>
                <a:xfrm>
                  <a:off x="7872427"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8" name="Rectangle 257">
                  <a:extLst>
                    <a:ext uri="{FF2B5EF4-FFF2-40B4-BE49-F238E27FC236}">
                      <a16:creationId xmlns:a16="http://schemas.microsoft.com/office/drawing/2014/main" id="{1E85A311-8A2F-07FA-A6AE-FB056BDCBFE3}"/>
                    </a:ext>
                  </a:extLst>
                </p:cNvPr>
                <p:cNvSpPr/>
                <p:nvPr/>
              </p:nvSpPr>
              <p:spPr>
                <a:xfrm>
                  <a:off x="727586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9" name="Rectangle 258">
                  <a:extLst>
                    <a:ext uri="{FF2B5EF4-FFF2-40B4-BE49-F238E27FC236}">
                      <a16:creationId xmlns:a16="http://schemas.microsoft.com/office/drawing/2014/main" id="{7B8485BB-797B-DA9F-6328-B88B9F3B3989}"/>
                    </a:ext>
                  </a:extLst>
                </p:cNvPr>
                <p:cNvSpPr/>
                <p:nvPr/>
              </p:nvSpPr>
              <p:spPr>
                <a:xfrm>
                  <a:off x="7361090"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0" name="Rectangle 259">
                  <a:extLst>
                    <a:ext uri="{FF2B5EF4-FFF2-40B4-BE49-F238E27FC236}">
                      <a16:creationId xmlns:a16="http://schemas.microsoft.com/office/drawing/2014/main" id="{4362C6E6-7300-19D8-A356-14A7EB09D8A2}"/>
                    </a:ext>
                  </a:extLst>
                </p:cNvPr>
                <p:cNvSpPr/>
                <p:nvPr/>
              </p:nvSpPr>
              <p:spPr>
                <a:xfrm>
                  <a:off x="710542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1" name="Rectangle 260">
                  <a:extLst>
                    <a:ext uri="{FF2B5EF4-FFF2-40B4-BE49-F238E27FC236}">
                      <a16:creationId xmlns:a16="http://schemas.microsoft.com/office/drawing/2014/main" id="{0AD954E1-62D8-830D-2271-0E9E711FD88E}"/>
                    </a:ext>
                  </a:extLst>
                </p:cNvPr>
                <p:cNvSpPr/>
                <p:nvPr/>
              </p:nvSpPr>
              <p:spPr>
                <a:xfrm>
                  <a:off x="7190645" y="4410557"/>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2" name="Rectangle 261">
                  <a:extLst>
                    <a:ext uri="{FF2B5EF4-FFF2-40B4-BE49-F238E27FC236}">
                      <a16:creationId xmlns:a16="http://schemas.microsoft.com/office/drawing/2014/main" id="{35B0BEFA-AECB-758E-D19D-BA8B58026151}"/>
                    </a:ext>
                  </a:extLst>
                </p:cNvPr>
                <p:cNvSpPr/>
                <p:nvPr/>
              </p:nvSpPr>
              <p:spPr>
                <a:xfrm>
                  <a:off x="744631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3" name="Rectangle 262">
                  <a:extLst>
                    <a:ext uri="{FF2B5EF4-FFF2-40B4-BE49-F238E27FC236}">
                      <a16:creationId xmlns:a16="http://schemas.microsoft.com/office/drawing/2014/main" id="{4C49F9A7-F7BA-8A6B-D7CE-1652BDD78E85}"/>
                    </a:ext>
                  </a:extLst>
                </p:cNvPr>
                <p:cNvSpPr/>
                <p:nvPr/>
              </p:nvSpPr>
              <p:spPr>
                <a:xfrm>
                  <a:off x="761675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4" name="Rectangle 263">
                  <a:extLst>
                    <a:ext uri="{FF2B5EF4-FFF2-40B4-BE49-F238E27FC236}">
                      <a16:creationId xmlns:a16="http://schemas.microsoft.com/office/drawing/2014/main" id="{F1066C21-71AE-538D-ED3A-C3D63625CB41}"/>
                    </a:ext>
                  </a:extLst>
                </p:cNvPr>
                <p:cNvSpPr/>
                <p:nvPr/>
              </p:nvSpPr>
              <p:spPr>
                <a:xfrm>
                  <a:off x="778720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5" name="Rectangle 264">
                  <a:extLst>
                    <a:ext uri="{FF2B5EF4-FFF2-40B4-BE49-F238E27FC236}">
                      <a16:creationId xmlns:a16="http://schemas.microsoft.com/office/drawing/2014/main" id="{C4411720-B8A6-5C5F-0D24-46000EB5445A}"/>
                    </a:ext>
                  </a:extLst>
                </p:cNvPr>
                <p:cNvSpPr/>
                <p:nvPr/>
              </p:nvSpPr>
              <p:spPr>
                <a:xfrm>
                  <a:off x="7531536"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6" name="Rectangle 265">
                  <a:extLst>
                    <a:ext uri="{FF2B5EF4-FFF2-40B4-BE49-F238E27FC236}">
                      <a16:creationId xmlns:a16="http://schemas.microsoft.com/office/drawing/2014/main" id="{1E4E8881-BB43-B908-5D4F-C39957DAED94}"/>
                    </a:ext>
                  </a:extLst>
                </p:cNvPr>
                <p:cNvSpPr/>
                <p:nvPr/>
              </p:nvSpPr>
              <p:spPr>
                <a:xfrm>
                  <a:off x="7701981"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7" name="Rectangle 266">
                  <a:extLst>
                    <a:ext uri="{FF2B5EF4-FFF2-40B4-BE49-F238E27FC236}">
                      <a16:creationId xmlns:a16="http://schemas.microsoft.com/office/drawing/2014/main" id="{E462893C-FA49-ADF2-B677-6B96DE83A5DC}"/>
                    </a:ext>
                  </a:extLst>
                </p:cNvPr>
                <p:cNvSpPr/>
                <p:nvPr/>
              </p:nvSpPr>
              <p:spPr>
                <a:xfrm>
                  <a:off x="7872427"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8" name="Rectangle 267">
                  <a:extLst>
                    <a:ext uri="{FF2B5EF4-FFF2-40B4-BE49-F238E27FC236}">
                      <a16:creationId xmlns:a16="http://schemas.microsoft.com/office/drawing/2014/main" id="{81117817-74ED-02F9-FDEE-E664E998B4DA}"/>
                    </a:ext>
                  </a:extLst>
                </p:cNvPr>
                <p:cNvSpPr/>
                <p:nvPr/>
              </p:nvSpPr>
              <p:spPr>
                <a:xfrm>
                  <a:off x="727586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9" name="Rectangle 268">
                  <a:extLst>
                    <a:ext uri="{FF2B5EF4-FFF2-40B4-BE49-F238E27FC236}">
                      <a16:creationId xmlns:a16="http://schemas.microsoft.com/office/drawing/2014/main" id="{7C2E8774-1CD9-25D4-ABB9-F17569A94860}"/>
                    </a:ext>
                  </a:extLst>
                </p:cNvPr>
                <p:cNvSpPr/>
                <p:nvPr/>
              </p:nvSpPr>
              <p:spPr>
                <a:xfrm>
                  <a:off x="7361090"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0" name="Rectangle 269">
                  <a:extLst>
                    <a:ext uri="{FF2B5EF4-FFF2-40B4-BE49-F238E27FC236}">
                      <a16:creationId xmlns:a16="http://schemas.microsoft.com/office/drawing/2014/main" id="{C0F94C29-D3D3-0A55-B2D8-22FD59D0A7E5}"/>
                    </a:ext>
                  </a:extLst>
                </p:cNvPr>
                <p:cNvSpPr/>
                <p:nvPr/>
              </p:nvSpPr>
              <p:spPr>
                <a:xfrm>
                  <a:off x="7105423" y="4326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1" name="Rectangle 270">
                  <a:extLst>
                    <a:ext uri="{FF2B5EF4-FFF2-40B4-BE49-F238E27FC236}">
                      <a16:creationId xmlns:a16="http://schemas.microsoft.com/office/drawing/2014/main" id="{7D6B94C4-69C2-DE76-84C8-B657BE6F5F2B}"/>
                    </a:ext>
                  </a:extLst>
                </p:cNvPr>
                <p:cNvSpPr/>
                <p:nvPr/>
              </p:nvSpPr>
              <p:spPr>
                <a:xfrm>
                  <a:off x="7190645"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2" name="Rectangle 271">
                  <a:extLst>
                    <a:ext uri="{FF2B5EF4-FFF2-40B4-BE49-F238E27FC236}">
                      <a16:creationId xmlns:a16="http://schemas.microsoft.com/office/drawing/2014/main" id="{B87A1376-8F44-B1BE-3499-5F90DCDF0478}"/>
                    </a:ext>
                  </a:extLst>
                </p:cNvPr>
                <p:cNvSpPr/>
                <p:nvPr/>
              </p:nvSpPr>
              <p:spPr>
                <a:xfrm>
                  <a:off x="744631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3" name="Rectangle 272">
                  <a:extLst>
                    <a:ext uri="{FF2B5EF4-FFF2-40B4-BE49-F238E27FC236}">
                      <a16:creationId xmlns:a16="http://schemas.microsoft.com/office/drawing/2014/main" id="{562AA18D-96B3-6550-33CE-E854AE36ACE6}"/>
                    </a:ext>
                  </a:extLst>
                </p:cNvPr>
                <p:cNvSpPr/>
                <p:nvPr/>
              </p:nvSpPr>
              <p:spPr>
                <a:xfrm>
                  <a:off x="761675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4" name="Rectangle 273">
                  <a:extLst>
                    <a:ext uri="{FF2B5EF4-FFF2-40B4-BE49-F238E27FC236}">
                      <a16:creationId xmlns:a16="http://schemas.microsoft.com/office/drawing/2014/main" id="{789B7650-64B1-C3A8-3B19-44B9CBE22AAF}"/>
                    </a:ext>
                  </a:extLst>
                </p:cNvPr>
                <p:cNvSpPr/>
                <p:nvPr/>
              </p:nvSpPr>
              <p:spPr>
                <a:xfrm>
                  <a:off x="778720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5" name="Rectangle 274">
                  <a:extLst>
                    <a:ext uri="{FF2B5EF4-FFF2-40B4-BE49-F238E27FC236}">
                      <a16:creationId xmlns:a16="http://schemas.microsoft.com/office/drawing/2014/main" id="{E46536C9-C6C2-B16B-4DA4-C0493960167D}"/>
                    </a:ext>
                  </a:extLst>
                </p:cNvPr>
                <p:cNvSpPr/>
                <p:nvPr/>
              </p:nvSpPr>
              <p:spPr>
                <a:xfrm>
                  <a:off x="7531536"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6" name="Rectangle 275">
                  <a:extLst>
                    <a:ext uri="{FF2B5EF4-FFF2-40B4-BE49-F238E27FC236}">
                      <a16:creationId xmlns:a16="http://schemas.microsoft.com/office/drawing/2014/main" id="{A348A592-04FB-AFC1-913E-0F3F80AAACC7}"/>
                    </a:ext>
                  </a:extLst>
                </p:cNvPr>
                <p:cNvSpPr/>
                <p:nvPr/>
              </p:nvSpPr>
              <p:spPr>
                <a:xfrm>
                  <a:off x="7701981"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7" name="Rectangle 276">
                  <a:extLst>
                    <a:ext uri="{FF2B5EF4-FFF2-40B4-BE49-F238E27FC236}">
                      <a16:creationId xmlns:a16="http://schemas.microsoft.com/office/drawing/2014/main" id="{CB96A134-B9B0-5322-9905-BF061E617640}"/>
                    </a:ext>
                  </a:extLst>
                </p:cNvPr>
                <p:cNvSpPr/>
                <p:nvPr/>
              </p:nvSpPr>
              <p:spPr>
                <a:xfrm>
                  <a:off x="7872427"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8" name="Rectangle 277">
                  <a:extLst>
                    <a:ext uri="{FF2B5EF4-FFF2-40B4-BE49-F238E27FC236}">
                      <a16:creationId xmlns:a16="http://schemas.microsoft.com/office/drawing/2014/main" id="{EC80BD0E-1389-5119-3F41-69AAEB431E76}"/>
                    </a:ext>
                  </a:extLst>
                </p:cNvPr>
                <p:cNvSpPr/>
                <p:nvPr/>
              </p:nvSpPr>
              <p:spPr>
                <a:xfrm>
                  <a:off x="727586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9" name="Rectangle 278">
                  <a:extLst>
                    <a:ext uri="{FF2B5EF4-FFF2-40B4-BE49-F238E27FC236}">
                      <a16:creationId xmlns:a16="http://schemas.microsoft.com/office/drawing/2014/main" id="{98BE15E2-6E5F-BB19-91D0-AB7B1F534922}"/>
                    </a:ext>
                  </a:extLst>
                </p:cNvPr>
                <p:cNvSpPr/>
                <p:nvPr/>
              </p:nvSpPr>
              <p:spPr>
                <a:xfrm>
                  <a:off x="7361090"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0" name="Rectangle 279">
                  <a:extLst>
                    <a:ext uri="{FF2B5EF4-FFF2-40B4-BE49-F238E27FC236}">
                      <a16:creationId xmlns:a16="http://schemas.microsoft.com/office/drawing/2014/main" id="{0F1AEF9B-C786-8151-0A0C-5E0ED1A89C20}"/>
                    </a:ext>
                  </a:extLst>
                </p:cNvPr>
                <p:cNvSpPr/>
                <p:nvPr/>
              </p:nvSpPr>
              <p:spPr>
                <a:xfrm>
                  <a:off x="710542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1" name="Rectangle 280">
                  <a:extLst>
                    <a:ext uri="{FF2B5EF4-FFF2-40B4-BE49-F238E27FC236}">
                      <a16:creationId xmlns:a16="http://schemas.microsoft.com/office/drawing/2014/main" id="{DC93FB84-3EBA-ABE2-60E3-C2377A4140D9}"/>
                    </a:ext>
                  </a:extLst>
                </p:cNvPr>
                <p:cNvSpPr/>
                <p:nvPr/>
              </p:nvSpPr>
              <p:spPr>
                <a:xfrm>
                  <a:off x="7190645"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2" name="Rectangle 281">
                  <a:extLst>
                    <a:ext uri="{FF2B5EF4-FFF2-40B4-BE49-F238E27FC236}">
                      <a16:creationId xmlns:a16="http://schemas.microsoft.com/office/drawing/2014/main" id="{57BB7324-7EF8-1780-D0BF-A9556D69CECE}"/>
                    </a:ext>
                  </a:extLst>
                </p:cNvPr>
                <p:cNvSpPr/>
                <p:nvPr/>
              </p:nvSpPr>
              <p:spPr>
                <a:xfrm>
                  <a:off x="744631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3" name="Rectangle 282">
                  <a:extLst>
                    <a:ext uri="{FF2B5EF4-FFF2-40B4-BE49-F238E27FC236}">
                      <a16:creationId xmlns:a16="http://schemas.microsoft.com/office/drawing/2014/main" id="{A3EE4987-C47C-5100-8762-3B9BCDF41DA9}"/>
                    </a:ext>
                  </a:extLst>
                </p:cNvPr>
                <p:cNvSpPr/>
                <p:nvPr/>
              </p:nvSpPr>
              <p:spPr>
                <a:xfrm>
                  <a:off x="7616758"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4" name="Rectangle 283">
                  <a:extLst>
                    <a:ext uri="{FF2B5EF4-FFF2-40B4-BE49-F238E27FC236}">
                      <a16:creationId xmlns:a16="http://schemas.microsoft.com/office/drawing/2014/main" id="{C9D1B9C7-A736-3FC3-6E88-AB40A66BCCE0}"/>
                    </a:ext>
                  </a:extLst>
                </p:cNvPr>
                <p:cNvSpPr/>
                <p:nvPr/>
              </p:nvSpPr>
              <p:spPr>
                <a:xfrm>
                  <a:off x="778720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5" name="Rectangle 284">
                  <a:extLst>
                    <a:ext uri="{FF2B5EF4-FFF2-40B4-BE49-F238E27FC236}">
                      <a16:creationId xmlns:a16="http://schemas.microsoft.com/office/drawing/2014/main" id="{770CA8A7-8108-9FF6-8222-ABDA371C8C2F}"/>
                    </a:ext>
                  </a:extLst>
                </p:cNvPr>
                <p:cNvSpPr/>
                <p:nvPr/>
              </p:nvSpPr>
              <p:spPr>
                <a:xfrm>
                  <a:off x="7531536"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6" name="Rectangle 285">
                  <a:extLst>
                    <a:ext uri="{FF2B5EF4-FFF2-40B4-BE49-F238E27FC236}">
                      <a16:creationId xmlns:a16="http://schemas.microsoft.com/office/drawing/2014/main" id="{AB714008-CA2B-61FF-7AEA-5A0DA959366F}"/>
                    </a:ext>
                  </a:extLst>
                </p:cNvPr>
                <p:cNvSpPr/>
                <p:nvPr/>
              </p:nvSpPr>
              <p:spPr>
                <a:xfrm>
                  <a:off x="7701981"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7" name="Rectangle 286">
                  <a:extLst>
                    <a:ext uri="{FF2B5EF4-FFF2-40B4-BE49-F238E27FC236}">
                      <a16:creationId xmlns:a16="http://schemas.microsoft.com/office/drawing/2014/main" id="{9221F260-E05C-9523-4018-764845464F39}"/>
                    </a:ext>
                  </a:extLst>
                </p:cNvPr>
                <p:cNvSpPr/>
                <p:nvPr/>
              </p:nvSpPr>
              <p:spPr>
                <a:xfrm>
                  <a:off x="7872427"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8" name="Rectangle 287">
                  <a:extLst>
                    <a:ext uri="{FF2B5EF4-FFF2-40B4-BE49-F238E27FC236}">
                      <a16:creationId xmlns:a16="http://schemas.microsoft.com/office/drawing/2014/main" id="{F8F5B1DB-8F91-47FF-AE02-FC7F71613D97}"/>
                    </a:ext>
                  </a:extLst>
                </p:cNvPr>
                <p:cNvSpPr/>
                <p:nvPr/>
              </p:nvSpPr>
              <p:spPr>
                <a:xfrm>
                  <a:off x="7275868" y="4494223"/>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9" name="Rectangle 288">
                  <a:extLst>
                    <a:ext uri="{FF2B5EF4-FFF2-40B4-BE49-F238E27FC236}">
                      <a16:creationId xmlns:a16="http://schemas.microsoft.com/office/drawing/2014/main" id="{3B1C4B4B-A01A-40B8-DA1A-7DBD51401ECE}"/>
                    </a:ext>
                  </a:extLst>
                </p:cNvPr>
                <p:cNvSpPr/>
                <p:nvPr/>
              </p:nvSpPr>
              <p:spPr>
                <a:xfrm>
                  <a:off x="7361090"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0" name="Rectangle 289">
                  <a:extLst>
                    <a:ext uri="{FF2B5EF4-FFF2-40B4-BE49-F238E27FC236}">
                      <a16:creationId xmlns:a16="http://schemas.microsoft.com/office/drawing/2014/main" id="{4B5FA05F-BFCD-827F-F64E-EB19C36AEB75}"/>
                    </a:ext>
                  </a:extLst>
                </p:cNvPr>
                <p:cNvSpPr/>
                <p:nvPr/>
              </p:nvSpPr>
              <p:spPr>
                <a:xfrm>
                  <a:off x="710542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1" name="Rectangle 290">
                  <a:extLst>
                    <a:ext uri="{FF2B5EF4-FFF2-40B4-BE49-F238E27FC236}">
                      <a16:creationId xmlns:a16="http://schemas.microsoft.com/office/drawing/2014/main" id="{E70FDEDB-AE57-AB6E-F054-0432CC70D727}"/>
                    </a:ext>
                  </a:extLst>
                </p:cNvPr>
                <p:cNvSpPr/>
                <p:nvPr/>
              </p:nvSpPr>
              <p:spPr>
                <a:xfrm>
                  <a:off x="7190645"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2" name="Rectangle 291">
                  <a:extLst>
                    <a:ext uri="{FF2B5EF4-FFF2-40B4-BE49-F238E27FC236}">
                      <a16:creationId xmlns:a16="http://schemas.microsoft.com/office/drawing/2014/main" id="{3305E1CC-A633-6BED-5B4F-3F609D77D569}"/>
                    </a:ext>
                  </a:extLst>
                </p:cNvPr>
                <p:cNvSpPr/>
                <p:nvPr/>
              </p:nvSpPr>
              <p:spPr>
                <a:xfrm>
                  <a:off x="7446313" y="4577890"/>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3" name="Rectangle 292">
                  <a:extLst>
                    <a:ext uri="{FF2B5EF4-FFF2-40B4-BE49-F238E27FC236}">
                      <a16:creationId xmlns:a16="http://schemas.microsoft.com/office/drawing/2014/main" id="{38A7DF31-35E9-A43B-A1DB-786B5FE6A3EF}"/>
                    </a:ext>
                  </a:extLst>
                </p:cNvPr>
                <p:cNvSpPr/>
                <p:nvPr/>
              </p:nvSpPr>
              <p:spPr>
                <a:xfrm>
                  <a:off x="7616758"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4" name="Rectangle 293">
                  <a:extLst>
                    <a:ext uri="{FF2B5EF4-FFF2-40B4-BE49-F238E27FC236}">
                      <a16:creationId xmlns:a16="http://schemas.microsoft.com/office/drawing/2014/main" id="{714B6AE1-8603-3AD2-61CE-2DE751950F7D}"/>
                    </a:ext>
                  </a:extLst>
                </p:cNvPr>
                <p:cNvSpPr/>
                <p:nvPr/>
              </p:nvSpPr>
              <p:spPr>
                <a:xfrm>
                  <a:off x="778720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5" name="Rectangle 294">
                  <a:extLst>
                    <a:ext uri="{FF2B5EF4-FFF2-40B4-BE49-F238E27FC236}">
                      <a16:creationId xmlns:a16="http://schemas.microsoft.com/office/drawing/2014/main" id="{84F9C0C7-A4D0-4B25-DE11-D15813515F6B}"/>
                    </a:ext>
                  </a:extLst>
                </p:cNvPr>
                <p:cNvSpPr/>
                <p:nvPr/>
              </p:nvSpPr>
              <p:spPr>
                <a:xfrm>
                  <a:off x="7531536"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6" name="Rectangle 295">
                  <a:extLst>
                    <a:ext uri="{FF2B5EF4-FFF2-40B4-BE49-F238E27FC236}">
                      <a16:creationId xmlns:a16="http://schemas.microsoft.com/office/drawing/2014/main" id="{45FE38F5-789E-B510-5061-BE104D444F9D}"/>
                    </a:ext>
                  </a:extLst>
                </p:cNvPr>
                <p:cNvSpPr/>
                <p:nvPr/>
              </p:nvSpPr>
              <p:spPr>
                <a:xfrm>
                  <a:off x="7701981"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7" name="Rectangle 296">
                  <a:extLst>
                    <a:ext uri="{FF2B5EF4-FFF2-40B4-BE49-F238E27FC236}">
                      <a16:creationId xmlns:a16="http://schemas.microsoft.com/office/drawing/2014/main" id="{ABD76BBA-3AAF-C6A8-CAE7-D3EDFDDEA98C}"/>
                    </a:ext>
                  </a:extLst>
                </p:cNvPr>
                <p:cNvSpPr/>
                <p:nvPr/>
              </p:nvSpPr>
              <p:spPr>
                <a:xfrm>
                  <a:off x="7872427"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8" name="Rectangle 297">
                  <a:extLst>
                    <a:ext uri="{FF2B5EF4-FFF2-40B4-BE49-F238E27FC236}">
                      <a16:creationId xmlns:a16="http://schemas.microsoft.com/office/drawing/2014/main" id="{E492E527-9392-A51A-B402-A3C57F1EE744}"/>
                    </a:ext>
                  </a:extLst>
                </p:cNvPr>
                <p:cNvSpPr/>
                <p:nvPr/>
              </p:nvSpPr>
              <p:spPr>
                <a:xfrm>
                  <a:off x="7275868"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9" name="Rectangle 298">
                  <a:extLst>
                    <a:ext uri="{FF2B5EF4-FFF2-40B4-BE49-F238E27FC236}">
                      <a16:creationId xmlns:a16="http://schemas.microsoft.com/office/drawing/2014/main" id="{189D3519-C0DD-9DFD-7F52-2B5DA78BB15C}"/>
                    </a:ext>
                  </a:extLst>
                </p:cNvPr>
                <p:cNvSpPr/>
                <p:nvPr/>
              </p:nvSpPr>
              <p:spPr>
                <a:xfrm>
                  <a:off x="7361090"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0" name="Rectangle 299">
                  <a:extLst>
                    <a:ext uri="{FF2B5EF4-FFF2-40B4-BE49-F238E27FC236}">
                      <a16:creationId xmlns:a16="http://schemas.microsoft.com/office/drawing/2014/main" id="{3015B64D-3D11-9A73-6943-9D30ABE10C4A}"/>
                    </a:ext>
                  </a:extLst>
                </p:cNvPr>
                <p:cNvSpPr/>
                <p:nvPr/>
              </p:nvSpPr>
              <p:spPr>
                <a:xfrm>
                  <a:off x="710542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1" name="Rectangle 300">
                  <a:extLst>
                    <a:ext uri="{FF2B5EF4-FFF2-40B4-BE49-F238E27FC236}">
                      <a16:creationId xmlns:a16="http://schemas.microsoft.com/office/drawing/2014/main" id="{EA03FEFF-05EA-A0B3-E95B-631B709DB1D7}"/>
                    </a:ext>
                  </a:extLst>
                </p:cNvPr>
                <p:cNvSpPr/>
                <p:nvPr/>
              </p:nvSpPr>
              <p:spPr>
                <a:xfrm>
                  <a:off x="7190645"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2" name="Rectangle 301">
                  <a:extLst>
                    <a:ext uri="{FF2B5EF4-FFF2-40B4-BE49-F238E27FC236}">
                      <a16:creationId xmlns:a16="http://schemas.microsoft.com/office/drawing/2014/main" id="{0F459A22-ABB9-35B9-03C4-DEDA973991DD}"/>
                    </a:ext>
                  </a:extLst>
                </p:cNvPr>
                <p:cNvSpPr/>
                <p:nvPr/>
              </p:nvSpPr>
              <p:spPr>
                <a:xfrm>
                  <a:off x="744631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3" name="Rectangle 302">
                  <a:extLst>
                    <a:ext uri="{FF2B5EF4-FFF2-40B4-BE49-F238E27FC236}">
                      <a16:creationId xmlns:a16="http://schemas.microsoft.com/office/drawing/2014/main" id="{3296E11C-773F-ECC9-AE99-37DAC167F8F5}"/>
                    </a:ext>
                  </a:extLst>
                </p:cNvPr>
                <p:cNvSpPr/>
                <p:nvPr/>
              </p:nvSpPr>
              <p:spPr>
                <a:xfrm>
                  <a:off x="761675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4" name="Rectangle 303">
                  <a:extLst>
                    <a:ext uri="{FF2B5EF4-FFF2-40B4-BE49-F238E27FC236}">
                      <a16:creationId xmlns:a16="http://schemas.microsoft.com/office/drawing/2014/main" id="{F4935D8C-D51E-EEE4-2601-779C78AC80DA}"/>
                    </a:ext>
                  </a:extLst>
                </p:cNvPr>
                <p:cNvSpPr/>
                <p:nvPr/>
              </p:nvSpPr>
              <p:spPr>
                <a:xfrm>
                  <a:off x="778720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5" name="Rectangle 304">
                  <a:extLst>
                    <a:ext uri="{FF2B5EF4-FFF2-40B4-BE49-F238E27FC236}">
                      <a16:creationId xmlns:a16="http://schemas.microsoft.com/office/drawing/2014/main" id="{EC62BF5D-31CD-7D48-BE14-630723FD6A0B}"/>
                    </a:ext>
                  </a:extLst>
                </p:cNvPr>
                <p:cNvSpPr/>
                <p:nvPr/>
              </p:nvSpPr>
              <p:spPr>
                <a:xfrm>
                  <a:off x="7531536"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6" name="Rectangle 305">
                  <a:extLst>
                    <a:ext uri="{FF2B5EF4-FFF2-40B4-BE49-F238E27FC236}">
                      <a16:creationId xmlns:a16="http://schemas.microsoft.com/office/drawing/2014/main" id="{037E00A4-01D1-D8D3-A91A-22EE4E2A7FF5}"/>
                    </a:ext>
                  </a:extLst>
                </p:cNvPr>
                <p:cNvSpPr/>
                <p:nvPr/>
              </p:nvSpPr>
              <p:spPr>
                <a:xfrm>
                  <a:off x="7701981" y="4661557"/>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7" name="Rectangle 306">
                  <a:extLst>
                    <a:ext uri="{FF2B5EF4-FFF2-40B4-BE49-F238E27FC236}">
                      <a16:creationId xmlns:a16="http://schemas.microsoft.com/office/drawing/2014/main" id="{A1841C91-6BEE-4457-542B-01AE54A36449}"/>
                    </a:ext>
                  </a:extLst>
                </p:cNvPr>
                <p:cNvSpPr/>
                <p:nvPr/>
              </p:nvSpPr>
              <p:spPr>
                <a:xfrm>
                  <a:off x="7872427"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8" name="Rectangle 307">
                  <a:extLst>
                    <a:ext uri="{FF2B5EF4-FFF2-40B4-BE49-F238E27FC236}">
                      <a16:creationId xmlns:a16="http://schemas.microsoft.com/office/drawing/2014/main" id="{C6DE41BF-0005-E758-3064-4214133FAABA}"/>
                    </a:ext>
                  </a:extLst>
                </p:cNvPr>
                <p:cNvSpPr/>
                <p:nvPr/>
              </p:nvSpPr>
              <p:spPr>
                <a:xfrm>
                  <a:off x="727586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9" name="Rectangle 308">
                  <a:extLst>
                    <a:ext uri="{FF2B5EF4-FFF2-40B4-BE49-F238E27FC236}">
                      <a16:creationId xmlns:a16="http://schemas.microsoft.com/office/drawing/2014/main" id="{E5BE397B-F8A7-60D0-8A41-99181CDF6E46}"/>
                    </a:ext>
                  </a:extLst>
                </p:cNvPr>
                <p:cNvSpPr/>
                <p:nvPr/>
              </p:nvSpPr>
              <p:spPr>
                <a:xfrm>
                  <a:off x="7361090"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0" name="Rectangle 309">
                  <a:extLst>
                    <a:ext uri="{FF2B5EF4-FFF2-40B4-BE49-F238E27FC236}">
                      <a16:creationId xmlns:a16="http://schemas.microsoft.com/office/drawing/2014/main" id="{D0D7261B-4941-B4B7-4B75-F64B64AFB212}"/>
                    </a:ext>
                  </a:extLst>
                </p:cNvPr>
                <p:cNvSpPr/>
                <p:nvPr/>
              </p:nvSpPr>
              <p:spPr>
                <a:xfrm>
                  <a:off x="710542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1" name="Rectangle 310">
                  <a:extLst>
                    <a:ext uri="{FF2B5EF4-FFF2-40B4-BE49-F238E27FC236}">
                      <a16:creationId xmlns:a16="http://schemas.microsoft.com/office/drawing/2014/main" id="{D48B22FA-8B4B-B6AD-77F2-EA917AD4E45E}"/>
                    </a:ext>
                  </a:extLst>
                </p:cNvPr>
                <p:cNvSpPr/>
                <p:nvPr/>
              </p:nvSpPr>
              <p:spPr>
                <a:xfrm>
                  <a:off x="7190645"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2" name="Rectangle 311">
                  <a:extLst>
                    <a:ext uri="{FF2B5EF4-FFF2-40B4-BE49-F238E27FC236}">
                      <a16:creationId xmlns:a16="http://schemas.microsoft.com/office/drawing/2014/main" id="{8E70CFDC-7D0F-041B-5F0C-BD1A48C0C2BD}"/>
                    </a:ext>
                  </a:extLst>
                </p:cNvPr>
                <p:cNvSpPr/>
                <p:nvPr/>
              </p:nvSpPr>
              <p:spPr>
                <a:xfrm>
                  <a:off x="744631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3" name="Rectangle 312">
                  <a:extLst>
                    <a:ext uri="{FF2B5EF4-FFF2-40B4-BE49-F238E27FC236}">
                      <a16:creationId xmlns:a16="http://schemas.microsoft.com/office/drawing/2014/main" id="{C3273B38-ED52-55BE-F450-1BFAAAD81522}"/>
                    </a:ext>
                  </a:extLst>
                </p:cNvPr>
                <p:cNvSpPr/>
                <p:nvPr/>
              </p:nvSpPr>
              <p:spPr>
                <a:xfrm>
                  <a:off x="761675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4" name="Rectangle 313">
                  <a:extLst>
                    <a:ext uri="{FF2B5EF4-FFF2-40B4-BE49-F238E27FC236}">
                      <a16:creationId xmlns:a16="http://schemas.microsoft.com/office/drawing/2014/main" id="{BD28B89B-416D-DC8C-C7CE-8915036F371F}"/>
                    </a:ext>
                  </a:extLst>
                </p:cNvPr>
                <p:cNvSpPr/>
                <p:nvPr/>
              </p:nvSpPr>
              <p:spPr>
                <a:xfrm>
                  <a:off x="7787203" y="4745223"/>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5" name="Rectangle 314">
                  <a:extLst>
                    <a:ext uri="{FF2B5EF4-FFF2-40B4-BE49-F238E27FC236}">
                      <a16:creationId xmlns:a16="http://schemas.microsoft.com/office/drawing/2014/main" id="{F61AC020-02FF-C32F-3571-794DBAB19731}"/>
                    </a:ext>
                  </a:extLst>
                </p:cNvPr>
                <p:cNvSpPr/>
                <p:nvPr/>
              </p:nvSpPr>
              <p:spPr>
                <a:xfrm>
                  <a:off x="7531536"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6" name="Rectangle 315">
                  <a:extLst>
                    <a:ext uri="{FF2B5EF4-FFF2-40B4-BE49-F238E27FC236}">
                      <a16:creationId xmlns:a16="http://schemas.microsoft.com/office/drawing/2014/main" id="{B774EF4F-B849-A721-693B-E65068F01B89}"/>
                    </a:ext>
                  </a:extLst>
                </p:cNvPr>
                <p:cNvSpPr/>
                <p:nvPr/>
              </p:nvSpPr>
              <p:spPr>
                <a:xfrm>
                  <a:off x="7701981"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7" name="Rectangle 316">
                  <a:extLst>
                    <a:ext uri="{FF2B5EF4-FFF2-40B4-BE49-F238E27FC236}">
                      <a16:creationId xmlns:a16="http://schemas.microsoft.com/office/drawing/2014/main" id="{6CB45441-2AED-5A11-B094-0C589A8E70A9}"/>
                    </a:ext>
                  </a:extLst>
                </p:cNvPr>
                <p:cNvSpPr/>
                <p:nvPr/>
              </p:nvSpPr>
              <p:spPr>
                <a:xfrm>
                  <a:off x="7872427"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8" name="Rectangle 317">
                  <a:extLst>
                    <a:ext uri="{FF2B5EF4-FFF2-40B4-BE49-F238E27FC236}">
                      <a16:creationId xmlns:a16="http://schemas.microsoft.com/office/drawing/2014/main" id="{7F69A9B3-FE9D-87B3-65FD-6D8866A9EEFA}"/>
                    </a:ext>
                  </a:extLst>
                </p:cNvPr>
                <p:cNvSpPr/>
                <p:nvPr/>
              </p:nvSpPr>
              <p:spPr>
                <a:xfrm>
                  <a:off x="727586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9" name="Rectangle 318">
                  <a:extLst>
                    <a:ext uri="{FF2B5EF4-FFF2-40B4-BE49-F238E27FC236}">
                      <a16:creationId xmlns:a16="http://schemas.microsoft.com/office/drawing/2014/main" id="{07EFF49F-9FBF-408E-91B8-852390868D8E}"/>
                    </a:ext>
                  </a:extLst>
                </p:cNvPr>
                <p:cNvSpPr/>
                <p:nvPr/>
              </p:nvSpPr>
              <p:spPr>
                <a:xfrm>
                  <a:off x="7361090"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0" name="Rectangle 319">
                  <a:extLst>
                    <a:ext uri="{FF2B5EF4-FFF2-40B4-BE49-F238E27FC236}">
                      <a16:creationId xmlns:a16="http://schemas.microsoft.com/office/drawing/2014/main" id="{D9846F94-5092-5031-64E2-8F0FCD2B7AAA}"/>
                    </a:ext>
                  </a:extLst>
                </p:cNvPr>
                <p:cNvSpPr/>
                <p:nvPr/>
              </p:nvSpPr>
              <p:spPr>
                <a:xfrm>
                  <a:off x="7190645"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1" name="Rectangle 320">
                  <a:extLst>
                    <a:ext uri="{FF2B5EF4-FFF2-40B4-BE49-F238E27FC236}">
                      <a16:creationId xmlns:a16="http://schemas.microsoft.com/office/drawing/2014/main" id="{7F4013EE-AE9A-2553-4DE5-07931AC6FB20}"/>
                    </a:ext>
                  </a:extLst>
                </p:cNvPr>
                <p:cNvSpPr/>
                <p:nvPr/>
              </p:nvSpPr>
              <p:spPr>
                <a:xfrm>
                  <a:off x="744631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2" name="Rectangle 321">
                  <a:extLst>
                    <a:ext uri="{FF2B5EF4-FFF2-40B4-BE49-F238E27FC236}">
                      <a16:creationId xmlns:a16="http://schemas.microsoft.com/office/drawing/2014/main" id="{319F2683-761D-F9B9-F925-E70570F4ABE9}"/>
                    </a:ext>
                  </a:extLst>
                </p:cNvPr>
                <p:cNvSpPr/>
                <p:nvPr/>
              </p:nvSpPr>
              <p:spPr>
                <a:xfrm>
                  <a:off x="761675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3" name="Rectangle 322">
                  <a:extLst>
                    <a:ext uri="{FF2B5EF4-FFF2-40B4-BE49-F238E27FC236}">
                      <a16:creationId xmlns:a16="http://schemas.microsoft.com/office/drawing/2014/main" id="{7AF73B8C-3402-ACD8-A89C-F7C4168B7BA9}"/>
                    </a:ext>
                  </a:extLst>
                </p:cNvPr>
                <p:cNvSpPr/>
                <p:nvPr/>
              </p:nvSpPr>
              <p:spPr>
                <a:xfrm>
                  <a:off x="778720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4" name="Rectangle 323">
                  <a:extLst>
                    <a:ext uri="{FF2B5EF4-FFF2-40B4-BE49-F238E27FC236}">
                      <a16:creationId xmlns:a16="http://schemas.microsoft.com/office/drawing/2014/main" id="{3CD38836-5440-199E-3E4E-37DAB8873922}"/>
                    </a:ext>
                  </a:extLst>
                </p:cNvPr>
                <p:cNvSpPr/>
                <p:nvPr/>
              </p:nvSpPr>
              <p:spPr>
                <a:xfrm>
                  <a:off x="7531536"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5" name="Rectangle 324">
                  <a:extLst>
                    <a:ext uri="{FF2B5EF4-FFF2-40B4-BE49-F238E27FC236}">
                      <a16:creationId xmlns:a16="http://schemas.microsoft.com/office/drawing/2014/main" id="{CCFF24BC-A462-10C6-3573-79AF780D755C}"/>
                    </a:ext>
                  </a:extLst>
                </p:cNvPr>
                <p:cNvSpPr/>
                <p:nvPr/>
              </p:nvSpPr>
              <p:spPr>
                <a:xfrm>
                  <a:off x="7701981"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6" name="Rectangle 325">
                  <a:extLst>
                    <a:ext uri="{FF2B5EF4-FFF2-40B4-BE49-F238E27FC236}">
                      <a16:creationId xmlns:a16="http://schemas.microsoft.com/office/drawing/2014/main" id="{F4DFE84F-B26F-1F42-0214-4848AD159505}"/>
                    </a:ext>
                  </a:extLst>
                </p:cNvPr>
                <p:cNvSpPr/>
                <p:nvPr/>
              </p:nvSpPr>
              <p:spPr>
                <a:xfrm>
                  <a:off x="7872427" y="4828892"/>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7" name="Rectangle 326">
                  <a:extLst>
                    <a:ext uri="{FF2B5EF4-FFF2-40B4-BE49-F238E27FC236}">
                      <a16:creationId xmlns:a16="http://schemas.microsoft.com/office/drawing/2014/main" id="{3009123F-A3ED-1EED-38F7-BEA8F9C6F1C7}"/>
                    </a:ext>
                  </a:extLst>
                </p:cNvPr>
                <p:cNvSpPr/>
                <p:nvPr/>
              </p:nvSpPr>
              <p:spPr>
                <a:xfrm>
                  <a:off x="727586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8" name="Rectangle 327">
                  <a:extLst>
                    <a:ext uri="{FF2B5EF4-FFF2-40B4-BE49-F238E27FC236}">
                      <a16:creationId xmlns:a16="http://schemas.microsoft.com/office/drawing/2014/main" id="{28858508-7224-D11B-13C4-10C68A428F7E}"/>
                    </a:ext>
                  </a:extLst>
                </p:cNvPr>
                <p:cNvSpPr/>
                <p:nvPr/>
              </p:nvSpPr>
              <p:spPr>
                <a:xfrm>
                  <a:off x="7361090"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9" name="Rectangle 328">
                  <a:extLst>
                    <a:ext uri="{FF2B5EF4-FFF2-40B4-BE49-F238E27FC236}">
                      <a16:creationId xmlns:a16="http://schemas.microsoft.com/office/drawing/2014/main" id="{1356F70A-391E-6428-BAF9-218386C515A1}"/>
                    </a:ext>
                  </a:extLst>
                </p:cNvPr>
                <p:cNvSpPr/>
                <p:nvPr/>
              </p:nvSpPr>
              <p:spPr>
                <a:xfrm>
                  <a:off x="710542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30" name="Rectangle 329">
                  <a:extLst>
                    <a:ext uri="{FF2B5EF4-FFF2-40B4-BE49-F238E27FC236}">
                      <a16:creationId xmlns:a16="http://schemas.microsoft.com/office/drawing/2014/main" id="{8266A11D-3A2E-011C-1403-7BA2ADC587D7}"/>
                    </a:ext>
                  </a:extLst>
                </p:cNvPr>
                <p:cNvSpPr/>
                <p:nvPr/>
              </p:nvSpPr>
              <p:spPr>
                <a:xfrm>
                  <a:off x="7105423" y="4243224"/>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grpSp>
        </p:grpSp>
      </p:grpSp>
      <p:sp>
        <p:nvSpPr>
          <p:cNvPr id="359" name="Rounded Rectangle 358">
            <a:extLst>
              <a:ext uri="{FF2B5EF4-FFF2-40B4-BE49-F238E27FC236}">
                <a16:creationId xmlns:a16="http://schemas.microsoft.com/office/drawing/2014/main" id="{3430438A-438F-71CB-7886-93B57A387201}"/>
              </a:ext>
            </a:extLst>
          </p:cNvPr>
          <p:cNvSpPr/>
          <p:nvPr/>
        </p:nvSpPr>
        <p:spPr>
          <a:xfrm>
            <a:off x="2524223" y="2746836"/>
            <a:ext cx="4385123" cy="1588161"/>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7BE3F4D5-1E51-B999-12BE-1BE6937A442D}"/>
              </a:ext>
            </a:extLst>
          </p:cNvPr>
          <p:cNvSpPr>
            <a:spLocks noGrp="1"/>
          </p:cNvSpPr>
          <p:nvPr>
            <p:ph type="sldNum" sz="quarter" idx="12"/>
          </p:nvPr>
        </p:nvSpPr>
        <p:spPr>
          <a:xfrm>
            <a:off x="11176000" y="6477000"/>
            <a:ext cx="806450" cy="381000"/>
          </a:xfrm>
        </p:spPr>
        <p:txBody>
          <a:bodyPr lIns="0" tIns="0" rIns="0" bIns="0" anchor="t"/>
          <a:lstStyle/>
          <a:p>
            <a:pPr algn="r"/>
            <a:fld id="{A801C59C-A36F-4513-8A84-3B978D979F73}" type="slidenum">
              <a:rPr lang="en-US" sz="2400" b="1">
                <a:solidFill>
                  <a:srgbClr val="000000"/>
                </a:solidFill>
                <a:latin typeface="Garamond"/>
                <a:ea typeface="Garamond"/>
                <a:cs typeface="Garamond"/>
              </a:rPr>
              <a:t>9</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893870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Hash-Based Sketching and Seed Matching</a:t>
            </a:r>
          </a:p>
        </p:txBody>
      </p:sp>
      <p:sp>
        <p:nvSpPr>
          <p:cNvPr id="4" name="Rounded Rectangle 3">
            <a:extLst>
              <a:ext uri="{FF2B5EF4-FFF2-40B4-BE49-F238E27FC236}">
                <a16:creationId xmlns:a16="http://schemas.microsoft.com/office/drawing/2014/main" id="{419082D4-6A5A-073D-D837-C225061268DC}"/>
              </a:ext>
            </a:extLst>
          </p:cNvPr>
          <p:cNvSpPr>
            <a:spLocks noChangeAspect="1"/>
          </p:cNvSpPr>
          <p:nvPr/>
        </p:nvSpPr>
        <p:spPr>
          <a:xfrm>
            <a:off x="7356474" y="1465441"/>
            <a:ext cx="2987994" cy="413999"/>
          </a:xfrm>
          <a:prstGeom prst="roundRect">
            <a:avLst/>
          </a:prstGeom>
          <a:solidFill>
            <a:srgbClr val="F8F4E2"/>
          </a:solidFill>
          <a:ln w="31750" cap="flat" cmpd="sng" algn="ctr">
            <a:solidFill>
              <a:srgbClr val="BF9001"/>
            </a:solidFill>
            <a:prstDash val="solid"/>
          </a:ln>
          <a:effectLst/>
        </p:spPr>
        <p:txBody>
          <a:bodyPr rtlCol="0" anchor="ctr"/>
          <a:lstStyle/>
          <a:p>
            <a:pPr algn="ctr" defTabSz="1600847"/>
            <a:r>
              <a:rPr lang="en-US" sz="1600" dirty="0">
                <a:latin typeface="PT Mono"/>
                <a:ea typeface="PT Mono"/>
                <a:cs typeface="PT Mono"/>
              </a:rPr>
              <a:t>CAGGCTATAACCCTAATGTTGC</a:t>
            </a:r>
            <a:endParaRPr lang="en-US" sz="1600" kern="0" dirty="0">
              <a:solidFill>
                <a:prstClr val="white"/>
              </a:solidFill>
              <a:latin typeface="PT Mono"/>
              <a:ea typeface="PT Mono"/>
              <a:cs typeface="PT Mono"/>
            </a:endParaRPr>
          </a:p>
        </p:txBody>
      </p:sp>
      <p:sp>
        <p:nvSpPr>
          <p:cNvPr id="5" name="TextBox 4">
            <a:extLst>
              <a:ext uri="{FF2B5EF4-FFF2-40B4-BE49-F238E27FC236}">
                <a16:creationId xmlns:a16="http://schemas.microsoft.com/office/drawing/2014/main" id="{17903068-D7DA-3F26-6CF5-CB131D65CFB2}"/>
              </a:ext>
            </a:extLst>
          </p:cNvPr>
          <p:cNvSpPr txBox="1"/>
          <p:nvPr/>
        </p:nvSpPr>
        <p:spPr>
          <a:xfrm>
            <a:off x="3190619" y="1165376"/>
            <a:ext cx="1635832" cy="246221"/>
          </a:xfrm>
          <a:prstGeom prst="rect">
            <a:avLst/>
          </a:prstGeom>
          <a:noFill/>
        </p:spPr>
        <p:txBody>
          <a:bodyPr wrap="none" lIns="0" tIns="0" rIns="0" bIns="0" rtlCol="0">
            <a:spAutoFit/>
          </a:bodyPr>
          <a:lstStyle/>
          <a:p>
            <a:r>
              <a:rPr lang="en-US" sz="1600" b="1" dirty="0">
                <a:latin typeface="Calibri"/>
                <a:ea typeface="Calibri"/>
                <a:cs typeface="Calibri"/>
              </a:rPr>
              <a:t>Target sequence</a:t>
            </a:r>
          </a:p>
        </p:txBody>
      </p:sp>
      <p:sp>
        <p:nvSpPr>
          <p:cNvPr id="9" name="TextBox 8">
            <a:extLst>
              <a:ext uri="{FF2B5EF4-FFF2-40B4-BE49-F238E27FC236}">
                <a16:creationId xmlns:a16="http://schemas.microsoft.com/office/drawing/2014/main" id="{E6B9314E-2EFC-9146-AEA0-D8D818E8A9C9}"/>
              </a:ext>
            </a:extLst>
          </p:cNvPr>
          <p:cNvSpPr txBox="1"/>
          <p:nvPr/>
        </p:nvSpPr>
        <p:spPr>
          <a:xfrm>
            <a:off x="8727038" y="1165376"/>
            <a:ext cx="1617430" cy="246221"/>
          </a:xfrm>
          <a:prstGeom prst="rect">
            <a:avLst/>
          </a:prstGeom>
          <a:noFill/>
        </p:spPr>
        <p:txBody>
          <a:bodyPr wrap="none" lIns="0" tIns="0" rIns="0" bIns="0" rtlCol="0">
            <a:spAutoFit/>
          </a:bodyPr>
          <a:lstStyle/>
          <a:p>
            <a:r>
              <a:rPr lang="en-US" sz="1600" b="1" dirty="0">
                <a:latin typeface="Calibri"/>
                <a:ea typeface="Calibri"/>
                <a:cs typeface="Calibri"/>
              </a:rPr>
              <a:t>Query sequence</a:t>
            </a:r>
          </a:p>
        </p:txBody>
      </p:sp>
      <p:sp>
        <p:nvSpPr>
          <p:cNvPr id="17" name="TextBox 16">
            <a:extLst>
              <a:ext uri="{FF2B5EF4-FFF2-40B4-BE49-F238E27FC236}">
                <a16:creationId xmlns:a16="http://schemas.microsoft.com/office/drawing/2014/main" id="{1D13ED71-FACF-8FCB-EB30-14454EDF2C45}"/>
              </a:ext>
            </a:extLst>
          </p:cNvPr>
          <p:cNvSpPr txBox="1"/>
          <p:nvPr/>
        </p:nvSpPr>
        <p:spPr>
          <a:xfrm>
            <a:off x="6573809" y="5215538"/>
            <a:ext cx="593111" cy="246221"/>
          </a:xfrm>
          <a:prstGeom prst="rect">
            <a:avLst/>
          </a:prstGeom>
          <a:noFill/>
        </p:spPr>
        <p:txBody>
          <a:bodyPr wrap="none" lIns="0" tIns="0" rIns="0" bIns="0" rtlCol="0">
            <a:spAutoFit/>
          </a:bodyPr>
          <a:lstStyle/>
          <a:p>
            <a:r>
              <a:rPr lang="en-US" sz="1600" b="1" dirty="0">
                <a:solidFill>
                  <a:srgbClr val="537F30"/>
                </a:solidFill>
                <a:latin typeface="Calibri"/>
                <a:ea typeface="Calibri"/>
                <a:cs typeface="Calibri"/>
              </a:rPr>
              <a:t>Match</a:t>
            </a:r>
          </a:p>
        </p:txBody>
      </p:sp>
      <p:sp>
        <p:nvSpPr>
          <p:cNvPr id="18" name="TextBox 17">
            <a:extLst>
              <a:ext uri="{FF2B5EF4-FFF2-40B4-BE49-F238E27FC236}">
                <a16:creationId xmlns:a16="http://schemas.microsoft.com/office/drawing/2014/main" id="{3519525C-D8F7-A20E-A420-2BE99B721D17}"/>
              </a:ext>
            </a:extLst>
          </p:cNvPr>
          <p:cNvSpPr txBox="1"/>
          <p:nvPr/>
        </p:nvSpPr>
        <p:spPr>
          <a:xfrm>
            <a:off x="6573806" y="5697010"/>
            <a:ext cx="923330" cy="246221"/>
          </a:xfrm>
          <a:prstGeom prst="rect">
            <a:avLst/>
          </a:prstGeom>
          <a:noFill/>
        </p:spPr>
        <p:txBody>
          <a:bodyPr wrap="none" lIns="0" tIns="0" rIns="0" bIns="0" rtlCol="0">
            <a:spAutoFit/>
          </a:bodyPr>
          <a:lstStyle/>
          <a:p>
            <a:r>
              <a:rPr lang="en-US" sz="1600" b="1" dirty="0">
                <a:solidFill>
                  <a:srgbClr val="C00000"/>
                </a:solidFill>
                <a:latin typeface="Calibri"/>
                <a:ea typeface="Calibri"/>
                <a:cs typeface="Calibri"/>
              </a:rPr>
              <a:t>No match</a:t>
            </a:r>
          </a:p>
        </p:txBody>
      </p:sp>
      <p:sp>
        <p:nvSpPr>
          <p:cNvPr id="22" name="Rounded Rectangle 21">
            <a:extLst>
              <a:ext uri="{FF2B5EF4-FFF2-40B4-BE49-F238E27FC236}">
                <a16:creationId xmlns:a16="http://schemas.microsoft.com/office/drawing/2014/main" id="{8C17680F-DFB0-E955-4238-431752AE9417}"/>
              </a:ext>
            </a:extLst>
          </p:cNvPr>
          <p:cNvSpPr/>
          <p:nvPr/>
        </p:nvSpPr>
        <p:spPr>
          <a:xfrm>
            <a:off x="3190619" y="1465349"/>
            <a:ext cx="3324832" cy="414091"/>
          </a:xfrm>
          <a:prstGeom prst="roundRect">
            <a:avLst/>
          </a:prstGeom>
          <a:solidFill>
            <a:srgbClr val="FFE69A"/>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GCTATTACCTTAATGTGATGGACGA</a:t>
            </a:r>
            <a:endParaRPr lang="en-US" sz="1600" kern="0" dirty="0">
              <a:solidFill>
                <a:prstClr val="white"/>
              </a:solidFill>
              <a:latin typeface="PT Mono"/>
              <a:ea typeface="PT Mono"/>
              <a:cs typeface="PT Mono"/>
            </a:endParaRPr>
          </a:p>
        </p:txBody>
      </p:sp>
      <p:grpSp>
        <p:nvGrpSpPr>
          <p:cNvPr id="34" name="Group 33">
            <a:extLst>
              <a:ext uri="{FF2B5EF4-FFF2-40B4-BE49-F238E27FC236}">
                <a16:creationId xmlns:a16="http://schemas.microsoft.com/office/drawing/2014/main" id="{38F0B3BC-844A-449F-5132-3A86F74B6F5B}"/>
              </a:ext>
            </a:extLst>
          </p:cNvPr>
          <p:cNvGrpSpPr/>
          <p:nvPr/>
        </p:nvGrpSpPr>
        <p:grpSpPr>
          <a:xfrm>
            <a:off x="6444993" y="4619199"/>
            <a:ext cx="3269952" cy="1077766"/>
            <a:chOff x="6444993" y="4619199"/>
            <a:chExt cx="3269952" cy="1077766"/>
          </a:xfrm>
        </p:grpSpPr>
        <p:grpSp>
          <p:nvGrpSpPr>
            <p:cNvPr id="27" name="Group 26">
              <a:extLst>
                <a:ext uri="{FF2B5EF4-FFF2-40B4-BE49-F238E27FC236}">
                  <a16:creationId xmlns:a16="http://schemas.microsoft.com/office/drawing/2014/main" id="{F88C9908-9D4A-57DB-895A-C1D2FA4CB4F4}"/>
                </a:ext>
              </a:extLst>
            </p:cNvPr>
            <p:cNvGrpSpPr/>
            <p:nvPr/>
          </p:nvGrpSpPr>
          <p:grpSpPr>
            <a:xfrm>
              <a:off x="6444993" y="4619199"/>
              <a:ext cx="1912609" cy="872562"/>
              <a:chOff x="6444993" y="4619199"/>
              <a:chExt cx="1912609" cy="872562"/>
            </a:xfrm>
          </p:grpSpPr>
          <p:cxnSp>
            <p:nvCxnSpPr>
              <p:cNvPr id="14" name="Elbow Connector 13">
                <a:extLst>
                  <a:ext uri="{FF2B5EF4-FFF2-40B4-BE49-F238E27FC236}">
                    <a16:creationId xmlns:a16="http://schemas.microsoft.com/office/drawing/2014/main" id="{A790FB4A-3351-AF43-5569-280B03230164}"/>
                  </a:ext>
                </a:extLst>
              </p:cNvPr>
              <p:cNvCxnSpPr>
                <a:cxnSpLocks/>
                <a:stCxn id="41" idx="2"/>
              </p:cNvCxnSpPr>
              <p:nvPr/>
            </p:nvCxnSpPr>
            <p:spPr>
              <a:xfrm rot="5400000">
                <a:off x="6831164" y="4233028"/>
                <a:ext cx="872562" cy="1644904"/>
              </a:xfrm>
              <a:prstGeom prst="bentConnector2">
                <a:avLst/>
              </a:prstGeom>
              <a:ln w="28575">
                <a:solidFill>
                  <a:srgbClr val="4472C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9A2E888-D087-EEC7-9471-D3ADD6283C2F}"/>
                  </a:ext>
                </a:extLst>
              </p:cNvPr>
              <p:cNvSpPr txBox="1"/>
              <p:nvPr/>
            </p:nvSpPr>
            <p:spPr>
              <a:xfrm rot="16200000">
                <a:off x="7937936" y="4922874"/>
                <a:ext cx="593111" cy="246221"/>
              </a:xfrm>
              <a:prstGeom prst="rect">
                <a:avLst/>
              </a:prstGeom>
              <a:noFill/>
            </p:spPr>
            <p:txBody>
              <a:bodyPr wrap="none" lIns="0" tIns="0" rIns="0" bIns="0" rtlCol="0">
                <a:spAutoFit/>
              </a:bodyPr>
              <a:lstStyle/>
              <a:p>
                <a:r>
                  <a:rPr lang="en-US" sz="1600" b="1" dirty="0">
                    <a:solidFill>
                      <a:srgbClr val="4471C4"/>
                    </a:solidFill>
                    <a:latin typeface="Calibri"/>
                    <a:ea typeface="Calibri"/>
                    <a:cs typeface="Calibri"/>
                  </a:rPr>
                  <a:t>Query</a:t>
                </a:r>
              </a:p>
            </p:txBody>
          </p:sp>
        </p:grpSp>
        <p:grpSp>
          <p:nvGrpSpPr>
            <p:cNvPr id="29" name="Group 28">
              <a:extLst>
                <a:ext uri="{FF2B5EF4-FFF2-40B4-BE49-F238E27FC236}">
                  <a16:creationId xmlns:a16="http://schemas.microsoft.com/office/drawing/2014/main" id="{86E2FFB1-C0C6-D5D0-9C59-1D56DECF2BFC}"/>
                </a:ext>
              </a:extLst>
            </p:cNvPr>
            <p:cNvGrpSpPr/>
            <p:nvPr/>
          </p:nvGrpSpPr>
          <p:grpSpPr>
            <a:xfrm>
              <a:off x="6444993" y="4619203"/>
              <a:ext cx="3269952" cy="1077762"/>
              <a:chOff x="6444993" y="4619203"/>
              <a:chExt cx="3269952" cy="1077762"/>
            </a:xfrm>
          </p:grpSpPr>
          <p:cxnSp>
            <p:nvCxnSpPr>
              <p:cNvPr id="48" name="Elbow Connector 47">
                <a:extLst>
                  <a:ext uri="{FF2B5EF4-FFF2-40B4-BE49-F238E27FC236}">
                    <a16:creationId xmlns:a16="http://schemas.microsoft.com/office/drawing/2014/main" id="{6940A6CD-6C17-7D18-A58A-4A7F825EFA67}"/>
                  </a:ext>
                </a:extLst>
              </p:cNvPr>
              <p:cNvCxnSpPr>
                <a:cxnSpLocks/>
              </p:cNvCxnSpPr>
              <p:nvPr/>
            </p:nvCxnSpPr>
            <p:spPr>
              <a:xfrm rot="5400000">
                <a:off x="7405728" y="3658468"/>
                <a:ext cx="1077762" cy="2999231"/>
              </a:xfrm>
              <a:prstGeom prst="bentConnector2">
                <a:avLst/>
              </a:prstGeom>
              <a:ln w="28575">
                <a:solidFill>
                  <a:srgbClr val="4472C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FBCF6EF-DEB6-CFD2-C09A-C6A958FDDB43}"/>
                  </a:ext>
                </a:extLst>
              </p:cNvPr>
              <p:cNvSpPr txBox="1"/>
              <p:nvPr/>
            </p:nvSpPr>
            <p:spPr>
              <a:xfrm rot="16200000">
                <a:off x="9295279" y="4922874"/>
                <a:ext cx="593111" cy="246221"/>
              </a:xfrm>
              <a:prstGeom prst="rect">
                <a:avLst/>
              </a:prstGeom>
              <a:noFill/>
            </p:spPr>
            <p:txBody>
              <a:bodyPr wrap="none" lIns="0" tIns="0" rIns="0" bIns="0" rtlCol="0">
                <a:spAutoFit/>
              </a:bodyPr>
              <a:lstStyle/>
              <a:p>
                <a:r>
                  <a:rPr lang="en-US" sz="1600" b="1" dirty="0">
                    <a:solidFill>
                      <a:srgbClr val="4472C4"/>
                    </a:solidFill>
                    <a:latin typeface="Calibri"/>
                    <a:ea typeface="Calibri"/>
                    <a:cs typeface="Calibri"/>
                  </a:rPr>
                  <a:t>Query</a:t>
                </a:r>
              </a:p>
            </p:txBody>
          </p:sp>
        </p:grpSp>
      </p:grpSp>
      <p:sp>
        <p:nvSpPr>
          <p:cNvPr id="20" name="Rounded Rectangle 19">
            <a:extLst>
              <a:ext uri="{FF2B5EF4-FFF2-40B4-BE49-F238E27FC236}">
                <a16:creationId xmlns:a16="http://schemas.microsoft.com/office/drawing/2014/main" id="{C444E57B-BC3E-DF18-79F1-1E723F4787AA}"/>
              </a:ext>
            </a:extLst>
          </p:cNvPr>
          <p:cNvSpPr/>
          <p:nvPr/>
        </p:nvSpPr>
        <p:spPr>
          <a:xfrm>
            <a:off x="3172303" y="2893757"/>
            <a:ext cx="796508" cy="414091"/>
          </a:xfrm>
          <a:prstGeom prst="roundRect">
            <a:avLst/>
          </a:prstGeom>
          <a:solidFill>
            <a:srgbClr val="FFE69A"/>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GCTA</a:t>
            </a:r>
            <a:endParaRPr lang="en-US" sz="1600" kern="0" dirty="0">
              <a:solidFill>
                <a:prstClr val="white"/>
              </a:solidFill>
              <a:latin typeface="PT Mono"/>
              <a:ea typeface="PT Mono"/>
              <a:cs typeface="PT Mono"/>
            </a:endParaRPr>
          </a:p>
        </p:txBody>
      </p:sp>
      <p:sp>
        <p:nvSpPr>
          <p:cNvPr id="33" name="Rounded Rectangle 32">
            <a:extLst>
              <a:ext uri="{FF2B5EF4-FFF2-40B4-BE49-F238E27FC236}">
                <a16:creationId xmlns:a16="http://schemas.microsoft.com/office/drawing/2014/main" id="{033FFD5F-41B1-D91F-965A-7F34DBAC036E}"/>
              </a:ext>
            </a:extLst>
          </p:cNvPr>
          <p:cNvSpPr/>
          <p:nvPr/>
        </p:nvSpPr>
        <p:spPr>
          <a:xfrm>
            <a:off x="4343792" y="2883016"/>
            <a:ext cx="796508" cy="414091"/>
          </a:xfrm>
          <a:prstGeom prst="roundRect">
            <a:avLst/>
          </a:prstGeom>
          <a:solidFill>
            <a:srgbClr val="FFE69A"/>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TAAT</a:t>
            </a:r>
            <a:endParaRPr lang="en-US" sz="1600" kern="0" dirty="0">
              <a:solidFill>
                <a:prstClr val="white"/>
              </a:solidFill>
              <a:latin typeface="PT Mono"/>
              <a:ea typeface="PT Mono"/>
              <a:cs typeface="PT Mono"/>
            </a:endParaRPr>
          </a:p>
        </p:txBody>
      </p:sp>
      <p:sp>
        <p:nvSpPr>
          <p:cNvPr id="69" name="Rounded Rectangle 68">
            <a:extLst>
              <a:ext uri="{FF2B5EF4-FFF2-40B4-BE49-F238E27FC236}">
                <a16:creationId xmlns:a16="http://schemas.microsoft.com/office/drawing/2014/main" id="{53ECFC86-44CC-3BB4-9322-60CD8C132EB2}"/>
              </a:ext>
            </a:extLst>
          </p:cNvPr>
          <p:cNvSpPr/>
          <p:nvPr/>
        </p:nvSpPr>
        <p:spPr>
          <a:xfrm>
            <a:off x="5547686" y="2883016"/>
            <a:ext cx="796508" cy="414091"/>
          </a:xfrm>
          <a:prstGeom prst="roundRect">
            <a:avLst/>
          </a:prstGeom>
          <a:solidFill>
            <a:srgbClr val="FFE69A"/>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GACG</a:t>
            </a:r>
            <a:endParaRPr lang="en-US" sz="1600" kern="0" dirty="0">
              <a:solidFill>
                <a:prstClr val="white"/>
              </a:solidFill>
              <a:latin typeface="PT Mono"/>
              <a:ea typeface="PT Mono"/>
              <a:cs typeface="PT Mono"/>
            </a:endParaRPr>
          </a:p>
        </p:txBody>
      </p:sp>
      <p:sp>
        <p:nvSpPr>
          <p:cNvPr id="72" name="Rounded Rectangle 71">
            <a:extLst>
              <a:ext uri="{FF2B5EF4-FFF2-40B4-BE49-F238E27FC236}">
                <a16:creationId xmlns:a16="http://schemas.microsoft.com/office/drawing/2014/main" id="{48FAA980-9ACF-82DF-F923-0721BFA2F3A9}"/>
              </a:ext>
            </a:extLst>
          </p:cNvPr>
          <p:cNvSpPr/>
          <p:nvPr/>
        </p:nvSpPr>
        <p:spPr>
          <a:xfrm>
            <a:off x="7691642" y="2891122"/>
            <a:ext cx="796508" cy="414091"/>
          </a:xfrm>
          <a:prstGeom prst="roundRect">
            <a:avLst/>
          </a:prstGeom>
          <a:solidFill>
            <a:srgbClr val="F8F4E3"/>
          </a:solidFill>
          <a:ln w="31750" cap="flat" cmpd="sng" algn="ctr">
            <a:solidFill>
              <a:srgbClr val="BF8F00"/>
            </a:solidFill>
            <a:prstDash val="solid"/>
          </a:ln>
          <a:effectLst/>
        </p:spPr>
        <p:txBody>
          <a:bodyPr rtlCol="0" anchor="ctr"/>
          <a:lstStyle/>
          <a:p>
            <a:pPr algn="ctr" defTabSz="1600847"/>
            <a:r>
              <a:rPr lang="en-US" sz="1600" dirty="0">
                <a:latin typeface="PT Mono"/>
                <a:ea typeface="PT Mono"/>
                <a:cs typeface="PT Mono"/>
              </a:rPr>
              <a:t>GCTA</a:t>
            </a:r>
            <a:endParaRPr lang="en-US" sz="1600" kern="0" dirty="0">
              <a:solidFill>
                <a:prstClr val="white"/>
              </a:solidFill>
              <a:latin typeface="PT Mono"/>
              <a:ea typeface="PT Mono"/>
              <a:cs typeface="PT Mono"/>
            </a:endParaRPr>
          </a:p>
        </p:txBody>
      </p:sp>
      <p:sp>
        <p:nvSpPr>
          <p:cNvPr id="75" name="Rounded Rectangle 74">
            <a:extLst>
              <a:ext uri="{FF2B5EF4-FFF2-40B4-BE49-F238E27FC236}">
                <a16:creationId xmlns:a16="http://schemas.microsoft.com/office/drawing/2014/main" id="{6AA0DDE5-D406-82A5-1F61-71A6C63A02B3}"/>
              </a:ext>
            </a:extLst>
          </p:cNvPr>
          <p:cNvSpPr/>
          <p:nvPr/>
        </p:nvSpPr>
        <p:spPr>
          <a:xfrm>
            <a:off x="9045969" y="2878104"/>
            <a:ext cx="796508" cy="414091"/>
          </a:xfrm>
          <a:prstGeom prst="roundRect">
            <a:avLst/>
          </a:prstGeom>
          <a:solidFill>
            <a:srgbClr val="F8F4E3"/>
          </a:solidFill>
          <a:ln w="31750" cap="flat" cmpd="sng" algn="ctr">
            <a:solidFill>
              <a:srgbClr val="BF8F00"/>
            </a:solidFill>
            <a:prstDash val="solid"/>
          </a:ln>
          <a:effectLst/>
        </p:spPr>
        <p:txBody>
          <a:bodyPr lIns="0" rIns="0" rtlCol="0" anchor="ctr"/>
          <a:lstStyle/>
          <a:p>
            <a:pPr algn="ctr" defTabSz="1600847"/>
            <a:r>
              <a:rPr lang="en-US" sz="1600" dirty="0">
                <a:latin typeface="PT Mono"/>
                <a:ea typeface="PT Mono"/>
                <a:cs typeface="PT Mono"/>
              </a:rPr>
              <a:t>ATGT</a:t>
            </a:r>
            <a:endParaRPr lang="en-US" sz="1600" kern="0" dirty="0">
              <a:solidFill>
                <a:prstClr val="white"/>
              </a:solidFill>
              <a:latin typeface="PT Mono"/>
              <a:ea typeface="PT Mono"/>
              <a:cs typeface="PT Mono"/>
            </a:endParaRPr>
          </a:p>
        </p:txBody>
      </p:sp>
      <p:grpSp>
        <p:nvGrpSpPr>
          <p:cNvPr id="21" name="Group 20">
            <a:extLst>
              <a:ext uri="{FF2B5EF4-FFF2-40B4-BE49-F238E27FC236}">
                <a16:creationId xmlns:a16="http://schemas.microsoft.com/office/drawing/2014/main" id="{59AE5E50-7746-C040-9F86-BB1E93A7A695}"/>
              </a:ext>
            </a:extLst>
          </p:cNvPr>
          <p:cNvGrpSpPr/>
          <p:nvPr/>
        </p:nvGrpSpPr>
        <p:grpSpPr>
          <a:xfrm>
            <a:off x="3191738" y="3302936"/>
            <a:ext cx="6631311" cy="1316266"/>
            <a:chOff x="3191738" y="3302936"/>
            <a:chExt cx="6631311" cy="1316266"/>
          </a:xfrm>
        </p:grpSpPr>
        <p:sp>
          <p:nvSpPr>
            <p:cNvPr id="10" name="Rectangle 9">
              <a:extLst>
                <a:ext uri="{FF2B5EF4-FFF2-40B4-BE49-F238E27FC236}">
                  <a16:creationId xmlns:a16="http://schemas.microsoft.com/office/drawing/2014/main" id="{4854532B-D098-9546-ECDD-AF5F1197A490}"/>
                </a:ext>
              </a:extLst>
            </p:cNvPr>
            <p:cNvSpPr/>
            <p:nvPr/>
          </p:nvSpPr>
          <p:spPr>
            <a:xfrm>
              <a:off x="3191738" y="436720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0x01</a:t>
              </a:r>
            </a:p>
          </p:txBody>
        </p:sp>
        <p:sp>
          <p:nvSpPr>
            <p:cNvPr id="39" name="Rectangle 38">
              <a:extLst>
                <a:ext uri="{FF2B5EF4-FFF2-40B4-BE49-F238E27FC236}">
                  <a16:creationId xmlns:a16="http://schemas.microsoft.com/office/drawing/2014/main" id="{E8C4BC3A-44AF-82A2-F8CC-444C0342B3E0}"/>
                </a:ext>
              </a:extLst>
            </p:cNvPr>
            <p:cNvSpPr/>
            <p:nvPr/>
          </p:nvSpPr>
          <p:spPr>
            <a:xfrm>
              <a:off x="4363227" y="436720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0xA4</a:t>
              </a:r>
            </a:p>
          </p:txBody>
        </p:sp>
        <p:sp>
          <p:nvSpPr>
            <p:cNvPr id="40" name="Rectangle 39">
              <a:extLst>
                <a:ext uri="{FF2B5EF4-FFF2-40B4-BE49-F238E27FC236}">
                  <a16:creationId xmlns:a16="http://schemas.microsoft.com/office/drawing/2014/main" id="{B89DF999-6664-21AE-1DF5-44E14AD6FF8A}"/>
                </a:ext>
              </a:extLst>
            </p:cNvPr>
            <p:cNvSpPr/>
            <p:nvPr/>
          </p:nvSpPr>
          <p:spPr>
            <a:xfrm>
              <a:off x="5567121" y="436720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0x41</a:t>
              </a:r>
            </a:p>
          </p:txBody>
        </p:sp>
        <p:sp>
          <p:nvSpPr>
            <p:cNvPr id="41" name="Rectangle 40">
              <a:extLst>
                <a:ext uri="{FF2B5EF4-FFF2-40B4-BE49-F238E27FC236}">
                  <a16:creationId xmlns:a16="http://schemas.microsoft.com/office/drawing/2014/main" id="{EE76A8A9-C4B5-74E1-4B2C-30930D0D92E7}"/>
                </a:ext>
              </a:extLst>
            </p:cNvPr>
            <p:cNvSpPr/>
            <p:nvPr/>
          </p:nvSpPr>
          <p:spPr>
            <a:xfrm>
              <a:off x="7711077" y="436720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0x01</a:t>
              </a:r>
            </a:p>
          </p:txBody>
        </p:sp>
        <p:sp>
          <p:nvSpPr>
            <p:cNvPr id="42" name="Rectangle 41">
              <a:extLst>
                <a:ext uri="{FF2B5EF4-FFF2-40B4-BE49-F238E27FC236}">
                  <a16:creationId xmlns:a16="http://schemas.microsoft.com/office/drawing/2014/main" id="{9F7BCA9E-DE97-F66E-6D5F-6DF7CDA86B63}"/>
                </a:ext>
              </a:extLst>
            </p:cNvPr>
            <p:cNvSpPr/>
            <p:nvPr/>
          </p:nvSpPr>
          <p:spPr>
            <a:xfrm>
              <a:off x="9065404" y="436720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0xFE</a:t>
              </a:r>
            </a:p>
          </p:txBody>
        </p:sp>
        <p:grpSp>
          <p:nvGrpSpPr>
            <p:cNvPr id="7" name="Group 6">
              <a:extLst>
                <a:ext uri="{FF2B5EF4-FFF2-40B4-BE49-F238E27FC236}">
                  <a16:creationId xmlns:a16="http://schemas.microsoft.com/office/drawing/2014/main" id="{6E9359ED-440A-11F2-BCA0-D98651E84B7C}"/>
                </a:ext>
              </a:extLst>
            </p:cNvPr>
            <p:cNvGrpSpPr/>
            <p:nvPr/>
          </p:nvGrpSpPr>
          <p:grpSpPr>
            <a:xfrm>
              <a:off x="3191738" y="3302936"/>
              <a:ext cx="6631311" cy="1049673"/>
              <a:chOff x="3191738" y="3302936"/>
              <a:chExt cx="6631311" cy="1049673"/>
            </a:xfrm>
          </p:grpSpPr>
          <p:sp>
            <p:nvSpPr>
              <p:cNvPr id="8" name="Rounded Rectangle 7">
                <a:extLst>
                  <a:ext uri="{FF2B5EF4-FFF2-40B4-BE49-F238E27FC236}">
                    <a16:creationId xmlns:a16="http://schemas.microsoft.com/office/drawing/2014/main" id="{6E2FC592-F90D-5BDA-7FDA-76432A40B5A3}"/>
                  </a:ext>
                </a:extLst>
              </p:cNvPr>
              <p:cNvSpPr/>
              <p:nvPr/>
            </p:nvSpPr>
            <p:spPr>
              <a:xfrm>
                <a:off x="3191738" y="3670983"/>
                <a:ext cx="757645" cy="307542"/>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cxnSp>
            <p:nvCxnSpPr>
              <p:cNvPr id="30" name="Straight Connector 29">
                <a:extLst>
                  <a:ext uri="{FF2B5EF4-FFF2-40B4-BE49-F238E27FC236}">
                    <a16:creationId xmlns:a16="http://schemas.microsoft.com/office/drawing/2014/main" id="{00D61CD7-835E-613F-DE70-FFF17F19DD1B}"/>
                  </a:ext>
                </a:extLst>
              </p:cNvPr>
              <p:cNvCxnSpPr>
                <a:cxnSpLocks/>
              </p:cNvCxnSpPr>
              <p:nvPr/>
            </p:nvCxnSpPr>
            <p:spPr>
              <a:xfrm>
                <a:off x="3570557" y="3992609"/>
                <a:ext cx="0" cy="36000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ADC5256-370D-B7B9-1056-E19FEB2F4048}"/>
                  </a:ext>
                </a:extLst>
              </p:cNvPr>
              <p:cNvCxnSpPr>
                <a:cxnSpLocks/>
              </p:cNvCxnSpPr>
              <p:nvPr/>
            </p:nvCxnSpPr>
            <p:spPr>
              <a:xfrm>
                <a:off x="4742046" y="3992609"/>
                <a:ext cx="0" cy="36000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9AC53A0-D764-3250-D886-776B83C147C7}"/>
                  </a:ext>
                </a:extLst>
              </p:cNvPr>
              <p:cNvCxnSpPr>
                <a:cxnSpLocks/>
              </p:cNvCxnSpPr>
              <p:nvPr/>
            </p:nvCxnSpPr>
            <p:spPr>
              <a:xfrm>
                <a:off x="5945940" y="3992609"/>
                <a:ext cx="0" cy="36000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88AEAA4-2B0D-24A4-84DF-4E368EC1AD08}"/>
                  </a:ext>
                </a:extLst>
              </p:cNvPr>
              <p:cNvCxnSpPr>
                <a:cxnSpLocks/>
              </p:cNvCxnSpPr>
              <p:nvPr/>
            </p:nvCxnSpPr>
            <p:spPr>
              <a:xfrm>
                <a:off x="8089896" y="3992609"/>
                <a:ext cx="0" cy="36000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6C44E06-CBA3-75CC-5542-BF43133242AB}"/>
                  </a:ext>
                </a:extLst>
              </p:cNvPr>
              <p:cNvCxnSpPr>
                <a:cxnSpLocks/>
              </p:cNvCxnSpPr>
              <p:nvPr/>
            </p:nvCxnSpPr>
            <p:spPr>
              <a:xfrm>
                <a:off x="9444223" y="3992609"/>
                <a:ext cx="0" cy="36000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3" name="Rounded Rectangle 62">
                <a:extLst>
                  <a:ext uri="{FF2B5EF4-FFF2-40B4-BE49-F238E27FC236}">
                    <a16:creationId xmlns:a16="http://schemas.microsoft.com/office/drawing/2014/main" id="{5D1FA6B1-E8E9-36EC-DF26-EE8E90A90110}"/>
                  </a:ext>
                </a:extLst>
              </p:cNvPr>
              <p:cNvSpPr/>
              <p:nvPr/>
            </p:nvSpPr>
            <p:spPr>
              <a:xfrm>
                <a:off x="4363227" y="3670983"/>
                <a:ext cx="757645" cy="307542"/>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64" name="Rounded Rectangle 63">
                <a:extLst>
                  <a:ext uri="{FF2B5EF4-FFF2-40B4-BE49-F238E27FC236}">
                    <a16:creationId xmlns:a16="http://schemas.microsoft.com/office/drawing/2014/main" id="{12343675-D9BB-B1F5-C285-2E641D05D079}"/>
                  </a:ext>
                </a:extLst>
              </p:cNvPr>
              <p:cNvSpPr/>
              <p:nvPr/>
            </p:nvSpPr>
            <p:spPr>
              <a:xfrm>
                <a:off x="5567121" y="3670983"/>
                <a:ext cx="757645" cy="307542"/>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65" name="Rounded Rectangle 64">
                <a:extLst>
                  <a:ext uri="{FF2B5EF4-FFF2-40B4-BE49-F238E27FC236}">
                    <a16:creationId xmlns:a16="http://schemas.microsoft.com/office/drawing/2014/main" id="{5274C3A8-1238-578C-25DC-FBE216A1EA13}"/>
                  </a:ext>
                </a:extLst>
              </p:cNvPr>
              <p:cNvSpPr/>
              <p:nvPr/>
            </p:nvSpPr>
            <p:spPr>
              <a:xfrm>
                <a:off x="7711077" y="3670983"/>
                <a:ext cx="757645" cy="307542"/>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66" name="Rounded Rectangle 65">
                <a:extLst>
                  <a:ext uri="{FF2B5EF4-FFF2-40B4-BE49-F238E27FC236}">
                    <a16:creationId xmlns:a16="http://schemas.microsoft.com/office/drawing/2014/main" id="{005FEEAA-52E0-4FE0-6385-29C92DACBD7B}"/>
                  </a:ext>
                </a:extLst>
              </p:cNvPr>
              <p:cNvSpPr/>
              <p:nvPr/>
            </p:nvSpPr>
            <p:spPr>
              <a:xfrm>
                <a:off x="9065404" y="3670983"/>
                <a:ext cx="757645" cy="307542"/>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cxnSp>
            <p:nvCxnSpPr>
              <p:cNvPr id="25" name="Straight Connector 24">
                <a:extLst>
                  <a:ext uri="{FF2B5EF4-FFF2-40B4-BE49-F238E27FC236}">
                    <a16:creationId xmlns:a16="http://schemas.microsoft.com/office/drawing/2014/main" id="{A70D6AED-44C9-2737-B76E-472E6E55FD01}"/>
                  </a:ext>
                </a:extLst>
              </p:cNvPr>
              <p:cNvCxnSpPr>
                <a:cxnSpLocks/>
              </p:cNvCxnSpPr>
              <p:nvPr/>
            </p:nvCxnSpPr>
            <p:spPr>
              <a:xfrm>
                <a:off x="3570557" y="3307848"/>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ABB4266-C8C5-00B3-6ED8-6D68ABE327D8}"/>
                  </a:ext>
                </a:extLst>
              </p:cNvPr>
              <p:cNvCxnSpPr>
                <a:cxnSpLocks/>
              </p:cNvCxnSpPr>
              <p:nvPr/>
            </p:nvCxnSpPr>
            <p:spPr>
              <a:xfrm>
                <a:off x="4742046" y="3307848"/>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2F099A1-4C58-6110-E926-BAF355625534}"/>
                  </a:ext>
                </a:extLst>
              </p:cNvPr>
              <p:cNvCxnSpPr>
                <a:cxnSpLocks/>
              </p:cNvCxnSpPr>
              <p:nvPr/>
            </p:nvCxnSpPr>
            <p:spPr>
              <a:xfrm>
                <a:off x="5945940" y="3307848"/>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B71464C-D8AC-7ADA-B322-F44A79792613}"/>
                  </a:ext>
                </a:extLst>
              </p:cNvPr>
              <p:cNvCxnSpPr>
                <a:cxnSpLocks/>
              </p:cNvCxnSpPr>
              <p:nvPr/>
            </p:nvCxnSpPr>
            <p:spPr>
              <a:xfrm>
                <a:off x="8089896" y="3305213"/>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D9FF02F-A677-08C9-B578-746D56D1BBBB}"/>
                  </a:ext>
                </a:extLst>
              </p:cNvPr>
              <p:cNvCxnSpPr>
                <a:cxnSpLocks/>
              </p:cNvCxnSpPr>
              <p:nvPr/>
            </p:nvCxnSpPr>
            <p:spPr>
              <a:xfrm>
                <a:off x="9444223" y="3302936"/>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grpSp>
        <p:nvGrpSpPr>
          <p:cNvPr id="6" name="Group 5">
            <a:extLst>
              <a:ext uri="{FF2B5EF4-FFF2-40B4-BE49-F238E27FC236}">
                <a16:creationId xmlns:a16="http://schemas.microsoft.com/office/drawing/2014/main" id="{0EFCFE83-1B5E-D561-EF2F-725345DBF6A3}"/>
              </a:ext>
            </a:extLst>
          </p:cNvPr>
          <p:cNvGrpSpPr/>
          <p:nvPr/>
        </p:nvGrpSpPr>
        <p:grpSpPr>
          <a:xfrm>
            <a:off x="7356474" y="1872171"/>
            <a:ext cx="2988001" cy="1006339"/>
            <a:chOff x="7356474" y="1872171"/>
            <a:chExt cx="2988001" cy="1006339"/>
          </a:xfrm>
        </p:grpSpPr>
        <p:cxnSp>
          <p:nvCxnSpPr>
            <p:cNvPr id="28" name="Straight Connector 27">
              <a:extLst>
                <a:ext uri="{FF2B5EF4-FFF2-40B4-BE49-F238E27FC236}">
                  <a16:creationId xmlns:a16="http://schemas.microsoft.com/office/drawing/2014/main" id="{8118AA26-117D-EECD-A470-811F9CAD277A}"/>
                </a:ext>
              </a:extLst>
            </p:cNvPr>
            <p:cNvCxnSpPr>
              <a:cxnSpLocks/>
            </p:cNvCxnSpPr>
            <p:nvPr/>
          </p:nvCxnSpPr>
          <p:spPr>
            <a:xfrm>
              <a:off x="8850474" y="1872171"/>
              <a:ext cx="1" cy="35028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9" name="Hexagon 18">
              <a:extLst>
                <a:ext uri="{FF2B5EF4-FFF2-40B4-BE49-F238E27FC236}">
                  <a16:creationId xmlns:a16="http://schemas.microsoft.com/office/drawing/2014/main" id="{EFEC71FC-4F2F-D648-CB96-6CB2536D0FF5}"/>
                </a:ext>
              </a:extLst>
            </p:cNvPr>
            <p:cNvSpPr>
              <a:spLocks/>
            </p:cNvSpPr>
            <p:nvPr/>
          </p:nvSpPr>
          <p:spPr>
            <a:xfrm>
              <a:off x="7356474" y="2222309"/>
              <a:ext cx="2988001" cy="307542"/>
            </a:xfrm>
            <a:prstGeom prst="hexagon">
              <a:avLst/>
            </a:prstGeom>
            <a:solidFill>
              <a:srgbClr val="5B9BD5"/>
            </a:solidFill>
            <a:ln w="9525" cap="flat" cmpd="sng" algn="ctr">
              <a:solidFill>
                <a:srgbClr val="002060"/>
              </a:solidFill>
              <a:prstDash val="solid"/>
              <a:miter lim="800000"/>
            </a:ln>
            <a:effectLst/>
          </p:spPr>
          <p:txBody>
            <a:bodyPr wrap="none" lIns="0" tIns="0" rIns="0" bIns="36576" rtlCol="0" anchor="ctr"/>
            <a:lstStyle/>
            <a:p>
              <a:pPr algn="ctr">
                <a:defRPr>
                  <a:latin typeface="Calibri"/>
                  <a:ea typeface="Calibri"/>
                  <a:cs typeface="Calibri"/>
                </a:defRPr>
              </a:pPr>
              <a:r>
                <a:rPr lang="en-US" sz="1600" kern="0" dirty="0">
                  <a:solidFill>
                    <a:prstClr val="white"/>
                  </a:solidFill>
                  <a:latin typeface="Calibri"/>
                  <a:ea typeface="Calibri"/>
                  <a:cs typeface="Calibri"/>
                </a:rPr>
                <a:t>Sketching</a:t>
              </a:r>
              <a:endParaRPr lang="en-CH" sz="1600" kern="0" dirty="0">
                <a:solidFill>
                  <a:prstClr val="white"/>
                </a:solidFill>
                <a:latin typeface="Calibri"/>
                <a:ea typeface="Calibri"/>
                <a:cs typeface="Calibri"/>
              </a:endParaRPr>
            </a:p>
          </p:txBody>
        </p:sp>
        <p:cxnSp>
          <p:nvCxnSpPr>
            <p:cNvPr id="74" name="Straight Connector 73">
              <a:extLst>
                <a:ext uri="{FF2B5EF4-FFF2-40B4-BE49-F238E27FC236}">
                  <a16:creationId xmlns:a16="http://schemas.microsoft.com/office/drawing/2014/main" id="{3D82950D-13BF-2D34-8770-BCCF7EB955AF}"/>
                </a:ext>
              </a:extLst>
            </p:cNvPr>
            <p:cNvCxnSpPr>
              <a:cxnSpLocks/>
            </p:cNvCxnSpPr>
            <p:nvPr/>
          </p:nvCxnSpPr>
          <p:spPr>
            <a:xfrm>
              <a:off x="8089896" y="2527219"/>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3B59613-FB0B-9AC6-A656-5BB34A36AD8D}"/>
                </a:ext>
              </a:extLst>
            </p:cNvPr>
            <p:cNvCxnSpPr>
              <a:cxnSpLocks/>
            </p:cNvCxnSpPr>
            <p:nvPr/>
          </p:nvCxnSpPr>
          <p:spPr>
            <a:xfrm>
              <a:off x="9444223" y="2524942"/>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4BDF29E3-DB11-3B1B-F295-815AD23B7418}"/>
              </a:ext>
            </a:extLst>
          </p:cNvPr>
          <p:cNvGrpSpPr/>
          <p:nvPr/>
        </p:nvGrpSpPr>
        <p:grpSpPr>
          <a:xfrm>
            <a:off x="3098468" y="4619202"/>
            <a:ext cx="3324834" cy="1480771"/>
            <a:chOff x="3098468" y="4619202"/>
            <a:chExt cx="3324834" cy="1480771"/>
          </a:xfrm>
        </p:grpSpPr>
        <p:sp>
          <p:nvSpPr>
            <p:cNvPr id="12" name="TextBox 11">
              <a:extLst>
                <a:ext uri="{FF2B5EF4-FFF2-40B4-BE49-F238E27FC236}">
                  <a16:creationId xmlns:a16="http://schemas.microsoft.com/office/drawing/2014/main" id="{85133CF1-427F-041E-989D-8D977FECE295}"/>
                </a:ext>
              </a:extLst>
            </p:cNvPr>
            <p:cNvSpPr txBox="1"/>
            <p:nvPr/>
          </p:nvSpPr>
          <p:spPr>
            <a:xfrm>
              <a:off x="3990032" y="5853752"/>
              <a:ext cx="1541704" cy="246221"/>
            </a:xfrm>
            <a:prstGeom prst="rect">
              <a:avLst/>
            </a:prstGeom>
            <a:noFill/>
          </p:spPr>
          <p:txBody>
            <a:bodyPr wrap="none" lIns="0" tIns="0" rIns="0" bIns="0" rtlCol="0">
              <a:spAutoFit/>
            </a:bodyPr>
            <a:lstStyle/>
            <a:p>
              <a:r>
                <a:rPr lang="en-US" sz="1600" b="1" dirty="0">
                  <a:latin typeface="Calibri"/>
                  <a:ea typeface="Calibri"/>
                  <a:cs typeface="Calibri"/>
                </a:rPr>
                <a:t>Hash table (index)</a:t>
              </a:r>
            </a:p>
          </p:txBody>
        </p:sp>
        <p:sp>
          <p:nvSpPr>
            <p:cNvPr id="13" name="TextBox 12">
              <a:extLst>
                <a:ext uri="{FF2B5EF4-FFF2-40B4-BE49-F238E27FC236}">
                  <a16:creationId xmlns:a16="http://schemas.microsoft.com/office/drawing/2014/main" id="{E18A064F-3E8C-2951-73E9-4CD4A237F1F5}"/>
                </a:ext>
              </a:extLst>
            </p:cNvPr>
            <p:cNvSpPr txBox="1"/>
            <p:nvPr/>
          </p:nvSpPr>
          <p:spPr>
            <a:xfrm rot="16200000">
              <a:off x="3171088" y="4845677"/>
              <a:ext cx="524182" cy="246221"/>
            </a:xfrm>
            <a:prstGeom prst="rect">
              <a:avLst/>
            </a:prstGeom>
            <a:noFill/>
          </p:spPr>
          <p:txBody>
            <a:bodyPr wrap="none" lIns="0" tIns="0" rIns="0" bIns="0" rtlCol="0">
              <a:spAutoFit/>
            </a:bodyPr>
            <a:lstStyle/>
            <a:p>
              <a:r>
                <a:rPr lang="en-US" sz="1600" b="1" dirty="0">
                  <a:latin typeface="Calibri"/>
                  <a:ea typeface="Calibri"/>
                  <a:cs typeface="Calibri"/>
                </a:rPr>
                <a:t>Store</a:t>
              </a:r>
            </a:p>
          </p:txBody>
        </p:sp>
        <p:sp>
          <p:nvSpPr>
            <p:cNvPr id="11" name="Rounded Rectangle 10">
              <a:extLst>
                <a:ext uri="{FF2B5EF4-FFF2-40B4-BE49-F238E27FC236}">
                  <a16:creationId xmlns:a16="http://schemas.microsoft.com/office/drawing/2014/main" id="{8A3A28B8-CD9B-1490-CB67-193D00EB9D4F}"/>
                </a:ext>
              </a:extLst>
            </p:cNvPr>
            <p:cNvSpPr/>
            <p:nvPr/>
          </p:nvSpPr>
          <p:spPr>
            <a:xfrm rot="16200000">
              <a:off x="4536112" y="3927542"/>
              <a:ext cx="449545" cy="3324834"/>
            </a:xfrm>
            <a:prstGeom prst="roundRect">
              <a:avLst/>
            </a:prstGeom>
            <a:solidFill>
              <a:srgbClr val="DEEDF8"/>
            </a:solidFill>
            <a:ln w="31750" cap="flat" cmpd="sng" algn="ctr">
              <a:solidFill>
                <a:schemeClr val="tx1"/>
              </a:solidFill>
              <a:prstDash val="solid"/>
            </a:ln>
            <a:effectLst/>
          </p:spPr>
          <p:txBody>
            <a:bodyPr rtlCol="0" anchor="ctr"/>
            <a:lstStyle/>
            <a:p>
              <a:pPr algn="ctr" defTabSz="1600847"/>
              <a:endParaRPr lang="en-US" sz="1600" b="1" kern="0" dirty="0">
                <a:solidFill>
                  <a:prstClr val="white"/>
                </a:solidFill>
                <a:latin typeface="Calibri"/>
                <a:ea typeface="Calibri"/>
                <a:cs typeface="Calibri"/>
              </a:endParaRPr>
            </a:p>
          </p:txBody>
        </p:sp>
        <p:sp>
          <p:nvSpPr>
            <p:cNvPr id="45" name="Rectangle 44">
              <a:extLst>
                <a:ext uri="{FF2B5EF4-FFF2-40B4-BE49-F238E27FC236}">
                  <a16:creationId xmlns:a16="http://schemas.microsoft.com/office/drawing/2014/main" id="{D2D393D4-73FF-3A83-F5EE-89CA61487B71}"/>
                </a:ext>
              </a:extLst>
            </p:cNvPr>
            <p:cNvSpPr/>
            <p:nvPr/>
          </p:nvSpPr>
          <p:spPr>
            <a:xfrm>
              <a:off x="3191738" y="546879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0x01</a:t>
              </a:r>
            </a:p>
          </p:txBody>
        </p:sp>
        <p:sp>
          <p:nvSpPr>
            <p:cNvPr id="46" name="Rectangle 45">
              <a:extLst>
                <a:ext uri="{FF2B5EF4-FFF2-40B4-BE49-F238E27FC236}">
                  <a16:creationId xmlns:a16="http://schemas.microsoft.com/office/drawing/2014/main" id="{6A7CB361-D5A7-2F6D-7CB2-5616E4D04356}"/>
                </a:ext>
              </a:extLst>
            </p:cNvPr>
            <p:cNvSpPr/>
            <p:nvPr/>
          </p:nvSpPr>
          <p:spPr>
            <a:xfrm>
              <a:off x="4363227" y="546396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0xA4</a:t>
              </a:r>
            </a:p>
          </p:txBody>
        </p:sp>
        <p:sp>
          <p:nvSpPr>
            <p:cNvPr id="47" name="Rectangle 46">
              <a:extLst>
                <a:ext uri="{FF2B5EF4-FFF2-40B4-BE49-F238E27FC236}">
                  <a16:creationId xmlns:a16="http://schemas.microsoft.com/office/drawing/2014/main" id="{60F73FAA-AF39-943F-75AD-B86BB565CC85}"/>
                </a:ext>
              </a:extLst>
            </p:cNvPr>
            <p:cNvSpPr/>
            <p:nvPr/>
          </p:nvSpPr>
          <p:spPr>
            <a:xfrm>
              <a:off x="5567121" y="5463963"/>
              <a:ext cx="757645"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0x41</a:t>
              </a:r>
            </a:p>
          </p:txBody>
        </p:sp>
        <p:sp>
          <p:nvSpPr>
            <p:cNvPr id="54" name="TextBox 53">
              <a:extLst>
                <a:ext uri="{FF2B5EF4-FFF2-40B4-BE49-F238E27FC236}">
                  <a16:creationId xmlns:a16="http://schemas.microsoft.com/office/drawing/2014/main" id="{2B1A30E7-A5A9-A332-7FB6-C6876C0538B3}"/>
                </a:ext>
              </a:extLst>
            </p:cNvPr>
            <p:cNvSpPr txBox="1"/>
            <p:nvPr/>
          </p:nvSpPr>
          <p:spPr>
            <a:xfrm rot="16200000">
              <a:off x="4337564" y="4845677"/>
              <a:ext cx="524182" cy="246221"/>
            </a:xfrm>
            <a:prstGeom prst="rect">
              <a:avLst/>
            </a:prstGeom>
            <a:noFill/>
          </p:spPr>
          <p:txBody>
            <a:bodyPr wrap="none" lIns="0" tIns="0" rIns="0" bIns="0" rtlCol="0">
              <a:spAutoFit/>
            </a:bodyPr>
            <a:lstStyle/>
            <a:p>
              <a:r>
                <a:rPr lang="en-US" sz="1600" b="1" dirty="0">
                  <a:latin typeface="Calibri"/>
                  <a:ea typeface="Calibri"/>
                  <a:cs typeface="Calibri"/>
                </a:rPr>
                <a:t>Store</a:t>
              </a:r>
            </a:p>
          </p:txBody>
        </p:sp>
        <p:cxnSp>
          <p:nvCxnSpPr>
            <p:cNvPr id="55" name="Straight Connector 54">
              <a:extLst>
                <a:ext uri="{FF2B5EF4-FFF2-40B4-BE49-F238E27FC236}">
                  <a16:creationId xmlns:a16="http://schemas.microsoft.com/office/drawing/2014/main" id="{3943CD6F-173E-DE63-8472-AD880BD75F58}"/>
                </a:ext>
              </a:extLst>
            </p:cNvPr>
            <p:cNvCxnSpPr>
              <a:cxnSpLocks/>
            </p:cNvCxnSpPr>
            <p:nvPr/>
          </p:nvCxnSpPr>
          <p:spPr>
            <a:xfrm flipH="1">
              <a:off x="4739586" y="4619202"/>
              <a:ext cx="4920" cy="844761"/>
            </a:xfrm>
            <a:prstGeom prst="line">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B38798E3-4493-D7F8-DDAC-929C2315AC9A}"/>
                </a:ext>
              </a:extLst>
            </p:cNvPr>
            <p:cNvSpPr txBox="1"/>
            <p:nvPr/>
          </p:nvSpPr>
          <p:spPr>
            <a:xfrm rot="16200000">
              <a:off x="5560738" y="4845677"/>
              <a:ext cx="524182" cy="246221"/>
            </a:xfrm>
            <a:prstGeom prst="rect">
              <a:avLst/>
            </a:prstGeom>
            <a:noFill/>
          </p:spPr>
          <p:txBody>
            <a:bodyPr wrap="none" lIns="0" tIns="0" rIns="0" bIns="0" rtlCol="0">
              <a:spAutoFit/>
            </a:bodyPr>
            <a:lstStyle/>
            <a:p>
              <a:r>
                <a:rPr lang="en-US" sz="1600" b="1" dirty="0">
                  <a:latin typeface="Calibri"/>
                  <a:ea typeface="Calibri"/>
                  <a:cs typeface="Calibri"/>
                </a:rPr>
                <a:t>Store</a:t>
              </a:r>
            </a:p>
          </p:txBody>
        </p:sp>
        <p:cxnSp>
          <p:nvCxnSpPr>
            <p:cNvPr id="57" name="Straight Connector 56">
              <a:extLst>
                <a:ext uri="{FF2B5EF4-FFF2-40B4-BE49-F238E27FC236}">
                  <a16:creationId xmlns:a16="http://schemas.microsoft.com/office/drawing/2014/main" id="{500A5D69-DD79-8ED9-EA65-16E150EBB679}"/>
                </a:ext>
              </a:extLst>
            </p:cNvPr>
            <p:cNvCxnSpPr>
              <a:cxnSpLocks/>
            </p:cNvCxnSpPr>
            <p:nvPr/>
          </p:nvCxnSpPr>
          <p:spPr>
            <a:xfrm flipH="1">
              <a:off x="5945943" y="4619202"/>
              <a:ext cx="1" cy="844761"/>
            </a:xfrm>
            <a:prstGeom prst="line">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D3C68B5-6263-7808-0453-567D02184C8F}"/>
                </a:ext>
              </a:extLst>
            </p:cNvPr>
            <p:cNvCxnSpPr>
              <a:cxnSpLocks/>
            </p:cNvCxnSpPr>
            <p:nvPr/>
          </p:nvCxnSpPr>
          <p:spPr>
            <a:xfrm>
              <a:off x="3570557" y="4619202"/>
              <a:ext cx="0" cy="849591"/>
            </a:xfrm>
            <a:prstGeom prst="line">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713EE52E-04CA-FD26-BA65-720D07003C21}"/>
              </a:ext>
            </a:extLst>
          </p:cNvPr>
          <p:cNvGrpSpPr/>
          <p:nvPr/>
        </p:nvGrpSpPr>
        <p:grpSpPr>
          <a:xfrm>
            <a:off x="1557076" y="5215535"/>
            <a:ext cx="1634662" cy="738664"/>
            <a:chOff x="1557076" y="5215535"/>
            <a:chExt cx="1634662" cy="738664"/>
          </a:xfrm>
        </p:grpSpPr>
        <p:cxnSp>
          <p:nvCxnSpPr>
            <p:cNvPr id="97" name="Straight Connector 96">
              <a:extLst>
                <a:ext uri="{FF2B5EF4-FFF2-40B4-BE49-F238E27FC236}">
                  <a16:creationId xmlns:a16="http://schemas.microsoft.com/office/drawing/2014/main" id="{B4BED649-683B-DDE3-7C23-B7AA10745E2D}"/>
                </a:ext>
              </a:extLst>
            </p:cNvPr>
            <p:cNvCxnSpPr>
              <a:cxnSpLocks/>
              <a:stCxn id="45" idx="1"/>
            </p:cNvCxnSpPr>
            <p:nvPr/>
          </p:nvCxnSpPr>
          <p:spPr>
            <a:xfrm flipH="1" flipV="1">
              <a:off x="2639619" y="5589962"/>
              <a:ext cx="552119" cy="4831"/>
            </a:xfrm>
            <a:prstGeom prst="line">
              <a:avLst/>
            </a:prstGeom>
            <a:ln w="28575">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89FD9623-AC6F-5D59-2D5B-E7F6BEE80258}"/>
                </a:ext>
              </a:extLst>
            </p:cNvPr>
            <p:cNvSpPr txBox="1"/>
            <p:nvPr/>
          </p:nvSpPr>
          <p:spPr>
            <a:xfrm>
              <a:off x="1557076" y="5215535"/>
              <a:ext cx="1219411" cy="738664"/>
            </a:xfrm>
            <a:prstGeom prst="rect">
              <a:avLst/>
            </a:prstGeom>
            <a:noFill/>
          </p:spPr>
          <p:txBody>
            <a:bodyPr wrap="square" lIns="0" tIns="0" rIns="0" bIns="0">
              <a:spAutoFit/>
            </a:bodyPr>
            <a:lstStyle/>
            <a:p>
              <a:pPr algn="ctr"/>
              <a:r>
                <a:rPr lang="en-US" sz="1600" kern="0" dirty="0">
                  <a:latin typeface="Calibri"/>
                  <a:ea typeface="Calibri"/>
                  <a:cs typeface="Calibri"/>
                </a:rPr>
                <a:t>&lt;List of positional information&gt;</a:t>
              </a:r>
              <a:endParaRPr lang="en-US" sz="1600" dirty="0">
                <a:latin typeface="Calibri"/>
                <a:ea typeface="Calibri"/>
                <a:cs typeface="Calibri"/>
              </a:endParaRPr>
            </a:p>
          </p:txBody>
        </p:sp>
      </p:grpSp>
      <p:sp>
        <p:nvSpPr>
          <p:cNvPr id="103" name="Rounded Rectangle 102">
            <a:extLst>
              <a:ext uri="{FF2B5EF4-FFF2-40B4-BE49-F238E27FC236}">
                <a16:creationId xmlns:a16="http://schemas.microsoft.com/office/drawing/2014/main" id="{6EBCB658-3F87-8E88-0515-F6910092559A}"/>
              </a:ext>
            </a:extLst>
          </p:cNvPr>
          <p:cNvSpPr/>
          <p:nvPr/>
        </p:nvSpPr>
        <p:spPr>
          <a:xfrm>
            <a:off x="3326697" y="1513671"/>
            <a:ext cx="487725"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endParaRPr>
          </a:p>
        </p:txBody>
      </p:sp>
      <p:grpSp>
        <p:nvGrpSpPr>
          <p:cNvPr id="3" name="Group 2">
            <a:extLst>
              <a:ext uri="{FF2B5EF4-FFF2-40B4-BE49-F238E27FC236}">
                <a16:creationId xmlns:a16="http://schemas.microsoft.com/office/drawing/2014/main" id="{0B1AE1CB-71AA-491F-B6B7-35AC1413CF34}"/>
              </a:ext>
            </a:extLst>
          </p:cNvPr>
          <p:cNvGrpSpPr/>
          <p:nvPr/>
        </p:nvGrpSpPr>
        <p:grpSpPr>
          <a:xfrm>
            <a:off x="3190619" y="1825832"/>
            <a:ext cx="3324832" cy="1055313"/>
            <a:chOff x="3190619" y="1825832"/>
            <a:chExt cx="3324832" cy="1055313"/>
          </a:xfrm>
        </p:grpSpPr>
        <p:cxnSp>
          <p:nvCxnSpPr>
            <p:cNvPr id="26" name="Straight Connector 25">
              <a:extLst>
                <a:ext uri="{FF2B5EF4-FFF2-40B4-BE49-F238E27FC236}">
                  <a16:creationId xmlns:a16="http://schemas.microsoft.com/office/drawing/2014/main" id="{0BC6BF3C-D397-0543-979C-42EC633B8E5C}"/>
                </a:ext>
              </a:extLst>
            </p:cNvPr>
            <p:cNvCxnSpPr>
              <a:cxnSpLocks/>
            </p:cNvCxnSpPr>
            <p:nvPr/>
          </p:nvCxnSpPr>
          <p:spPr>
            <a:xfrm>
              <a:off x="4853035" y="1871161"/>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6" name="Hexagon 15">
              <a:extLst>
                <a:ext uri="{FF2B5EF4-FFF2-40B4-BE49-F238E27FC236}">
                  <a16:creationId xmlns:a16="http://schemas.microsoft.com/office/drawing/2014/main" id="{101B55B6-40F4-1BFD-A3D9-1F5FFEF1A880}"/>
                </a:ext>
              </a:extLst>
            </p:cNvPr>
            <p:cNvSpPr>
              <a:spLocks/>
            </p:cNvSpPr>
            <p:nvPr/>
          </p:nvSpPr>
          <p:spPr>
            <a:xfrm>
              <a:off x="3190619" y="2222309"/>
              <a:ext cx="3324832" cy="307542"/>
            </a:xfrm>
            <a:prstGeom prst="hexagon">
              <a:avLst/>
            </a:prstGeom>
            <a:solidFill>
              <a:srgbClr val="5B9BD5"/>
            </a:solidFill>
            <a:ln w="9525" cap="flat" cmpd="sng" algn="ctr">
              <a:solidFill>
                <a:srgbClr val="002060"/>
              </a:solidFill>
              <a:prstDash val="solid"/>
              <a:miter lim="800000"/>
            </a:ln>
            <a:effectLst/>
          </p:spPr>
          <p:txBody>
            <a:bodyPr wrap="none" lIns="0" tIns="0" rIns="0" bIns="36576" rtlCol="0" anchor="ctr"/>
            <a:lstStyle/>
            <a:p>
              <a:pPr algn="ctr">
                <a:defRPr>
                  <a:latin typeface="Calibri"/>
                  <a:ea typeface="Calibri"/>
                  <a:cs typeface="Calibri"/>
                </a:defRPr>
              </a:pPr>
              <a:r>
                <a:rPr lang="en-US" sz="1600" kern="0" dirty="0">
                  <a:solidFill>
                    <a:prstClr val="white"/>
                  </a:solidFill>
                  <a:latin typeface="Calibri"/>
                  <a:ea typeface="Calibri"/>
                  <a:cs typeface="Calibri"/>
                </a:rPr>
                <a:t>Sketching</a:t>
              </a:r>
              <a:endParaRPr lang="en-CH" sz="1600" kern="0" dirty="0">
                <a:solidFill>
                  <a:prstClr val="white"/>
                </a:solidFill>
                <a:latin typeface="Calibri"/>
                <a:ea typeface="Calibri"/>
                <a:cs typeface="Calibri"/>
              </a:endParaRPr>
            </a:p>
          </p:txBody>
        </p:sp>
        <p:cxnSp>
          <p:nvCxnSpPr>
            <p:cNvPr id="31" name="Straight Connector 30">
              <a:extLst>
                <a:ext uri="{FF2B5EF4-FFF2-40B4-BE49-F238E27FC236}">
                  <a16:creationId xmlns:a16="http://schemas.microsoft.com/office/drawing/2014/main" id="{E93DB6D5-E681-67B1-6C5D-9F07CB19708F}"/>
                </a:ext>
              </a:extLst>
            </p:cNvPr>
            <p:cNvCxnSpPr>
              <a:cxnSpLocks/>
            </p:cNvCxnSpPr>
            <p:nvPr/>
          </p:nvCxnSpPr>
          <p:spPr>
            <a:xfrm>
              <a:off x="3570557" y="2529854"/>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F95C6C5-A324-28FA-C438-66A5119F802D}"/>
                </a:ext>
              </a:extLst>
            </p:cNvPr>
            <p:cNvCxnSpPr>
              <a:cxnSpLocks/>
            </p:cNvCxnSpPr>
            <p:nvPr/>
          </p:nvCxnSpPr>
          <p:spPr>
            <a:xfrm>
              <a:off x="4742046" y="2529854"/>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CC14AB4-D78D-AC2A-73A4-31F86F7C617E}"/>
                </a:ext>
              </a:extLst>
            </p:cNvPr>
            <p:cNvCxnSpPr>
              <a:cxnSpLocks/>
            </p:cNvCxnSpPr>
            <p:nvPr/>
          </p:nvCxnSpPr>
          <p:spPr>
            <a:xfrm>
              <a:off x="5945940" y="2529854"/>
              <a:ext cx="0" cy="35129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6C77FA5-2AD4-DBBD-B4DB-FD0AB9C9BB28}"/>
                </a:ext>
              </a:extLst>
            </p:cNvPr>
            <p:cNvCxnSpPr>
              <a:cxnSpLocks/>
            </p:cNvCxnSpPr>
            <p:nvPr/>
          </p:nvCxnSpPr>
          <p:spPr>
            <a:xfrm flipH="1">
              <a:off x="3570556" y="1825832"/>
              <a:ext cx="5164" cy="736029"/>
            </a:xfrm>
            <a:prstGeom prst="line">
              <a:avLst/>
            </a:prstGeom>
            <a:ln w="28575">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grpSp>
      <p:sp>
        <p:nvSpPr>
          <p:cNvPr id="109" name="Rounded Rectangle 108">
            <a:extLst>
              <a:ext uri="{FF2B5EF4-FFF2-40B4-BE49-F238E27FC236}">
                <a16:creationId xmlns:a16="http://schemas.microsoft.com/office/drawing/2014/main" id="{85D655D0-2391-E995-C519-4BA923964FEC}"/>
              </a:ext>
            </a:extLst>
          </p:cNvPr>
          <p:cNvSpPr/>
          <p:nvPr/>
        </p:nvSpPr>
        <p:spPr>
          <a:xfrm>
            <a:off x="4552700" y="1513671"/>
            <a:ext cx="487725"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endParaRPr>
          </a:p>
        </p:txBody>
      </p:sp>
      <p:sp>
        <p:nvSpPr>
          <p:cNvPr id="110" name="Rounded Rectangle 109">
            <a:extLst>
              <a:ext uri="{FF2B5EF4-FFF2-40B4-BE49-F238E27FC236}">
                <a16:creationId xmlns:a16="http://schemas.microsoft.com/office/drawing/2014/main" id="{F406E318-69C0-84C8-4FD2-0854E41C4785}"/>
              </a:ext>
            </a:extLst>
          </p:cNvPr>
          <p:cNvSpPr/>
          <p:nvPr/>
        </p:nvSpPr>
        <p:spPr>
          <a:xfrm>
            <a:off x="5773600" y="1513671"/>
            <a:ext cx="487725"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endParaRPr>
          </a:p>
        </p:txBody>
      </p:sp>
      <p:sp>
        <p:nvSpPr>
          <p:cNvPr id="111" name="Rounded Rectangle 110">
            <a:extLst>
              <a:ext uri="{FF2B5EF4-FFF2-40B4-BE49-F238E27FC236}">
                <a16:creationId xmlns:a16="http://schemas.microsoft.com/office/drawing/2014/main" id="{8EEF3C3F-4A69-F15D-98FF-64AD1F1E9F05}"/>
              </a:ext>
            </a:extLst>
          </p:cNvPr>
          <p:cNvSpPr/>
          <p:nvPr/>
        </p:nvSpPr>
        <p:spPr>
          <a:xfrm>
            <a:off x="7872605" y="1513671"/>
            <a:ext cx="487725"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endParaRPr>
          </a:p>
        </p:txBody>
      </p:sp>
      <p:sp>
        <p:nvSpPr>
          <p:cNvPr id="112" name="Rounded Rectangle 111">
            <a:extLst>
              <a:ext uri="{FF2B5EF4-FFF2-40B4-BE49-F238E27FC236}">
                <a16:creationId xmlns:a16="http://schemas.microsoft.com/office/drawing/2014/main" id="{77C237E8-C215-8503-E64D-1CB84463F313}"/>
              </a:ext>
            </a:extLst>
          </p:cNvPr>
          <p:cNvSpPr/>
          <p:nvPr/>
        </p:nvSpPr>
        <p:spPr>
          <a:xfrm>
            <a:off x="9347971" y="1513671"/>
            <a:ext cx="487725"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endParaRPr>
          </a:p>
        </p:txBody>
      </p:sp>
      <p:sp>
        <p:nvSpPr>
          <p:cNvPr id="11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2BA67238-6DCB-440E-AAB2-17DFA39A9CCA}" type="slidenum">
              <a:rPr lang="en-US" sz="2400" b="1">
                <a:solidFill>
                  <a:srgbClr val="000000"/>
                </a:solidFill>
                <a:latin typeface="Garamond"/>
                <a:ea typeface="Garamond"/>
                <a:cs typeface="Garamond"/>
              </a:rPr>
              <a:t>10</a:t>
            </a:fld>
            <a:endParaRPr lang="en-US" sz="2400" b="1">
              <a:solidFill>
                <a:srgbClr val="000000"/>
              </a:solidFill>
              <a:latin typeface="Garamond"/>
              <a:ea typeface="Garamond"/>
              <a:cs typeface="Garamond"/>
            </a:endParaRPr>
          </a:p>
        </p:txBody>
      </p:sp>
    </p:spTree>
    <p:custDataLst>
      <p:tags r:id="rId1"/>
    </p:custDataLst>
    <p:extLst>
      <p:ext uri="{BB962C8B-B14F-4D97-AF65-F5344CB8AC3E}">
        <p14:creationId xmlns:p14="http://schemas.microsoft.com/office/powerpoint/2010/main" val="12590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B74C7-9EC8-504D-94C4-443E8AB7B572}"/>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Minimizer Sketching</a:t>
            </a:r>
          </a:p>
        </p:txBody>
      </p:sp>
      <p:sp>
        <p:nvSpPr>
          <p:cNvPr id="40" name="Rounded Rectangle 39">
            <a:extLst>
              <a:ext uri="{FF2B5EF4-FFF2-40B4-BE49-F238E27FC236}">
                <a16:creationId xmlns:a16="http://schemas.microsoft.com/office/drawing/2014/main" id="{2A76A1D2-5D23-85EA-8130-B522C4D527F4}"/>
              </a:ext>
            </a:extLst>
          </p:cNvPr>
          <p:cNvSpPr/>
          <p:nvPr/>
        </p:nvSpPr>
        <p:spPr>
          <a:xfrm>
            <a:off x="2592297" y="2197183"/>
            <a:ext cx="1537853"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GCTATTACCT</a:t>
            </a:r>
            <a:endParaRPr lang="en-US" sz="1600" kern="0" dirty="0">
              <a:solidFill>
                <a:prstClr val="white"/>
              </a:solidFill>
              <a:latin typeface="PT Mono"/>
              <a:ea typeface="PT Mono"/>
              <a:cs typeface="PT Mono"/>
            </a:endParaRPr>
          </a:p>
        </p:txBody>
      </p:sp>
      <p:grpSp>
        <p:nvGrpSpPr>
          <p:cNvPr id="2" name="Group 1">
            <a:extLst>
              <a:ext uri="{FF2B5EF4-FFF2-40B4-BE49-F238E27FC236}">
                <a16:creationId xmlns:a16="http://schemas.microsoft.com/office/drawing/2014/main" id="{5DFA47BD-7F7B-EFCF-4943-1477541A4AE5}"/>
              </a:ext>
            </a:extLst>
          </p:cNvPr>
          <p:cNvGrpSpPr/>
          <p:nvPr/>
        </p:nvGrpSpPr>
        <p:grpSpPr>
          <a:xfrm>
            <a:off x="2591474" y="2463586"/>
            <a:ext cx="1538673" cy="1684687"/>
            <a:chOff x="2591474" y="2463586"/>
            <a:chExt cx="1538673" cy="1684687"/>
          </a:xfrm>
        </p:grpSpPr>
        <p:sp>
          <p:nvSpPr>
            <p:cNvPr id="23" name="Rounded Rectangle 22">
              <a:extLst>
                <a:ext uri="{FF2B5EF4-FFF2-40B4-BE49-F238E27FC236}">
                  <a16:creationId xmlns:a16="http://schemas.microsoft.com/office/drawing/2014/main" id="{14708B2A-803D-1E37-D45D-452ECC3DA281}"/>
                </a:ext>
              </a:extLst>
            </p:cNvPr>
            <p:cNvSpPr/>
            <p:nvPr/>
          </p:nvSpPr>
          <p:spPr>
            <a:xfrm>
              <a:off x="2591474" y="2834322"/>
              <a:ext cx="11232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GCTATTA</a:t>
              </a:r>
              <a:endParaRPr lang="en-US" sz="1600" kern="0" dirty="0">
                <a:solidFill>
                  <a:prstClr val="white"/>
                </a:solidFill>
                <a:latin typeface="PT Mono"/>
                <a:ea typeface="PT Mono"/>
                <a:cs typeface="PT Mono"/>
              </a:endParaRPr>
            </a:p>
          </p:txBody>
        </p:sp>
        <p:sp>
          <p:nvSpPr>
            <p:cNvPr id="24" name="Rounded Rectangle 23">
              <a:extLst>
                <a:ext uri="{FF2B5EF4-FFF2-40B4-BE49-F238E27FC236}">
                  <a16:creationId xmlns:a16="http://schemas.microsoft.com/office/drawing/2014/main" id="{780DF8A9-A545-7D1D-65B4-5AB53735697A}"/>
                </a:ext>
              </a:extLst>
            </p:cNvPr>
            <p:cNvSpPr/>
            <p:nvPr/>
          </p:nvSpPr>
          <p:spPr>
            <a:xfrm>
              <a:off x="2868456" y="3532114"/>
              <a:ext cx="11232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TATTACC</a:t>
              </a:r>
              <a:endParaRPr lang="en-US" sz="1600" kern="0" dirty="0">
                <a:solidFill>
                  <a:prstClr val="white"/>
                </a:solidFill>
                <a:latin typeface="PT Mono"/>
                <a:ea typeface="PT Mono"/>
                <a:cs typeface="PT Mono"/>
              </a:endParaRPr>
            </a:p>
          </p:txBody>
        </p:sp>
        <p:sp>
          <p:nvSpPr>
            <p:cNvPr id="25" name="Rounded Rectangle 24">
              <a:extLst>
                <a:ext uri="{FF2B5EF4-FFF2-40B4-BE49-F238E27FC236}">
                  <a16:creationId xmlns:a16="http://schemas.microsoft.com/office/drawing/2014/main" id="{D3A3F67E-C2F8-C059-DCAF-7045A138273C}"/>
                </a:ext>
              </a:extLst>
            </p:cNvPr>
            <p:cNvSpPr/>
            <p:nvPr/>
          </p:nvSpPr>
          <p:spPr>
            <a:xfrm>
              <a:off x="2729965" y="3183218"/>
              <a:ext cx="11232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CTATTAC</a:t>
              </a:r>
              <a:endParaRPr lang="en-US" sz="1600" kern="0" dirty="0">
                <a:solidFill>
                  <a:prstClr val="white"/>
                </a:solidFill>
                <a:latin typeface="PT Mono"/>
                <a:ea typeface="PT Mono"/>
                <a:cs typeface="PT Mono"/>
              </a:endParaRPr>
            </a:p>
          </p:txBody>
        </p:sp>
        <p:sp>
          <p:nvSpPr>
            <p:cNvPr id="26" name="Rounded Rectangle 25">
              <a:extLst>
                <a:ext uri="{FF2B5EF4-FFF2-40B4-BE49-F238E27FC236}">
                  <a16:creationId xmlns:a16="http://schemas.microsoft.com/office/drawing/2014/main" id="{308896FB-D47F-775D-0292-63B7D677AC80}"/>
                </a:ext>
              </a:extLst>
            </p:cNvPr>
            <p:cNvSpPr/>
            <p:nvPr/>
          </p:nvSpPr>
          <p:spPr>
            <a:xfrm>
              <a:off x="3006947" y="3881873"/>
              <a:ext cx="11232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ATTACCT</a:t>
              </a:r>
              <a:endParaRPr lang="en-US" sz="1600" kern="0" dirty="0">
                <a:solidFill>
                  <a:prstClr val="white"/>
                </a:solidFill>
                <a:latin typeface="PT Mono"/>
                <a:ea typeface="PT Mono"/>
                <a:cs typeface="PT Mono"/>
              </a:endParaRPr>
            </a:p>
          </p:txBody>
        </p:sp>
        <p:cxnSp>
          <p:nvCxnSpPr>
            <p:cNvPr id="41" name="Straight Connector 40">
              <a:extLst>
                <a:ext uri="{FF2B5EF4-FFF2-40B4-BE49-F238E27FC236}">
                  <a16:creationId xmlns:a16="http://schemas.microsoft.com/office/drawing/2014/main" id="{0BE9D6E3-370E-DA05-632A-35ED4FC38539}"/>
                </a:ext>
              </a:extLst>
            </p:cNvPr>
            <p:cNvCxnSpPr>
              <a:cxnSpLocks/>
              <a:stCxn id="40" idx="2"/>
            </p:cNvCxnSpPr>
            <p:nvPr/>
          </p:nvCxnSpPr>
          <p:spPr>
            <a:xfrm flipH="1">
              <a:off x="3360401" y="2463586"/>
              <a:ext cx="820" cy="345965"/>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884D8A67-A7AB-5E0D-05C8-10A944B5F580}"/>
              </a:ext>
            </a:extLst>
          </p:cNvPr>
          <p:cNvGrpSpPr/>
          <p:nvPr/>
        </p:nvGrpSpPr>
        <p:grpSpPr>
          <a:xfrm>
            <a:off x="1524003" y="2824222"/>
            <a:ext cx="954630" cy="1390618"/>
            <a:chOff x="1524003" y="2824222"/>
            <a:chExt cx="954630" cy="1390618"/>
          </a:xfrm>
        </p:grpSpPr>
        <p:sp>
          <p:nvSpPr>
            <p:cNvPr id="7" name="Left Brace 6">
              <a:extLst>
                <a:ext uri="{FF2B5EF4-FFF2-40B4-BE49-F238E27FC236}">
                  <a16:creationId xmlns:a16="http://schemas.microsoft.com/office/drawing/2014/main" id="{1EA02DBB-59F3-244C-8599-09C5E97A7C98}"/>
                </a:ext>
              </a:extLst>
            </p:cNvPr>
            <p:cNvSpPr/>
            <p:nvPr/>
          </p:nvSpPr>
          <p:spPr>
            <a:xfrm>
              <a:off x="2298082" y="2824222"/>
              <a:ext cx="180551" cy="1360178"/>
            </a:xfrm>
            <a:prstGeom prst="leftBrace">
              <a:avLst>
                <a:gd name="adj1" fmla="val 77564"/>
                <a:gd name="adj2" fmla="val 50000"/>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latin typeface="Calibri"/>
                <a:ea typeface="Calibri"/>
                <a:cs typeface="Calibri"/>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9AF5AB0A-A139-64E3-1618-419199FA776B}"/>
                    </a:ext>
                  </a:extLst>
                </p:cNvPr>
                <p:cNvSpPr txBox="1"/>
                <p:nvPr/>
              </p:nvSpPr>
              <p:spPr>
                <a:xfrm rot="16200000">
                  <a:off x="1346005" y="3134979"/>
                  <a:ext cx="1094659" cy="738664"/>
                </a:xfrm>
                <a:prstGeom prst="rect">
                  <a:avLst/>
                </a:prstGeom>
                <a:noFill/>
              </p:spPr>
              <p:txBody>
                <a:bodyPr wrap="none" lIns="0" tIns="0" rIns="0" bIns="0" rtlCol="0">
                  <a:spAutoFit/>
                </a:bodyPr>
                <a:lstStyle/>
                <a:p>
                  <a:pPr algn="ctr"/>
                  <a:r>
                    <a:rPr lang="en-US" sz="1600" b="1" dirty="0">
                      <a:latin typeface="Calibri"/>
                      <a:ea typeface="Calibri"/>
                      <a:cs typeface="Calibri"/>
                    </a:rPr>
                    <a:t>Window of </a:t>
                  </a:r>
                </a:p>
                <a:p>
                  <a:pPr algn="ctr"/>
                  <a:r>
                    <a:rPr lang="en-US" sz="1600" b="1" dirty="0">
                      <a:latin typeface="Calibri"/>
                      <a:ea typeface="Calibri"/>
                      <a:cs typeface="Calibri"/>
                    </a:rPr>
                    <a:t>k-</a:t>
                  </a:r>
                  <a:r>
                    <a:rPr lang="en-US" sz="1600" b="1" dirty="0" err="1">
                      <a:latin typeface="Calibri"/>
                      <a:ea typeface="Calibri"/>
                      <a:cs typeface="Calibri"/>
                    </a:rPr>
                    <a:t>mers</a:t>
                  </a:r>
                  <a:br>
                    <a:rPr lang="en-US" sz="1600" b="1" dirty="0">
                      <a:latin typeface="Calibri"/>
                      <a:ea typeface="Calibri"/>
                      <a:cs typeface="Calibri"/>
                    </a:rPr>
                  </a:br>
                  <a:r>
                    <a:rPr lang="en-US" sz="1600" b="1" dirty="0">
                      <a:latin typeface="Calibri"/>
                      <a:ea typeface="Calibri"/>
                      <a:cs typeface="Calibri"/>
                    </a:rPr>
                    <a:t>(</a:t>
                  </a:r>
                  <a14:m>
                    <m:oMath xmlns:m="http://schemas.openxmlformats.org/officeDocument/2006/math">
                      <m:r>
                        <a:rPr lang="en-US" sz="1600" b="1" i="1" dirty="0">
                          <a:latin typeface="Cambria Math" panose="02040503050406030204" pitchFamily="18" charset="0"/>
                        </a:rPr>
                        <m:t>𝒘</m:t>
                      </m:r>
                      <m:r>
                        <a:rPr lang="en-US" sz="1600" b="1" i="1" dirty="0">
                          <a:latin typeface="Cambria Math" panose="02040503050406030204" pitchFamily="18" charset="0"/>
                        </a:rPr>
                        <m:t> = </m:t>
                      </m:r>
                      <m:r>
                        <a:rPr lang="en-US" sz="1600" b="1" i="1" dirty="0">
                          <a:latin typeface="Cambria Math" panose="02040503050406030204" pitchFamily="18" charset="0"/>
                        </a:rPr>
                        <m:t>𝟒</m:t>
                      </m:r>
                    </m:oMath>
                  </a14:m>
                  <a:r>
                    <a:rPr lang="en-US" sz="1600" b="1" dirty="0">
                      <a:latin typeface="Calibri"/>
                      <a:ea typeface="Calibri"/>
                      <a:cs typeface="Calibri"/>
                    </a:rPr>
                    <a:t>)</a:t>
                  </a:r>
                </a:p>
              </p:txBody>
            </p:sp>
          </mc:Choice>
          <mc:Fallback>
            <p:sp>
              <p:nvSpPr>
                <p:cNvPr id="21" name="TextBox 20">
                  <a:extLst>
                    <a:ext uri="{FF2B5EF4-FFF2-40B4-BE49-F238E27FC236}">
                      <a16:creationId xmlns:a16="http://schemas.microsoft.com/office/drawing/2014/main" id="{9AF5AB0A-A139-64E3-1618-419199FA776B}"/>
                    </a:ext>
                  </a:extLst>
                </p:cNvPr>
                <p:cNvSpPr txBox="1">
                  <a:spLocks noRot="1" noChangeAspect="1" noMove="1" noResize="1" noEditPoints="1" noAdjustHandles="1" noChangeArrowheads="1" noChangeShapeType="1" noTextEdit="1"/>
                </p:cNvSpPr>
                <p:nvPr/>
              </p:nvSpPr>
              <p:spPr>
                <a:xfrm rot="16200000">
                  <a:off x="1346005" y="3134979"/>
                  <a:ext cx="1094659" cy="738664"/>
                </a:xfrm>
                <a:prstGeom prst="rect">
                  <a:avLst/>
                </a:prstGeom>
                <a:blipFill>
                  <a:blip r:embed="rId2"/>
                  <a:stretch>
                    <a:fillRect l="-8475" t="-5682" r="-13559" b="-4545"/>
                  </a:stretch>
                </a:blipFill>
              </p:spPr>
              <p:txBody>
                <a:bodyPr/>
                <a:lstStyle/>
                <a:p>
                  <a:r>
                    <a:rPr lang="en-US">
                      <a:noFill/>
                    </a:rPr>
                    <a:t> </a:t>
                  </a:r>
                </a:p>
              </p:txBody>
            </p:sp>
          </mc:Fallback>
        </mc:AlternateContent>
        <p:pic>
          <p:nvPicPr>
            <p:cNvPr id="44" name="Picture 43">
              <a:extLst>
                <a:ext uri="{FF2B5EF4-FFF2-40B4-BE49-F238E27FC236}">
                  <a16:creationId xmlns:a16="http://schemas.microsoft.com/office/drawing/2014/main" id="{FCF7A92D-65C2-173E-EF67-F09EA4BC2CC9}"/>
                </a:ext>
              </a:extLst>
            </p:cNvPr>
            <p:cNvPicPr>
              <a:picLocks noChangeAspect="1"/>
            </p:cNvPicPr>
            <p:nvPr/>
          </p:nvPicPr>
          <p:blipFill>
            <a:blip r:embed="rId3"/>
            <a:stretch>
              <a:fillRect/>
            </a:stretch>
          </p:blipFill>
          <p:spPr>
            <a:xfrm>
              <a:off x="2025640" y="3940520"/>
              <a:ext cx="274320" cy="274320"/>
            </a:xfrm>
            <a:prstGeom prst="rect">
              <a:avLst/>
            </a:prstGeom>
          </p:spPr>
        </p:pic>
      </p:grpSp>
      <p:grpSp>
        <p:nvGrpSpPr>
          <p:cNvPr id="49" name="Group 48">
            <a:extLst>
              <a:ext uri="{FF2B5EF4-FFF2-40B4-BE49-F238E27FC236}">
                <a16:creationId xmlns:a16="http://schemas.microsoft.com/office/drawing/2014/main" id="{57EC3F69-C9EF-3264-D6E6-27E5551D66D7}"/>
              </a:ext>
            </a:extLst>
          </p:cNvPr>
          <p:cNvGrpSpPr/>
          <p:nvPr/>
        </p:nvGrpSpPr>
        <p:grpSpPr>
          <a:xfrm>
            <a:off x="2616442" y="4214840"/>
            <a:ext cx="1643885" cy="772580"/>
            <a:chOff x="2616442" y="4214840"/>
            <a:chExt cx="1643885" cy="772580"/>
          </a:xfrm>
        </p:grpSpPr>
        <p:sp>
          <p:nvSpPr>
            <p:cNvPr id="8" name="Left Brace 7">
              <a:extLst>
                <a:ext uri="{FF2B5EF4-FFF2-40B4-BE49-F238E27FC236}">
                  <a16:creationId xmlns:a16="http://schemas.microsoft.com/office/drawing/2014/main" id="{A1E41648-1C4D-98AF-37DF-BFB4911B3214}"/>
                </a:ext>
              </a:extLst>
            </p:cNvPr>
            <p:cNvSpPr/>
            <p:nvPr/>
          </p:nvSpPr>
          <p:spPr>
            <a:xfrm rot="16200000">
              <a:off x="3450162" y="3770808"/>
              <a:ext cx="235136" cy="1123200"/>
            </a:xfrm>
            <a:prstGeom prst="leftBrace">
              <a:avLst>
                <a:gd name="adj1" fmla="val 77564"/>
                <a:gd name="adj2" fmla="val 50000"/>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latin typeface="Calibri"/>
                <a:ea typeface="Calibri"/>
                <a:cs typeface="Calibri"/>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B65B94A1-0737-5041-4879-B10C501AC64F}"/>
                    </a:ext>
                  </a:extLst>
                </p:cNvPr>
                <p:cNvSpPr txBox="1"/>
                <p:nvPr/>
              </p:nvSpPr>
              <p:spPr>
                <a:xfrm>
                  <a:off x="2875140" y="4494977"/>
                  <a:ext cx="1385187" cy="492443"/>
                </a:xfrm>
                <a:prstGeom prst="rect">
                  <a:avLst/>
                </a:prstGeom>
                <a:noFill/>
              </p:spPr>
              <p:txBody>
                <a:bodyPr wrap="none" lIns="0" tIns="0" rIns="0" bIns="0" rtlCol="0">
                  <a:spAutoFit/>
                </a:bodyPr>
                <a:lstStyle/>
                <a:p>
                  <a:pPr algn="ctr"/>
                  <a:r>
                    <a:rPr lang="en-US" sz="1600" b="1" dirty="0">
                      <a:latin typeface="Calibri"/>
                      <a:ea typeface="Calibri"/>
                      <a:cs typeface="Calibri"/>
                    </a:rPr>
                    <a:t>Overlapping</a:t>
                  </a:r>
                  <a:br>
                    <a:rPr lang="en-US" sz="1600" b="1" dirty="0">
                      <a:latin typeface="Calibri"/>
                      <a:ea typeface="Calibri"/>
                      <a:cs typeface="Calibri"/>
                    </a:rPr>
                  </a:br>
                  <a:r>
                    <a:rPr lang="en-US" sz="1600" b="1" dirty="0">
                      <a:latin typeface="Calibri"/>
                      <a:ea typeface="Calibri"/>
                      <a:cs typeface="Calibri"/>
                    </a:rPr>
                    <a:t>k-</a:t>
                  </a:r>
                  <a:r>
                    <a:rPr lang="en-US" sz="1600" b="1" dirty="0" err="1">
                      <a:latin typeface="Calibri"/>
                      <a:ea typeface="Calibri"/>
                      <a:cs typeface="Calibri"/>
                    </a:rPr>
                    <a:t>mers</a:t>
                  </a:r>
                  <a:r>
                    <a:rPr lang="en-US" sz="1600" b="1" dirty="0">
                      <a:latin typeface="Calibri"/>
                      <a:ea typeface="Calibri"/>
                      <a:cs typeface="Calibri"/>
                    </a:rPr>
                    <a:t> (</a:t>
                  </a:r>
                  <a14:m>
                    <m:oMath xmlns:m="http://schemas.openxmlformats.org/officeDocument/2006/math">
                      <m:r>
                        <a:rPr lang="en-US" sz="1600" b="1" i="1" dirty="0">
                          <a:latin typeface="Cambria Math" panose="02040503050406030204" pitchFamily="18" charset="0"/>
                        </a:rPr>
                        <m:t>𝒌</m:t>
                      </m:r>
                      <m:r>
                        <a:rPr lang="en-US" sz="1600" b="1" i="1" dirty="0">
                          <a:latin typeface="Cambria Math" panose="02040503050406030204" pitchFamily="18" charset="0"/>
                        </a:rPr>
                        <m:t>=</m:t>
                      </m:r>
                      <m:r>
                        <a:rPr lang="en-US" sz="1600" b="1" i="1" dirty="0">
                          <a:latin typeface="Cambria Math" panose="02040503050406030204" pitchFamily="18" charset="0"/>
                        </a:rPr>
                        <m:t>𝟕</m:t>
                      </m:r>
                    </m:oMath>
                  </a14:m>
                  <a:r>
                    <a:rPr lang="en-US" sz="1600" b="1" dirty="0">
                      <a:latin typeface="Calibri"/>
                      <a:ea typeface="Calibri"/>
                      <a:cs typeface="Calibri"/>
                    </a:rPr>
                    <a:t>)</a:t>
                  </a:r>
                </a:p>
              </p:txBody>
            </p:sp>
          </mc:Choice>
          <mc:Fallback>
            <p:sp>
              <p:nvSpPr>
                <p:cNvPr id="22" name="TextBox 21">
                  <a:extLst>
                    <a:ext uri="{FF2B5EF4-FFF2-40B4-BE49-F238E27FC236}">
                      <a16:creationId xmlns:a16="http://schemas.microsoft.com/office/drawing/2014/main" id="{B65B94A1-0737-5041-4879-B10C501AC64F}"/>
                    </a:ext>
                  </a:extLst>
                </p:cNvPr>
                <p:cNvSpPr txBox="1">
                  <a:spLocks noRot="1" noChangeAspect="1" noMove="1" noResize="1" noEditPoints="1" noAdjustHandles="1" noChangeArrowheads="1" noChangeShapeType="1" noTextEdit="1"/>
                </p:cNvSpPr>
                <p:nvPr/>
              </p:nvSpPr>
              <p:spPr>
                <a:xfrm>
                  <a:off x="2875140" y="4494977"/>
                  <a:ext cx="1385187" cy="492443"/>
                </a:xfrm>
                <a:prstGeom prst="rect">
                  <a:avLst/>
                </a:prstGeom>
                <a:blipFill>
                  <a:blip r:embed="rId4"/>
                  <a:stretch>
                    <a:fillRect l="-4545" t="-12500" r="-3636" b="-22500"/>
                  </a:stretch>
                </a:blipFill>
              </p:spPr>
              <p:txBody>
                <a:bodyPr/>
                <a:lstStyle/>
                <a:p>
                  <a:r>
                    <a:rPr lang="en-US">
                      <a:noFill/>
                    </a:rPr>
                    <a:t> </a:t>
                  </a:r>
                </a:p>
              </p:txBody>
            </p:sp>
          </mc:Fallback>
        </mc:AlternateContent>
        <p:pic>
          <p:nvPicPr>
            <p:cNvPr id="45" name="Picture 44">
              <a:extLst>
                <a:ext uri="{FF2B5EF4-FFF2-40B4-BE49-F238E27FC236}">
                  <a16:creationId xmlns:a16="http://schemas.microsoft.com/office/drawing/2014/main" id="{D06E7CEC-FE57-B5F9-A7EB-230B7D157326}"/>
                </a:ext>
              </a:extLst>
            </p:cNvPr>
            <p:cNvPicPr>
              <a:picLocks noChangeAspect="1"/>
            </p:cNvPicPr>
            <p:nvPr/>
          </p:nvPicPr>
          <p:blipFill>
            <a:blip r:embed="rId5"/>
            <a:stretch>
              <a:fillRect/>
            </a:stretch>
          </p:blipFill>
          <p:spPr>
            <a:xfrm>
              <a:off x="2616442" y="4462007"/>
              <a:ext cx="274320" cy="274320"/>
            </a:xfrm>
            <a:prstGeom prst="rect">
              <a:avLst/>
            </a:prstGeom>
          </p:spPr>
        </p:pic>
      </p:grpSp>
      <p:grpSp>
        <p:nvGrpSpPr>
          <p:cNvPr id="50" name="Group 49">
            <a:extLst>
              <a:ext uri="{FF2B5EF4-FFF2-40B4-BE49-F238E27FC236}">
                <a16:creationId xmlns:a16="http://schemas.microsoft.com/office/drawing/2014/main" id="{83F1E1A3-98AB-6BAE-0AF7-ECFE66FCA616}"/>
              </a:ext>
            </a:extLst>
          </p:cNvPr>
          <p:cNvGrpSpPr/>
          <p:nvPr/>
        </p:nvGrpSpPr>
        <p:grpSpPr>
          <a:xfrm>
            <a:off x="3714674" y="2499405"/>
            <a:ext cx="2863241" cy="1648868"/>
            <a:chOff x="3714674" y="2499405"/>
            <a:chExt cx="2863241" cy="1648868"/>
          </a:xfrm>
        </p:grpSpPr>
        <p:sp>
          <p:nvSpPr>
            <p:cNvPr id="5" name="Rounded Rectangle 4">
              <a:extLst>
                <a:ext uri="{FF2B5EF4-FFF2-40B4-BE49-F238E27FC236}">
                  <a16:creationId xmlns:a16="http://schemas.microsoft.com/office/drawing/2014/main" id="{E1124089-DA29-D07D-DB20-938B50F3E481}"/>
                </a:ext>
              </a:extLst>
            </p:cNvPr>
            <p:cNvSpPr/>
            <p:nvPr/>
          </p:nvSpPr>
          <p:spPr>
            <a:xfrm>
              <a:off x="4585295" y="2834322"/>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6" name="Rectangle 5">
              <a:extLst>
                <a:ext uri="{FF2B5EF4-FFF2-40B4-BE49-F238E27FC236}">
                  <a16:creationId xmlns:a16="http://schemas.microsoft.com/office/drawing/2014/main" id="{89EDD537-CDD3-1E70-CB5D-A974A9DC4459}"/>
                </a:ext>
              </a:extLst>
            </p:cNvPr>
            <p:cNvSpPr/>
            <p:nvPr/>
          </p:nvSpPr>
          <p:spPr>
            <a:xfrm>
              <a:off x="5857915" y="2841794"/>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0xA1</a:t>
              </a:r>
            </a:p>
          </p:txBody>
        </p:sp>
        <p:cxnSp>
          <p:nvCxnSpPr>
            <p:cNvPr id="9" name="Straight Connector 8">
              <a:extLst>
                <a:ext uri="{FF2B5EF4-FFF2-40B4-BE49-F238E27FC236}">
                  <a16:creationId xmlns:a16="http://schemas.microsoft.com/office/drawing/2014/main" id="{DDB63CA8-952E-4E1A-3BE6-BD297DB387B8}"/>
                </a:ext>
              </a:extLst>
            </p:cNvPr>
            <p:cNvCxnSpPr>
              <a:cxnSpLocks/>
              <a:stCxn id="23" idx="3"/>
            </p:cNvCxnSpPr>
            <p:nvPr/>
          </p:nvCxnSpPr>
          <p:spPr>
            <a:xfrm>
              <a:off x="3714674" y="2967522"/>
              <a:ext cx="877134" cy="268"/>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C9E02ED-AFCF-509A-B85E-1DBCD585B7D8}"/>
                </a:ext>
              </a:extLst>
            </p:cNvPr>
            <p:cNvCxnSpPr>
              <a:cxnSpLocks/>
              <a:stCxn id="25" idx="3"/>
            </p:cNvCxnSpPr>
            <p:nvPr/>
          </p:nvCxnSpPr>
          <p:spPr>
            <a:xfrm>
              <a:off x="3853168" y="3316421"/>
              <a:ext cx="738643" cy="525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1914C6B-31B4-3C85-CF64-E5B832DDCCC9}"/>
                </a:ext>
              </a:extLst>
            </p:cNvPr>
            <p:cNvCxnSpPr>
              <a:cxnSpLocks/>
              <a:stCxn id="24" idx="3"/>
            </p:cNvCxnSpPr>
            <p:nvPr/>
          </p:nvCxnSpPr>
          <p:spPr>
            <a:xfrm>
              <a:off x="3991656" y="3665314"/>
              <a:ext cx="600152" cy="3058"/>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7F327F0-5C4C-2DCA-85B7-B4E19724EB22}"/>
                </a:ext>
              </a:extLst>
            </p:cNvPr>
            <p:cNvCxnSpPr>
              <a:cxnSpLocks/>
              <a:stCxn id="26" idx="3"/>
            </p:cNvCxnSpPr>
            <p:nvPr/>
          </p:nvCxnSpPr>
          <p:spPr>
            <a:xfrm>
              <a:off x="4130150" y="4015073"/>
              <a:ext cx="461661"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A01855A-85A2-2151-F3EE-09DA0BF8DCB2}"/>
                </a:ext>
              </a:extLst>
            </p:cNvPr>
            <p:cNvCxnSpPr>
              <a:cxnSpLocks/>
            </p:cNvCxnSpPr>
            <p:nvPr/>
          </p:nvCxnSpPr>
          <p:spPr>
            <a:xfrm>
              <a:off x="5389288" y="2967793"/>
              <a:ext cx="460800"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86C7C38-2007-66AE-1B36-1C945066FCD2}"/>
                </a:ext>
              </a:extLst>
            </p:cNvPr>
            <p:cNvSpPr/>
            <p:nvPr/>
          </p:nvSpPr>
          <p:spPr>
            <a:xfrm>
              <a:off x="5857915" y="3190888"/>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0x02</a:t>
              </a:r>
            </a:p>
          </p:txBody>
        </p:sp>
        <p:cxnSp>
          <p:nvCxnSpPr>
            <p:cNvPr id="15" name="Straight Connector 14">
              <a:extLst>
                <a:ext uri="{FF2B5EF4-FFF2-40B4-BE49-F238E27FC236}">
                  <a16:creationId xmlns:a16="http://schemas.microsoft.com/office/drawing/2014/main" id="{7DC762ED-86FF-2D7C-2322-DF27A36FB426}"/>
                </a:ext>
              </a:extLst>
            </p:cNvPr>
            <p:cNvCxnSpPr>
              <a:cxnSpLocks/>
            </p:cNvCxnSpPr>
            <p:nvPr/>
          </p:nvCxnSpPr>
          <p:spPr>
            <a:xfrm flipV="1">
              <a:off x="5389288" y="3316885"/>
              <a:ext cx="460800" cy="191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24B45AA-E0F7-B046-67C5-8F604DC88180}"/>
                </a:ext>
              </a:extLst>
            </p:cNvPr>
            <p:cNvSpPr/>
            <p:nvPr/>
          </p:nvSpPr>
          <p:spPr>
            <a:xfrm>
              <a:off x="5857915" y="3539982"/>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0xFC</a:t>
              </a:r>
            </a:p>
          </p:txBody>
        </p:sp>
        <p:cxnSp>
          <p:nvCxnSpPr>
            <p:cNvPr id="17" name="Straight Connector 16">
              <a:extLst>
                <a:ext uri="{FF2B5EF4-FFF2-40B4-BE49-F238E27FC236}">
                  <a16:creationId xmlns:a16="http://schemas.microsoft.com/office/drawing/2014/main" id="{257EA3DE-4620-F553-3750-2AD6C3E0E768}"/>
                </a:ext>
              </a:extLst>
            </p:cNvPr>
            <p:cNvCxnSpPr>
              <a:cxnSpLocks/>
            </p:cNvCxnSpPr>
            <p:nvPr/>
          </p:nvCxnSpPr>
          <p:spPr>
            <a:xfrm>
              <a:off x="5389288" y="3665979"/>
              <a:ext cx="4608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E6FCF45-E5A5-2BBD-3C19-0FC992F3B5E4}"/>
                </a:ext>
              </a:extLst>
            </p:cNvPr>
            <p:cNvSpPr/>
            <p:nvPr/>
          </p:nvSpPr>
          <p:spPr>
            <a:xfrm>
              <a:off x="5857915" y="3889077"/>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0x45</a:t>
              </a:r>
            </a:p>
          </p:txBody>
        </p:sp>
        <p:cxnSp>
          <p:nvCxnSpPr>
            <p:cNvPr id="19" name="Straight Connector 18">
              <a:extLst>
                <a:ext uri="{FF2B5EF4-FFF2-40B4-BE49-F238E27FC236}">
                  <a16:creationId xmlns:a16="http://schemas.microsoft.com/office/drawing/2014/main" id="{697D0553-FFBD-9E51-8781-50F858395517}"/>
                </a:ext>
              </a:extLst>
            </p:cNvPr>
            <p:cNvCxnSpPr>
              <a:cxnSpLocks/>
            </p:cNvCxnSpPr>
            <p:nvPr/>
          </p:nvCxnSpPr>
          <p:spPr>
            <a:xfrm>
              <a:off x="5389288" y="4015074"/>
              <a:ext cx="4608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a:extLst>
                <a:ext uri="{FF2B5EF4-FFF2-40B4-BE49-F238E27FC236}">
                  <a16:creationId xmlns:a16="http://schemas.microsoft.com/office/drawing/2014/main" id="{82B83EFC-4B11-BE7B-B242-74D0ACC47CB4}"/>
                </a:ext>
              </a:extLst>
            </p:cNvPr>
            <p:cNvSpPr/>
            <p:nvPr/>
          </p:nvSpPr>
          <p:spPr>
            <a:xfrm>
              <a:off x="4585295" y="3183218"/>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37" name="Rounded Rectangle 36">
              <a:extLst>
                <a:ext uri="{FF2B5EF4-FFF2-40B4-BE49-F238E27FC236}">
                  <a16:creationId xmlns:a16="http://schemas.microsoft.com/office/drawing/2014/main" id="{2187FBD9-03B2-922B-DFD1-2907859B72B7}"/>
                </a:ext>
              </a:extLst>
            </p:cNvPr>
            <p:cNvSpPr/>
            <p:nvPr/>
          </p:nvSpPr>
          <p:spPr>
            <a:xfrm>
              <a:off x="4585295" y="3532114"/>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38" name="Rounded Rectangle 37">
              <a:extLst>
                <a:ext uri="{FF2B5EF4-FFF2-40B4-BE49-F238E27FC236}">
                  <a16:creationId xmlns:a16="http://schemas.microsoft.com/office/drawing/2014/main" id="{D6A5B437-7110-B0F6-F4E6-6BC227E37521}"/>
                </a:ext>
              </a:extLst>
            </p:cNvPr>
            <p:cNvSpPr/>
            <p:nvPr/>
          </p:nvSpPr>
          <p:spPr>
            <a:xfrm>
              <a:off x="4585295" y="3881873"/>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pic>
          <p:nvPicPr>
            <p:cNvPr id="46" name="Picture 45">
              <a:extLst>
                <a:ext uri="{FF2B5EF4-FFF2-40B4-BE49-F238E27FC236}">
                  <a16:creationId xmlns:a16="http://schemas.microsoft.com/office/drawing/2014/main" id="{0DD166C2-18A2-6AFD-1F19-843C75E2E52C}"/>
                </a:ext>
              </a:extLst>
            </p:cNvPr>
            <p:cNvPicPr>
              <a:picLocks noChangeAspect="1"/>
            </p:cNvPicPr>
            <p:nvPr/>
          </p:nvPicPr>
          <p:blipFill>
            <a:blip r:embed="rId6"/>
            <a:stretch>
              <a:fillRect/>
            </a:stretch>
          </p:blipFill>
          <p:spPr>
            <a:xfrm>
              <a:off x="6080755" y="2499405"/>
              <a:ext cx="274320" cy="274320"/>
            </a:xfrm>
            <a:prstGeom prst="rect">
              <a:avLst/>
            </a:prstGeom>
          </p:spPr>
        </p:pic>
      </p:grpSp>
      <p:grpSp>
        <p:nvGrpSpPr>
          <p:cNvPr id="51" name="Group 50">
            <a:extLst>
              <a:ext uri="{FF2B5EF4-FFF2-40B4-BE49-F238E27FC236}">
                <a16:creationId xmlns:a16="http://schemas.microsoft.com/office/drawing/2014/main" id="{E88C0642-3B2E-3C24-8826-0B27D8048680}"/>
              </a:ext>
            </a:extLst>
          </p:cNvPr>
          <p:cNvGrpSpPr/>
          <p:nvPr/>
        </p:nvGrpSpPr>
        <p:grpSpPr>
          <a:xfrm>
            <a:off x="6577918" y="2812958"/>
            <a:ext cx="4055164" cy="2366749"/>
            <a:chOff x="6577918" y="2812958"/>
            <a:chExt cx="4055164" cy="2366749"/>
          </a:xfrm>
        </p:grpSpPr>
        <p:sp>
          <p:nvSpPr>
            <p:cNvPr id="20" name="Rounded Rectangle 19">
              <a:extLst>
                <a:ext uri="{FF2B5EF4-FFF2-40B4-BE49-F238E27FC236}">
                  <a16:creationId xmlns:a16="http://schemas.microsoft.com/office/drawing/2014/main" id="{7AC30126-5C3D-7304-911B-374ED79DE568}"/>
                </a:ext>
              </a:extLst>
            </p:cNvPr>
            <p:cNvSpPr/>
            <p:nvPr/>
          </p:nvSpPr>
          <p:spPr>
            <a:xfrm>
              <a:off x="7268387" y="2812958"/>
              <a:ext cx="925743" cy="1297382"/>
            </a:xfrm>
            <a:prstGeom prst="roundRect">
              <a:avLst/>
            </a:prstGeom>
            <a:solidFill>
              <a:srgbClr val="EEDAA8"/>
            </a:solidFill>
            <a:ln w="31750" cap="flat" cmpd="sng" algn="ctr">
              <a:solidFill>
                <a:schemeClr val="tx1"/>
              </a:solidFill>
              <a:prstDash val="solid"/>
            </a:ln>
            <a:effectLst/>
          </p:spPr>
          <p:txBody>
            <a:bodyPr lIns="0" rIns="0" rtlCol="0" anchor="ctr"/>
            <a:lstStyle/>
            <a:p>
              <a:pPr algn="ctr" defTabSz="1600847"/>
              <a:r>
                <a:rPr lang="en-US" sz="1600" dirty="0">
                  <a:latin typeface="Calibri"/>
                  <a:ea typeface="Calibri"/>
                  <a:cs typeface="Calibri"/>
                </a:rPr>
                <a:t>Find</a:t>
              </a:r>
            </a:p>
            <a:p>
              <a:pPr algn="ctr" defTabSz="1600847"/>
              <a:r>
                <a:rPr lang="en-US" sz="1600" kern="0" dirty="0">
                  <a:latin typeface="Calibri"/>
                  <a:ea typeface="Calibri"/>
                  <a:cs typeface="Calibri"/>
                </a:rPr>
                <a:t>minimum</a:t>
              </a:r>
            </a:p>
          </p:txBody>
        </p:sp>
        <p:cxnSp>
          <p:nvCxnSpPr>
            <p:cNvPr id="27" name="Elbow Connector 26">
              <a:extLst>
                <a:ext uri="{FF2B5EF4-FFF2-40B4-BE49-F238E27FC236}">
                  <a16:creationId xmlns:a16="http://schemas.microsoft.com/office/drawing/2014/main" id="{6B0A6BB5-5A34-3732-74D9-C7150F595D24}"/>
                </a:ext>
              </a:extLst>
            </p:cNvPr>
            <p:cNvCxnSpPr>
              <a:cxnSpLocks/>
              <a:stCxn id="6" idx="3"/>
              <a:endCxn id="20" idx="1"/>
            </p:cNvCxnSpPr>
            <p:nvPr/>
          </p:nvCxnSpPr>
          <p:spPr>
            <a:xfrm>
              <a:off x="6577918" y="2967791"/>
              <a:ext cx="690469" cy="493858"/>
            </a:xfrm>
            <a:prstGeom prst="bentConnector3">
              <a:avLst>
                <a:gd name="adj1" fmla="val 50000"/>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C8532F8B-058F-3561-BA90-509FACA51197}"/>
                </a:ext>
              </a:extLst>
            </p:cNvPr>
            <p:cNvCxnSpPr>
              <a:cxnSpLocks/>
              <a:stCxn id="14" idx="3"/>
              <a:endCxn id="20" idx="1"/>
            </p:cNvCxnSpPr>
            <p:nvPr/>
          </p:nvCxnSpPr>
          <p:spPr>
            <a:xfrm>
              <a:off x="6577918" y="3316885"/>
              <a:ext cx="690469" cy="144764"/>
            </a:xfrm>
            <a:prstGeom prst="bentConnector3">
              <a:avLst>
                <a:gd name="adj1" fmla="val 50000"/>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BA10BC75-CCDB-E50F-8D1C-D82595EEA2DA}"/>
                </a:ext>
              </a:extLst>
            </p:cNvPr>
            <p:cNvCxnSpPr>
              <a:cxnSpLocks/>
              <a:stCxn id="16" idx="3"/>
              <a:endCxn id="20" idx="1"/>
            </p:cNvCxnSpPr>
            <p:nvPr/>
          </p:nvCxnSpPr>
          <p:spPr>
            <a:xfrm flipV="1">
              <a:off x="6577918" y="3461649"/>
              <a:ext cx="690469" cy="204330"/>
            </a:xfrm>
            <a:prstGeom prst="bentConnector3">
              <a:avLst>
                <a:gd name="adj1" fmla="val 50000"/>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62DF7D12-B121-085A-D0AB-BC1B31CE9184}"/>
                </a:ext>
              </a:extLst>
            </p:cNvPr>
            <p:cNvCxnSpPr>
              <a:cxnSpLocks/>
              <a:stCxn id="18" idx="3"/>
              <a:endCxn id="20" idx="1"/>
            </p:cNvCxnSpPr>
            <p:nvPr/>
          </p:nvCxnSpPr>
          <p:spPr>
            <a:xfrm flipV="1">
              <a:off x="6577918" y="3461652"/>
              <a:ext cx="690469" cy="553425"/>
            </a:xfrm>
            <a:prstGeom prst="bentConnector3">
              <a:avLst>
                <a:gd name="adj1" fmla="val 50000"/>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C204578-E114-CB3D-8384-34A556BDBECC}"/>
                </a:ext>
              </a:extLst>
            </p:cNvPr>
            <p:cNvSpPr/>
            <p:nvPr/>
          </p:nvSpPr>
          <p:spPr>
            <a:xfrm>
              <a:off x="8665683" y="3335652"/>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0x02</a:t>
              </a:r>
            </a:p>
          </p:txBody>
        </p:sp>
        <p:cxnSp>
          <p:nvCxnSpPr>
            <p:cNvPr id="32" name="Straight Connector 31">
              <a:extLst>
                <a:ext uri="{FF2B5EF4-FFF2-40B4-BE49-F238E27FC236}">
                  <a16:creationId xmlns:a16="http://schemas.microsoft.com/office/drawing/2014/main" id="{679FCF6D-4794-D82D-69A0-93D486CF1063}"/>
                </a:ext>
              </a:extLst>
            </p:cNvPr>
            <p:cNvCxnSpPr>
              <a:cxnSpLocks/>
            </p:cNvCxnSpPr>
            <p:nvPr/>
          </p:nvCxnSpPr>
          <p:spPr>
            <a:xfrm>
              <a:off x="9025683" y="3587651"/>
              <a:ext cx="0" cy="374219"/>
            </a:xfrm>
            <a:prstGeom prst="line">
              <a:avLst/>
            </a:prstGeom>
            <a:ln w="28575">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2C878D33-449A-8B8B-CF59-8459686235CB}"/>
                </a:ext>
              </a:extLst>
            </p:cNvPr>
            <p:cNvSpPr/>
            <p:nvPr/>
          </p:nvSpPr>
          <p:spPr>
            <a:xfrm>
              <a:off x="8464083" y="3961867"/>
              <a:ext cx="11232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CTATTAC</a:t>
              </a:r>
              <a:endParaRPr lang="en-US" sz="1600" kern="0" dirty="0">
                <a:solidFill>
                  <a:prstClr val="white"/>
                </a:solidFill>
                <a:latin typeface="PT Mono"/>
                <a:ea typeface="PT Mono"/>
                <a:cs typeface="PT Mono"/>
              </a:endParaRPr>
            </a:p>
          </p:txBody>
        </p:sp>
        <p:sp>
          <p:nvSpPr>
            <p:cNvPr id="34" name="Left Brace 33">
              <a:extLst>
                <a:ext uri="{FF2B5EF4-FFF2-40B4-BE49-F238E27FC236}">
                  <a16:creationId xmlns:a16="http://schemas.microsoft.com/office/drawing/2014/main" id="{21D3F306-F302-48A3-FFF6-E540B15C21B2}"/>
                </a:ext>
              </a:extLst>
            </p:cNvPr>
            <p:cNvSpPr/>
            <p:nvPr/>
          </p:nvSpPr>
          <p:spPr>
            <a:xfrm rot="16200000">
              <a:off x="8928894" y="3752280"/>
              <a:ext cx="193578" cy="1202880"/>
            </a:xfrm>
            <a:prstGeom prst="leftBrace">
              <a:avLst>
                <a:gd name="adj1" fmla="val 77564"/>
                <a:gd name="adj2" fmla="val 50000"/>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latin typeface="Calibri"/>
                <a:ea typeface="Calibri"/>
                <a:cs typeface="Calibri"/>
              </a:endParaRPr>
            </a:p>
          </p:txBody>
        </p:sp>
        <p:sp>
          <p:nvSpPr>
            <p:cNvPr id="35" name="TextBox 34">
              <a:extLst>
                <a:ext uri="{FF2B5EF4-FFF2-40B4-BE49-F238E27FC236}">
                  <a16:creationId xmlns:a16="http://schemas.microsoft.com/office/drawing/2014/main" id="{0E43768E-75A3-BAB3-9FF4-8B7F38CF5F53}"/>
                </a:ext>
              </a:extLst>
            </p:cNvPr>
            <p:cNvSpPr txBox="1"/>
            <p:nvPr/>
          </p:nvSpPr>
          <p:spPr>
            <a:xfrm>
              <a:off x="8305149" y="4441043"/>
              <a:ext cx="1441075" cy="738664"/>
            </a:xfrm>
            <a:prstGeom prst="rect">
              <a:avLst/>
            </a:prstGeom>
            <a:noFill/>
          </p:spPr>
          <p:txBody>
            <a:bodyPr wrap="square" lIns="0" tIns="0" rIns="0" bIns="0" rtlCol="0">
              <a:spAutoFit/>
            </a:bodyPr>
            <a:lstStyle/>
            <a:p>
              <a:pPr algn="ctr"/>
              <a:r>
                <a:rPr lang="en-US" sz="1600" b="1" dirty="0">
                  <a:latin typeface="Calibri"/>
                  <a:ea typeface="Calibri"/>
                  <a:cs typeface="Calibri"/>
                </a:rPr>
                <a:t>Sampled</a:t>
              </a:r>
            </a:p>
            <a:p>
              <a:pPr algn="ctr"/>
              <a:r>
                <a:rPr lang="en-US" sz="1600" b="1" dirty="0">
                  <a:latin typeface="Calibri"/>
                  <a:ea typeface="Calibri"/>
                  <a:cs typeface="Calibri"/>
                </a:rPr>
                <a:t>k-</a:t>
              </a:r>
              <a:r>
                <a:rPr lang="en-US" sz="1600" b="1" dirty="0" err="1">
                  <a:latin typeface="Calibri"/>
                  <a:ea typeface="Calibri"/>
                  <a:cs typeface="Calibri"/>
                </a:rPr>
                <a:t>mer</a:t>
              </a:r>
              <a:r>
                <a:rPr lang="en-US" sz="1600" b="1" dirty="0">
                  <a:latin typeface="Calibri"/>
                  <a:ea typeface="Calibri"/>
                  <a:cs typeface="Calibri"/>
                </a:rPr>
                <a:t> (minimizer)</a:t>
              </a:r>
            </a:p>
          </p:txBody>
        </p:sp>
        <p:sp>
          <p:nvSpPr>
            <p:cNvPr id="39" name="Rounded Rectangle 38">
              <a:extLst>
                <a:ext uri="{FF2B5EF4-FFF2-40B4-BE49-F238E27FC236}">
                  <a16:creationId xmlns:a16="http://schemas.microsoft.com/office/drawing/2014/main" id="{633B521B-C100-2D6A-7E13-4C7E2D4ED444}"/>
                </a:ext>
              </a:extLst>
            </p:cNvPr>
            <p:cNvSpPr/>
            <p:nvPr/>
          </p:nvSpPr>
          <p:spPr>
            <a:xfrm>
              <a:off x="9855482" y="3134681"/>
              <a:ext cx="777600" cy="653934"/>
            </a:xfrm>
            <a:prstGeom prst="roundRect">
              <a:avLst/>
            </a:prstGeom>
            <a:solidFill>
              <a:srgbClr val="FFF3CC"/>
            </a:solidFill>
            <a:ln w="31750" cap="flat" cmpd="sng" algn="ctr">
              <a:solidFill>
                <a:schemeClr val="tx1"/>
              </a:solidFill>
              <a:prstDash val="solid"/>
            </a:ln>
            <a:effectLst/>
          </p:spPr>
          <p:txBody>
            <a:bodyPr rtlCol="0" anchor="ctr"/>
            <a:lstStyle/>
            <a:p>
              <a:pPr algn="ctr" defTabSz="1600847"/>
              <a:r>
                <a:rPr lang="en-US" sz="1600" kern="0" dirty="0">
                  <a:latin typeface="Calibri"/>
                  <a:ea typeface="Calibri"/>
                  <a:cs typeface="Calibri"/>
                </a:rPr>
                <a:t>Hash table</a:t>
              </a:r>
            </a:p>
          </p:txBody>
        </p:sp>
        <p:cxnSp>
          <p:nvCxnSpPr>
            <p:cNvPr id="42" name="Straight Connector 41">
              <a:extLst>
                <a:ext uri="{FF2B5EF4-FFF2-40B4-BE49-F238E27FC236}">
                  <a16:creationId xmlns:a16="http://schemas.microsoft.com/office/drawing/2014/main" id="{2773F442-FAC1-A8D9-5D83-FB40A9327988}"/>
                </a:ext>
              </a:extLst>
            </p:cNvPr>
            <p:cNvCxnSpPr>
              <a:cxnSpLocks/>
            </p:cNvCxnSpPr>
            <p:nvPr/>
          </p:nvCxnSpPr>
          <p:spPr>
            <a:xfrm>
              <a:off x="8194127" y="3461649"/>
              <a:ext cx="4572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20CF001-5053-090E-B73D-3AD8FCF4052A}"/>
                </a:ext>
              </a:extLst>
            </p:cNvPr>
            <p:cNvCxnSpPr>
              <a:cxnSpLocks/>
            </p:cNvCxnSpPr>
            <p:nvPr/>
          </p:nvCxnSpPr>
          <p:spPr>
            <a:xfrm flipV="1">
              <a:off x="9389260" y="3461651"/>
              <a:ext cx="457200" cy="249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C067528A-09FF-2318-0C51-30F0D6DD5FFF}"/>
                </a:ext>
              </a:extLst>
            </p:cNvPr>
            <p:cNvPicPr>
              <a:picLocks noChangeAspect="1"/>
            </p:cNvPicPr>
            <p:nvPr/>
          </p:nvPicPr>
          <p:blipFill>
            <a:blip r:embed="rId7"/>
            <a:stretch>
              <a:fillRect/>
            </a:stretch>
          </p:blipFill>
          <p:spPr>
            <a:xfrm>
              <a:off x="8884596" y="2968922"/>
              <a:ext cx="274320" cy="274320"/>
            </a:xfrm>
            <a:prstGeom prst="rect">
              <a:avLst/>
            </a:prstGeom>
          </p:spPr>
        </p:pic>
      </p:gr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5E7F18C2-34A1-4423-8E9F-8364E8A46269}" type="slidenum">
              <a:rPr lang="en-US" sz="2400" b="1">
                <a:solidFill>
                  <a:srgbClr val="000000"/>
                </a:solidFill>
                <a:latin typeface="Garamond"/>
                <a:ea typeface="Garamond"/>
                <a:cs typeface="Garamond"/>
              </a:rPr>
              <a:t>11</a:t>
            </a:fld>
            <a:endParaRPr lang="en-US" sz="2400" b="1">
              <a:solidFill>
                <a:srgbClr val="000000"/>
              </a:solidFill>
              <a:latin typeface="Garamond"/>
              <a:ea typeface="Garamond"/>
              <a:cs typeface="Garamond"/>
            </a:endParaRPr>
          </a:p>
        </p:txBody>
      </p:sp>
      <p:sp>
        <p:nvSpPr>
          <p:cNvPr id="52" name="Content Placeholder 1">
            <a:extLst>
              <a:ext uri="{FF2B5EF4-FFF2-40B4-BE49-F238E27FC236}">
                <a16:creationId xmlns:a16="http://schemas.microsoft.com/office/drawing/2014/main" id="{B8D6166B-C777-B2AE-C550-CB55EE8BEAA8}"/>
              </a:ext>
            </a:extLst>
          </p:cNvPr>
          <p:cNvSpPr>
            <a:spLocks noGrp="1"/>
          </p:cNvSpPr>
          <p:nvPr>
            <p:ph idx="1"/>
          </p:nvPr>
        </p:nvSpPr>
        <p:spPr>
          <a:xfrm>
            <a:off x="252743" y="866164"/>
            <a:ext cx="11730748" cy="5644562"/>
          </a:xfrm>
        </p:spPr>
        <p:txBody>
          <a:bodyPr/>
          <a:lstStyle/>
          <a:p>
            <a:r>
              <a:rPr lang="en-US" dirty="0"/>
              <a:t>Sketching Goal: Selectively use </a:t>
            </a:r>
            <a:r>
              <a:rPr lang="en-US" i="1" dirty="0"/>
              <a:t>some</a:t>
            </a:r>
            <a:r>
              <a:rPr lang="en-US" dirty="0"/>
              <a:t> subsequences for similarity estimation</a:t>
            </a:r>
          </a:p>
          <a:p>
            <a:pPr lvl="1"/>
            <a:r>
              <a:rPr lang="en-US" dirty="0"/>
              <a:t>Trade-offs: (Usually) reduced storage and computation requirements vs. sensitivity</a:t>
            </a:r>
          </a:p>
        </p:txBody>
      </p:sp>
    </p:spTree>
    <p:extLst>
      <p:ext uri="{BB962C8B-B14F-4D97-AF65-F5344CB8AC3E}">
        <p14:creationId xmlns:p14="http://schemas.microsoft.com/office/powerpoint/2010/main" val="42806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DEFB6-9FF3-BE32-1C55-E81CAAEADDF4}"/>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Spaced Seeding</a:t>
            </a:r>
          </a:p>
        </p:txBody>
      </p:sp>
      <p:sp>
        <p:nvSpPr>
          <p:cNvPr id="9" name="Rounded Rectangle 8">
            <a:extLst>
              <a:ext uri="{FF2B5EF4-FFF2-40B4-BE49-F238E27FC236}">
                <a16:creationId xmlns:a16="http://schemas.microsoft.com/office/drawing/2014/main" id="{50F0B11F-0B58-6F63-440B-BDC691187EA9}"/>
              </a:ext>
            </a:extLst>
          </p:cNvPr>
          <p:cNvSpPr/>
          <p:nvPr/>
        </p:nvSpPr>
        <p:spPr>
          <a:xfrm>
            <a:off x="2485410" y="2542620"/>
            <a:ext cx="11520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GCTATTA</a:t>
            </a:r>
            <a:endParaRPr lang="en-US" sz="1600" kern="0" dirty="0">
              <a:solidFill>
                <a:prstClr val="white"/>
              </a:solidFill>
              <a:latin typeface="PT Mono"/>
              <a:ea typeface="PT Mono"/>
              <a:cs typeface="PT Mono"/>
            </a:endParaRPr>
          </a:p>
        </p:txBody>
      </p:sp>
      <p:sp>
        <p:nvSpPr>
          <p:cNvPr id="10" name="Rounded Rectangle 9">
            <a:extLst>
              <a:ext uri="{FF2B5EF4-FFF2-40B4-BE49-F238E27FC236}">
                <a16:creationId xmlns:a16="http://schemas.microsoft.com/office/drawing/2014/main" id="{850D8531-6BFF-1B95-C454-9806B74E6359}"/>
              </a:ext>
            </a:extLst>
          </p:cNvPr>
          <p:cNvSpPr/>
          <p:nvPr/>
        </p:nvSpPr>
        <p:spPr>
          <a:xfrm>
            <a:off x="2485410" y="2974176"/>
            <a:ext cx="11520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GATACTA</a:t>
            </a:r>
            <a:endParaRPr lang="en-US" sz="1600" kern="0" dirty="0">
              <a:solidFill>
                <a:prstClr val="white"/>
              </a:solidFill>
              <a:latin typeface="PT Mono"/>
              <a:ea typeface="PT Mono"/>
              <a:cs typeface="PT Mono"/>
            </a:endParaRPr>
          </a:p>
        </p:txBody>
      </p:sp>
      <p:sp>
        <p:nvSpPr>
          <p:cNvPr id="14" name="Rounded Rectangle 13">
            <a:extLst>
              <a:ext uri="{FF2B5EF4-FFF2-40B4-BE49-F238E27FC236}">
                <a16:creationId xmlns:a16="http://schemas.microsoft.com/office/drawing/2014/main" id="{CADC261F-11D3-C4E1-FA60-B96A534DE5B8}"/>
              </a:ext>
            </a:extLst>
          </p:cNvPr>
          <p:cNvSpPr/>
          <p:nvPr/>
        </p:nvSpPr>
        <p:spPr>
          <a:xfrm>
            <a:off x="2485410" y="3406570"/>
            <a:ext cx="11520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GACACTA</a:t>
            </a:r>
            <a:endParaRPr lang="en-US" sz="1600" kern="0" dirty="0">
              <a:solidFill>
                <a:prstClr val="white"/>
              </a:solidFill>
              <a:latin typeface="PT Mono"/>
              <a:ea typeface="PT Mono"/>
              <a:cs typeface="PT Mono"/>
            </a:endParaRPr>
          </a:p>
        </p:txBody>
      </p:sp>
      <p:grpSp>
        <p:nvGrpSpPr>
          <p:cNvPr id="38" name="Group 37">
            <a:extLst>
              <a:ext uri="{FF2B5EF4-FFF2-40B4-BE49-F238E27FC236}">
                <a16:creationId xmlns:a16="http://schemas.microsoft.com/office/drawing/2014/main" id="{0A74E9DC-2FC3-9601-FCF1-C11DD566A526}"/>
              </a:ext>
            </a:extLst>
          </p:cNvPr>
          <p:cNvGrpSpPr/>
          <p:nvPr/>
        </p:nvGrpSpPr>
        <p:grpSpPr>
          <a:xfrm>
            <a:off x="5174499" y="2542620"/>
            <a:ext cx="1700390" cy="1130350"/>
            <a:chOff x="5174499" y="2542620"/>
            <a:chExt cx="1700390" cy="1130350"/>
          </a:xfrm>
        </p:grpSpPr>
        <p:cxnSp>
          <p:nvCxnSpPr>
            <p:cNvPr id="7" name="Straight Connector 6">
              <a:extLst>
                <a:ext uri="{FF2B5EF4-FFF2-40B4-BE49-F238E27FC236}">
                  <a16:creationId xmlns:a16="http://schemas.microsoft.com/office/drawing/2014/main" id="{2ED2D387-1D33-828B-C8BB-104CFAF74BD9}"/>
                </a:ext>
              </a:extLst>
            </p:cNvPr>
            <p:cNvCxnSpPr>
              <a:cxnSpLocks/>
            </p:cNvCxnSpPr>
            <p:nvPr/>
          </p:nvCxnSpPr>
          <p:spPr>
            <a:xfrm>
              <a:off x="5174499" y="2674460"/>
              <a:ext cx="461993" cy="136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A0A92A30-FC09-7366-5BC4-3DFF1AC055EF}"/>
                </a:ext>
              </a:extLst>
            </p:cNvPr>
            <p:cNvSpPr/>
            <p:nvPr/>
          </p:nvSpPr>
          <p:spPr>
            <a:xfrm>
              <a:off x="5636489" y="2542620"/>
              <a:ext cx="12384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a:t>
              </a:r>
              <a:r>
                <a:rPr lang="en-US" sz="1600" dirty="0">
                  <a:solidFill>
                    <a:srgbClr val="C00000"/>
                  </a:solidFill>
                  <a:latin typeface="PT Mono"/>
                  <a:ea typeface="PT Mono"/>
                  <a:cs typeface="PT Mono"/>
                </a:rPr>
                <a:t>X</a:t>
              </a:r>
              <a:r>
                <a:rPr lang="en-US" sz="1600" dirty="0">
                  <a:latin typeface="PT Mono"/>
                  <a:ea typeface="PT Mono"/>
                  <a:cs typeface="PT Mono"/>
                </a:rPr>
                <a:t>TA</a:t>
              </a:r>
              <a:r>
                <a:rPr lang="en-US" sz="1600" dirty="0">
                  <a:solidFill>
                    <a:srgbClr val="C00000"/>
                  </a:solidFill>
                  <a:latin typeface="PT Mono"/>
                  <a:ea typeface="PT Mono"/>
                  <a:cs typeface="PT Mono"/>
                </a:rPr>
                <a:t>X</a:t>
              </a:r>
              <a:r>
                <a:rPr lang="en-US" sz="1600" dirty="0">
                  <a:latin typeface="PT Mono"/>
                  <a:ea typeface="PT Mono"/>
                  <a:cs typeface="PT Mono"/>
                </a:rPr>
                <a:t>TA</a:t>
              </a:r>
              <a:endParaRPr lang="en-US" sz="1600" kern="0" dirty="0">
                <a:solidFill>
                  <a:prstClr val="white"/>
                </a:solidFill>
                <a:latin typeface="PT Mono"/>
                <a:ea typeface="PT Mono"/>
                <a:cs typeface="PT Mono"/>
              </a:endParaRPr>
            </a:p>
          </p:txBody>
        </p:sp>
        <p:cxnSp>
          <p:nvCxnSpPr>
            <p:cNvPr id="12" name="Straight Connector 11">
              <a:extLst>
                <a:ext uri="{FF2B5EF4-FFF2-40B4-BE49-F238E27FC236}">
                  <a16:creationId xmlns:a16="http://schemas.microsoft.com/office/drawing/2014/main" id="{3ED3A94B-2EAA-7FA7-C109-AB1B19A4A9D8}"/>
                </a:ext>
              </a:extLst>
            </p:cNvPr>
            <p:cNvCxnSpPr>
              <a:cxnSpLocks/>
            </p:cNvCxnSpPr>
            <p:nvPr/>
          </p:nvCxnSpPr>
          <p:spPr>
            <a:xfrm flipV="1">
              <a:off x="5174499" y="3104092"/>
              <a:ext cx="461993" cy="6575"/>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399DA620-57C8-C7DF-72A8-E8C65D341F10}"/>
                </a:ext>
              </a:extLst>
            </p:cNvPr>
            <p:cNvSpPr/>
            <p:nvPr/>
          </p:nvSpPr>
          <p:spPr>
            <a:xfrm>
              <a:off x="5636489" y="2974176"/>
              <a:ext cx="12384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a:t>
              </a:r>
              <a:r>
                <a:rPr lang="en-US" sz="1600" dirty="0">
                  <a:solidFill>
                    <a:srgbClr val="C00000"/>
                  </a:solidFill>
                  <a:latin typeface="PT Mono"/>
                  <a:ea typeface="PT Mono"/>
                  <a:cs typeface="PT Mono"/>
                </a:rPr>
                <a:t>X</a:t>
              </a:r>
              <a:r>
                <a:rPr lang="en-US" sz="1600" dirty="0">
                  <a:latin typeface="PT Mono"/>
                  <a:ea typeface="PT Mono"/>
                  <a:cs typeface="PT Mono"/>
                </a:rPr>
                <a:t>TA</a:t>
              </a:r>
              <a:r>
                <a:rPr lang="en-US" sz="1600" dirty="0">
                  <a:solidFill>
                    <a:srgbClr val="C00000"/>
                  </a:solidFill>
                  <a:latin typeface="PT Mono"/>
                  <a:ea typeface="PT Mono"/>
                  <a:cs typeface="PT Mono"/>
                </a:rPr>
                <a:t>X</a:t>
              </a:r>
              <a:r>
                <a:rPr lang="en-US" sz="1600" dirty="0">
                  <a:latin typeface="PT Mono"/>
                  <a:ea typeface="PT Mono"/>
                  <a:cs typeface="PT Mono"/>
                </a:rPr>
                <a:t>TA</a:t>
              </a:r>
              <a:endParaRPr lang="en-US" sz="1600" kern="0" dirty="0">
                <a:solidFill>
                  <a:prstClr val="white"/>
                </a:solidFill>
                <a:latin typeface="PT Mono"/>
                <a:ea typeface="PT Mono"/>
                <a:cs typeface="PT Mono"/>
              </a:endParaRPr>
            </a:p>
          </p:txBody>
        </p:sp>
        <p:cxnSp>
          <p:nvCxnSpPr>
            <p:cNvPr id="16" name="Straight Connector 15">
              <a:extLst>
                <a:ext uri="{FF2B5EF4-FFF2-40B4-BE49-F238E27FC236}">
                  <a16:creationId xmlns:a16="http://schemas.microsoft.com/office/drawing/2014/main" id="{0D2C91F7-AC20-9D32-FCD3-077A1D4AD814}"/>
                </a:ext>
              </a:extLst>
            </p:cNvPr>
            <p:cNvCxnSpPr>
              <a:cxnSpLocks/>
            </p:cNvCxnSpPr>
            <p:nvPr/>
          </p:nvCxnSpPr>
          <p:spPr>
            <a:xfrm flipV="1">
              <a:off x="5174499" y="3538527"/>
              <a:ext cx="461993" cy="2486"/>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E62DC64C-5D94-87B4-1707-E3B73E99D12D}"/>
                </a:ext>
              </a:extLst>
            </p:cNvPr>
            <p:cNvSpPr/>
            <p:nvPr/>
          </p:nvSpPr>
          <p:spPr>
            <a:xfrm>
              <a:off x="5636489" y="3406570"/>
              <a:ext cx="12384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sz="1600" dirty="0">
                  <a:latin typeface="PT Mono"/>
                  <a:ea typeface="PT Mono"/>
                  <a:cs typeface="PT Mono"/>
                </a:rPr>
                <a:t>G</a:t>
              </a:r>
              <a:r>
                <a:rPr lang="en-US" sz="1600" dirty="0">
                  <a:solidFill>
                    <a:srgbClr val="C00000"/>
                  </a:solidFill>
                  <a:latin typeface="PT Mono"/>
                  <a:ea typeface="PT Mono"/>
                  <a:cs typeface="PT Mono"/>
                </a:rPr>
                <a:t>X</a:t>
              </a:r>
              <a:r>
                <a:rPr lang="en-US" sz="1600" dirty="0">
                  <a:latin typeface="PT Mono"/>
                  <a:ea typeface="PT Mono"/>
                  <a:cs typeface="PT Mono"/>
                </a:rPr>
                <a:t>CA</a:t>
              </a:r>
              <a:r>
                <a:rPr lang="en-US" sz="1600" dirty="0">
                  <a:solidFill>
                    <a:srgbClr val="C00000"/>
                  </a:solidFill>
                  <a:latin typeface="PT Mono"/>
                  <a:ea typeface="PT Mono"/>
                  <a:cs typeface="PT Mono"/>
                </a:rPr>
                <a:t>X</a:t>
              </a:r>
              <a:r>
                <a:rPr lang="en-US" sz="1600" dirty="0">
                  <a:latin typeface="PT Mono"/>
                  <a:ea typeface="PT Mono"/>
                  <a:cs typeface="PT Mono"/>
                </a:rPr>
                <a:t>TA</a:t>
              </a:r>
              <a:endParaRPr lang="en-US" sz="1600" kern="0" dirty="0">
                <a:solidFill>
                  <a:prstClr val="white"/>
                </a:solidFill>
                <a:latin typeface="PT Mono"/>
                <a:ea typeface="PT Mono"/>
                <a:cs typeface="PT Mono"/>
              </a:endParaRPr>
            </a:p>
          </p:txBody>
        </p:sp>
      </p:grpSp>
      <p:grpSp>
        <p:nvGrpSpPr>
          <p:cNvPr id="39" name="Group 38">
            <a:extLst>
              <a:ext uri="{FF2B5EF4-FFF2-40B4-BE49-F238E27FC236}">
                <a16:creationId xmlns:a16="http://schemas.microsoft.com/office/drawing/2014/main" id="{C7983E62-09DA-D782-22CD-FF6BF9A88DB0}"/>
              </a:ext>
            </a:extLst>
          </p:cNvPr>
          <p:cNvGrpSpPr/>
          <p:nvPr/>
        </p:nvGrpSpPr>
        <p:grpSpPr>
          <a:xfrm>
            <a:off x="6874889" y="2542620"/>
            <a:ext cx="2449161" cy="1130350"/>
            <a:chOff x="6874889" y="2542620"/>
            <a:chExt cx="2449161" cy="1130350"/>
          </a:xfrm>
        </p:grpSpPr>
        <p:cxnSp>
          <p:nvCxnSpPr>
            <p:cNvPr id="18" name="Straight Connector 17">
              <a:extLst>
                <a:ext uri="{FF2B5EF4-FFF2-40B4-BE49-F238E27FC236}">
                  <a16:creationId xmlns:a16="http://schemas.microsoft.com/office/drawing/2014/main" id="{46693436-64A8-3E10-6D2C-58A8B05EDA6E}"/>
                </a:ext>
              </a:extLst>
            </p:cNvPr>
            <p:cNvCxnSpPr>
              <a:cxnSpLocks/>
            </p:cNvCxnSpPr>
            <p:nvPr/>
          </p:nvCxnSpPr>
          <p:spPr>
            <a:xfrm>
              <a:off x="6874889" y="2675820"/>
              <a:ext cx="4667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851AD23-948D-DB69-7B63-D536A4972921}"/>
                </a:ext>
              </a:extLst>
            </p:cNvPr>
            <p:cNvCxnSpPr>
              <a:cxnSpLocks/>
            </p:cNvCxnSpPr>
            <p:nvPr/>
          </p:nvCxnSpPr>
          <p:spPr>
            <a:xfrm flipV="1">
              <a:off x="6874889" y="3107379"/>
              <a:ext cx="466700" cy="3287"/>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10C45EF-6D77-9844-C67B-211457900140}"/>
                </a:ext>
              </a:extLst>
            </p:cNvPr>
            <p:cNvCxnSpPr>
              <a:cxnSpLocks/>
            </p:cNvCxnSpPr>
            <p:nvPr/>
          </p:nvCxnSpPr>
          <p:spPr>
            <a:xfrm flipV="1">
              <a:off x="6874889" y="3539773"/>
              <a:ext cx="466700" cy="124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84641E0-C152-4C75-4601-BF19150D891E}"/>
                </a:ext>
              </a:extLst>
            </p:cNvPr>
            <p:cNvSpPr/>
            <p:nvPr/>
          </p:nvSpPr>
          <p:spPr>
            <a:xfrm>
              <a:off x="8604050" y="2549824"/>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0xA1</a:t>
              </a:r>
            </a:p>
          </p:txBody>
        </p:sp>
        <p:cxnSp>
          <p:nvCxnSpPr>
            <p:cNvPr id="22" name="Straight Connector 21">
              <a:extLst>
                <a:ext uri="{FF2B5EF4-FFF2-40B4-BE49-F238E27FC236}">
                  <a16:creationId xmlns:a16="http://schemas.microsoft.com/office/drawing/2014/main" id="{0E24C3E0-13FB-1AD4-AB02-3EB569A10F39}"/>
                </a:ext>
              </a:extLst>
            </p:cNvPr>
            <p:cNvCxnSpPr>
              <a:cxnSpLocks/>
            </p:cNvCxnSpPr>
            <p:nvPr/>
          </p:nvCxnSpPr>
          <p:spPr>
            <a:xfrm>
              <a:off x="8133592" y="2672207"/>
              <a:ext cx="470461"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FA11556-E170-64D7-F06F-AECC603AA06B}"/>
                </a:ext>
              </a:extLst>
            </p:cNvPr>
            <p:cNvSpPr/>
            <p:nvPr/>
          </p:nvSpPr>
          <p:spPr>
            <a:xfrm>
              <a:off x="8604050" y="2981380"/>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0xA1</a:t>
              </a:r>
            </a:p>
          </p:txBody>
        </p:sp>
        <p:cxnSp>
          <p:nvCxnSpPr>
            <p:cNvPr id="24" name="Straight Connector 23">
              <a:extLst>
                <a:ext uri="{FF2B5EF4-FFF2-40B4-BE49-F238E27FC236}">
                  <a16:creationId xmlns:a16="http://schemas.microsoft.com/office/drawing/2014/main" id="{7748465A-6773-8672-1BD7-5DA67E6D93D6}"/>
                </a:ext>
              </a:extLst>
            </p:cNvPr>
            <p:cNvCxnSpPr>
              <a:cxnSpLocks/>
            </p:cNvCxnSpPr>
            <p:nvPr/>
          </p:nvCxnSpPr>
          <p:spPr>
            <a:xfrm flipV="1">
              <a:off x="8135530" y="3105732"/>
              <a:ext cx="468523" cy="15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4A70869-8479-991E-7883-D428BE418F06}"/>
                </a:ext>
              </a:extLst>
            </p:cNvPr>
            <p:cNvSpPr/>
            <p:nvPr/>
          </p:nvSpPr>
          <p:spPr>
            <a:xfrm>
              <a:off x="8604050" y="3413774"/>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0xFC</a:t>
              </a:r>
            </a:p>
          </p:txBody>
        </p:sp>
        <p:cxnSp>
          <p:nvCxnSpPr>
            <p:cNvPr id="26" name="Straight Connector 25">
              <a:extLst>
                <a:ext uri="{FF2B5EF4-FFF2-40B4-BE49-F238E27FC236}">
                  <a16:creationId xmlns:a16="http://schemas.microsoft.com/office/drawing/2014/main" id="{4124A540-6F13-0F15-DEA4-2BAB186C1C64}"/>
                </a:ext>
              </a:extLst>
            </p:cNvPr>
            <p:cNvCxnSpPr>
              <a:cxnSpLocks/>
            </p:cNvCxnSpPr>
            <p:nvPr/>
          </p:nvCxnSpPr>
          <p:spPr>
            <a:xfrm>
              <a:off x="8143364" y="3539770"/>
              <a:ext cx="460686" cy="1244"/>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5898C9BC-E361-EE7F-ECF6-027165915B1D}"/>
                </a:ext>
              </a:extLst>
            </p:cNvPr>
            <p:cNvSpPr/>
            <p:nvPr/>
          </p:nvSpPr>
          <p:spPr>
            <a:xfrm>
              <a:off x="7341589" y="2542620"/>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30" name="Rounded Rectangle 29">
              <a:extLst>
                <a:ext uri="{FF2B5EF4-FFF2-40B4-BE49-F238E27FC236}">
                  <a16:creationId xmlns:a16="http://schemas.microsoft.com/office/drawing/2014/main" id="{46945E2A-4D01-2C2B-FF77-B2F45584B863}"/>
                </a:ext>
              </a:extLst>
            </p:cNvPr>
            <p:cNvSpPr/>
            <p:nvPr/>
          </p:nvSpPr>
          <p:spPr>
            <a:xfrm>
              <a:off x="7341589" y="2974176"/>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31" name="Rounded Rectangle 30">
              <a:extLst>
                <a:ext uri="{FF2B5EF4-FFF2-40B4-BE49-F238E27FC236}">
                  <a16:creationId xmlns:a16="http://schemas.microsoft.com/office/drawing/2014/main" id="{8BF77C1D-05DF-9127-1288-F45FC79261C9}"/>
                </a:ext>
              </a:extLst>
            </p:cNvPr>
            <p:cNvSpPr/>
            <p:nvPr/>
          </p:nvSpPr>
          <p:spPr>
            <a:xfrm>
              <a:off x="7341589" y="3406570"/>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grpSp>
      <p:grpSp>
        <p:nvGrpSpPr>
          <p:cNvPr id="2" name="Group 1">
            <a:extLst>
              <a:ext uri="{FF2B5EF4-FFF2-40B4-BE49-F238E27FC236}">
                <a16:creationId xmlns:a16="http://schemas.microsoft.com/office/drawing/2014/main" id="{B8F9FB21-D1C3-8B43-381A-65BD7583C930}"/>
              </a:ext>
            </a:extLst>
          </p:cNvPr>
          <p:cNvGrpSpPr/>
          <p:nvPr/>
        </p:nvGrpSpPr>
        <p:grpSpPr>
          <a:xfrm>
            <a:off x="3637410" y="2204285"/>
            <a:ext cx="1537086" cy="1468685"/>
            <a:chOff x="3637410" y="2204285"/>
            <a:chExt cx="1537086" cy="1468685"/>
          </a:xfrm>
        </p:grpSpPr>
        <p:cxnSp>
          <p:nvCxnSpPr>
            <p:cNvPr id="5" name="Straight Connector 4">
              <a:extLst>
                <a:ext uri="{FF2B5EF4-FFF2-40B4-BE49-F238E27FC236}">
                  <a16:creationId xmlns:a16="http://schemas.microsoft.com/office/drawing/2014/main" id="{A1169960-0B56-FC9A-7C79-E4EEA4C5721D}"/>
                </a:ext>
              </a:extLst>
            </p:cNvPr>
            <p:cNvCxnSpPr>
              <a:cxnSpLocks/>
            </p:cNvCxnSpPr>
            <p:nvPr/>
          </p:nvCxnSpPr>
          <p:spPr>
            <a:xfrm>
              <a:off x="3637410" y="2675820"/>
              <a:ext cx="460686"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B678A079-AADF-0A40-DCFD-36BF07D4D0EC}"/>
                </a:ext>
              </a:extLst>
            </p:cNvPr>
            <p:cNvSpPr/>
            <p:nvPr/>
          </p:nvSpPr>
          <p:spPr>
            <a:xfrm>
              <a:off x="4098096" y="2542620"/>
              <a:ext cx="1076400" cy="266400"/>
            </a:xfrm>
            <a:prstGeom prst="roundRect">
              <a:avLst/>
            </a:prstGeom>
            <a:solidFill>
              <a:srgbClr val="F0EEFB"/>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Pattern</a:t>
              </a:r>
              <a:endParaRPr lang="en-US" sz="1600" kern="0" dirty="0">
                <a:solidFill>
                  <a:prstClr val="white"/>
                </a:solidFill>
                <a:latin typeface="Calibri"/>
                <a:ea typeface="Calibri"/>
                <a:cs typeface="Calibri"/>
              </a:endParaRPr>
            </a:p>
          </p:txBody>
        </p:sp>
        <p:cxnSp>
          <p:nvCxnSpPr>
            <p:cNvPr id="11" name="Straight Connector 10">
              <a:extLst>
                <a:ext uri="{FF2B5EF4-FFF2-40B4-BE49-F238E27FC236}">
                  <a16:creationId xmlns:a16="http://schemas.microsoft.com/office/drawing/2014/main" id="{BD1749CD-C9E9-CC1B-F3EE-C57BC95D3CA5}"/>
                </a:ext>
              </a:extLst>
            </p:cNvPr>
            <p:cNvCxnSpPr>
              <a:cxnSpLocks/>
            </p:cNvCxnSpPr>
            <p:nvPr/>
          </p:nvCxnSpPr>
          <p:spPr>
            <a:xfrm>
              <a:off x="3637410" y="3107376"/>
              <a:ext cx="460686" cy="3288"/>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DB23FA-176C-D7F5-6DAA-2DBD80BCBEA4}"/>
                </a:ext>
              </a:extLst>
            </p:cNvPr>
            <p:cNvCxnSpPr>
              <a:cxnSpLocks/>
            </p:cNvCxnSpPr>
            <p:nvPr/>
          </p:nvCxnSpPr>
          <p:spPr>
            <a:xfrm>
              <a:off x="3637410" y="3539773"/>
              <a:ext cx="460686" cy="124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extLst>
                <a:ext uri="{FF2B5EF4-FFF2-40B4-BE49-F238E27FC236}">
                  <a16:creationId xmlns:a16="http://schemas.microsoft.com/office/drawing/2014/main" id="{1798A825-8017-5574-3EB7-0F6FCBEDD9F4}"/>
                </a:ext>
              </a:extLst>
            </p:cNvPr>
            <p:cNvSpPr/>
            <p:nvPr/>
          </p:nvSpPr>
          <p:spPr>
            <a:xfrm>
              <a:off x="4098096" y="2974176"/>
              <a:ext cx="1076400" cy="266400"/>
            </a:xfrm>
            <a:prstGeom prst="roundRect">
              <a:avLst/>
            </a:prstGeom>
            <a:solidFill>
              <a:srgbClr val="F0EEFB"/>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Pattern</a:t>
              </a:r>
              <a:endParaRPr lang="en-US" sz="1600" kern="0" dirty="0">
                <a:solidFill>
                  <a:prstClr val="white"/>
                </a:solidFill>
                <a:latin typeface="Calibri"/>
                <a:ea typeface="Calibri"/>
                <a:cs typeface="Calibri"/>
              </a:endParaRPr>
            </a:p>
          </p:txBody>
        </p:sp>
        <p:sp>
          <p:nvSpPr>
            <p:cNvPr id="33" name="Rounded Rectangle 32">
              <a:extLst>
                <a:ext uri="{FF2B5EF4-FFF2-40B4-BE49-F238E27FC236}">
                  <a16:creationId xmlns:a16="http://schemas.microsoft.com/office/drawing/2014/main" id="{5DEC85EC-E56C-93E5-88EC-E86281244CE4}"/>
                </a:ext>
              </a:extLst>
            </p:cNvPr>
            <p:cNvSpPr/>
            <p:nvPr/>
          </p:nvSpPr>
          <p:spPr>
            <a:xfrm>
              <a:off x="4098096" y="3406570"/>
              <a:ext cx="1076400" cy="266400"/>
            </a:xfrm>
            <a:prstGeom prst="roundRect">
              <a:avLst/>
            </a:prstGeom>
            <a:solidFill>
              <a:srgbClr val="F0EEFB"/>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Pattern</a:t>
              </a:r>
              <a:endParaRPr lang="en-US" sz="1600" kern="0" dirty="0">
                <a:solidFill>
                  <a:prstClr val="white"/>
                </a:solidFill>
                <a:latin typeface="Calibri"/>
                <a:ea typeface="Calibri"/>
                <a:cs typeface="Calibri"/>
              </a:endParaRPr>
            </a:p>
          </p:txBody>
        </p:sp>
        <p:pic>
          <p:nvPicPr>
            <p:cNvPr id="34" name="Picture 33">
              <a:extLst>
                <a:ext uri="{FF2B5EF4-FFF2-40B4-BE49-F238E27FC236}">
                  <a16:creationId xmlns:a16="http://schemas.microsoft.com/office/drawing/2014/main" id="{C3247DE7-5434-930A-3BE9-EBD1355CA7A1}"/>
                </a:ext>
              </a:extLst>
            </p:cNvPr>
            <p:cNvPicPr>
              <a:picLocks noChangeAspect="1"/>
            </p:cNvPicPr>
            <p:nvPr/>
          </p:nvPicPr>
          <p:blipFill>
            <a:blip r:embed="rId2"/>
            <a:stretch>
              <a:fillRect/>
            </a:stretch>
          </p:blipFill>
          <p:spPr>
            <a:xfrm>
              <a:off x="4499136" y="2204285"/>
              <a:ext cx="274320" cy="274320"/>
            </a:xfrm>
            <a:prstGeom prst="rect">
              <a:avLst/>
            </a:prstGeom>
          </p:spPr>
        </p:pic>
      </p:grpSp>
      <p:grpSp>
        <p:nvGrpSpPr>
          <p:cNvPr id="37" name="Group 36">
            <a:extLst>
              <a:ext uri="{FF2B5EF4-FFF2-40B4-BE49-F238E27FC236}">
                <a16:creationId xmlns:a16="http://schemas.microsoft.com/office/drawing/2014/main" id="{3576E4CE-DB62-FA75-5D87-E8BC59BF0B81}"/>
              </a:ext>
            </a:extLst>
          </p:cNvPr>
          <p:cNvGrpSpPr/>
          <p:nvPr/>
        </p:nvGrpSpPr>
        <p:grpSpPr>
          <a:xfrm>
            <a:off x="5447928" y="2085789"/>
            <a:ext cx="1618922" cy="2001634"/>
            <a:chOff x="5447928" y="2085789"/>
            <a:chExt cx="1618922" cy="2001634"/>
          </a:xfrm>
        </p:grpSpPr>
        <p:sp>
          <p:nvSpPr>
            <p:cNvPr id="27" name="Rounded Rectangle 26">
              <a:extLst>
                <a:ext uri="{FF2B5EF4-FFF2-40B4-BE49-F238E27FC236}">
                  <a16:creationId xmlns:a16="http://schemas.microsoft.com/office/drawing/2014/main" id="{09666A54-954A-0E22-29ED-05CA21616F96}"/>
                </a:ext>
              </a:extLst>
            </p:cNvPr>
            <p:cNvSpPr/>
            <p:nvPr/>
          </p:nvSpPr>
          <p:spPr>
            <a:xfrm>
              <a:off x="5447928" y="2420888"/>
              <a:ext cx="1618922" cy="1388752"/>
            </a:xfrm>
            <a:prstGeom prst="roundRect">
              <a:avLst>
                <a:gd name="adj" fmla="val 9166"/>
              </a:avLst>
            </a:prstGeom>
            <a:noFill/>
            <a:ln w="31750" cap="flat" cmpd="sng" algn="ctr">
              <a:solidFill>
                <a:schemeClr val="tx1"/>
              </a:solidFill>
              <a:prstDash val="sysDash"/>
            </a:ln>
            <a:effectLst/>
          </p:spPr>
          <p:txBody>
            <a:bodyPr rtlCol="0" anchor="ctr"/>
            <a:lstStyle/>
            <a:p>
              <a:pPr algn="ctr" defTabSz="1600847"/>
              <a:endParaRPr lang="en-US" sz="1600" b="1" kern="0" dirty="0">
                <a:latin typeface="Calibri"/>
                <a:ea typeface="Calibri"/>
                <a:cs typeface="Calibri"/>
              </a:endParaRPr>
            </a:p>
          </p:txBody>
        </p:sp>
        <p:sp>
          <p:nvSpPr>
            <p:cNvPr id="28" name="TextBox 27">
              <a:extLst>
                <a:ext uri="{FF2B5EF4-FFF2-40B4-BE49-F238E27FC236}">
                  <a16:creationId xmlns:a16="http://schemas.microsoft.com/office/drawing/2014/main" id="{8F111B2E-1BEE-2F0C-A31E-6CA5935B4B19}"/>
                </a:ext>
              </a:extLst>
            </p:cNvPr>
            <p:cNvSpPr txBox="1"/>
            <p:nvPr/>
          </p:nvSpPr>
          <p:spPr>
            <a:xfrm>
              <a:off x="5536855" y="3841202"/>
              <a:ext cx="1441075" cy="246221"/>
            </a:xfrm>
            <a:prstGeom prst="rect">
              <a:avLst/>
            </a:prstGeom>
            <a:noFill/>
          </p:spPr>
          <p:txBody>
            <a:bodyPr wrap="square" lIns="0" tIns="0" rIns="0" bIns="0" rtlCol="0">
              <a:spAutoFit/>
            </a:bodyPr>
            <a:lstStyle/>
            <a:p>
              <a:pPr algn="ctr"/>
              <a:r>
                <a:rPr lang="en-US" sz="1600" b="1" dirty="0">
                  <a:latin typeface="Calibri"/>
                  <a:ea typeface="Calibri"/>
                  <a:cs typeface="Calibri"/>
                </a:rPr>
                <a:t>Spaced seeds</a:t>
              </a:r>
            </a:p>
          </p:txBody>
        </p:sp>
        <p:pic>
          <p:nvPicPr>
            <p:cNvPr id="35" name="Picture 34">
              <a:extLst>
                <a:ext uri="{FF2B5EF4-FFF2-40B4-BE49-F238E27FC236}">
                  <a16:creationId xmlns:a16="http://schemas.microsoft.com/office/drawing/2014/main" id="{6952FBB9-A9D1-1F28-D9B1-5CC41C21332E}"/>
                </a:ext>
              </a:extLst>
            </p:cNvPr>
            <p:cNvPicPr>
              <a:picLocks noChangeAspect="1"/>
            </p:cNvPicPr>
            <p:nvPr/>
          </p:nvPicPr>
          <p:blipFill>
            <a:blip r:embed="rId3"/>
            <a:stretch>
              <a:fillRect/>
            </a:stretch>
          </p:blipFill>
          <p:spPr>
            <a:xfrm>
              <a:off x="6118529" y="2085789"/>
              <a:ext cx="274320" cy="274320"/>
            </a:xfrm>
            <a:prstGeom prst="rect">
              <a:avLst/>
            </a:prstGeom>
          </p:spPr>
        </p:pic>
      </p:gr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FFD68EED-0711-417C-9706-48CFFD75B62C}" type="slidenum">
              <a:rPr lang="en-US" sz="2400" b="1">
                <a:solidFill>
                  <a:srgbClr val="000000"/>
                </a:solidFill>
                <a:latin typeface="Garamond"/>
                <a:ea typeface="Garamond"/>
                <a:cs typeface="Garamond"/>
              </a:rPr>
              <a:t>12</a:t>
            </a:fld>
            <a:endParaRPr lang="en-US" sz="2400" b="1">
              <a:solidFill>
                <a:srgbClr val="000000"/>
              </a:solidFill>
              <a:latin typeface="Garamond"/>
              <a:ea typeface="Garamond"/>
              <a:cs typeface="Garamond"/>
            </a:endParaRPr>
          </a:p>
        </p:txBody>
      </p:sp>
      <p:sp>
        <p:nvSpPr>
          <p:cNvPr id="40" name="Content Placeholder 1">
            <a:extLst>
              <a:ext uri="{FF2B5EF4-FFF2-40B4-BE49-F238E27FC236}">
                <a16:creationId xmlns:a16="http://schemas.microsoft.com/office/drawing/2014/main" id="{DAC6F5C1-515D-24EA-F476-4F2B5B087516}"/>
              </a:ext>
            </a:extLst>
          </p:cNvPr>
          <p:cNvSpPr>
            <a:spLocks noGrp="1"/>
          </p:cNvSpPr>
          <p:nvPr>
            <p:ph idx="1"/>
          </p:nvPr>
        </p:nvSpPr>
        <p:spPr>
          <a:xfrm>
            <a:off x="252743" y="866164"/>
            <a:ext cx="11730748" cy="5644562"/>
          </a:xfrm>
        </p:spPr>
        <p:txBody>
          <a:bodyPr/>
          <a:lstStyle/>
          <a:p>
            <a:r>
              <a:rPr lang="en-US" dirty="0"/>
              <a:t>Can we tolerate certain mismatches?</a:t>
            </a:r>
          </a:p>
        </p:txBody>
      </p:sp>
    </p:spTree>
    <p:extLst>
      <p:ext uri="{BB962C8B-B14F-4D97-AF65-F5344CB8AC3E}">
        <p14:creationId xmlns:p14="http://schemas.microsoft.com/office/powerpoint/2010/main" val="248859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92D0-67D7-6068-63B6-61A6E0896626}"/>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Strobemer Sketches</a:t>
            </a:r>
          </a:p>
        </p:txBody>
      </p:sp>
      <p:sp>
        <p:nvSpPr>
          <p:cNvPr id="17" name="Rounded Rectangle 16">
            <a:extLst>
              <a:ext uri="{FF2B5EF4-FFF2-40B4-BE49-F238E27FC236}">
                <a16:creationId xmlns:a16="http://schemas.microsoft.com/office/drawing/2014/main" id="{A341AF22-960E-D2BF-42C5-47E91EE33AF6}"/>
              </a:ext>
            </a:extLst>
          </p:cNvPr>
          <p:cNvSpPr/>
          <p:nvPr/>
        </p:nvSpPr>
        <p:spPr>
          <a:xfrm>
            <a:off x="1785962" y="2750654"/>
            <a:ext cx="3283839"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dirty="0">
                <a:latin typeface="PT Mono"/>
                <a:ea typeface="PT Mono"/>
                <a:cs typeface="PT Mono"/>
              </a:rPr>
              <a:t>GCTATTACCTTAATGTGATGGAC</a:t>
            </a:r>
            <a:endParaRPr lang="en-US" kern="0" dirty="0">
              <a:solidFill>
                <a:prstClr val="white"/>
              </a:solidFill>
              <a:latin typeface="PT Mono"/>
              <a:ea typeface="PT Mono"/>
              <a:cs typeface="PT Mono"/>
            </a:endParaRPr>
          </a:p>
        </p:txBody>
      </p:sp>
      <p:sp>
        <p:nvSpPr>
          <p:cNvPr id="21" name="Rounded Rectangle 20">
            <a:extLst>
              <a:ext uri="{FF2B5EF4-FFF2-40B4-BE49-F238E27FC236}">
                <a16:creationId xmlns:a16="http://schemas.microsoft.com/office/drawing/2014/main" id="{A4926747-B666-5387-E718-0C334A062A77}"/>
              </a:ext>
            </a:extLst>
          </p:cNvPr>
          <p:cNvSpPr/>
          <p:nvPr/>
        </p:nvSpPr>
        <p:spPr>
          <a:xfrm>
            <a:off x="1785962" y="3222096"/>
            <a:ext cx="3283839"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dirty="0">
                <a:latin typeface="PT Mono"/>
                <a:ea typeface="PT Mono"/>
                <a:cs typeface="PT Mono"/>
              </a:rPr>
              <a:t>GCTATCCCCTTAATGGGATGGAC</a:t>
            </a:r>
            <a:endParaRPr lang="en-US" kern="0" dirty="0">
              <a:solidFill>
                <a:prstClr val="white"/>
              </a:solidFill>
              <a:latin typeface="PT Mono"/>
              <a:ea typeface="PT Mono"/>
              <a:cs typeface="PT Mono"/>
            </a:endParaRPr>
          </a:p>
        </p:txBody>
      </p:sp>
      <p:sp>
        <p:nvSpPr>
          <p:cNvPr id="28" name="Rounded Rectangle 27">
            <a:extLst>
              <a:ext uri="{FF2B5EF4-FFF2-40B4-BE49-F238E27FC236}">
                <a16:creationId xmlns:a16="http://schemas.microsoft.com/office/drawing/2014/main" id="{0BE8DEEE-2F49-9D15-1A7B-4857CD9B3FF8}"/>
              </a:ext>
            </a:extLst>
          </p:cNvPr>
          <p:cNvSpPr/>
          <p:nvPr/>
        </p:nvSpPr>
        <p:spPr>
          <a:xfrm>
            <a:off x="1785962" y="3685231"/>
            <a:ext cx="3283839"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dirty="0">
                <a:latin typeface="PT Mono"/>
                <a:ea typeface="PT Mono"/>
                <a:cs typeface="PT Mono"/>
              </a:rPr>
              <a:t>GCCCTCCCCTTAAAGGGAATGGA</a:t>
            </a:r>
            <a:endParaRPr lang="en-US" kern="0" dirty="0">
              <a:solidFill>
                <a:prstClr val="white"/>
              </a:solidFill>
              <a:latin typeface="PT Mono"/>
              <a:ea typeface="PT Mono"/>
              <a:cs typeface="PT Mono"/>
            </a:endParaRPr>
          </a:p>
        </p:txBody>
      </p:sp>
      <p:grpSp>
        <p:nvGrpSpPr>
          <p:cNvPr id="54" name="Group 53">
            <a:extLst>
              <a:ext uri="{FF2B5EF4-FFF2-40B4-BE49-F238E27FC236}">
                <a16:creationId xmlns:a16="http://schemas.microsoft.com/office/drawing/2014/main" id="{3B6A3673-3A61-C387-A9D3-48B34D46B2B0}"/>
              </a:ext>
            </a:extLst>
          </p:cNvPr>
          <p:cNvGrpSpPr/>
          <p:nvPr/>
        </p:nvGrpSpPr>
        <p:grpSpPr>
          <a:xfrm>
            <a:off x="8202091" y="2750654"/>
            <a:ext cx="2315349" cy="1129662"/>
            <a:chOff x="8202091" y="2750654"/>
            <a:chExt cx="2315349" cy="1129662"/>
          </a:xfrm>
        </p:grpSpPr>
        <p:cxnSp>
          <p:nvCxnSpPr>
            <p:cNvPr id="11" name="Straight Connector 10">
              <a:extLst>
                <a:ext uri="{FF2B5EF4-FFF2-40B4-BE49-F238E27FC236}">
                  <a16:creationId xmlns:a16="http://schemas.microsoft.com/office/drawing/2014/main" id="{DE24262D-3A58-6E79-C638-64131455A5D5}"/>
                </a:ext>
              </a:extLst>
            </p:cNvPr>
            <p:cNvCxnSpPr>
              <a:cxnSpLocks/>
            </p:cNvCxnSpPr>
            <p:nvPr/>
          </p:nvCxnSpPr>
          <p:spPr>
            <a:xfrm>
              <a:off x="8202092" y="2883854"/>
              <a:ext cx="4608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3C28D3F-4C88-7B6B-3E0D-9EB885910D20}"/>
                </a:ext>
              </a:extLst>
            </p:cNvPr>
            <p:cNvCxnSpPr>
              <a:cxnSpLocks/>
            </p:cNvCxnSpPr>
            <p:nvPr/>
          </p:nvCxnSpPr>
          <p:spPr>
            <a:xfrm flipV="1">
              <a:off x="8202092" y="3322502"/>
              <a:ext cx="460800" cy="748"/>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E86898D-B08E-EE37-BC6C-9D266F6D5EFA}"/>
                </a:ext>
              </a:extLst>
            </p:cNvPr>
            <p:cNvCxnSpPr>
              <a:cxnSpLocks/>
            </p:cNvCxnSpPr>
            <p:nvPr/>
          </p:nvCxnSpPr>
          <p:spPr>
            <a:xfrm>
              <a:off x="8202091" y="3753503"/>
              <a:ext cx="4608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2563084-E055-2D76-5658-9A1E66A558F3}"/>
                </a:ext>
              </a:extLst>
            </p:cNvPr>
            <p:cNvCxnSpPr>
              <a:cxnSpLocks/>
            </p:cNvCxnSpPr>
            <p:nvPr/>
          </p:nvCxnSpPr>
          <p:spPr>
            <a:xfrm flipV="1">
              <a:off x="9328920" y="2883854"/>
              <a:ext cx="468523" cy="1072"/>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30BECE7-14DB-B496-AD73-005DF16772FE}"/>
                </a:ext>
              </a:extLst>
            </p:cNvPr>
            <p:cNvCxnSpPr>
              <a:cxnSpLocks/>
              <a:endCxn id="34" idx="1"/>
            </p:cNvCxnSpPr>
            <p:nvPr/>
          </p:nvCxnSpPr>
          <p:spPr>
            <a:xfrm flipV="1">
              <a:off x="9328920" y="3319215"/>
              <a:ext cx="468523" cy="3288"/>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721255D-2103-A300-850D-FF0F56135E38}"/>
                </a:ext>
              </a:extLst>
            </p:cNvPr>
            <p:cNvCxnSpPr>
              <a:cxnSpLocks/>
              <a:endCxn id="35" idx="1"/>
            </p:cNvCxnSpPr>
            <p:nvPr/>
          </p:nvCxnSpPr>
          <p:spPr>
            <a:xfrm>
              <a:off x="9336754" y="3753503"/>
              <a:ext cx="460686"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8B3B60BB-83B1-DCAF-F254-CCDD5E06698C}"/>
                </a:ext>
              </a:extLst>
            </p:cNvPr>
            <p:cNvSpPr/>
            <p:nvPr/>
          </p:nvSpPr>
          <p:spPr>
            <a:xfrm>
              <a:off x="9797440" y="2757858"/>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0xA1</a:t>
              </a:r>
            </a:p>
          </p:txBody>
        </p:sp>
        <p:sp>
          <p:nvSpPr>
            <p:cNvPr id="34" name="Rectangle 33">
              <a:extLst>
                <a:ext uri="{FF2B5EF4-FFF2-40B4-BE49-F238E27FC236}">
                  <a16:creationId xmlns:a16="http://schemas.microsoft.com/office/drawing/2014/main" id="{64D9B957-0C7F-02AB-178B-8346B05E92F3}"/>
                </a:ext>
              </a:extLst>
            </p:cNvPr>
            <p:cNvSpPr/>
            <p:nvPr/>
          </p:nvSpPr>
          <p:spPr>
            <a:xfrm>
              <a:off x="9797440" y="3193218"/>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0xA1</a:t>
              </a:r>
            </a:p>
          </p:txBody>
        </p:sp>
        <p:sp>
          <p:nvSpPr>
            <p:cNvPr id="35" name="Rectangle 34">
              <a:extLst>
                <a:ext uri="{FF2B5EF4-FFF2-40B4-BE49-F238E27FC236}">
                  <a16:creationId xmlns:a16="http://schemas.microsoft.com/office/drawing/2014/main" id="{7E44EFF1-B34D-DC4B-AA54-05CEB02040AD}"/>
                </a:ext>
              </a:extLst>
            </p:cNvPr>
            <p:cNvSpPr/>
            <p:nvPr/>
          </p:nvSpPr>
          <p:spPr>
            <a:xfrm>
              <a:off x="9797440" y="3627506"/>
              <a:ext cx="720000" cy="251999"/>
            </a:xfrm>
            <a:prstGeom prst="rect">
              <a:avLst/>
            </a:prstGeom>
            <a:solidFill>
              <a:srgbClr val="DEEDF8"/>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PT Mono"/>
                  <a:ea typeface="PT Mono"/>
                  <a:cs typeface="PT Mono"/>
                </a:rPr>
                <a:t>0xFC</a:t>
              </a:r>
            </a:p>
          </p:txBody>
        </p:sp>
        <p:sp>
          <p:nvSpPr>
            <p:cNvPr id="42" name="Rounded Rectangle 41">
              <a:extLst>
                <a:ext uri="{FF2B5EF4-FFF2-40B4-BE49-F238E27FC236}">
                  <a16:creationId xmlns:a16="http://schemas.microsoft.com/office/drawing/2014/main" id="{9BA9CF76-75AD-2119-1068-F80826583325}"/>
                </a:ext>
              </a:extLst>
            </p:cNvPr>
            <p:cNvSpPr/>
            <p:nvPr/>
          </p:nvSpPr>
          <p:spPr>
            <a:xfrm>
              <a:off x="8669842" y="2750654"/>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43" name="Rounded Rectangle 42">
              <a:extLst>
                <a:ext uri="{FF2B5EF4-FFF2-40B4-BE49-F238E27FC236}">
                  <a16:creationId xmlns:a16="http://schemas.microsoft.com/office/drawing/2014/main" id="{EB917B6B-D130-31A9-08E0-F0E60DD6DFAF}"/>
                </a:ext>
              </a:extLst>
            </p:cNvPr>
            <p:cNvSpPr/>
            <p:nvPr/>
          </p:nvSpPr>
          <p:spPr>
            <a:xfrm>
              <a:off x="8669842" y="3179478"/>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sp>
          <p:nvSpPr>
            <p:cNvPr id="44" name="Rounded Rectangle 43">
              <a:extLst>
                <a:ext uri="{FF2B5EF4-FFF2-40B4-BE49-F238E27FC236}">
                  <a16:creationId xmlns:a16="http://schemas.microsoft.com/office/drawing/2014/main" id="{16A69E19-BBC3-DADB-4F43-7914ADD67870}"/>
                </a:ext>
              </a:extLst>
            </p:cNvPr>
            <p:cNvSpPr/>
            <p:nvPr/>
          </p:nvSpPr>
          <p:spPr>
            <a:xfrm>
              <a:off x="8669842" y="3613916"/>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Hash</a:t>
              </a:r>
              <a:endParaRPr lang="en-US" sz="1600" kern="0" dirty="0">
                <a:solidFill>
                  <a:prstClr val="white"/>
                </a:solidFill>
                <a:latin typeface="Calibri"/>
                <a:ea typeface="Calibri"/>
                <a:cs typeface="Calibri"/>
              </a:endParaRPr>
            </a:p>
          </p:txBody>
        </p:sp>
      </p:grpSp>
      <p:grpSp>
        <p:nvGrpSpPr>
          <p:cNvPr id="50" name="Group 49">
            <a:extLst>
              <a:ext uri="{FF2B5EF4-FFF2-40B4-BE49-F238E27FC236}">
                <a16:creationId xmlns:a16="http://schemas.microsoft.com/office/drawing/2014/main" id="{C6BB72CC-4F26-DD76-A92C-2BD39979825A}"/>
              </a:ext>
            </a:extLst>
          </p:cNvPr>
          <p:cNvGrpSpPr/>
          <p:nvPr/>
        </p:nvGrpSpPr>
        <p:grpSpPr>
          <a:xfrm>
            <a:off x="1602488" y="2759658"/>
            <a:ext cx="3617396" cy="1704935"/>
            <a:chOff x="1602488" y="2759658"/>
            <a:chExt cx="3617396" cy="1704935"/>
          </a:xfrm>
        </p:grpSpPr>
        <p:sp>
          <p:nvSpPr>
            <p:cNvPr id="18" name="Rectangle 17">
              <a:extLst>
                <a:ext uri="{FF2B5EF4-FFF2-40B4-BE49-F238E27FC236}">
                  <a16:creationId xmlns:a16="http://schemas.microsoft.com/office/drawing/2014/main" id="{BF84AA2B-FE7C-B308-1B55-9489ECEBB83B}"/>
                </a:ext>
              </a:extLst>
            </p:cNvPr>
            <p:cNvSpPr/>
            <p:nvPr/>
          </p:nvSpPr>
          <p:spPr>
            <a:xfrm>
              <a:off x="1847528" y="2759658"/>
              <a:ext cx="565200" cy="247517"/>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19" name="Rectangle 18">
              <a:extLst>
                <a:ext uri="{FF2B5EF4-FFF2-40B4-BE49-F238E27FC236}">
                  <a16:creationId xmlns:a16="http://schemas.microsoft.com/office/drawing/2014/main" id="{FD1B75D5-6B8D-FA23-532B-2A209A69848F}"/>
                </a:ext>
              </a:extLst>
            </p:cNvPr>
            <p:cNvSpPr/>
            <p:nvPr/>
          </p:nvSpPr>
          <p:spPr>
            <a:xfrm>
              <a:off x="3082528" y="2759658"/>
              <a:ext cx="565200"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20" name="Rectangle 19">
              <a:extLst>
                <a:ext uri="{FF2B5EF4-FFF2-40B4-BE49-F238E27FC236}">
                  <a16:creationId xmlns:a16="http://schemas.microsoft.com/office/drawing/2014/main" id="{C06B46D1-6FB9-D6F8-18DB-914B4D72C375}"/>
                </a:ext>
              </a:extLst>
            </p:cNvPr>
            <p:cNvSpPr/>
            <p:nvPr/>
          </p:nvSpPr>
          <p:spPr>
            <a:xfrm>
              <a:off x="4306664" y="2759658"/>
              <a:ext cx="565200"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22" name="Rectangle 21">
              <a:extLst>
                <a:ext uri="{FF2B5EF4-FFF2-40B4-BE49-F238E27FC236}">
                  <a16:creationId xmlns:a16="http://schemas.microsoft.com/office/drawing/2014/main" id="{2474C0D8-8123-718D-8937-AB328068FA63}"/>
                </a:ext>
              </a:extLst>
            </p:cNvPr>
            <p:cNvSpPr/>
            <p:nvPr/>
          </p:nvSpPr>
          <p:spPr>
            <a:xfrm>
              <a:off x="1837254" y="3235755"/>
              <a:ext cx="565200"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23" name="Rectangle 22">
              <a:extLst>
                <a:ext uri="{FF2B5EF4-FFF2-40B4-BE49-F238E27FC236}">
                  <a16:creationId xmlns:a16="http://schemas.microsoft.com/office/drawing/2014/main" id="{F7DA310C-F6DE-8824-FC44-2AACDEA5AD50}"/>
                </a:ext>
              </a:extLst>
            </p:cNvPr>
            <p:cNvSpPr/>
            <p:nvPr/>
          </p:nvSpPr>
          <p:spPr>
            <a:xfrm>
              <a:off x="3082528" y="3235755"/>
              <a:ext cx="565200"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24" name="Rectangle 23">
              <a:extLst>
                <a:ext uri="{FF2B5EF4-FFF2-40B4-BE49-F238E27FC236}">
                  <a16:creationId xmlns:a16="http://schemas.microsoft.com/office/drawing/2014/main" id="{C7CEFB8E-1A71-A204-166E-8C4FA42E0240}"/>
                </a:ext>
              </a:extLst>
            </p:cNvPr>
            <p:cNvSpPr/>
            <p:nvPr/>
          </p:nvSpPr>
          <p:spPr>
            <a:xfrm>
              <a:off x="4295803" y="3235755"/>
              <a:ext cx="592521"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29" name="Rectangle 28">
              <a:extLst>
                <a:ext uri="{FF2B5EF4-FFF2-40B4-BE49-F238E27FC236}">
                  <a16:creationId xmlns:a16="http://schemas.microsoft.com/office/drawing/2014/main" id="{08C9803F-AF13-ACD0-7AD9-4E812FB7DDE9}"/>
                </a:ext>
              </a:extLst>
            </p:cNvPr>
            <p:cNvSpPr/>
            <p:nvPr/>
          </p:nvSpPr>
          <p:spPr>
            <a:xfrm>
              <a:off x="2135560" y="3689457"/>
              <a:ext cx="565200"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30" name="Rectangle 29">
              <a:extLst>
                <a:ext uri="{FF2B5EF4-FFF2-40B4-BE49-F238E27FC236}">
                  <a16:creationId xmlns:a16="http://schemas.microsoft.com/office/drawing/2014/main" id="{A85BD94F-4645-609F-E0C7-8FA8F999B5E8}"/>
                </a:ext>
              </a:extLst>
            </p:cNvPr>
            <p:cNvSpPr/>
            <p:nvPr/>
          </p:nvSpPr>
          <p:spPr>
            <a:xfrm>
              <a:off x="3226544" y="3689457"/>
              <a:ext cx="565200"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sp>
          <p:nvSpPr>
            <p:cNvPr id="31" name="Rectangle 30">
              <a:extLst>
                <a:ext uri="{FF2B5EF4-FFF2-40B4-BE49-F238E27FC236}">
                  <a16:creationId xmlns:a16="http://schemas.microsoft.com/office/drawing/2014/main" id="{0E9B9E38-E830-2CAC-BE8D-EF9D5D6737EA}"/>
                </a:ext>
              </a:extLst>
            </p:cNvPr>
            <p:cNvSpPr/>
            <p:nvPr/>
          </p:nvSpPr>
          <p:spPr>
            <a:xfrm>
              <a:off x="4415361" y="3689457"/>
              <a:ext cx="622569" cy="248399"/>
            </a:xfrm>
            <a:prstGeom prst="rect">
              <a:avLst/>
            </a:prstGeom>
            <a:no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Calibri"/>
                <a:ea typeface="Calibri"/>
                <a:cs typeface="Calibri"/>
              </a:endParaRPr>
            </a:p>
          </p:txBody>
        </p:sp>
        <p:cxnSp>
          <p:nvCxnSpPr>
            <p:cNvPr id="36" name="Straight Connector 35">
              <a:extLst>
                <a:ext uri="{FF2B5EF4-FFF2-40B4-BE49-F238E27FC236}">
                  <a16:creationId xmlns:a16="http://schemas.microsoft.com/office/drawing/2014/main" id="{A9851682-C749-6BBF-B0F5-770651013A3F}"/>
                </a:ext>
              </a:extLst>
            </p:cNvPr>
            <p:cNvCxnSpPr>
              <a:cxnSpLocks/>
              <a:stCxn id="37" idx="0"/>
              <a:endCxn id="29" idx="2"/>
            </p:cNvCxnSpPr>
            <p:nvPr/>
          </p:nvCxnSpPr>
          <p:spPr>
            <a:xfrm flipH="1" flipV="1">
              <a:off x="2418160" y="3937853"/>
              <a:ext cx="1145020" cy="267334"/>
            </a:xfrm>
            <a:prstGeom prst="line">
              <a:avLst/>
            </a:prstGeom>
            <a:ln w="28575">
              <a:solidFill>
                <a:srgbClr val="2F528E"/>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D86363B-9718-3B45-96CF-988587E3931F}"/>
                </a:ext>
              </a:extLst>
            </p:cNvPr>
            <p:cNvSpPr txBox="1"/>
            <p:nvPr/>
          </p:nvSpPr>
          <p:spPr>
            <a:xfrm>
              <a:off x="1906476" y="4205190"/>
              <a:ext cx="3313408" cy="246221"/>
            </a:xfrm>
            <a:prstGeom prst="rect">
              <a:avLst/>
            </a:prstGeom>
            <a:noFill/>
          </p:spPr>
          <p:txBody>
            <a:bodyPr wrap="none" lIns="0" tIns="0" rIns="0" bIns="0" rtlCol="0">
              <a:spAutoFit/>
            </a:bodyPr>
            <a:lstStyle/>
            <a:p>
              <a:pPr algn="ctr"/>
              <a:r>
                <a:rPr lang="en-US" sz="1600" b="1" dirty="0">
                  <a:solidFill>
                    <a:srgbClr val="2F528E"/>
                  </a:solidFill>
                  <a:latin typeface="Calibri"/>
                  <a:ea typeface="Calibri"/>
                  <a:cs typeface="Calibri"/>
                </a:rPr>
                <a:t>Selected k-</a:t>
              </a:r>
              <a:r>
                <a:rPr lang="en-US" sz="1600" b="1" dirty="0" err="1">
                  <a:solidFill>
                    <a:srgbClr val="2F528E"/>
                  </a:solidFill>
                  <a:latin typeface="Calibri"/>
                  <a:ea typeface="Calibri"/>
                  <a:cs typeface="Calibri"/>
                </a:rPr>
                <a:t>mers</a:t>
              </a:r>
              <a:r>
                <a:rPr lang="en-US" sz="1600" b="1" dirty="0">
                  <a:solidFill>
                    <a:srgbClr val="2F528E"/>
                  </a:solidFill>
                  <a:latin typeface="Calibri"/>
                  <a:ea typeface="Calibri"/>
                  <a:cs typeface="Calibri"/>
                </a:rPr>
                <a:t> (e.g., minimizers)</a:t>
              </a:r>
            </a:p>
          </p:txBody>
        </p:sp>
        <p:cxnSp>
          <p:nvCxnSpPr>
            <p:cNvPr id="38" name="Straight Connector 37">
              <a:extLst>
                <a:ext uri="{FF2B5EF4-FFF2-40B4-BE49-F238E27FC236}">
                  <a16:creationId xmlns:a16="http://schemas.microsoft.com/office/drawing/2014/main" id="{D3139E6A-7F87-92C5-2835-42B010C6D691}"/>
                </a:ext>
              </a:extLst>
            </p:cNvPr>
            <p:cNvCxnSpPr>
              <a:cxnSpLocks/>
              <a:stCxn id="37" idx="0"/>
              <a:endCxn id="30" idx="2"/>
            </p:cNvCxnSpPr>
            <p:nvPr/>
          </p:nvCxnSpPr>
          <p:spPr>
            <a:xfrm flipH="1" flipV="1">
              <a:off x="3509144" y="3937853"/>
              <a:ext cx="54036" cy="267334"/>
            </a:xfrm>
            <a:prstGeom prst="line">
              <a:avLst/>
            </a:prstGeom>
            <a:ln w="28575">
              <a:solidFill>
                <a:srgbClr val="2F528E"/>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60B06B5-B704-6E30-1666-DE195DABB6A1}"/>
                </a:ext>
              </a:extLst>
            </p:cNvPr>
            <p:cNvCxnSpPr>
              <a:cxnSpLocks/>
              <a:stCxn id="37" idx="0"/>
              <a:endCxn id="31" idx="2"/>
            </p:cNvCxnSpPr>
            <p:nvPr/>
          </p:nvCxnSpPr>
          <p:spPr>
            <a:xfrm flipV="1">
              <a:off x="3563183" y="3937853"/>
              <a:ext cx="1163463" cy="267334"/>
            </a:xfrm>
            <a:prstGeom prst="line">
              <a:avLst/>
            </a:prstGeom>
            <a:ln w="28575">
              <a:solidFill>
                <a:srgbClr val="2F528E"/>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C8F72341-5AE4-EEC3-F467-F29FDD46B376}"/>
                </a:ext>
              </a:extLst>
            </p:cNvPr>
            <p:cNvPicPr>
              <a:picLocks noChangeAspect="1"/>
            </p:cNvPicPr>
            <p:nvPr/>
          </p:nvPicPr>
          <p:blipFill>
            <a:blip r:embed="rId2"/>
            <a:stretch>
              <a:fillRect/>
            </a:stretch>
          </p:blipFill>
          <p:spPr>
            <a:xfrm>
              <a:off x="1602488" y="4190273"/>
              <a:ext cx="274320" cy="274320"/>
            </a:xfrm>
            <a:prstGeom prst="rect">
              <a:avLst/>
            </a:prstGeom>
          </p:spPr>
        </p:pic>
      </p:grpSp>
      <p:grpSp>
        <p:nvGrpSpPr>
          <p:cNvPr id="52" name="Group 51">
            <a:extLst>
              <a:ext uri="{FF2B5EF4-FFF2-40B4-BE49-F238E27FC236}">
                <a16:creationId xmlns:a16="http://schemas.microsoft.com/office/drawing/2014/main" id="{6051F8E4-97A3-61F7-C604-E9E4C42BFC29}"/>
              </a:ext>
            </a:extLst>
          </p:cNvPr>
          <p:cNvGrpSpPr/>
          <p:nvPr/>
        </p:nvGrpSpPr>
        <p:grpSpPr>
          <a:xfrm>
            <a:off x="4924835" y="2412797"/>
            <a:ext cx="3370664" cy="1537501"/>
            <a:chOff x="4924835" y="2412797"/>
            <a:chExt cx="3370664" cy="1537501"/>
          </a:xfrm>
        </p:grpSpPr>
        <p:cxnSp>
          <p:nvCxnSpPr>
            <p:cNvPr id="5" name="Straight Connector 4">
              <a:extLst>
                <a:ext uri="{FF2B5EF4-FFF2-40B4-BE49-F238E27FC236}">
                  <a16:creationId xmlns:a16="http://schemas.microsoft.com/office/drawing/2014/main" id="{2A802402-2476-B48E-0E69-0331092F6C81}"/>
                </a:ext>
              </a:extLst>
            </p:cNvPr>
            <p:cNvCxnSpPr>
              <a:cxnSpLocks/>
            </p:cNvCxnSpPr>
            <p:nvPr/>
          </p:nvCxnSpPr>
          <p:spPr>
            <a:xfrm>
              <a:off x="4924835" y="2883857"/>
              <a:ext cx="469078"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A06C383-51A3-ECCD-3FD2-2AB730D9DB85}"/>
                </a:ext>
              </a:extLst>
            </p:cNvPr>
            <p:cNvCxnSpPr>
              <a:cxnSpLocks/>
            </p:cNvCxnSpPr>
            <p:nvPr/>
          </p:nvCxnSpPr>
          <p:spPr>
            <a:xfrm>
              <a:off x="4924835" y="3359643"/>
              <a:ext cx="469078"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AD5EE72-B8CC-02BD-90C6-E6142BA6BA0D}"/>
                </a:ext>
              </a:extLst>
            </p:cNvPr>
            <p:cNvCxnSpPr>
              <a:cxnSpLocks/>
            </p:cNvCxnSpPr>
            <p:nvPr/>
          </p:nvCxnSpPr>
          <p:spPr>
            <a:xfrm>
              <a:off x="6015623" y="2883854"/>
              <a:ext cx="469078"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95866F5-FFC1-86F1-7580-368512B53BD3}"/>
                </a:ext>
              </a:extLst>
            </p:cNvPr>
            <p:cNvCxnSpPr>
              <a:cxnSpLocks/>
              <a:endCxn id="27" idx="1"/>
            </p:cNvCxnSpPr>
            <p:nvPr/>
          </p:nvCxnSpPr>
          <p:spPr>
            <a:xfrm flipV="1">
              <a:off x="6015623" y="3357941"/>
              <a:ext cx="469076" cy="1705"/>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40E7A50-FF56-9248-7D87-BA76F889328F}"/>
                </a:ext>
              </a:extLst>
            </p:cNvPr>
            <p:cNvCxnSpPr>
              <a:cxnSpLocks/>
            </p:cNvCxnSpPr>
            <p:nvPr/>
          </p:nvCxnSpPr>
          <p:spPr>
            <a:xfrm>
              <a:off x="4924835" y="3818431"/>
              <a:ext cx="469078"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EFD1364-2281-C7AE-C573-660656CC1B57}"/>
                </a:ext>
              </a:extLst>
            </p:cNvPr>
            <p:cNvCxnSpPr>
              <a:cxnSpLocks/>
              <a:endCxn id="32" idx="1"/>
            </p:cNvCxnSpPr>
            <p:nvPr/>
          </p:nvCxnSpPr>
          <p:spPr>
            <a:xfrm flipV="1">
              <a:off x="6015623" y="3804656"/>
              <a:ext cx="469076" cy="1705"/>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3125F8C3-E492-42DA-E611-C7E7CF5D5988}"/>
                </a:ext>
              </a:extLst>
            </p:cNvPr>
            <p:cNvSpPr/>
            <p:nvPr/>
          </p:nvSpPr>
          <p:spPr>
            <a:xfrm>
              <a:off x="5392750" y="2750654"/>
              <a:ext cx="745200" cy="266400"/>
            </a:xfrm>
            <a:prstGeom prst="roundRect">
              <a:avLst/>
            </a:prstGeom>
            <a:solidFill>
              <a:srgbClr val="F2F2F2"/>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Link</a:t>
              </a:r>
              <a:endParaRPr lang="en-US" sz="1600" kern="0" dirty="0">
                <a:latin typeface="Calibri"/>
                <a:ea typeface="Calibri"/>
                <a:cs typeface="Calibri"/>
              </a:endParaRPr>
            </a:p>
          </p:txBody>
        </p:sp>
        <p:sp>
          <p:nvSpPr>
            <p:cNvPr id="26" name="Rounded Rectangle 25">
              <a:extLst>
                <a:ext uri="{FF2B5EF4-FFF2-40B4-BE49-F238E27FC236}">
                  <a16:creationId xmlns:a16="http://schemas.microsoft.com/office/drawing/2014/main" id="{E8D6C883-1379-7DFB-D6F2-3FD02CF26B77}"/>
                </a:ext>
              </a:extLst>
            </p:cNvPr>
            <p:cNvSpPr/>
            <p:nvPr/>
          </p:nvSpPr>
          <p:spPr>
            <a:xfrm>
              <a:off x="6484699" y="2750654"/>
              <a:ext cx="18108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GCTATTAATGGA</a:t>
              </a:r>
              <a:endParaRPr lang="en-US" sz="1600" kern="0" dirty="0">
                <a:solidFill>
                  <a:prstClr val="white"/>
                </a:solidFill>
                <a:latin typeface="PT Mono"/>
                <a:ea typeface="PT Mono"/>
                <a:cs typeface="PT Mono"/>
              </a:endParaRPr>
            </a:p>
          </p:txBody>
        </p:sp>
        <p:sp>
          <p:nvSpPr>
            <p:cNvPr id="27" name="Rounded Rectangle 26">
              <a:extLst>
                <a:ext uri="{FF2B5EF4-FFF2-40B4-BE49-F238E27FC236}">
                  <a16:creationId xmlns:a16="http://schemas.microsoft.com/office/drawing/2014/main" id="{DF1D105D-22A1-3242-4922-467B7A36FC15}"/>
                </a:ext>
              </a:extLst>
            </p:cNvPr>
            <p:cNvSpPr/>
            <p:nvPr/>
          </p:nvSpPr>
          <p:spPr>
            <a:xfrm>
              <a:off x="6484699" y="3224738"/>
              <a:ext cx="18108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GCTATTAATGGA</a:t>
              </a:r>
              <a:endParaRPr lang="en-US" sz="1600" kern="0" dirty="0">
                <a:solidFill>
                  <a:prstClr val="white"/>
                </a:solidFill>
                <a:latin typeface="PT Mono"/>
                <a:ea typeface="PT Mono"/>
                <a:cs typeface="PT Mono"/>
              </a:endParaRPr>
            </a:p>
          </p:txBody>
        </p:sp>
        <p:sp>
          <p:nvSpPr>
            <p:cNvPr id="32" name="Rounded Rectangle 31">
              <a:extLst>
                <a:ext uri="{FF2B5EF4-FFF2-40B4-BE49-F238E27FC236}">
                  <a16:creationId xmlns:a16="http://schemas.microsoft.com/office/drawing/2014/main" id="{57DDB839-C6E1-EC87-FF92-261B2E70BCAB}"/>
                </a:ext>
              </a:extLst>
            </p:cNvPr>
            <p:cNvSpPr/>
            <p:nvPr/>
          </p:nvSpPr>
          <p:spPr>
            <a:xfrm>
              <a:off x="6484699" y="3671453"/>
              <a:ext cx="18108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lIns="0" rIns="0" rtlCol="0" anchor="ctr"/>
            <a:lstStyle/>
            <a:p>
              <a:pPr algn="ctr" defTabSz="1600847"/>
              <a:r>
                <a:rPr lang="en-US" sz="1600" dirty="0">
                  <a:latin typeface="PT Mono"/>
                  <a:ea typeface="PT Mono"/>
                  <a:cs typeface="PT Mono"/>
                </a:rPr>
                <a:t>CCTCTAAATGGA</a:t>
              </a:r>
              <a:endParaRPr lang="en-US" sz="1600" kern="0" dirty="0">
                <a:solidFill>
                  <a:prstClr val="white"/>
                </a:solidFill>
                <a:latin typeface="PT Mono"/>
                <a:ea typeface="PT Mono"/>
                <a:cs typeface="PT Mono"/>
              </a:endParaRPr>
            </a:p>
          </p:txBody>
        </p:sp>
        <p:sp>
          <p:nvSpPr>
            <p:cNvPr id="45" name="Rounded Rectangle 44">
              <a:extLst>
                <a:ext uri="{FF2B5EF4-FFF2-40B4-BE49-F238E27FC236}">
                  <a16:creationId xmlns:a16="http://schemas.microsoft.com/office/drawing/2014/main" id="{01E68E00-4D50-65DA-B542-6A8FD7AC2001}"/>
                </a:ext>
              </a:extLst>
            </p:cNvPr>
            <p:cNvSpPr/>
            <p:nvPr/>
          </p:nvSpPr>
          <p:spPr>
            <a:xfrm>
              <a:off x="5392750" y="3217751"/>
              <a:ext cx="745200" cy="266400"/>
            </a:xfrm>
            <a:prstGeom prst="roundRect">
              <a:avLst/>
            </a:prstGeom>
            <a:solidFill>
              <a:srgbClr val="F2F2F2"/>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Link</a:t>
              </a:r>
              <a:endParaRPr lang="en-US" sz="1600" kern="0" dirty="0">
                <a:latin typeface="Calibri"/>
                <a:ea typeface="Calibri"/>
                <a:cs typeface="Calibri"/>
              </a:endParaRPr>
            </a:p>
          </p:txBody>
        </p:sp>
        <p:sp>
          <p:nvSpPr>
            <p:cNvPr id="46" name="Rounded Rectangle 45">
              <a:extLst>
                <a:ext uri="{FF2B5EF4-FFF2-40B4-BE49-F238E27FC236}">
                  <a16:creationId xmlns:a16="http://schemas.microsoft.com/office/drawing/2014/main" id="{BE15E5EE-AC0C-C141-7DFD-C7E29842228B}"/>
                </a:ext>
              </a:extLst>
            </p:cNvPr>
            <p:cNvSpPr/>
            <p:nvPr/>
          </p:nvSpPr>
          <p:spPr>
            <a:xfrm>
              <a:off x="5392750" y="3683898"/>
              <a:ext cx="745200" cy="266400"/>
            </a:xfrm>
            <a:prstGeom prst="roundRect">
              <a:avLst/>
            </a:prstGeom>
            <a:solidFill>
              <a:srgbClr val="F2F2F2"/>
            </a:solidFill>
            <a:ln w="31750" cap="flat" cmpd="sng" algn="ctr">
              <a:solidFill>
                <a:schemeClr val="tx1"/>
              </a:solidFill>
              <a:prstDash val="solid"/>
            </a:ln>
            <a:effectLst/>
          </p:spPr>
          <p:txBody>
            <a:bodyPr rtlCol="0" anchor="ctr"/>
            <a:lstStyle/>
            <a:p>
              <a:pPr algn="ctr" defTabSz="1600847"/>
              <a:r>
                <a:rPr lang="en-US" sz="1600" dirty="0">
                  <a:latin typeface="Calibri"/>
                  <a:ea typeface="Calibri"/>
                  <a:cs typeface="Calibri"/>
                </a:rPr>
                <a:t>Link</a:t>
              </a:r>
              <a:endParaRPr lang="en-US" sz="1600" kern="0" dirty="0">
                <a:latin typeface="Calibri"/>
                <a:ea typeface="Calibri"/>
                <a:cs typeface="Calibri"/>
              </a:endParaRPr>
            </a:p>
          </p:txBody>
        </p:sp>
        <p:pic>
          <p:nvPicPr>
            <p:cNvPr id="48" name="Picture 47">
              <a:extLst>
                <a:ext uri="{FF2B5EF4-FFF2-40B4-BE49-F238E27FC236}">
                  <a16:creationId xmlns:a16="http://schemas.microsoft.com/office/drawing/2014/main" id="{7B23BA62-0490-0873-3FC4-9B9E67846BFD}"/>
                </a:ext>
              </a:extLst>
            </p:cNvPr>
            <p:cNvPicPr>
              <a:picLocks noChangeAspect="1"/>
            </p:cNvPicPr>
            <p:nvPr/>
          </p:nvPicPr>
          <p:blipFill>
            <a:blip r:embed="rId3"/>
            <a:stretch>
              <a:fillRect/>
            </a:stretch>
          </p:blipFill>
          <p:spPr>
            <a:xfrm>
              <a:off x="5628190" y="2412797"/>
              <a:ext cx="274320" cy="274320"/>
            </a:xfrm>
            <a:prstGeom prst="rect">
              <a:avLst/>
            </a:prstGeom>
          </p:spPr>
        </p:pic>
      </p:grpSp>
      <p:grpSp>
        <p:nvGrpSpPr>
          <p:cNvPr id="55" name="Group 54">
            <a:extLst>
              <a:ext uri="{FF2B5EF4-FFF2-40B4-BE49-F238E27FC236}">
                <a16:creationId xmlns:a16="http://schemas.microsoft.com/office/drawing/2014/main" id="{6D41C4F5-F915-FE30-1530-09B75D48561A}"/>
              </a:ext>
            </a:extLst>
          </p:cNvPr>
          <p:cNvGrpSpPr/>
          <p:nvPr/>
        </p:nvGrpSpPr>
        <p:grpSpPr>
          <a:xfrm>
            <a:off x="6284110" y="2609684"/>
            <a:ext cx="2149416" cy="1855773"/>
            <a:chOff x="6284110" y="2609684"/>
            <a:chExt cx="2149416" cy="1855773"/>
          </a:xfrm>
        </p:grpSpPr>
        <p:sp>
          <p:nvSpPr>
            <p:cNvPr id="41" name="TextBox 40">
              <a:extLst>
                <a:ext uri="{FF2B5EF4-FFF2-40B4-BE49-F238E27FC236}">
                  <a16:creationId xmlns:a16="http://schemas.microsoft.com/office/drawing/2014/main" id="{7A5ED545-706F-478A-2D0D-F2332C2B2C37}"/>
                </a:ext>
              </a:extLst>
            </p:cNvPr>
            <p:cNvSpPr txBox="1"/>
            <p:nvPr/>
          </p:nvSpPr>
          <p:spPr>
            <a:xfrm>
              <a:off x="6786553" y="4205190"/>
              <a:ext cx="1144530" cy="246221"/>
            </a:xfrm>
            <a:prstGeom prst="rect">
              <a:avLst/>
            </a:prstGeom>
            <a:noFill/>
          </p:spPr>
          <p:txBody>
            <a:bodyPr wrap="square" lIns="0" tIns="0" rIns="0" bIns="0" rtlCol="0">
              <a:spAutoFit/>
            </a:bodyPr>
            <a:lstStyle/>
            <a:p>
              <a:pPr algn="ctr"/>
              <a:r>
                <a:rPr lang="en-US" sz="1600" b="1" dirty="0">
                  <a:latin typeface="Calibri"/>
                  <a:ea typeface="Calibri"/>
                  <a:cs typeface="Calibri"/>
                </a:rPr>
                <a:t>Strobemers</a:t>
              </a:r>
            </a:p>
          </p:txBody>
        </p:sp>
        <p:sp>
          <p:nvSpPr>
            <p:cNvPr id="40" name="Rounded Rectangle 39">
              <a:extLst>
                <a:ext uri="{FF2B5EF4-FFF2-40B4-BE49-F238E27FC236}">
                  <a16:creationId xmlns:a16="http://schemas.microsoft.com/office/drawing/2014/main" id="{85789B52-022D-C0DB-71DC-A0FBA4F09AD7}"/>
                </a:ext>
              </a:extLst>
            </p:cNvPr>
            <p:cNvSpPr/>
            <p:nvPr/>
          </p:nvSpPr>
          <p:spPr>
            <a:xfrm>
              <a:off x="6284110" y="2609684"/>
              <a:ext cx="2149416" cy="1531207"/>
            </a:xfrm>
            <a:prstGeom prst="roundRect">
              <a:avLst>
                <a:gd name="adj" fmla="val 9166"/>
              </a:avLst>
            </a:prstGeom>
            <a:noFill/>
            <a:ln w="31750" cap="flat" cmpd="sng" algn="ctr">
              <a:solidFill>
                <a:schemeClr val="tx1"/>
              </a:solidFill>
              <a:prstDash val="sysDash"/>
            </a:ln>
            <a:effectLst/>
          </p:spPr>
          <p:txBody>
            <a:bodyPr rtlCol="0" anchor="ctr"/>
            <a:lstStyle/>
            <a:p>
              <a:pPr algn="ctr" defTabSz="1600847"/>
              <a:endParaRPr lang="en-US" sz="1600" b="1" kern="0" dirty="0">
                <a:solidFill>
                  <a:srgbClr val="C00000"/>
                </a:solidFill>
                <a:latin typeface="Calibri"/>
                <a:ea typeface="Calibri"/>
                <a:cs typeface="Calibri"/>
              </a:endParaRPr>
            </a:p>
          </p:txBody>
        </p:sp>
        <p:pic>
          <p:nvPicPr>
            <p:cNvPr id="49" name="Picture 48">
              <a:extLst>
                <a:ext uri="{FF2B5EF4-FFF2-40B4-BE49-F238E27FC236}">
                  <a16:creationId xmlns:a16="http://schemas.microsoft.com/office/drawing/2014/main" id="{CD619820-4ACC-4CF4-D2B2-2C0B0027F417}"/>
                </a:ext>
              </a:extLst>
            </p:cNvPr>
            <p:cNvPicPr>
              <a:picLocks noChangeAspect="1"/>
            </p:cNvPicPr>
            <p:nvPr/>
          </p:nvPicPr>
          <p:blipFill>
            <a:blip r:embed="rId4"/>
            <a:stretch>
              <a:fillRect/>
            </a:stretch>
          </p:blipFill>
          <p:spPr>
            <a:xfrm>
              <a:off x="6484699" y="4191137"/>
              <a:ext cx="274320" cy="274320"/>
            </a:xfrm>
            <a:prstGeom prst="rect">
              <a:avLst/>
            </a:prstGeom>
          </p:spPr>
        </p:pic>
      </p:gr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562FE39F-DB20-452C-B1FE-65FFBD659128}" type="slidenum">
              <a:rPr lang="en-US" sz="2400" b="1">
                <a:solidFill>
                  <a:srgbClr val="000000"/>
                </a:solidFill>
                <a:latin typeface="Garamond"/>
                <a:ea typeface="Garamond"/>
                <a:cs typeface="Garamond"/>
              </a:rPr>
              <a:t>13</a:t>
            </a:fld>
            <a:endParaRPr lang="en-US" sz="2400" b="1">
              <a:solidFill>
                <a:srgbClr val="000000"/>
              </a:solidFill>
              <a:latin typeface="Garamond"/>
              <a:ea typeface="Garamond"/>
              <a:cs typeface="Garamond"/>
            </a:endParaRPr>
          </a:p>
        </p:txBody>
      </p:sp>
      <p:sp>
        <p:nvSpPr>
          <p:cNvPr id="56" name="Content Placeholder 1">
            <a:extLst>
              <a:ext uri="{FF2B5EF4-FFF2-40B4-BE49-F238E27FC236}">
                <a16:creationId xmlns:a16="http://schemas.microsoft.com/office/drawing/2014/main" id="{491EF975-8BA7-77FA-2143-44CC3F2FF911}"/>
              </a:ext>
            </a:extLst>
          </p:cNvPr>
          <p:cNvSpPr>
            <a:spLocks noGrp="1"/>
          </p:cNvSpPr>
          <p:nvPr>
            <p:ph idx="1"/>
          </p:nvPr>
        </p:nvSpPr>
        <p:spPr>
          <a:xfrm>
            <a:off x="252743" y="866164"/>
            <a:ext cx="11730748" cy="5644562"/>
          </a:xfrm>
        </p:spPr>
        <p:txBody>
          <a:bodyPr/>
          <a:lstStyle/>
          <a:p>
            <a:r>
              <a:rPr lang="en-US" dirty="0"/>
              <a:t>Can we tolerate insertions and deletions between selected subsequences?</a:t>
            </a:r>
          </a:p>
        </p:txBody>
      </p:sp>
    </p:spTree>
    <p:extLst>
      <p:ext uri="{BB962C8B-B14F-4D97-AF65-F5344CB8AC3E}">
        <p14:creationId xmlns:p14="http://schemas.microsoft.com/office/powerpoint/2010/main" val="163983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ounded Rectangle 50">
            <a:extLst>
              <a:ext uri="{FF2B5EF4-FFF2-40B4-BE49-F238E27FC236}">
                <a16:creationId xmlns:a16="http://schemas.microsoft.com/office/drawing/2014/main" id="{74AB25ED-B88F-5D73-67FA-0DC33FA6C972}"/>
              </a:ext>
            </a:extLst>
          </p:cNvPr>
          <p:cNvSpPr/>
          <p:nvPr/>
        </p:nvSpPr>
        <p:spPr>
          <a:xfrm>
            <a:off x="3351771" y="2863260"/>
            <a:ext cx="12384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dirty="0">
                <a:latin typeface="PT Mono"/>
                <a:ea typeface="PT Mono"/>
                <a:cs typeface="PT Mono"/>
              </a:rPr>
              <a:t>C</a:t>
            </a:r>
            <a:r>
              <a:rPr lang="en-US" dirty="0">
                <a:solidFill>
                  <a:srgbClr val="C00000"/>
                </a:solidFill>
                <a:latin typeface="PT Mono"/>
                <a:ea typeface="PT Mono"/>
                <a:cs typeface="PT Mono"/>
              </a:rPr>
              <a:t>X</a:t>
            </a:r>
            <a:r>
              <a:rPr lang="en-US" dirty="0">
                <a:latin typeface="PT Mono"/>
                <a:ea typeface="PT Mono"/>
                <a:cs typeface="PT Mono"/>
              </a:rPr>
              <a:t>CC</a:t>
            </a:r>
            <a:r>
              <a:rPr lang="en-US" dirty="0">
                <a:solidFill>
                  <a:srgbClr val="C00000"/>
                </a:solidFill>
                <a:latin typeface="PT Mono"/>
                <a:ea typeface="PT Mono"/>
                <a:cs typeface="PT Mono"/>
              </a:rPr>
              <a:t>X</a:t>
            </a:r>
            <a:r>
              <a:rPr lang="en-US" dirty="0">
                <a:latin typeface="PT Mono"/>
                <a:ea typeface="PT Mono"/>
                <a:cs typeface="PT Mono"/>
              </a:rPr>
              <a:t>GG</a:t>
            </a:r>
            <a:endParaRPr lang="en-US" kern="0" dirty="0">
              <a:solidFill>
                <a:prstClr val="white"/>
              </a:solidFill>
              <a:latin typeface="PT Mono"/>
              <a:ea typeface="PT Mono"/>
              <a:cs typeface="PT Mono"/>
            </a:endParaRPr>
          </a:p>
        </p:txBody>
      </p:sp>
      <p:sp>
        <p:nvSpPr>
          <p:cNvPr id="52" name="Rounded Rectangle 51">
            <a:extLst>
              <a:ext uri="{FF2B5EF4-FFF2-40B4-BE49-F238E27FC236}">
                <a16:creationId xmlns:a16="http://schemas.microsoft.com/office/drawing/2014/main" id="{4882E386-EF1E-2A5A-B58A-8A32D7D42C41}"/>
              </a:ext>
            </a:extLst>
          </p:cNvPr>
          <p:cNvSpPr/>
          <p:nvPr/>
        </p:nvSpPr>
        <p:spPr>
          <a:xfrm>
            <a:off x="3351771" y="3295946"/>
            <a:ext cx="12384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dirty="0">
                <a:latin typeface="PT Mono"/>
                <a:ea typeface="PT Mono"/>
                <a:cs typeface="PT Mono"/>
              </a:rPr>
              <a:t>G</a:t>
            </a:r>
            <a:r>
              <a:rPr lang="en-US" dirty="0">
                <a:solidFill>
                  <a:srgbClr val="C00000"/>
                </a:solidFill>
                <a:latin typeface="PT Mono"/>
                <a:ea typeface="PT Mono"/>
                <a:cs typeface="PT Mono"/>
              </a:rPr>
              <a:t>X</a:t>
            </a:r>
            <a:r>
              <a:rPr lang="en-US" dirty="0">
                <a:latin typeface="PT Mono"/>
                <a:ea typeface="PT Mono"/>
                <a:cs typeface="PT Mono"/>
              </a:rPr>
              <a:t>TA</a:t>
            </a:r>
            <a:r>
              <a:rPr lang="en-US" dirty="0">
                <a:solidFill>
                  <a:srgbClr val="C00000"/>
                </a:solidFill>
                <a:latin typeface="PT Mono"/>
                <a:ea typeface="PT Mono"/>
                <a:cs typeface="PT Mono"/>
              </a:rPr>
              <a:t>X</a:t>
            </a:r>
            <a:r>
              <a:rPr lang="en-US" dirty="0">
                <a:latin typeface="PT Mono"/>
                <a:ea typeface="PT Mono"/>
                <a:cs typeface="PT Mono"/>
              </a:rPr>
              <a:t>TA</a:t>
            </a:r>
            <a:endParaRPr lang="en-US" kern="0" dirty="0">
              <a:solidFill>
                <a:prstClr val="white"/>
              </a:solidFill>
              <a:latin typeface="PT Mono"/>
              <a:ea typeface="PT Mono"/>
              <a:cs typeface="PT Mono"/>
            </a:endParaRPr>
          </a:p>
        </p:txBody>
      </p:sp>
      <p:sp>
        <p:nvSpPr>
          <p:cNvPr id="53" name="Rounded Rectangle 52">
            <a:extLst>
              <a:ext uri="{FF2B5EF4-FFF2-40B4-BE49-F238E27FC236}">
                <a16:creationId xmlns:a16="http://schemas.microsoft.com/office/drawing/2014/main" id="{43860877-5B97-2384-6FF9-B1094E651EBA}"/>
              </a:ext>
            </a:extLst>
          </p:cNvPr>
          <p:cNvSpPr/>
          <p:nvPr/>
        </p:nvSpPr>
        <p:spPr>
          <a:xfrm>
            <a:off x="3351771" y="3728340"/>
            <a:ext cx="1238400" cy="266400"/>
          </a:xfrm>
          <a:prstGeom prst="roundRect">
            <a:avLst/>
          </a:prstGeom>
          <a:solidFill>
            <a:srgbClr val="F79646">
              <a:lumMod val="20000"/>
              <a:lumOff val="80000"/>
            </a:srgbClr>
          </a:solidFill>
          <a:ln w="31750" cap="flat" cmpd="sng" algn="ctr">
            <a:solidFill>
              <a:srgbClr val="F79646">
                <a:lumMod val="75000"/>
              </a:srgbClr>
            </a:solidFill>
            <a:prstDash val="solid"/>
          </a:ln>
          <a:effectLst/>
        </p:spPr>
        <p:txBody>
          <a:bodyPr rtlCol="0" anchor="ctr"/>
          <a:lstStyle/>
          <a:p>
            <a:pPr algn="ctr" defTabSz="1600847"/>
            <a:r>
              <a:rPr lang="en-US" dirty="0">
                <a:latin typeface="PT Mono"/>
                <a:ea typeface="PT Mono"/>
                <a:cs typeface="PT Mono"/>
              </a:rPr>
              <a:t>G</a:t>
            </a:r>
            <a:r>
              <a:rPr lang="en-US" dirty="0">
                <a:solidFill>
                  <a:srgbClr val="C00000"/>
                </a:solidFill>
                <a:latin typeface="PT Mono"/>
                <a:ea typeface="PT Mono"/>
                <a:cs typeface="PT Mono"/>
              </a:rPr>
              <a:t>X</a:t>
            </a:r>
            <a:r>
              <a:rPr lang="en-US" dirty="0">
                <a:latin typeface="PT Mono"/>
                <a:ea typeface="PT Mono"/>
                <a:cs typeface="PT Mono"/>
              </a:rPr>
              <a:t>CA</a:t>
            </a:r>
            <a:r>
              <a:rPr lang="en-US" dirty="0">
                <a:solidFill>
                  <a:srgbClr val="C00000"/>
                </a:solidFill>
                <a:latin typeface="PT Mono"/>
                <a:ea typeface="PT Mono"/>
                <a:cs typeface="PT Mono"/>
              </a:rPr>
              <a:t>X</a:t>
            </a:r>
            <a:r>
              <a:rPr lang="en-US" dirty="0">
                <a:latin typeface="PT Mono"/>
                <a:ea typeface="PT Mono"/>
                <a:cs typeface="PT Mono"/>
              </a:rPr>
              <a:t>TA</a:t>
            </a:r>
            <a:endParaRPr lang="en-US" kern="0" dirty="0">
              <a:solidFill>
                <a:prstClr val="white"/>
              </a:solidFill>
              <a:latin typeface="PT Mono"/>
              <a:ea typeface="PT Mono"/>
              <a:cs typeface="PT Mono"/>
            </a:endParaRPr>
          </a:p>
        </p:txBody>
      </p:sp>
      <p:cxnSp>
        <p:nvCxnSpPr>
          <p:cNvPr id="54" name="Straight Connector 53">
            <a:extLst>
              <a:ext uri="{FF2B5EF4-FFF2-40B4-BE49-F238E27FC236}">
                <a16:creationId xmlns:a16="http://schemas.microsoft.com/office/drawing/2014/main" id="{35A38A58-8DF5-F377-9C66-E67D1187999D}"/>
              </a:ext>
            </a:extLst>
          </p:cNvPr>
          <p:cNvCxnSpPr>
            <a:cxnSpLocks/>
          </p:cNvCxnSpPr>
          <p:nvPr/>
        </p:nvCxnSpPr>
        <p:spPr>
          <a:xfrm>
            <a:off x="4590171" y="2996460"/>
            <a:ext cx="466700"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FD5E55A-60C4-B7C9-84FC-B1D3AC8CA736}"/>
              </a:ext>
            </a:extLst>
          </p:cNvPr>
          <p:cNvCxnSpPr>
            <a:cxnSpLocks/>
          </p:cNvCxnSpPr>
          <p:nvPr/>
        </p:nvCxnSpPr>
        <p:spPr>
          <a:xfrm flipV="1">
            <a:off x="4590171" y="3429147"/>
            <a:ext cx="466700" cy="3287"/>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4ACC5EC-7E9E-F171-4503-8D37A603C9B5}"/>
              </a:ext>
            </a:extLst>
          </p:cNvPr>
          <p:cNvCxnSpPr>
            <a:cxnSpLocks/>
          </p:cNvCxnSpPr>
          <p:nvPr/>
        </p:nvCxnSpPr>
        <p:spPr>
          <a:xfrm flipV="1">
            <a:off x="4590171" y="3861541"/>
            <a:ext cx="466700" cy="124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19052AE4-9837-F380-BE40-A4F2F1B57926}"/>
              </a:ext>
            </a:extLst>
          </p:cNvPr>
          <p:cNvSpPr/>
          <p:nvPr/>
        </p:nvSpPr>
        <p:spPr>
          <a:xfrm>
            <a:off x="6319332" y="2870462"/>
            <a:ext cx="720000" cy="251999"/>
          </a:xfrm>
          <a:prstGeom prst="rect">
            <a:avLst/>
          </a:prstGeom>
          <a:solidFill>
            <a:srgbClr val="FFEADC"/>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a:ea typeface="Calibri"/>
                <a:cs typeface="Calibri"/>
              </a:rPr>
              <a:t>0x0C</a:t>
            </a:r>
          </a:p>
        </p:txBody>
      </p:sp>
      <p:cxnSp>
        <p:nvCxnSpPr>
          <p:cNvPr id="58" name="Straight Connector 57">
            <a:extLst>
              <a:ext uri="{FF2B5EF4-FFF2-40B4-BE49-F238E27FC236}">
                <a16:creationId xmlns:a16="http://schemas.microsoft.com/office/drawing/2014/main" id="{3588AC09-DB19-F17A-D276-60CBCF39D2DC}"/>
              </a:ext>
            </a:extLst>
          </p:cNvPr>
          <p:cNvCxnSpPr>
            <a:cxnSpLocks/>
          </p:cNvCxnSpPr>
          <p:nvPr/>
        </p:nvCxnSpPr>
        <p:spPr>
          <a:xfrm>
            <a:off x="5848872" y="2996461"/>
            <a:ext cx="470461"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36416ED7-1248-FEE7-01B5-AF45A87913DE}"/>
              </a:ext>
            </a:extLst>
          </p:cNvPr>
          <p:cNvSpPr/>
          <p:nvPr/>
        </p:nvSpPr>
        <p:spPr>
          <a:xfrm>
            <a:off x="6319332" y="3303148"/>
            <a:ext cx="720000" cy="251999"/>
          </a:xfrm>
          <a:prstGeom prst="rect">
            <a:avLst/>
          </a:prstGeom>
          <a:solidFill>
            <a:srgbClr val="FFEADC"/>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a:ea typeface="Calibri"/>
                <a:cs typeface="Calibri"/>
              </a:rPr>
              <a:t>0xA1</a:t>
            </a:r>
          </a:p>
        </p:txBody>
      </p:sp>
      <p:cxnSp>
        <p:nvCxnSpPr>
          <p:cNvPr id="60" name="Straight Connector 59">
            <a:extLst>
              <a:ext uri="{FF2B5EF4-FFF2-40B4-BE49-F238E27FC236}">
                <a16:creationId xmlns:a16="http://schemas.microsoft.com/office/drawing/2014/main" id="{A858A998-0E19-7EB8-0192-940A8D72225E}"/>
              </a:ext>
            </a:extLst>
          </p:cNvPr>
          <p:cNvCxnSpPr>
            <a:cxnSpLocks/>
          </p:cNvCxnSpPr>
          <p:nvPr/>
        </p:nvCxnSpPr>
        <p:spPr>
          <a:xfrm flipV="1">
            <a:off x="5850810" y="3427502"/>
            <a:ext cx="468523" cy="15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996B3BDA-8D3A-892D-EC30-960D2D701FB5}"/>
              </a:ext>
            </a:extLst>
          </p:cNvPr>
          <p:cNvSpPr/>
          <p:nvPr/>
        </p:nvSpPr>
        <p:spPr>
          <a:xfrm>
            <a:off x="6319332" y="3735542"/>
            <a:ext cx="720000" cy="251999"/>
          </a:xfrm>
          <a:prstGeom prst="rect">
            <a:avLst/>
          </a:prstGeom>
          <a:solidFill>
            <a:srgbClr val="FFEADC"/>
          </a:solidFill>
          <a:ln w="31750">
            <a:solidFill>
              <a:srgbClr val="2F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a:ea typeface="Calibri"/>
                <a:cs typeface="Calibri"/>
              </a:rPr>
              <a:t>0xA1</a:t>
            </a:r>
          </a:p>
        </p:txBody>
      </p:sp>
      <p:cxnSp>
        <p:nvCxnSpPr>
          <p:cNvPr id="62" name="Straight Connector 61">
            <a:extLst>
              <a:ext uri="{FF2B5EF4-FFF2-40B4-BE49-F238E27FC236}">
                <a16:creationId xmlns:a16="http://schemas.microsoft.com/office/drawing/2014/main" id="{6D1F4F75-8AC6-1D07-608C-607F69CACEA1}"/>
              </a:ext>
            </a:extLst>
          </p:cNvPr>
          <p:cNvCxnSpPr>
            <a:cxnSpLocks/>
          </p:cNvCxnSpPr>
          <p:nvPr/>
        </p:nvCxnSpPr>
        <p:spPr>
          <a:xfrm>
            <a:off x="5858646" y="3861540"/>
            <a:ext cx="460686" cy="1244"/>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6" name="Rounded Rectangle 65">
            <a:extLst>
              <a:ext uri="{FF2B5EF4-FFF2-40B4-BE49-F238E27FC236}">
                <a16:creationId xmlns:a16="http://schemas.microsoft.com/office/drawing/2014/main" id="{22925FD6-41E1-7A0F-0AAD-4E527D6562E5}"/>
              </a:ext>
            </a:extLst>
          </p:cNvPr>
          <p:cNvSpPr/>
          <p:nvPr/>
        </p:nvSpPr>
        <p:spPr>
          <a:xfrm>
            <a:off x="5056871" y="3295946"/>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dirty="0">
                <a:latin typeface="Calibri"/>
                <a:ea typeface="Calibri"/>
                <a:cs typeface="Calibri"/>
              </a:rPr>
              <a:t>Fuzzy</a:t>
            </a:r>
            <a:endParaRPr lang="en-US" kern="0" dirty="0">
              <a:solidFill>
                <a:prstClr val="white"/>
              </a:solidFill>
              <a:latin typeface="Calibri"/>
              <a:ea typeface="Calibri"/>
              <a:cs typeface="Calibri"/>
            </a:endParaRPr>
          </a:p>
        </p:txBody>
      </p:sp>
      <p:sp>
        <p:nvSpPr>
          <p:cNvPr id="67" name="Rounded Rectangle 66">
            <a:extLst>
              <a:ext uri="{FF2B5EF4-FFF2-40B4-BE49-F238E27FC236}">
                <a16:creationId xmlns:a16="http://schemas.microsoft.com/office/drawing/2014/main" id="{4FF942CE-6148-962F-08DB-872E316F26A3}"/>
              </a:ext>
            </a:extLst>
          </p:cNvPr>
          <p:cNvSpPr/>
          <p:nvPr/>
        </p:nvSpPr>
        <p:spPr>
          <a:xfrm>
            <a:off x="5056871" y="3728340"/>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dirty="0">
                <a:latin typeface="Calibri"/>
                <a:ea typeface="Calibri"/>
                <a:cs typeface="Calibri"/>
              </a:rPr>
              <a:t>Fuzzy</a:t>
            </a:r>
            <a:endParaRPr lang="en-US" kern="0" dirty="0">
              <a:solidFill>
                <a:prstClr val="white"/>
              </a:solidFill>
              <a:latin typeface="Calibri"/>
              <a:ea typeface="Calibri"/>
              <a:cs typeface="Calibri"/>
            </a:endParaRPr>
          </a:p>
        </p:txBody>
      </p:sp>
      <p:cxnSp>
        <p:nvCxnSpPr>
          <p:cNvPr id="68" name="Straight Connector 67">
            <a:extLst>
              <a:ext uri="{FF2B5EF4-FFF2-40B4-BE49-F238E27FC236}">
                <a16:creationId xmlns:a16="http://schemas.microsoft.com/office/drawing/2014/main" id="{3839375C-3112-6535-3FF1-90B3A9E68520}"/>
              </a:ext>
            </a:extLst>
          </p:cNvPr>
          <p:cNvCxnSpPr>
            <a:cxnSpLocks/>
          </p:cNvCxnSpPr>
          <p:nvPr/>
        </p:nvCxnSpPr>
        <p:spPr>
          <a:xfrm>
            <a:off x="7050920" y="2996461"/>
            <a:ext cx="470461"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0" name="Rounded Rectangle 69">
            <a:extLst>
              <a:ext uri="{FF2B5EF4-FFF2-40B4-BE49-F238E27FC236}">
                <a16:creationId xmlns:a16="http://schemas.microsoft.com/office/drawing/2014/main" id="{1BF15E00-2F51-CA55-0B2B-97E9F6E35853}"/>
              </a:ext>
            </a:extLst>
          </p:cNvPr>
          <p:cNvSpPr/>
          <p:nvPr/>
        </p:nvSpPr>
        <p:spPr>
          <a:xfrm>
            <a:off x="7521381" y="2863261"/>
            <a:ext cx="1318849" cy="266401"/>
          </a:xfrm>
          <a:prstGeom prst="roundRect">
            <a:avLst/>
          </a:prstGeom>
          <a:solidFill>
            <a:srgbClr val="FFF3CC"/>
          </a:solidFill>
          <a:ln w="31750" cap="flat" cmpd="sng" algn="ctr">
            <a:solidFill>
              <a:schemeClr val="tx1"/>
            </a:solidFill>
            <a:prstDash val="solid"/>
          </a:ln>
          <a:effectLst/>
        </p:spPr>
        <p:txBody>
          <a:bodyPr rtlCol="0" anchor="ctr"/>
          <a:lstStyle/>
          <a:p>
            <a:pPr algn="ctr" defTabSz="1600847"/>
            <a:r>
              <a:rPr lang="en-US" kern="0" dirty="0">
                <a:latin typeface="Calibri"/>
                <a:ea typeface="Calibri"/>
                <a:cs typeface="Calibri"/>
              </a:rPr>
              <a:t>Hash table</a:t>
            </a:r>
          </a:p>
        </p:txBody>
      </p:sp>
      <p:cxnSp>
        <p:nvCxnSpPr>
          <p:cNvPr id="71" name="Straight Connector 70">
            <a:extLst>
              <a:ext uri="{FF2B5EF4-FFF2-40B4-BE49-F238E27FC236}">
                <a16:creationId xmlns:a16="http://schemas.microsoft.com/office/drawing/2014/main" id="{317377B6-54D9-6728-43F1-872D69319B85}"/>
              </a:ext>
            </a:extLst>
          </p:cNvPr>
          <p:cNvCxnSpPr>
            <a:cxnSpLocks/>
          </p:cNvCxnSpPr>
          <p:nvPr/>
        </p:nvCxnSpPr>
        <p:spPr>
          <a:xfrm>
            <a:off x="7050920" y="3432732"/>
            <a:ext cx="470461"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2" name="Rounded Rectangle 71">
            <a:extLst>
              <a:ext uri="{FF2B5EF4-FFF2-40B4-BE49-F238E27FC236}">
                <a16:creationId xmlns:a16="http://schemas.microsoft.com/office/drawing/2014/main" id="{9A399C00-7CF2-3F94-C4EB-BD7AAE673FD2}"/>
              </a:ext>
            </a:extLst>
          </p:cNvPr>
          <p:cNvSpPr/>
          <p:nvPr/>
        </p:nvSpPr>
        <p:spPr>
          <a:xfrm>
            <a:off x="7521381" y="3303148"/>
            <a:ext cx="1318849" cy="266401"/>
          </a:xfrm>
          <a:prstGeom prst="roundRect">
            <a:avLst/>
          </a:prstGeom>
          <a:solidFill>
            <a:srgbClr val="FFF3CC"/>
          </a:solidFill>
          <a:ln w="31750" cap="flat" cmpd="sng" algn="ctr">
            <a:solidFill>
              <a:schemeClr val="tx1"/>
            </a:solidFill>
            <a:prstDash val="solid"/>
          </a:ln>
          <a:effectLst/>
        </p:spPr>
        <p:txBody>
          <a:bodyPr rtlCol="0" anchor="ctr"/>
          <a:lstStyle/>
          <a:p>
            <a:pPr algn="ctr" defTabSz="1600847"/>
            <a:r>
              <a:rPr lang="en-US" kern="0" dirty="0">
                <a:latin typeface="Calibri"/>
                <a:ea typeface="Calibri"/>
                <a:cs typeface="Calibri"/>
              </a:rPr>
              <a:t>Hash table</a:t>
            </a:r>
          </a:p>
        </p:txBody>
      </p:sp>
      <p:cxnSp>
        <p:nvCxnSpPr>
          <p:cNvPr id="73" name="Straight Connector 72">
            <a:extLst>
              <a:ext uri="{FF2B5EF4-FFF2-40B4-BE49-F238E27FC236}">
                <a16:creationId xmlns:a16="http://schemas.microsoft.com/office/drawing/2014/main" id="{C63EBFDB-4C7A-2DD7-72C0-3964B71F9A3C}"/>
              </a:ext>
            </a:extLst>
          </p:cNvPr>
          <p:cNvCxnSpPr>
            <a:cxnSpLocks/>
          </p:cNvCxnSpPr>
          <p:nvPr/>
        </p:nvCxnSpPr>
        <p:spPr>
          <a:xfrm>
            <a:off x="7050920" y="3845530"/>
            <a:ext cx="470461"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4" name="Rounded Rectangle 73">
            <a:extLst>
              <a:ext uri="{FF2B5EF4-FFF2-40B4-BE49-F238E27FC236}">
                <a16:creationId xmlns:a16="http://schemas.microsoft.com/office/drawing/2014/main" id="{F59AC15E-83DB-D3C0-1DA5-B262C6F0CD70}"/>
              </a:ext>
            </a:extLst>
          </p:cNvPr>
          <p:cNvSpPr/>
          <p:nvPr/>
        </p:nvSpPr>
        <p:spPr>
          <a:xfrm>
            <a:off x="7521381" y="3715946"/>
            <a:ext cx="1318849" cy="266401"/>
          </a:xfrm>
          <a:prstGeom prst="roundRect">
            <a:avLst/>
          </a:prstGeom>
          <a:solidFill>
            <a:srgbClr val="FFF3CC"/>
          </a:solidFill>
          <a:ln w="31750" cap="flat" cmpd="sng" algn="ctr">
            <a:solidFill>
              <a:schemeClr val="tx1"/>
            </a:solidFill>
            <a:prstDash val="solid"/>
          </a:ln>
          <a:effectLst/>
        </p:spPr>
        <p:txBody>
          <a:bodyPr rtlCol="0" anchor="ctr"/>
          <a:lstStyle/>
          <a:p>
            <a:pPr algn="ctr" defTabSz="1600847"/>
            <a:r>
              <a:rPr lang="en-US" kern="0" dirty="0">
                <a:latin typeface="Calibri"/>
                <a:ea typeface="Calibri"/>
                <a:cs typeface="Calibri"/>
              </a:rPr>
              <a:t>Hash table</a:t>
            </a:r>
          </a:p>
        </p:txBody>
      </p:sp>
      <p:sp>
        <p:nvSpPr>
          <p:cNvPr id="79" name="Rounded Rectangle 78">
            <a:extLst>
              <a:ext uri="{FF2B5EF4-FFF2-40B4-BE49-F238E27FC236}">
                <a16:creationId xmlns:a16="http://schemas.microsoft.com/office/drawing/2014/main" id="{BB1B7650-8DFA-8E2C-6C85-C755EB1ECAB7}"/>
              </a:ext>
            </a:extLst>
          </p:cNvPr>
          <p:cNvSpPr/>
          <p:nvPr/>
        </p:nvSpPr>
        <p:spPr>
          <a:xfrm>
            <a:off x="5068458" y="2863346"/>
            <a:ext cx="792000" cy="266400"/>
          </a:xfrm>
          <a:prstGeom prst="roundRect">
            <a:avLst/>
          </a:prstGeom>
          <a:solidFill>
            <a:srgbClr val="A1CBE6"/>
          </a:solidFill>
          <a:ln w="31750" cap="flat" cmpd="sng" algn="ctr">
            <a:solidFill>
              <a:schemeClr val="tx1"/>
            </a:solidFill>
            <a:prstDash val="solid"/>
          </a:ln>
          <a:effectLst/>
        </p:spPr>
        <p:txBody>
          <a:bodyPr rtlCol="0" anchor="ctr"/>
          <a:lstStyle/>
          <a:p>
            <a:pPr algn="ctr" defTabSz="1600847"/>
            <a:r>
              <a:rPr lang="en-US" dirty="0">
                <a:latin typeface="Calibri"/>
                <a:ea typeface="Calibri"/>
                <a:cs typeface="Calibri"/>
              </a:rPr>
              <a:t>Fuzzy</a:t>
            </a:r>
            <a:endParaRPr lang="en-US" kern="0" dirty="0">
              <a:solidFill>
                <a:prstClr val="white"/>
              </a:solidFill>
              <a:latin typeface="Calibri"/>
              <a:ea typeface="Calibri"/>
              <a:cs typeface="Calibri"/>
            </a:endParaRPr>
          </a:p>
        </p:txBody>
      </p:sp>
      <p:sp>
        <p:nvSpPr>
          <p:cNvPr id="6"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dirty="0">
                <a:solidFill>
                  <a:srgbClr val="000000"/>
                </a:solidFill>
                <a:latin typeface="Garamond"/>
                <a:ea typeface="Garamond"/>
                <a:cs typeface="Garamond"/>
              </a:rPr>
              <a:t>Fuzzy Seeding</a:t>
            </a:r>
          </a:p>
        </p:txBody>
      </p:sp>
      <p:sp>
        <p:nvSpPr>
          <p:cNvPr id="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A08D751C-FAB2-4096-80D6-68E2356B90C9}" type="slidenum">
              <a:rPr lang="en-US" sz="2400" b="1">
                <a:solidFill>
                  <a:srgbClr val="000000"/>
                </a:solidFill>
                <a:latin typeface="Garamond"/>
                <a:ea typeface="Garamond"/>
                <a:cs typeface="Garamond"/>
              </a:rPr>
              <a:t>14</a:t>
            </a:fld>
            <a:endParaRPr lang="en-US" sz="2400" b="1">
              <a:solidFill>
                <a:srgbClr val="000000"/>
              </a:solidFill>
              <a:latin typeface="Garamond"/>
              <a:ea typeface="Garamond"/>
              <a:cs typeface="Garamond"/>
            </a:endParaRPr>
          </a:p>
        </p:txBody>
      </p:sp>
      <p:sp>
        <p:nvSpPr>
          <p:cNvPr id="4" name="Content Placeholder 3">
            <a:extLst>
              <a:ext uri="{FF2B5EF4-FFF2-40B4-BE49-F238E27FC236}">
                <a16:creationId xmlns:a16="http://schemas.microsoft.com/office/drawing/2014/main" id="{ED722DA5-B9A7-A694-A313-51FE832C6EDC}"/>
              </a:ext>
            </a:extLst>
          </p:cNvPr>
          <p:cNvSpPr>
            <a:spLocks noGrp="1"/>
          </p:cNvSpPr>
          <p:nvPr>
            <p:ph idx="1"/>
          </p:nvPr>
        </p:nvSpPr>
        <p:spPr/>
        <p:txBody>
          <a:bodyPr/>
          <a:lstStyle/>
          <a:p>
            <a:r>
              <a:rPr lang="en-US" dirty="0"/>
              <a:t>Can we tolerate </a:t>
            </a:r>
            <a:r>
              <a:rPr lang="en-US" i="1" dirty="0"/>
              <a:t>arbitrary</a:t>
            </a:r>
            <a:r>
              <a:rPr lang="en-US" dirty="0"/>
              <a:t> mismatches?</a:t>
            </a:r>
          </a:p>
        </p:txBody>
      </p:sp>
    </p:spTree>
    <p:custDataLst>
      <p:tags r:id="rId1"/>
    </p:custDataLst>
    <p:extLst>
      <p:ext uri="{BB962C8B-B14F-4D97-AF65-F5344CB8AC3E}">
        <p14:creationId xmlns:p14="http://schemas.microsoft.com/office/powerpoint/2010/main" val="103680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7" grpId="0" animBg="1"/>
      <p:bldP spid="59" grpId="0" animBg="1"/>
      <p:bldP spid="61" grpId="0" animBg="1"/>
      <p:bldP spid="66" grpId="0" animBg="1"/>
      <p:bldP spid="67" grpId="0" animBg="1"/>
      <p:bldP spid="70" grpId="0" animBg="1"/>
      <p:bldP spid="72" grpId="0" animBg="1"/>
      <p:bldP spid="74" grpId="0" animBg="1"/>
      <p:bldP spid="7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B25445-4902-ACA3-3F32-5703C0B3CAFE}"/>
              </a:ext>
            </a:extLst>
          </p:cNvPr>
          <p:cNvSpPr>
            <a:spLocks noGrp="1"/>
          </p:cNvSpPr>
          <p:nvPr>
            <p:ph idx="1"/>
          </p:nvPr>
        </p:nvSpPr>
        <p:spPr/>
        <p:txBody>
          <a:bodyPr/>
          <a:lstStyle/>
          <a:p>
            <a:r>
              <a:rPr lang="en-US" sz="2000" b="1" kern="1200" dirty="0">
                <a:latin typeface="Calibri"/>
                <a:ea typeface="Calibri"/>
                <a:cs typeface="Calibri"/>
              </a:rPr>
              <a:t>BLEND: a fast, memory-efficient and accurate mechanism to find fuzzy seed matches</a:t>
            </a:r>
            <a:br>
              <a:rPr lang="en-US" sz="2000" b="1" kern="1200" dirty="0">
                <a:latin typeface="Calibri"/>
                <a:ea typeface="Calibri"/>
                <a:cs typeface="Calibri"/>
              </a:rPr>
            </a:br>
            <a:r>
              <a:rPr lang="en-US" sz="2000" b="1" kern="1200" dirty="0">
                <a:latin typeface="Calibri"/>
                <a:ea typeface="Calibri"/>
                <a:cs typeface="Calibri"/>
              </a:rPr>
              <a:t>in genome analysis</a:t>
            </a:r>
            <a:br>
              <a:rPr lang="en-US" sz="2000" b="1" kern="1200" dirty="0">
                <a:latin typeface="Calibri"/>
                <a:ea typeface="Calibri"/>
                <a:cs typeface="Calibri"/>
              </a:rPr>
            </a:br>
            <a:r>
              <a:rPr lang="en-US" sz="2000" u="sng" kern="1200" dirty="0">
                <a:latin typeface="Calibri"/>
                <a:ea typeface="Calibri"/>
                <a:cs typeface="Calibri"/>
              </a:rPr>
              <a:t>Can Firtina</a:t>
            </a:r>
            <a:r>
              <a:rPr lang="en-US" sz="2000" kern="1200" dirty="0">
                <a:latin typeface="Calibri"/>
                <a:ea typeface="Calibri"/>
                <a:cs typeface="Calibri"/>
              </a:rPr>
              <a:t>, </a:t>
            </a:r>
            <a:r>
              <a:rPr lang="en-US" sz="2000" kern="1200" dirty="0" err="1">
                <a:latin typeface="Calibri"/>
                <a:ea typeface="Calibri"/>
                <a:cs typeface="Calibri"/>
              </a:rPr>
              <a:t>Jisung</a:t>
            </a:r>
            <a:r>
              <a:rPr lang="en-US" sz="2000" kern="1200" dirty="0">
                <a:latin typeface="Calibri"/>
                <a:ea typeface="Calibri"/>
                <a:cs typeface="Calibri"/>
              </a:rPr>
              <a:t> Park, Mohammed </a:t>
            </a:r>
            <a:r>
              <a:rPr lang="en-US" sz="2000" kern="1200" dirty="0" err="1">
                <a:latin typeface="Calibri"/>
                <a:ea typeface="Calibri"/>
                <a:cs typeface="Calibri"/>
              </a:rPr>
              <a:t>Alser</a:t>
            </a:r>
            <a:r>
              <a:rPr lang="en-US" sz="2000" kern="1200" dirty="0">
                <a:latin typeface="Calibri"/>
                <a:ea typeface="Calibri"/>
                <a:cs typeface="Calibri"/>
              </a:rPr>
              <a:t>, Jeremie S. Kim, Damla Senol Cali, Taha </a:t>
            </a:r>
            <a:r>
              <a:rPr lang="en-US" sz="2000" kern="1200" dirty="0" err="1">
                <a:latin typeface="Calibri"/>
                <a:ea typeface="Calibri"/>
                <a:cs typeface="Calibri"/>
              </a:rPr>
              <a:t>Shahroodi</a:t>
            </a:r>
            <a:r>
              <a:rPr lang="en-US" sz="2000" kern="1200" dirty="0">
                <a:latin typeface="Calibri"/>
                <a:ea typeface="Calibri"/>
                <a:cs typeface="Calibri"/>
              </a:rPr>
              <a:t>, Nika Mansouri </a:t>
            </a:r>
            <a:r>
              <a:rPr lang="en-US" sz="2000" kern="1200" dirty="0" err="1">
                <a:latin typeface="Calibri"/>
                <a:ea typeface="Calibri"/>
                <a:cs typeface="Calibri"/>
              </a:rPr>
              <a:t>Ghiasi</a:t>
            </a:r>
            <a:r>
              <a:rPr lang="en-US" sz="2000" kern="1200" dirty="0">
                <a:latin typeface="Calibri"/>
                <a:ea typeface="Calibri"/>
                <a:cs typeface="Calibri"/>
              </a:rPr>
              <a:t>, Gagandeep Singh, Konstantinos Kanellopoulos, Can Alkan, Onur Mutlu</a:t>
            </a:r>
            <a:br>
              <a:rPr lang="en-US" sz="2000" kern="1200" dirty="0">
                <a:latin typeface="Calibri"/>
                <a:ea typeface="Calibri"/>
                <a:cs typeface="Calibri"/>
              </a:rPr>
            </a:br>
            <a:r>
              <a:rPr lang="en-US" sz="2000" kern="1200" dirty="0">
                <a:latin typeface="Calibri"/>
                <a:ea typeface="Calibri"/>
                <a:cs typeface="Calibri"/>
                <a:hlinkClick r:id="rId3"/>
              </a:rPr>
              <a:t>NAR Genomics and Bioinformatics (</a:t>
            </a:r>
            <a:r>
              <a:rPr lang="en-US" sz="2000" b="1" kern="1200" dirty="0">
                <a:latin typeface="Calibri"/>
                <a:ea typeface="Calibri"/>
                <a:cs typeface="Calibri"/>
                <a:hlinkClick r:id="rId3"/>
              </a:rPr>
              <a:t>NARGAB</a:t>
            </a:r>
            <a:r>
              <a:rPr lang="en-US" sz="2000" kern="1200" dirty="0">
                <a:latin typeface="Calibri"/>
                <a:ea typeface="Calibri"/>
                <a:cs typeface="Calibri"/>
                <a:hlinkClick r:id="rId3"/>
              </a:rPr>
              <a:t>)</a:t>
            </a:r>
            <a:r>
              <a:rPr lang="en-US" sz="2000" kern="1200" dirty="0">
                <a:latin typeface="Calibri"/>
                <a:ea typeface="Calibri"/>
                <a:cs typeface="Calibri"/>
              </a:rPr>
              <a:t>, March 2023</a:t>
            </a:r>
            <a:br>
              <a:rPr lang="en-US" sz="2000" kern="1200" dirty="0">
                <a:latin typeface="Calibri"/>
                <a:ea typeface="Calibri"/>
                <a:cs typeface="Calibri"/>
              </a:rPr>
            </a:br>
            <a:r>
              <a:rPr lang="en-US" sz="2000" kern="1200" dirty="0">
                <a:latin typeface="Calibri"/>
                <a:ea typeface="Calibri"/>
                <a:cs typeface="Calibri"/>
                <a:hlinkClick r:id="rId4"/>
              </a:rPr>
              <a:t>[PDF]</a:t>
            </a:r>
            <a:r>
              <a:rPr lang="en-US" sz="2000" kern="1200" dirty="0">
                <a:latin typeface="Calibri"/>
                <a:ea typeface="Calibri"/>
                <a:cs typeface="Calibri"/>
              </a:rPr>
              <a:t> </a:t>
            </a:r>
            <a:r>
              <a:rPr lang="en-US" sz="2000" kern="1200" dirty="0">
                <a:latin typeface="Calibri"/>
                <a:ea typeface="Calibri"/>
                <a:cs typeface="Calibri"/>
                <a:hlinkClick r:id="rId5"/>
              </a:rPr>
              <a:t>[Code]</a:t>
            </a:r>
            <a:r>
              <a:rPr lang="en-US" sz="2000" kern="1200" dirty="0">
                <a:latin typeface="Calibri"/>
                <a:ea typeface="Calibri"/>
                <a:cs typeface="Calibri"/>
              </a:rPr>
              <a:t> </a:t>
            </a:r>
            <a:r>
              <a:rPr lang="en-US" sz="2000" kern="1200" dirty="0">
                <a:latin typeface="Calibri"/>
                <a:ea typeface="Calibri"/>
                <a:cs typeface="Calibri"/>
                <a:hlinkClick r:id="rId6"/>
              </a:rPr>
              <a:t>[DOI]</a:t>
            </a:r>
            <a:br>
              <a:rPr lang="en-US" sz="2000" kern="1200" dirty="0">
                <a:latin typeface="Calibri"/>
                <a:ea typeface="Calibri"/>
                <a:cs typeface="Calibri"/>
              </a:rPr>
            </a:br>
            <a:r>
              <a:rPr lang="en-US" sz="2000" kern="1200" dirty="0">
                <a:latin typeface="Calibri"/>
                <a:ea typeface="Calibri"/>
                <a:cs typeface="Calibri"/>
              </a:rPr>
              <a:t>Preprint (bioRxiv) </a:t>
            </a:r>
            <a:r>
              <a:rPr lang="en-US" sz="2000" kern="1200" dirty="0">
                <a:latin typeface="Calibri"/>
                <a:ea typeface="Calibri"/>
                <a:cs typeface="Calibri"/>
                <a:hlinkClick r:id="rId7"/>
              </a:rPr>
              <a:t>[Link]</a:t>
            </a:r>
            <a:r>
              <a:rPr lang="en-US" sz="2000" kern="1200" dirty="0">
                <a:latin typeface="Calibri"/>
                <a:ea typeface="Calibri"/>
                <a:cs typeface="Calibri"/>
              </a:rPr>
              <a:t> </a:t>
            </a:r>
            <a:r>
              <a:rPr lang="en-US" sz="2000" kern="1200" dirty="0">
                <a:latin typeface="Calibri"/>
                <a:ea typeface="Calibri"/>
                <a:cs typeface="Calibri"/>
                <a:hlinkClick r:id="rId8"/>
              </a:rPr>
              <a:t>[PDF]</a:t>
            </a:r>
            <a:br>
              <a:rPr lang="en-US" sz="2000" kern="1200" dirty="0">
                <a:latin typeface="Calibri"/>
                <a:ea typeface="Calibri"/>
                <a:cs typeface="Calibri"/>
              </a:rPr>
            </a:br>
            <a:r>
              <a:rPr lang="en-US" sz="2000" kern="1200" dirty="0">
                <a:latin typeface="Calibri"/>
                <a:ea typeface="Calibri"/>
                <a:cs typeface="Calibri"/>
              </a:rPr>
              <a:t>RECOMB 2023 Talk </a:t>
            </a:r>
            <a:r>
              <a:rPr lang="en-US" sz="2000" kern="1200" dirty="0">
                <a:latin typeface="Calibri"/>
                <a:ea typeface="Calibri"/>
                <a:cs typeface="Calibri"/>
                <a:hlinkClick r:id="rId9"/>
              </a:rPr>
              <a:t>[Video]</a:t>
            </a:r>
            <a:r>
              <a:rPr lang="en-US" sz="2000" kern="1200" dirty="0">
                <a:latin typeface="Calibri"/>
                <a:ea typeface="Calibri"/>
                <a:cs typeface="Calibri"/>
              </a:rPr>
              <a:t> </a:t>
            </a:r>
            <a:r>
              <a:rPr lang="en-US" sz="2000" kern="1200" dirty="0">
                <a:latin typeface="Calibri"/>
                <a:ea typeface="Calibri"/>
                <a:cs typeface="Calibri"/>
                <a:hlinkClick r:id="rId10"/>
              </a:rPr>
              <a:t>[Slides (pptx)]</a:t>
            </a:r>
            <a:r>
              <a:rPr lang="en-US" sz="2000" kern="1200" dirty="0">
                <a:latin typeface="Calibri"/>
                <a:ea typeface="Calibri"/>
                <a:cs typeface="Calibri"/>
              </a:rPr>
              <a:t> </a:t>
            </a:r>
            <a:r>
              <a:rPr lang="en-US" sz="2000" kern="1200" dirty="0">
                <a:latin typeface="Calibri"/>
                <a:ea typeface="Calibri"/>
                <a:cs typeface="Calibri"/>
                <a:hlinkClick r:id="rId11"/>
              </a:rPr>
              <a:t>[Slides (pdf)]</a:t>
            </a:r>
            <a:br>
              <a:rPr lang="en-US" sz="2000" kern="1200" dirty="0">
                <a:latin typeface="Calibri"/>
                <a:ea typeface="Calibri"/>
                <a:cs typeface="Calibri"/>
              </a:rPr>
            </a:br>
            <a:r>
              <a:rPr lang="en-US" sz="2000" kern="1200" dirty="0">
                <a:latin typeface="Calibri"/>
                <a:ea typeface="Calibri"/>
                <a:cs typeface="Calibri"/>
              </a:rPr>
              <a:t>Social media thread </a:t>
            </a:r>
            <a:r>
              <a:rPr lang="en-US" sz="2000" kern="1200" dirty="0">
                <a:latin typeface="Calibri"/>
                <a:ea typeface="Calibri"/>
                <a:cs typeface="Calibri"/>
                <a:hlinkClick r:id="rId12"/>
              </a:rPr>
              <a:t>[Twitter (X), publication]</a:t>
            </a:r>
            <a:r>
              <a:rPr lang="en-US" sz="2000" kern="1200" dirty="0">
                <a:latin typeface="Calibri"/>
                <a:ea typeface="Calibri"/>
                <a:cs typeface="Calibri"/>
              </a:rPr>
              <a:t> </a:t>
            </a:r>
            <a:r>
              <a:rPr lang="en-US" sz="2000" kern="1200" dirty="0">
                <a:latin typeface="Calibri"/>
                <a:ea typeface="Calibri"/>
                <a:cs typeface="Calibri"/>
                <a:hlinkClick r:id="rId13"/>
              </a:rPr>
              <a:t>[Twitter (X), preprint]</a:t>
            </a:r>
            <a:endParaRPr lang="en-US" sz="2000" dirty="0">
              <a:latin typeface="Calibri"/>
              <a:ea typeface="Calibri"/>
              <a:cs typeface="Calibri"/>
            </a:endParaRPr>
          </a:p>
        </p:txBody>
      </p:sp>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BLEND: Fuzzy Seed Matching [NARGAB '23]</a:t>
            </a:r>
          </a:p>
        </p:txBody>
      </p:sp>
      <p:pic>
        <p:nvPicPr>
          <p:cNvPr id="5" name="Picture 4" descr="Graphical user interface, text, application&#10;&#10;Description automatically generated">
            <a:extLst>
              <a:ext uri="{FF2B5EF4-FFF2-40B4-BE49-F238E27FC236}">
                <a16:creationId xmlns:a16="http://schemas.microsoft.com/office/drawing/2014/main" id="{6E3A6F65-800A-4509-C703-6C6FE6E2D8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03910" y="3688445"/>
            <a:ext cx="9784179" cy="2583107"/>
          </a:xfrm>
          <a:prstGeom prst="rect">
            <a:avLst/>
          </a:prstGeom>
        </p:spPr>
      </p:pic>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480A1A9E-E87F-4032-9611-36FC6C7B7611}" type="slidenum">
              <a:rPr lang="en-US" sz="2400" b="1">
                <a:solidFill>
                  <a:srgbClr val="000000"/>
                </a:solidFill>
                <a:latin typeface="Garamond"/>
                <a:ea typeface="Garamond"/>
                <a:cs typeface="Garamond"/>
              </a:rPr>
              <a:t>15</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2215128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Indexing Cost: A Historical Comparison</a:t>
            </a:r>
          </a:p>
        </p:txBody>
      </p:sp>
      <p:sp>
        <p:nvSpPr>
          <p:cNvPr id="9" name="Rectangle 8">
            <a:extLst>
              <a:ext uri="{FF2B5EF4-FFF2-40B4-BE49-F238E27FC236}">
                <a16:creationId xmlns:a16="http://schemas.microsoft.com/office/drawing/2014/main" id="{BBEDA242-9BF2-8D45-AE2D-D55395125752}"/>
              </a:ext>
            </a:extLst>
          </p:cNvPr>
          <p:cNvSpPr/>
          <p:nvPr/>
        </p:nvSpPr>
        <p:spPr>
          <a:xfrm>
            <a:off x="3945148" y="6550223"/>
            <a:ext cx="10040161" cy="307777"/>
          </a:xfrm>
          <a:prstGeom prst="rect">
            <a:avLst/>
          </a:prstGeom>
        </p:spPr>
        <p:txBody>
          <a:bodyPr wrap="square">
            <a:spAutoFit/>
          </a:bodyPr>
          <a:lstStyle/>
          <a:p>
            <a:r>
              <a:rPr lang="en-US" sz="1400" dirty="0" err="1">
                <a:latin typeface="Calibri"/>
                <a:ea typeface="Calibri"/>
                <a:cs typeface="Calibri"/>
              </a:rPr>
              <a:t>Alser</a:t>
            </a:r>
            <a:r>
              <a:rPr lang="en-US" sz="1400" dirty="0">
                <a:latin typeface="Calibri"/>
                <a:ea typeface="Calibri"/>
                <a:cs typeface="Calibri"/>
              </a:rPr>
              <a:t>+, "</a:t>
            </a:r>
            <a:r>
              <a:rPr lang="en-US" sz="1400" dirty="0">
                <a:latin typeface="Calibri"/>
                <a:ea typeface="Calibri"/>
                <a:cs typeface="Calibri"/>
                <a:hlinkClick r:id="rId3"/>
              </a:rPr>
              <a:t>Technology dictates algorithms: Recent developments in read alignment</a:t>
            </a:r>
            <a:r>
              <a:rPr lang="en-US" sz="1400" dirty="0">
                <a:latin typeface="Calibri"/>
                <a:ea typeface="Calibri"/>
                <a:cs typeface="Calibri"/>
              </a:rPr>
              <a:t>", Genome Biology, 2021</a:t>
            </a:r>
          </a:p>
        </p:txBody>
      </p:sp>
      <p:pic>
        <p:nvPicPr>
          <p:cNvPr id="14" name="Picture 4" descr="https://lh3.googleusercontent.com/-Ibr4IXBqEiFOjgH3y3tgTS5vzY10DdssMvSz9aWW4hAM323d1SVzuULXAHFygXr0c7mQA5rY76ttngRxoyJwyZkZJB7ua2u-AdLwrbfFnzrWQ_oIivpYdqU5tDjZwPfyISKzFW4">
            <a:extLst>
              <a:ext uri="{FF2B5EF4-FFF2-40B4-BE49-F238E27FC236}">
                <a16:creationId xmlns:a16="http://schemas.microsoft.com/office/drawing/2014/main" id="{528B8D9D-EC64-7F43-B034-F9AFDC4AE5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5686" b="22735"/>
          <a:stretch/>
        </p:blipFill>
        <p:spPr bwMode="auto">
          <a:xfrm>
            <a:off x="1524001" y="2176500"/>
            <a:ext cx="9113537" cy="24046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5C5D3C1-E0F3-4E4D-9BF0-188109D7133C}"/>
              </a:ext>
            </a:extLst>
          </p:cNvPr>
          <p:cNvSpPr txBox="1"/>
          <p:nvPr/>
        </p:nvSpPr>
        <p:spPr>
          <a:xfrm>
            <a:off x="9626774" y="2082334"/>
            <a:ext cx="1009328" cy="338554"/>
          </a:xfrm>
          <a:prstGeom prst="rect">
            <a:avLst/>
          </a:prstGeom>
          <a:solidFill>
            <a:schemeClr val="bg1"/>
          </a:solidFill>
        </p:spPr>
        <p:txBody>
          <a:bodyPr wrap="square" rtlCol="0">
            <a:spAutoFit/>
          </a:bodyPr>
          <a:lstStyle/>
          <a:p>
            <a:pPr algn="ctr"/>
            <a:r>
              <a:rPr lang="en-US" sz="1600">
                <a:solidFill>
                  <a:srgbClr val="0000FF"/>
                </a:solidFill>
                <a:latin typeface="Calibri"/>
                <a:ea typeface="Calibri"/>
                <a:cs typeface="Calibri"/>
              </a:rPr>
              <a:t>Mapper</a:t>
            </a: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25336058-FCC9-4369-8913-2E2D0A9BA1A9}" type="slidenum">
              <a:rPr lang="en-US" sz="2400" b="1">
                <a:solidFill>
                  <a:srgbClr val="000000"/>
                </a:solidFill>
                <a:latin typeface="Garamond"/>
                <a:ea typeface="Garamond"/>
                <a:cs typeface="Garamond"/>
              </a:rPr>
              <a:t>16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62530057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4CAE5-E9D8-E496-8CF0-2289B70531C9}"/>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368D0210-2ACA-1B8B-8F53-9BD2EBDFB980}"/>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dirty="0">
                <a:solidFill>
                  <a:srgbClr val="000000"/>
                </a:solidFill>
                <a:latin typeface="Garamond"/>
                <a:ea typeface="Garamond"/>
                <a:cs typeface="Garamond"/>
              </a:rPr>
              <a:t>Steps in Read Mapping – Chaining</a:t>
            </a:r>
          </a:p>
        </p:txBody>
      </p:sp>
      <p:sp>
        <p:nvSpPr>
          <p:cNvPr id="56" name="TextBox 55">
            <a:extLst>
              <a:ext uri="{FF2B5EF4-FFF2-40B4-BE49-F238E27FC236}">
                <a16:creationId xmlns:a16="http://schemas.microsoft.com/office/drawing/2014/main" id="{B3FFD724-F0DF-FA43-1750-3FDE9FE34C4F}"/>
              </a:ext>
            </a:extLst>
          </p:cNvPr>
          <p:cNvSpPr txBox="1"/>
          <p:nvPr/>
        </p:nvSpPr>
        <p:spPr>
          <a:xfrm>
            <a:off x="2694695" y="2439060"/>
            <a:ext cx="1891997"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Read mapping</a:t>
            </a:r>
          </a:p>
        </p:txBody>
      </p:sp>
      <p:grpSp>
        <p:nvGrpSpPr>
          <p:cNvPr id="100" name="Group 99">
            <a:extLst>
              <a:ext uri="{FF2B5EF4-FFF2-40B4-BE49-F238E27FC236}">
                <a16:creationId xmlns:a16="http://schemas.microsoft.com/office/drawing/2014/main" id="{C2636866-0B54-25B6-93C5-DA9E12AC879E}"/>
              </a:ext>
            </a:extLst>
          </p:cNvPr>
          <p:cNvGrpSpPr/>
          <p:nvPr/>
        </p:nvGrpSpPr>
        <p:grpSpPr>
          <a:xfrm>
            <a:off x="2606564" y="2783086"/>
            <a:ext cx="2863731" cy="1534187"/>
            <a:chOff x="751464" y="3026016"/>
            <a:chExt cx="3482480" cy="1865670"/>
          </a:xfrm>
        </p:grpSpPr>
        <p:sp>
          <p:nvSpPr>
            <p:cNvPr id="102" name="Rounded Rectangle 101">
              <a:extLst>
                <a:ext uri="{FF2B5EF4-FFF2-40B4-BE49-F238E27FC236}">
                  <a16:creationId xmlns:a16="http://schemas.microsoft.com/office/drawing/2014/main" id="{DDCE0596-31E1-5336-D7DA-FDEF3CBDE413}"/>
                </a:ext>
              </a:extLst>
            </p:cNvPr>
            <p:cNvSpPr/>
            <p:nvPr/>
          </p:nvSpPr>
          <p:spPr>
            <a:xfrm>
              <a:off x="751464" y="3026016"/>
              <a:ext cx="3457305" cy="1865670"/>
            </a:xfrm>
            <a:prstGeom prst="roundRect">
              <a:avLst/>
            </a:prstGeom>
            <a:solidFill>
              <a:srgbClr val="E3F2DA"/>
            </a:solid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grpSp>
          <p:nvGrpSpPr>
            <p:cNvPr id="103" name="Group 102">
              <a:extLst>
                <a:ext uri="{FF2B5EF4-FFF2-40B4-BE49-F238E27FC236}">
                  <a16:creationId xmlns:a16="http://schemas.microsoft.com/office/drawing/2014/main" id="{0D63C690-46D0-2256-E42D-FD11B9B82022}"/>
                </a:ext>
              </a:extLst>
            </p:cNvPr>
            <p:cNvGrpSpPr/>
            <p:nvPr/>
          </p:nvGrpSpPr>
          <p:grpSpPr>
            <a:xfrm>
              <a:off x="1107763" y="4610840"/>
              <a:ext cx="1165677" cy="201168"/>
              <a:chOff x="1107763" y="4610840"/>
              <a:chExt cx="1165677" cy="201168"/>
            </a:xfrm>
          </p:grpSpPr>
          <p:sp>
            <p:nvSpPr>
              <p:cNvPr id="144" name="Hexagon 143">
                <a:extLst>
                  <a:ext uri="{FF2B5EF4-FFF2-40B4-BE49-F238E27FC236}">
                    <a16:creationId xmlns:a16="http://schemas.microsoft.com/office/drawing/2014/main" id="{4119032F-9D89-8440-D48E-92917DF36F34}"/>
                  </a:ext>
                </a:extLst>
              </p:cNvPr>
              <p:cNvSpPr>
                <a:spLocks/>
              </p:cNvSpPr>
              <p:nvPr/>
            </p:nvSpPr>
            <p:spPr>
              <a:xfrm>
                <a:off x="1107763" y="4610840"/>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145" name="Rectangle 144">
                <a:extLst>
                  <a:ext uri="{FF2B5EF4-FFF2-40B4-BE49-F238E27FC236}">
                    <a16:creationId xmlns:a16="http://schemas.microsoft.com/office/drawing/2014/main" id="{CB121798-F00F-CBAD-8271-3BD05D73029F}"/>
                  </a:ext>
                </a:extLst>
              </p:cNvPr>
              <p:cNvSpPr/>
              <p:nvPr/>
            </p:nvSpPr>
            <p:spPr>
              <a:xfrm>
                <a:off x="1829104" y="4610840"/>
                <a:ext cx="444336" cy="201168"/>
              </a:xfrm>
              <a:prstGeom prst="rect">
                <a:avLst/>
              </a:prstGeom>
              <a:solidFill>
                <a:srgbClr val="DEED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cxnSp>
            <p:nvCxnSpPr>
              <p:cNvPr id="146" name="Straight Arrow Connector 145">
                <a:extLst>
                  <a:ext uri="{FF2B5EF4-FFF2-40B4-BE49-F238E27FC236}">
                    <a16:creationId xmlns:a16="http://schemas.microsoft.com/office/drawing/2014/main" id="{A7E01A75-55C0-A953-F21F-BA2035C9577B}"/>
                  </a:ext>
                </a:extLst>
              </p:cNvPr>
              <p:cNvCxnSpPr>
                <a:cxnSpLocks/>
                <a:endCxn id="145" idx="1"/>
              </p:cNvCxnSpPr>
              <p:nvPr/>
            </p:nvCxnSpPr>
            <p:spPr>
              <a:xfrm>
                <a:off x="1607981" y="4711424"/>
                <a:ext cx="221123"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B71F08EB-1E7A-3199-110D-5B6CACE08286}"/>
                </a:ext>
              </a:extLst>
            </p:cNvPr>
            <p:cNvGrpSpPr/>
            <p:nvPr/>
          </p:nvGrpSpPr>
          <p:grpSpPr>
            <a:xfrm>
              <a:off x="865206" y="4106784"/>
              <a:ext cx="1491993" cy="604640"/>
              <a:chOff x="865206" y="4106784"/>
              <a:chExt cx="1491993" cy="604640"/>
            </a:xfrm>
          </p:grpSpPr>
          <p:sp>
            <p:nvSpPr>
              <p:cNvPr id="136" name="Rectangle 135">
                <a:extLst>
                  <a:ext uri="{FF2B5EF4-FFF2-40B4-BE49-F238E27FC236}">
                    <a16:creationId xmlns:a16="http://schemas.microsoft.com/office/drawing/2014/main" id="{AF42F4CB-9B63-7B16-4A90-1213DD8EF18A}"/>
                  </a:ext>
                </a:extLst>
              </p:cNvPr>
              <p:cNvSpPr/>
              <p:nvPr/>
            </p:nvSpPr>
            <p:spPr>
              <a:xfrm>
                <a:off x="865206"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7" name="Rectangle 136">
                <a:extLst>
                  <a:ext uri="{FF2B5EF4-FFF2-40B4-BE49-F238E27FC236}">
                    <a16:creationId xmlns:a16="http://schemas.microsoft.com/office/drawing/2014/main" id="{62EC363F-7FBF-1F78-8A58-EA97FDD299DD}"/>
                  </a:ext>
                </a:extLst>
              </p:cNvPr>
              <p:cNvSpPr/>
              <p:nvPr/>
            </p:nvSpPr>
            <p:spPr>
              <a:xfrm>
                <a:off x="1369264"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8" name="Rectangle 137">
                <a:extLst>
                  <a:ext uri="{FF2B5EF4-FFF2-40B4-BE49-F238E27FC236}">
                    <a16:creationId xmlns:a16="http://schemas.microsoft.com/office/drawing/2014/main" id="{5A33007F-2436-8977-D94B-A11377F38BB0}"/>
                  </a:ext>
                </a:extLst>
              </p:cNvPr>
              <p:cNvSpPr/>
              <p:nvPr/>
            </p:nvSpPr>
            <p:spPr>
              <a:xfrm>
                <a:off x="1873320"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9" name="Rectangle 138">
                <a:extLst>
                  <a:ext uri="{FF2B5EF4-FFF2-40B4-BE49-F238E27FC236}">
                    <a16:creationId xmlns:a16="http://schemas.microsoft.com/office/drawing/2014/main" id="{71E064EA-2C2C-108F-CDEA-865C37472851}"/>
                  </a:ext>
                </a:extLst>
              </p:cNvPr>
              <p:cNvSpPr/>
              <p:nvPr/>
            </p:nvSpPr>
            <p:spPr>
              <a:xfrm>
                <a:off x="2150031"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40" name="Elbow Connector 139">
                <a:extLst>
                  <a:ext uri="{FF2B5EF4-FFF2-40B4-BE49-F238E27FC236}">
                    <a16:creationId xmlns:a16="http://schemas.microsoft.com/office/drawing/2014/main" id="{6AD0F6A1-C040-1111-F655-D81D601F5DD0}"/>
                  </a:ext>
                </a:extLst>
              </p:cNvPr>
              <p:cNvCxnSpPr>
                <a:cxnSpLocks/>
                <a:stCxn id="136" idx="2"/>
                <a:endCxn id="144" idx="3"/>
              </p:cNvCxnSpPr>
              <p:nvPr/>
            </p:nvCxnSpPr>
            <p:spPr>
              <a:xfrm rot="16200000" flipH="1">
                <a:off x="836540" y="4440201"/>
                <a:ext cx="403472" cy="138973"/>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E484382E-A7F2-B851-0F1C-CFBA5781CDE2}"/>
                  </a:ext>
                </a:extLst>
              </p:cNvPr>
              <p:cNvCxnSpPr>
                <a:cxnSpLocks/>
              </p:cNvCxnSpPr>
              <p:nvPr/>
            </p:nvCxnSpPr>
            <p:spPr>
              <a:xfrm>
                <a:off x="1473361"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0651E4EE-C27F-5201-0BC2-7CF84670B364}"/>
                  </a:ext>
                </a:extLst>
              </p:cNvPr>
              <p:cNvCxnSpPr>
                <a:cxnSpLocks/>
              </p:cNvCxnSpPr>
              <p:nvPr/>
            </p:nvCxnSpPr>
            <p:spPr>
              <a:xfrm>
                <a:off x="1977417"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54EC4EEA-3F91-D9E0-A4DF-4F7AB264D5DD}"/>
                  </a:ext>
                </a:extLst>
              </p:cNvPr>
              <p:cNvCxnSpPr>
                <a:cxnSpLocks/>
              </p:cNvCxnSpPr>
              <p:nvPr/>
            </p:nvCxnSpPr>
            <p:spPr>
              <a:xfrm flipH="1">
                <a:off x="2253404" y="4309329"/>
                <a:ext cx="724"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05" name="TextBox 104">
              <a:extLst>
                <a:ext uri="{FF2B5EF4-FFF2-40B4-BE49-F238E27FC236}">
                  <a16:creationId xmlns:a16="http://schemas.microsoft.com/office/drawing/2014/main" id="{C6CE582B-02B8-CD43-583E-7538CE5CD6A8}"/>
                </a:ext>
              </a:extLst>
            </p:cNvPr>
            <p:cNvSpPr txBox="1"/>
            <p:nvPr/>
          </p:nvSpPr>
          <p:spPr>
            <a:xfrm>
              <a:off x="2111099" y="3047058"/>
              <a:ext cx="738034" cy="205852"/>
            </a:xfrm>
            <a:prstGeom prst="rect">
              <a:avLst/>
            </a:prstGeom>
            <a:solidFill>
              <a:srgbClr val="E3F2DA"/>
            </a:solidFill>
          </p:spPr>
          <p:txBody>
            <a:bodyPr wrap="square" lIns="0" tIns="0" rIns="0" bIns="0">
              <a:spAutoFit/>
            </a:bodyPr>
            <a:lstStyle/>
            <a:p>
              <a:pPr algn="ctr" defTabSz="1600847"/>
              <a:r>
                <a:rPr lang="en-US" sz="1100" b="1" kern="0" dirty="0">
                  <a:latin typeface="Calibri"/>
                  <a:ea typeface="Calibri"/>
                  <a:cs typeface="Calibri"/>
                  <a:sym typeface="Calibri"/>
                </a:rPr>
                <a:t>Indexing</a:t>
              </a:r>
            </a:p>
          </p:txBody>
        </p:sp>
        <p:grpSp>
          <p:nvGrpSpPr>
            <p:cNvPr id="106" name="Group 105">
              <a:extLst>
                <a:ext uri="{FF2B5EF4-FFF2-40B4-BE49-F238E27FC236}">
                  <a16:creationId xmlns:a16="http://schemas.microsoft.com/office/drawing/2014/main" id="{3AEA8456-E0F9-7F90-5187-9AB1C1FFA88C}"/>
                </a:ext>
              </a:extLst>
            </p:cNvPr>
            <p:cNvGrpSpPr/>
            <p:nvPr/>
          </p:nvGrpSpPr>
          <p:grpSpPr>
            <a:xfrm>
              <a:off x="2699792" y="3295686"/>
              <a:ext cx="1314296" cy="1326326"/>
              <a:chOff x="3212862" y="4750268"/>
              <a:chExt cx="1314296" cy="1326326"/>
            </a:xfrm>
          </p:grpSpPr>
          <p:sp>
            <p:nvSpPr>
              <p:cNvPr id="119" name="Rounded Rectangle 118">
                <a:extLst>
                  <a:ext uri="{FF2B5EF4-FFF2-40B4-BE49-F238E27FC236}">
                    <a16:creationId xmlns:a16="http://schemas.microsoft.com/office/drawing/2014/main" id="{063E12F7-6DEB-FCE6-E2FD-A0C057038B21}"/>
                  </a:ext>
                </a:extLst>
              </p:cNvPr>
              <p:cNvSpPr/>
              <p:nvPr/>
            </p:nvSpPr>
            <p:spPr>
              <a:xfrm>
                <a:off x="3225198" y="4750268"/>
                <a:ext cx="1293122" cy="1326326"/>
              </a:xfrm>
              <a:prstGeom prst="roundRect">
                <a:avLst>
                  <a:gd name="adj" fmla="val 4157"/>
                </a:avLst>
              </a:prstGeom>
              <a:solidFill>
                <a:srgbClr val="DEEDF8"/>
              </a:solidFill>
              <a:ln w="12700" cap="flat" cmpd="sng" algn="ctr">
                <a:solidFill>
                  <a:schemeClr val="tx1"/>
                </a:solidFill>
                <a:prstDash val="solid"/>
              </a:ln>
              <a:effectLst/>
            </p:spPr>
            <p:txBody>
              <a:bodyPr rtlCol="0" anchor="ctr">
                <a:noAutofit/>
              </a:bodyPr>
              <a:lstStyle/>
              <a:p>
                <a:pPr algn="ctr" defTabSz="1600847"/>
                <a:endParaRPr lang="en-US" sz="1050" kern="0" dirty="0">
                  <a:latin typeface="Calibri"/>
                  <a:ea typeface="Calibri"/>
                  <a:cs typeface="Calibri"/>
                  <a:sym typeface="Calibri"/>
                </a:endParaRPr>
              </a:p>
            </p:txBody>
          </p:sp>
          <p:sp>
            <p:nvSpPr>
              <p:cNvPr id="120" name="TextBox 119">
                <a:extLst>
                  <a:ext uri="{FF2B5EF4-FFF2-40B4-BE49-F238E27FC236}">
                    <a16:creationId xmlns:a16="http://schemas.microsoft.com/office/drawing/2014/main" id="{3CCA07A0-BB64-817A-A20B-3EC0E5B00838}"/>
                  </a:ext>
                </a:extLst>
              </p:cNvPr>
              <p:cNvSpPr txBox="1"/>
              <p:nvPr/>
            </p:nvSpPr>
            <p:spPr>
              <a:xfrm>
                <a:off x="3355191" y="4750397"/>
                <a:ext cx="1033135"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 table</a:t>
                </a:r>
                <a:endParaRPr lang="en-US" sz="1100" dirty="0">
                  <a:solidFill>
                    <a:srgbClr val="0062D1"/>
                  </a:solidFill>
                  <a:latin typeface="Calibri"/>
                  <a:ea typeface="Calibri"/>
                  <a:cs typeface="Calibri"/>
                  <a:sym typeface="Calibri"/>
                </a:endParaRPr>
              </a:p>
            </p:txBody>
          </p:sp>
          <p:sp>
            <p:nvSpPr>
              <p:cNvPr id="121" name="Rectangle 120">
                <a:extLst>
                  <a:ext uri="{FF2B5EF4-FFF2-40B4-BE49-F238E27FC236}">
                    <a16:creationId xmlns:a16="http://schemas.microsoft.com/office/drawing/2014/main" id="{ED9CBDA5-1EDA-ECE0-80CC-BBA50BE58020}"/>
                  </a:ext>
                </a:extLst>
              </p:cNvPr>
              <p:cNvSpPr/>
              <p:nvPr/>
            </p:nvSpPr>
            <p:spPr>
              <a:xfrm>
                <a:off x="3225198" y="4969162"/>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sp>
            <p:nvSpPr>
              <p:cNvPr id="122" name="Rectangle 121">
                <a:extLst>
                  <a:ext uri="{FF2B5EF4-FFF2-40B4-BE49-F238E27FC236}">
                    <a16:creationId xmlns:a16="http://schemas.microsoft.com/office/drawing/2014/main" id="{1C7FCF8E-8A2A-7EBD-1C45-5A4A2DB00511}"/>
                  </a:ext>
                </a:extLst>
              </p:cNvPr>
              <p:cNvSpPr/>
              <p:nvPr/>
            </p:nvSpPr>
            <p:spPr>
              <a:xfrm>
                <a:off x="3225198" y="5170330"/>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sp>
            <p:nvSpPr>
              <p:cNvPr id="123" name="Rectangle 122">
                <a:extLst>
                  <a:ext uri="{FF2B5EF4-FFF2-40B4-BE49-F238E27FC236}">
                    <a16:creationId xmlns:a16="http://schemas.microsoft.com/office/drawing/2014/main" id="{96A7DAF5-DDA7-C474-AF13-8916E06B3408}"/>
                  </a:ext>
                </a:extLst>
              </p:cNvPr>
              <p:cNvSpPr/>
              <p:nvPr/>
            </p:nvSpPr>
            <p:spPr>
              <a:xfrm>
                <a:off x="3225198" y="5659278"/>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0xFF</a:t>
                </a:r>
              </a:p>
            </p:txBody>
          </p:sp>
          <p:cxnSp>
            <p:nvCxnSpPr>
              <p:cNvPr id="124" name="Straight Connector 123">
                <a:extLst>
                  <a:ext uri="{FF2B5EF4-FFF2-40B4-BE49-F238E27FC236}">
                    <a16:creationId xmlns:a16="http://schemas.microsoft.com/office/drawing/2014/main" id="{A7466EEB-42F9-DBF0-B487-58071A489CDF}"/>
                  </a:ext>
                </a:extLst>
              </p:cNvPr>
              <p:cNvCxnSpPr>
                <a:cxnSpLocks/>
                <a:endCxn id="121" idx="3"/>
              </p:cNvCxnSpPr>
              <p:nvPr/>
            </p:nvCxnSpPr>
            <p:spPr>
              <a:xfrm flipV="1">
                <a:off x="3669534" y="5069746"/>
                <a:ext cx="0" cy="10068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F96F7428-169E-6326-1EE6-558470CFBA0C}"/>
                  </a:ext>
                </a:extLst>
              </p:cNvPr>
              <p:cNvCxnSpPr>
                <a:cxnSpLocks/>
              </p:cNvCxnSpPr>
              <p:nvPr/>
            </p:nvCxnSpPr>
            <p:spPr>
              <a:xfrm>
                <a:off x="3225198" y="5860569"/>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6D1393C-7F55-9C60-8835-FF9869D2B082}"/>
                  </a:ext>
                </a:extLst>
              </p:cNvPr>
              <p:cNvCxnSpPr>
                <a:cxnSpLocks/>
              </p:cNvCxnSpPr>
              <p:nvPr/>
            </p:nvCxnSpPr>
            <p:spPr>
              <a:xfrm flipV="1">
                <a:off x="3225198" y="4965711"/>
                <a:ext cx="1293122" cy="34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2B7C7E5-D868-36CF-3C13-3B38984D51D0}"/>
                  </a:ext>
                </a:extLst>
              </p:cNvPr>
              <p:cNvCxnSpPr>
                <a:cxnSpLocks/>
              </p:cNvCxnSpPr>
              <p:nvPr/>
            </p:nvCxnSpPr>
            <p:spPr>
              <a:xfrm>
                <a:off x="3225198" y="5170330"/>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8BBA3DE-1808-E748-B717-98FF9A1B5102}"/>
                  </a:ext>
                </a:extLst>
              </p:cNvPr>
              <p:cNvCxnSpPr>
                <a:cxnSpLocks/>
              </p:cNvCxnSpPr>
              <p:nvPr/>
            </p:nvCxnSpPr>
            <p:spPr>
              <a:xfrm>
                <a:off x="3225198" y="537149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BE4F7F1-DB0F-99B2-F2C8-09A2A46CA16B}"/>
                  </a:ext>
                </a:extLst>
              </p:cNvPr>
              <p:cNvCxnSpPr>
                <a:cxnSpLocks/>
              </p:cNvCxnSpPr>
              <p:nvPr/>
            </p:nvCxnSpPr>
            <p:spPr>
              <a:xfrm>
                <a:off x="3225198" y="565927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0518E1F6-A2C6-3EC1-4CD2-A2AE1F243102}"/>
                  </a:ext>
                </a:extLst>
              </p:cNvPr>
              <p:cNvSpPr txBox="1"/>
              <p:nvPr/>
            </p:nvSpPr>
            <p:spPr>
              <a:xfrm rot="5400000">
                <a:off x="3311656" y="5415395"/>
                <a:ext cx="360040" cy="215444"/>
              </a:xfrm>
              <a:prstGeom prst="rect">
                <a:avLst/>
              </a:prstGeom>
              <a:noFill/>
            </p:spPr>
            <p:txBody>
              <a:bodyPr wrap="square" lIns="0" tIns="0" rIns="0" bIns="0">
                <a:noAutofit/>
              </a:bodyPr>
              <a:lstStyle/>
              <a:p>
                <a:pPr algn="ctr"/>
                <a:r>
                  <a:rPr lang="en-US" sz="1100" kern="0" dirty="0">
                    <a:solidFill>
                      <a:prstClr val="black"/>
                    </a:solidFill>
                    <a:latin typeface="Calibri"/>
                    <a:ea typeface="Calibri"/>
                    <a:cs typeface="Calibri"/>
                    <a:sym typeface="Calibri"/>
                  </a:rPr>
                  <a:t>…</a:t>
                </a:r>
                <a:endParaRPr lang="en-US" sz="1100" dirty="0">
                  <a:latin typeface="Calibri"/>
                  <a:ea typeface="Calibri"/>
                  <a:cs typeface="Calibri"/>
                  <a:sym typeface="Calibri"/>
                </a:endParaRPr>
              </a:p>
            </p:txBody>
          </p:sp>
          <p:sp>
            <p:nvSpPr>
              <p:cNvPr id="131" name="TextBox 130">
                <a:extLst>
                  <a:ext uri="{FF2B5EF4-FFF2-40B4-BE49-F238E27FC236}">
                    <a16:creationId xmlns:a16="http://schemas.microsoft.com/office/drawing/2014/main" id="{0966C3BA-E9F2-E9EA-BE41-C70A04CFE350}"/>
                  </a:ext>
                </a:extLst>
              </p:cNvPr>
              <p:cNvSpPr txBox="1"/>
              <p:nvPr/>
            </p:nvSpPr>
            <p:spPr>
              <a:xfrm>
                <a:off x="3212862" y="5861149"/>
                <a:ext cx="46900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a:t>
                </a:r>
                <a:endParaRPr lang="en-US" sz="1100" dirty="0">
                  <a:solidFill>
                    <a:srgbClr val="0062D1"/>
                  </a:solidFill>
                  <a:latin typeface="Calibri"/>
                  <a:ea typeface="Calibri"/>
                  <a:cs typeface="Calibri"/>
                  <a:sym typeface="Calibri"/>
                </a:endParaRPr>
              </a:p>
            </p:txBody>
          </p:sp>
          <p:sp>
            <p:nvSpPr>
              <p:cNvPr id="132" name="TextBox 131">
                <a:extLst>
                  <a:ext uri="{FF2B5EF4-FFF2-40B4-BE49-F238E27FC236}">
                    <a16:creationId xmlns:a16="http://schemas.microsoft.com/office/drawing/2014/main" id="{1E408534-EC2E-38E7-2E6C-50F9CA1750BD}"/>
                  </a:ext>
                </a:extLst>
              </p:cNvPr>
              <p:cNvSpPr txBox="1"/>
              <p:nvPr/>
            </p:nvSpPr>
            <p:spPr>
              <a:xfrm>
                <a:off x="3717242" y="5861149"/>
                <a:ext cx="75336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Positions</a:t>
                </a:r>
                <a:endParaRPr lang="en-US" sz="1100" dirty="0">
                  <a:solidFill>
                    <a:srgbClr val="0062D1"/>
                  </a:solidFill>
                  <a:latin typeface="Calibri"/>
                  <a:ea typeface="Calibri"/>
                  <a:cs typeface="Calibri"/>
                  <a:sym typeface="Calibri"/>
                </a:endParaRPr>
              </a:p>
            </p:txBody>
          </p:sp>
          <p:sp>
            <p:nvSpPr>
              <p:cNvPr id="133" name="TextBox 132">
                <a:extLst>
                  <a:ext uri="{FF2B5EF4-FFF2-40B4-BE49-F238E27FC236}">
                    <a16:creationId xmlns:a16="http://schemas.microsoft.com/office/drawing/2014/main" id="{13623BFE-0E2A-73E0-4D03-941C8DF338E0}"/>
                  </a:ext>
                </a:extLst>
              </p:cNvPr>
              <p:cNvSpPr txBox="1"/>
              <p:nvPr/>
            </p:nvSpPr>
            <p:spPr>
              <a:xfrm>
                <a:off x="3707904" y="4963763"/>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2,64,… </a:t>
                </a:r>
                <a:endParaRPr lang="en-US" sz="1100" dirty="0">
                  <a:latin typeface="Calibri"/>
                  <a:ea typeface="Calibri"/>
                  <a:cs typeface="Calibri"/>
                  <a:sym typeface="PT Mono"/>
                </a:endParaRPr>
              </a:p>
            </p:txBody>
          </p:sp>
          <p:sp>
            <p:nvSpPr>
              <p:cNvPr id="134" name="TextBox 133">
                <a:extLst>
                  <a:ext uri="{FF2B5EF4-FFF2-40B4-BE49-F238E27FC236}">
                    <a16:creationId xmlns:a16="http://schemas.microsoft.com/office/drawing/2014/main" id="{4B46BBE0-7B13-3B80-7E3F-D2DBDD5B70F0}"/>
                  </a:ext>
                </a:extLst>
              </p:cNvPr>
              <p:cNvSpPr txBox="1"/>
              <p:nvPr/>
            </p:nvSpPr>
            <p:spPr>
              <a:xfrm>
                <a:off x="3707904" y="564500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13,21</a:t>
                </a:r>
                <a:endParaRPr lang="en-US" sz="1100" dirty="0">
                  <a:latin typeface="Calibri"/>
                  <a:ea typeface="Calibri"/>
                  <a:cs typeface="Calibri"/>
                  <a:sym typeface="PT Mono"/>
                </a:endParaRPr>
              </a:p>
            </p:txBody>
          </p:sp>
          <p:sp>
            <p:nvSpPr>
              <p:cNvPr id="135" name="TextBox 134">
                <a:extLst>
                  <a:ext uri="{FF2B5EF4-FFF2-40B4-BE49-F238E27FC236}">
                    <a16:creationId xmlns:a16="http://schemas.microsoft.com/office/drawing/2014/main" id="{F4848338-F41A-70AB-1027-4EA98FEBA13E}"/>
                  </a:ext>
                </a:extLst>
              </p:cNvPr>
              <p:cNvSpPr txBox="1"/>
              <p:nvPr/>
            </p:nvSpPr>
            <p:spPr>
              <a:xfrm>
                <a:off x="3707904" y="516319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1,101,…</a:t>
                </a:r>
                <a:endParaRPr lang="en-US" sz="1100" dirty="0">
                  <a:latin typeface="Calibri"/>
                  <a:ea typeface="Calibri"/>
                  <a:cs typeface="Calibri"/>
                  <a:sym typeface="PT Mono"/>
                </a:endParaRPr>
              </a:p>
            </p:txBody>
          </p:sp>
        </p:grpSp>
        <p:cxnSp>
          <p:nvCxnSpPr>
            <p:cNvPr id="107" name="Elbow Connector 106">
              <a:extLst>
                <a:ext uri="{FF2B5EF4-FFF2-40B4-BE49-F238E27FC236}">
                  <a16:creationId xmlns:a16="http://schemas.microsoft.com/office/drawing/2014/main" id="{420C6412-11F1-F0EF-9741-130CAA427DC5}"/>
                </a:ext>
              </a:extLst>
            </p:cNvPr>
            <p:cNvCxnSpPr>
              <a:cxnSpLocks/>
              <a:stCxn id="145" idx="3"/>
              <a:endCxn id="122" idx="1"/>
            </p:cNvCxnSpPr>
            <p:nvPr/>
          </p:nvCxnSpPr>
          <p:spPr>
            <a:xfrm flipV="1">
              <a:off x="2273440" y="3816332"/>
              <a:ext cx="438688" cy="895092"/>
            </a:xfrm>
            <a:prstGeom prst="bentConnector3">
              <a:avLst>
                <a:gd name="adj1" fmla="val 5000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868624A0-F339-E16A-9D1B-205ABBEC5D04}"/>
                </a:ext>
              </a:extLst>
            </p:cNvPr>
            <p:cNvGrpSpPr/>
            <p:nvPr/>
          </p:nvGrpSpPr>
          <p:grpSpPr>
            <a:xfrm>
              <a:off x="874674" y="3707146"/>
              <a:ext cx="1492038" cy="391442"/>
              <a:chOff x="874674" y="3707146"/>
              <a:chExt cx="1492038" cy="391442"/>
            </a:xfrm>
          </p:grpSpPr>
          <p:cxnSp>
            <p:nvCxnSpPr>
              <p:cNvPr id="114" name="Straight Arrow Connector 113">
                <a:extLst>
                  <a:ext uri="{FF2B5EF4-FFF2-40B4-BE49-F238E27FC236}">
                    <a16:creationId xmlns:a16="http://schemas.microsoft.com/office/drawing/2014/main" id="{A3FFE321-385A-8146-F2FA-4071C0198B3C}"/>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10543B04-7083-F18A-D4BC-B7DCC306C5F0}"/>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E12AEBFF-B0EF-B4DF-B883-6434BFA4C794}"/>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E390F584-C7E4-33A1-7C93-2D04F27E632A}"/>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18" name="Hexagon 117">
                <a:extLst>
                  <a:ext uri="{FF2B5EF4-FFF2-40B4-BE49-F238E27FC236}">
                    <a16:creationId xmlns:a16="http://schemas.microsoft.com/office/drawing/2014/main" id="{0391B607-095B-F331-9FF2-A72E60FEAF41}"/>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09" name="Group 108">
              <a:extLst>
                <a:ext uri="{FF2B5EF4-FFF2-40B4-BE49-F238E27FC236}">
                  <a16:creationId xmlns:a16="http://schemas.microsoft.com/office/drawing/2014/main" id="{D02DE25E-5DCE-FEDC-7D88-7298CF61EB6D}"/>
                </a:ext>
              </a:extLst>
            </p:cNvPr>
            <p:cNvGrpSpPr/>
            <p:nvPr/>
          </p:nvGrpSpPr>
          <p:grpSpPr>
            <a:xfrm>
              <a:off x="838254" y="3307508"/>
              <a:ext cx="1632912" cy="402336"/>
              <a:chOff x="838254" y="3307508"/>
              <a:chExt cx="1632912" cy="402336"/>
            </a:xfrm>
          </p:grpSpPr>
          <p:sp>
            <p:nvSpPr>
              <p:cNvPr id="112" name="Rectangle 111">
                <a:extLst>
                  <a:ext uri="{FF2B5EF4-FFF2-40B4-BE49-F238E27FC236}">
                    <a16:creationId xmlns:a16="http://schemas.microsoft.com/office/drawing/2014/main" id="{395B308B-10EF-5AD4-503A-6F888F46A367}"/>
                  </a:ext>
                </a:extLst>
              </p:cNvPr>
              <p:cNvSpPr/>
              <p:nvPr/>
            </p:nvSpPr>
            <p:spPr>
              <a:xfrm>
                <a:off x="838254" y="3307508"/>
                <a:ext cx="1632912"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Reference genome</a:t>
                </a:r>
              </a:p>
            </p:txBody>
          </p:sp>
          <p:cxnSp>
            <p:nvCxnSpPr>
              <p:cNvPr id="113" name="Straight Arrow Connector 112">
                <a:extLst>
                  <a:ext uri="{FF2B5EF4-FFF2-40B4-BE49-F238E27FC236}">
                    <a16:creationId xmlns:a16="http://schemas.microsoft.com/office/drawing/2014/main" id="{AB7C2FE5-AC9D-3457-8C9B-6E7EF4E068F0}"/>
                  </a:ext>
                </a:extLst>
              </p:cNvPr>
              <p:cNvCxnSpPr>
                <a:cxnSpLocks/>
                <a:stCxn id="112" idx="2"/>
              </p:cNvCxnSpPr>
              <p:nvPr/>
            </p:nvCxnSpPr>
            <p:spPr>
              <a:xfrm>
                <a:off x="1654711" y="3508676"/>
                <a:ext cx="0" cy="201168"/>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10" name="TextBox 109">
              <a:extLst>
                <a:ext uri="{FF2B5EF4-FFF2-40B4-BE49-F238E27FC236}">
                  <a16:creationId xmlns:a16="http://schemas.microsoft.com/office/drawing/2014/main" id="{E8E7335C-9A02-41CF-2F5D-1B77E55A088F}"/>
                </a:ext>
              </a:extLst>
            </p:cNvPr>
            <p:cNvSpPr txBox="1"/>
            <p:nvPr/>
          </p:nvSpPr>
          <p:spPr>
            <a:xfrm rot="16200000">
              <a:off x="2369511" y="3960534"/>
              <a:ext cx="432048" cy="215444"/>
            </a:xfrm>
            <a:prstGeom prst="rect">
              <a:avLst/>
            </a:prstGeom>
            <a:noFill/>
          </p:spPr>
          <p:txBody>
            <a:bodyPr wrap="square" lIns="0" tIns="0" rIns="0" bIns="0">
              <a:noAutofit/>
            </a:bodyPr>
            <a:lstStyle/>
            <a:p>
              <a:r>
                <a:rPr lang="en-US" sz="1100" kern="0" dirty="0">
                  <a:latin typeface="Calibri"/>
                  <a:ea typeface="Calibri"/>
                  <a:cs typeface="Calibri"/>
                  <a:sym typeface="Calibri"/>
                </a:rPr>
                <a:t>Store</a:t>
              </a:r>
              <a:endParaRPr lang="en-US" sz="1100" dirty="0">
                <a:latin typeface="Calibri"/>
                <a:ea typeface="Calibri"/>
                <a:cs typeface="Calibri"/>
                <a:sym typeface="Calibri"/>
              </a:endParaRPr>
            </a:p>
          </p:txBody>
        </p:sp>
        <p:sp>
          <p:nvSpPr>
            <p:cNvPr id="111" name="TextBox 110">
              <a:extLst>
                <a:ext uri="{FF2B5EF4-FFF2-40B4-BE49-F238E27FC236}">
                  <a16:creationId xmlns:a16="http://schemas.microsoft.com/office/drawing/2014/main" id="{C9FF6B4E-219B-C433-65D0-A8891D66FBA6}"/>
                </a:ext>
              </a:extLst>
            </p:cNvPr>
            <p:cNvSpPr txBox="1"/>
            <p:nvPr/>
          </p:nvSpPr>
          <p:spPr>
            <a:xfrm rot="5400000">
              <a:off x="3862580" y="3830928"/>
              <a:ext cx="527284" cy="215444"/>
            </a:xfrm>
            <a:prstGeom prst="rect">
              <a:avLst/>
            </a:prstGeom>
            <a:noFill/>
          </p:spPr>
          <p:txBody>
            <a:bodyPr wrap="square" lIns="0" tIns="0" rIns="0" bIns="0">
              <a:noAutofit/>
            </a:bodyPr>
            <a:lstStyle/>
            <a:p>
              <a:r>
                <a:rPr lang="en-US" sz="1100" kern="0" dirty="0">
                  <a:latin typeface="Calibri"/>
                  <a:ea typeface="Calibri"/>
                  <a:cs typeface="Calibri"/>
                  <a:sym typeface="Calibri"/>
                </a:rPr>
                <a:t>Query</a:t>
              </a:r>
              <a:endParaRPr lang="en-US" sz="1100" dirty="0">
                <a:latin typeface="Calibri"/>
                <a:ea typeface="Calibri"/>
                <a:cs typeface="Calibri"/>
                <a:sym typeface="Calibri"/>
              </a:endParaRPr>
            </a:p>
          </p:txBody>
        </p:sp>
      </p:grpSp>
      <p:grpSp>
        <p:nvGrpSpPr>
          <p:cNvPr id="148" name="Group 147">
            <a:extLst>
              <a:ext uri="{FF2B5EF4-FFF2-40B4-BE49-F238E27FC236}">
                <a16:creationId xmlns:a16="http://schemas.microsoft.com/office/drawing/2014/main" id="{C1C2A7A0-6CCD-262F-8826-EE956168428B}"/>
              </a:ext>
            </a:extLst>
          </p:cNvPr>
          <p:cNvGrpSpPr/>
          <p:nvPr/>
        </p:nvGrpSpPr>
        <p:grpSpPr>
          <a:xfrm>
            <a:off x="6927871" y="2783082"/>
            <a:ext cx="1316752" cy="1534186"/>
            <a:chOff x="6006453" y="3026015"/>
            <a:chExt cx="1601254" cy="1865669"/>
          </a:xfrm>
        </p:grpSpPr>
        <p:grpSp>
          <p:nvGrpSpPr>
            <p:cNvPr id="150" name="Group 149">
              <a:extLst>
                <a:ext uri="{FF2B5EF4-FFF2-40B4-BE49-F238E27FC236}">
                  <a16:creationId xmlns:a16="http://schemas.microsoft.com/office/drawing/2014/main" id="{A41CD5F6-E9EE-7864-9701-B16EEC4B9234}"/>
                </a:ext>
              </a:extLst>
            </p:cNvPr>
            <p:cNvGrpSpPr/>
            <p:nvPr/>
          </p:nvGrpSpPr>
          <p:grpSpPr>
            <a:xfrm>
              <a:off x="6006453" y="3026015"/>
              <a:ext cx="1601254" cy="1865669"/>
              <a:chOff x="2577801" y="3003490"/>
              <a:chExt cx="1601254" cy="1865669"/>
            </a:xfrm>
            <a:solidFill>
              <a:srgbClr val="E3F2DA"/>
            </a:solidFill>
          </p:grpSpPr>
          <p:sp>
            <p:nvSpPr>
              <p:cNvPr id="174" name="Rounded Rectangle 173">
                <a:extLst>
                  <a:ext uri="{FF2B5EF4-FFF2-40B4-BE49-F238E27FC236}">
                    <a16:creationId xmlns:a16="http://schemas.microsoft.com/office/drawing/2014/main" id="{9C893E46-8638-1C15-6C7B-D3E46B89AA17}"/>
                  </a:ext>
                </a:extLst>
              </p:cNvPr>
              <p:cNvSpPr/>
              <p:nvPr/>
            </p:nvSpPr>
            <p:spPr>
              <a:xfrm>
                <a:off x="2577801" y="3003490"/>
                <a:ext cx="1601254"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75" name="TextBox 174">
                <a:extLst>
                  <a:ext uri="{FF2B5EF4-FFF2-40B4-BE49-F238E27FC236}">
                    <a16:creationId xmlns:a16="http://schemas.microsoft.com/office/drawing/2014/main" id="{902B1190-F21F-76C1-91DE-513AD88D164F}"/>
                  </a:ext>
                </a:extLst>
              </p:cNvPr>
              <p:cNvSpPr txBox="1"/>
              <p:nvPr/>
            </p:nvSpPr>
            <p:spPr>
              <a:xfrm>
                <a:off x="2948970" y="3017917"/>
                <a:ext cx="858917"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Chaining</a:t>
                </a:r>
              </a:p>
            </p:txBody>
          </p:sp>
        </p:grpSp>
        <p:sp>
          <p:nvSpPr>
            <p:cNvPr id="151" name="Rectangle 150">
              <a:extLst>
                <a:ext uri="{FF2B5EF4-FFF2-40B4-BE49-F238E27FC236}">
                  <a16:creationId xmlns:a16="http://schemas.microsoft.com/office/drawing/2014/main" id="{1560B06A-8AE3-029C-BAB0-AB300DDA5B11}"/>
                </a:ext>
              </a:extLst>
            </p:cNvPr>
            <p:cNvSpPr/>
            <p:nvPr/>
          </p:nvSpPr>
          <p:spPr>
            <a:xfrm rot="16200000">
              <a:off x="5604640" y="4024842"/>
              <a:ext cx="1097280" cy="201168"/>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2" name="Rectangle 151">
              <a:extLst>
                <a:ext uri="{FF2B5EF4-FFF2-40B4-BE49-F238E27FC236}">
                  <a16:creationId xmlns:a16="http://schemas.microsoft.com/office/drawing/2014/main" id="{BC73C77B-9DF6-AB2B-3F75-03CB87CA5D5F}"/>
                </a:ext>
              </a:extLst>
            </p:cNvPr>
            <p:cNvSpPr/>
            <p:nvPr/>
          </p:nvSpPr>
          <p:spPr>
            <a:xfrm>
              <a:off x="6340514" y="3300803"/>
              <a:ext cx="1097280"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3" name="Rectangle 152">
              <a:extLst>
                <a:ext uri="{FF2B5EF4-FFF2-40B4-BE49-F238E27FC236}">
                  <a16:creationId xmlns:a16="http://schemas.microsoft.com/office/drawing/2014/main" id="{752EFFFD-BE66-2776-FCE5-67EB09E98B9F}"/>
                </a:ext>
              </a:extLst>
            </p:cNvPr>
            <p:cNvSpPr/>
            <p:nvPr/>
          </p:nvSpPr>
          <p:spPr>
            <a:xfrm>
              <a:off x="6344748" y="3569706"/>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4" name="Rectangle 153">
              <a:extLst>
                <a:ext uri="{FF2B5EF4-FFF2-40B4-BE49-F238E27FC236}">
                  <a16:creationId xmlns:a16="http://schemas.microsoft.com/office/drawing/2014/main" id="{5B41A529-BB97-C77F-754B-F87F373832B9}"/>
                </a:ext>
              </a:extLst>
            </p:cNvPr>
            <p:cNvSpPr/>
            <p:nvPr/>
          </p:nvSpPr>
          <p:spPr>
            <a:xfrm>
              <a:off x="6384837" y="3702979"/>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5" name="Rectangle 154">
              <a:extLst>
                <a:ext uri="{FF2B5EF4-FFF2-40B4-BE49-F238E27FC236}">
                  <a16:creationId xmlns:a16="http://schemas.microsoft.com/office/drawing/2014/main" id="{80AAAFEF-B135-E059-CC35-1D1CC28E4E77}"/>
                </a:ext>
              </a:extLst>
            </p:cNvPr>
            <p:cNvSpPr/>
            <p:nvPr/>
          </p:nvSpPr>
          <p:spPr>
            <a:xfrm>
              <a:off x="6544640" y="3811843"/>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6" name="Rectangle 155">
              <a:extLst>
                <a:ext uri="{FF2B5EF4-FFF2-40B4-BE49-F238E27FC236}">
                  <a16:creationId xmlns:a16="http://schemas.microsoft.com/office/drawing/2014/main" id="{E3B16709-9F14-003A-CEDF-F0E7AD11B3FB}"/>
                </a:ext>
              </a:extLst>
            </p:cNvPr>
            <p:cNvSpPr/>
            <p:nvPr/>
          </p:nvSpPr>
          <p:spPr>
            <a:xfrm>
              <a:off x="6863678" y="4040448"/>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7" name="TextBox 156">
              <a:extLst>
                <a:ext uri="{FF2B5EF4-FFF2-40B4-BE49-F238E27FC236}">
                  <a16:creationId xmlns:a16="http://schemas.microsoft.com/office/drawing/2014/main" id="{FFE36FEF-9A54-E871-2359-796367DDCC65}"/>
                </a:ext>
              </a:extLst>
            </p:cNvPr>
            <p:cNvSpPr txBox="1"/>
            <p:nvPr/>
          </p:nvSpPr>
          <p:spPr>
            <a:xfrm>
              <a:off x="6302555" y="4651814"/>
              <a:ext cx="1139009" cy="21544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Hash matches</a:t>
              </a:r>
              <a:endParaRPr lang="en-US" sz="1100" dirty="0">
                <a:latin typeface="Calibri"/>
                <a:ea typeface="Calibri"/>
                <a:cs typeface="Calibri"/>
                <a:sym typeface="Calibri"/>
              </a:endParaRPr>
            </a:p>
          </p:txBody>
        </p:sp>
        <p:grpSp>
          <p:nvGrpSpPr>
            <p:cNvPr id="158" name="Group 157">
              <a:extLst>
                <a:ext uri="{FF2B5EF4-FFF2-40B4-BE49-F238E27FC236}">
                  <a16:creationId xmlns:a16="http://schemas.microsoft.com/office/drawing/2014/main" id="{4C78D935-AAAB-DEF2-E355-3631BB08749D}"/>
                </a:ext>
              </a:extLst>
            </p:cNvPr>
            <p:cNvGrpSpPr/>
            <p:nvPr/>
          </p:nvGrpSpPr>
          <p:grpSpPr>
            <a:xfrm>
              <a:off x="6327600" y="4073843"/>
              <a:ext cx="291261" cy="291261"/>
              <a:chOff x="6442287" y="4134938"/>
              <a:chExt cx="291261" cy="291261"/>
            </a:xfrm>
          </p:grpSpPr>
          <p:sp>
            <p:nvSpPr>
              <p:cNvPr id="172" name="Rectangle 171">
                <a:extLst>
                  <a:ext uri="{FF2B5EF4-FFF2-40B4-BE49-F238E27FC236}">
                    <a16:creationId xmlns:a16="http://schemas.microsoft.com/office/drawing/2014/main" id="{EDC8D779-3AE7-AD39-AB2F-8ACD4999A90F}"/>
                  </a:ext>
                </a:extLst>
              </p:cNvPr>
              <p:cNvSpPr/>
              <p:nvPr/>
            </p:nvSpPr>
            <p:spPr>
              <a:xfrm>
                <a:off x="6484333" y="4179984"/>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3" name="Multiply 172">
                <a:extLst>
                  <a:ext uri="{FF2B5EF4-FFF2-40B4-BE49-F238E27FC236}">
                    <a16:creationId xmlns:a16="http://schemas.microsoft.com/office/drawing/2014/main" id="{C80A8EAF-92E0-3A84-2C5B-838223368B77}"/>
                  </a:ext>
                </a:extLst>
              </p:cNvPr>
              <p:cNvSpPr>
                <a:spLocks noChangeAspect="1"/>
              </p:cNvSpPr>
              <p:nvPr/>
            </p:nvSpPr>
            <p:spPr>
              <a:xfrm>
                <a:off x="6442287" y="4134938"/>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59" name="Group 158">
              <a:extLst>
                <a:ext uri="{FF2B5EF4-FFF2-40B4-BE49-F238E27FC236}">
                  <a16:creationId xmlns:a16="http://schemas.microsoft.com/office/drawing/2014/main" id="{EC08E02D-15C3-8DB3-F3D7-547FF50A201D}"/>
                </a:ext>
              </a:extLst>
            </p:cNvPr>
            <p:cNvGrpSpPr/>
            <p:nvPr/>
          </p:nvGrpSpPr>
          <p:grpSpPr>
            <a:xfrm>
              <a:off x="6718047" y="4368659"/>
              <a:ext cx="291261" cy="291261"/>
              <a:chOff x="6442287" y="4175699"/>
              <a:chExt cx="291261" cy="291261"/>
            </a:xfrm>
          </p:grpSpPr>
          <p:sp>
            <p:nvSpPr>
              <p:cNvPr id="170" name="Rectangle 169">
                <a:extLst>
                  <a:ext uri="{FF2B5EF4-FFF2-40B4-BE49-F238E27FC236}">
                    <a16:creationId xmlns:a16="http://schemas.microsoft.com/office/drawing/2014/main" id="{D119F947-C4AB-B14A-1A5F-76D36CA4A66E}"/>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1" name="Multiply 170">
                <a:extLst>
                  <a:ext uri="{FF2B5EF4-FFF2-40B4-BE49-F238E27FC236}">
                    <a16:creationId xmlns:a16="http://schemas.microsoft.com/office/drawing/2014/main" id="{0DF03AAC-CCDE-1395-BB9D-05A6693B3846}"/>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60" name="Group 159">
              <a:extLst>
                <a:ext uri="{FF2B5EF4-FFF2-40B4-BE49-F238E27FC236}">
                  <a16:creationId xmlns:a16="http://schemas.microsoft.com/office/drawing/2014/main" id="{53BCAE55-D2C7-0BF2-4E4F-043F6605654E}"/>
                </a:ext>
              </a:extLst>
            </p:cNvPr>
            <p:cNvGrpSpPr/>
            <p:nvPr/>
          </p:nvGrpSpPr>
          <p:grpSpPr>
            <a:xfrm>
              <a:off x="7143941" y="3615165"/>
              <a:ext cx="291261" cy="291261"/>
              <a:chOff x="6442287" y="4175699"/>
              <a:chExt cx="291261" cy="291261"/>
            </a:xfrm>
          </p:grpSpPr>
          <p:sp>
            <p:nvSpPr>
              <p:cNvPr id="168" name="Rectangle 167">
                <a:extLst>
                  <a:ext uri="{FF2B5EF4-FFF2-40B4-BE49-F238E27FC236}">
                    <a16:creationId xmlns:a16="http://schemas.microsoft.com/office/drawing/2014/main" id="{014D6C27-62AD-C6FA-809E-29F34C3F328D}"/>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9" name="Multiply 168">
                <a:extLst>
                  <a:ext uri="{FF2B5EF4-FFF2-40B4-BE49-F238E27FC236}">
                    <a16:creationId xmlns:a16="http://schemas.microsoft.com/office/drawing/2014/main" id="{D3BDCA09-AC3D-803F-271B-6A84B8589887}"/>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sp>
          <p:nvSpPr>
            <p:cNvPr id="161" name="Rectangle 160">
              <a:extLst>
                <a:ext uri="{FF2B5EF4-FFF2-40B4-BE49-F238E27FC236}">
                  <a16:creationId xmlns:a16="http://schemas.microsoft.com/office/drawing/2014/main" id="{FBDFAE24-A3FF-0E8F-43A6-488FF1EA6ED8}"/>
                </a:ext>
              </a:extLst>
            </p:cNvPr>
            <p:cNvSpPr/>
            <p:nvPr/>
          </p:nvSpPr>
          <p:spPr>
            <a:xfrm>
              <a:off x="7159364" y="4169710"/>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62" name="Rectangle 161">
              <a:extLst>
                <a:ext uri="{FF2B5EF4-FFF2-40B4-BE49-F238E27FC236}">
                  <a16:creationId xmlns:a16="http://schemas.microsoft.com/office/drawing/2014/main" id="{92FD8619-057B-E27C-F36F-477D3AE42847}"/>
                </a:ext>
              </a:extLst>
            </p:cNvPr>
            <p:cNvSpPr/>
            <p:nvPr/>
          </p:nvSpPr>
          <p:spPr>
            <a:xfrm>
              <a:off x="7104082" y="4420011"/>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3" name="Multiply 162">
              <a:extLst>
                <a:ext uri="{FF2B5EF4-FFF2-40B4-BE49-F238E27FC236}">
                  <a16:creationId xmlns:a16="http://schemas.microsoft.com/office/drawing/2014/main" id="{14B08B83-6180-8807-7FAF-25E667D2FEF2}"/>
                </a:ext>
              </a:extLst>
            </p:cNvPr>
            <p:cNvSpPr>
              <a:spLocks noChangeAspect="1"/>
            </p:cNvSpPr>
            <p:nvPr/>
          </p:nvSpPr>
          <p:spPr>
            <a:xfrm>
              <a:off x="7062036" y="4374965"/>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cxnSp>
          <p:nvCxnSpPr>
            <p:cNvPr id="164" name="Straight Arrow Connector 163">
              <a:extLst>
                <a:ext uri="{FF2B5EF4-FFF2-40B4-BE49-F238E27FC236}">
                  <a16:creationId xmlns:a16="http://schemas.microsoft.com/office/drawing/2014/main" id="{3E05AA98-ED41-E6DB-70B6-834E925730F9}"/>
                </a:ext>
              </a:extLst>
            </p:cNvPr>
            <p:cNvCxnSpPr>
              <a:cxnSpLocks/>
            </p:cNvCxnSpPr>
            <p:nvPr/>
          </p:nvCxnSpPr>
          <p:spPr>
            <a:xfrm>
              <a:off x="6355094" y="3565659"/>
              <a:ext cx="24641" cy="130319"/>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B17F03A9-BB50-E8B2-18CD-09BA19B934A2}"/>
                </a:ext>
              </a:extLst>
            </p:cNvPr>
            <p:cNvCxnSpPr>
              <a:cxnSpLocks/>
            </p:cNvCxnSpPr>
            <p:nvPr/>
          </p:nvCxnSpPr>
          <p:spPr>
            <a:xfrm>
              <a:off x="6387199" y="3708610"/>
              <a:ext cx="151599" cy="104425"/>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B8B5A02E-5C54-355D-D518-3FE061006A12}"/>
                </a:ext>
              </a:extLst>
            </p:cNvPr>
            <p:cNvCxnSpPr>
              <a:cxnSpLocks/>
            </p:cNvCxnSpPr>
            <p:nvPr/>
          </p:nvCxnSpPr>
          <p:spPr>
            <a:xfrm>
              <a:off x="6546933" y="3813621"/>
              <a:ext cx="323627" cy="234564"/>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0A6F7955-DB4B-60F0-99FD-DCE5205CF6ED}"/>
                </a:ext>
              </a:extLst>
            </p:cNvPr>
            <p:cNvCxnSpPr>
              <a:cxnSpLocks/>
            </p:cNvCxnSpPr>
            <p:nvPr/>
          </p:nvCxnSpPr>
          <p:spPr>
            <a:xfrm>
              <a:off x="6857831" y="4039455"/>
              <a:ext cx="292767" cy="134657"/>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57745CAF-BEE1-9A85-B13D-58BD021C8B74}"/>
              </a:ext>
            </a:extLst>
          </p:cNvPr>
          <p:cNvGrpSpPr/>
          <p:nvPr/>
        </p:nvGrpSpPr>
        <p:grpSpPr>
          <a:xfrm>
            <a:off x="5289505" y="2783082"/>
            <a:ext cx="1586619" cy="1534186"/>
            <a:chOff x="3984359" y="3732265"/>
            <a:chExt cx="1455563" cy="1407461"/>
          </a:xfrm>
        </p:grpSpPr>
        <p:grpSp>
          <p:nvGrpSpPr>
            <p:cNvPr id="177" name="Group 176">
              <a:extLst>
                <a:ext uri="{FF2B5EF4-FFF2-40B4-BE49-F238E27FC236}">
                  <a16:creationId xmlns:a16="http://schemas.microsoft.com/office/drawing/2014/main" id="{2AD8A388-8460-0964-337F-75FD892FAE1A}"/>
                </a:ext>
              </a:extLst>
            </p:cNvPr>
            <p:cNvGrpSpPr/>
            <p:nvPr/>
          </p:nvGrpSpPr>
          <p:grpSpPr>
            <a:xfrm>
              <a:off x="4197692" y="3732265"/>
              <a:ext cx="1242230" cy="1407461"/>
              <a:chOff x="4365515" y="3026015"/>
              <a:chExt cx="1646645" cy="1865669"/>
            </a:xfrm>
          </p:grpSpPr>
          <p:grpSp>
            <p:nvGrpSpPr>
              <p:cNvPr id="180" name="Group 179">
                <a:extLst>
                  <a:ext uri="{FF2B5EF4-FFF2-40B4-BE49-F238E27FC236}">
                    <a16:creationId xmlns:a16="http://schemas.microsoft.com/office/drawing/2014/main" id="{D6C07AEC-8817-F87D-DDC0-FE96C6D65D45}"/>
                  </a:ext>
                </a:extLst>
              </p:cNvPr>
              <p:cNvGrpSpPr/>
              <p:nvPr/>
            </p:nvGrpSpPr>
            <p:grpSpPr>
              <a:xfrm>
                <a:off x="4365515" y="3026015"/>
                <a:ext cx="1646645" cy="1865669"/>
                <a:chOff x="2577801" y="3003490"/>
                <a:chExt cx="1646645" cy="1865669"/>
              </a:xfrm>
              <a:solidFill>
                <a:srgbClr val="E3F2DA"/>
              </a:solidFill>
            </p:grpSpPr>
            <p:sp>
              <p:nvSpPr>
                <p:cNvPr id="202" name="Rounded Rectangle 201">
                  <a:extLst>
                    <a:ext uri="{FF2B5EF4-FFF2-40B4-BE49-F238E27FC236}">
                      <a16:creationId xmlns:a16="http://schemas.microsoft.com/office/drawing/2014/main" id="{A4DC49B9-197C-0030-3076-1DF8A967B8E5}"/>
                    </a:ext>
                  </a:extLst>
                </p:cNvPr>
                <p:cNvSpPr/>
                <p:nvPr/>
              </p:nvSpPr>
              <p:spPr>
                <a:xfrm>
                  <a:off x="2577801" y="3003490"/>
                  <a:ext cx="1646645"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03" name="TextBox 202">
                  <a:extLst>
                    <a:ext uri="{FF2B5EF4-FFF2-40B4-BE49-F238E27FC236}">
                      <a16:creationId xmlns:a16="http://schemas.microsoft.com/office/drawing/2014/main" id="{38BE0418-D501-24D3-0B05-4385B00434E1}"/>
                    </a:ext>
                  </a:extLst>
                </p:cNvPr>
                <p:cNvSpPr txBox="1"/>
                <p:nvPr/>
              </p:nvSpPr>
              <p:spPr>
                <a:xfrm>
                  <a:off x="3032107" y="3019035"/>
                  <a:ext cx="738034"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Seeding</a:t>
                  </a:r>
                </a:p>
              </p:txBody>
            </p:sp>
          </p:grpSp>
          <p:cxnSp>
            <p:nvCxnSpPr>
              <p:cNvPr id="181" name="Elbow Connector 180">
                <a:extLst>
                  <a:ext uri="{FF2B5EF4-FFF2-40B4-BE49-F238E27FC236}">
                    <a16:creationId xmlns:a16="http://schemas.microsoft.com/office/drawing/2014/main" id="{289D229B-FC83-E9C5-A8AA-B813234275C0}"/>
                  </a:ext>
                </a:extLst>
              </p:cNvPr>
              <p:cNvCxnSpPr>
                <a:cxnSpLocks/>
                <a:stCxn id="186" idx="2"/>
                <a:endCxn id="199" idx="0"/>
              </p:cNvCxnSpPr>
              <p:nvPr/>
            </p:nvCxnSpPr>
            <p:spPr>
              <a:xfrm rot="5400000">
                <a:off x="5554528" y="4439436"/>
                <a:ext cx="408548" cy="135429"/>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A8EEDA27-FA45-962B-0DE3-39695E1712B3}"/>
                  </a:ext>
                </a:extLst>
              </p:cNvPr>
              <p:cNvGrpSpPr/>
              <p:nvPr/>
            </p:nvGrpSpPr>
            <p:grpSpPr>
              <a:xfrm>
                <a:off x="4516947" y="4610840"/>
                <a:ext cx="1174140" cy="201168"/>
                <a:chOff x="4516947" y="4459637"/>
                <a:chExt cx="1174140" cy="201168"/>
              </a:xfrm>
            </p:grpSpPr>
            <p:sp>
              <p:nvSpPr>
                <p:cNvPr id="199" name="Hexagon 198">
                  <a:extLst>
                    <a:ext uri="{FF2B5EF4-FFF2-40B4-BE49-F238E27FC236}">
                      <a16:creationId xmlns:a16="http://schemas.microsoft.com/office/drawing/2014/main" id="{4065043E-FC55-C030-4027-05131FDF7081}"/>
                    </a:ext>
                  </a:extLst>
                </p:cNvPr>
                <p:cNvSpPr>
                  <a:spLocks/>
                </p:cNvSpPr>
                <p:nvPr/>
              </p:nvSpPr>
              <p:spPr>
                <a:xfrm>
                  <a:off x="5190869" y="4459637"/>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200" name="Rectangle 199">
                  <a:extLst>
                    <a:ext uri="{FF2B5EF4-FFF2-40B4-BE49-F238E27FC236}">
                      <a16:creationId xmlns:a16="http://schemas.microsoft.com/office/drawing/2014/main" id="{C6C5B0DE-5806-9C7F-1F00-ABF68CF65458}"/>
                    </a:ext>
                  </a:extLst>
                </p:cNvPr>
                <p:cNvSpPr/>
                <p:nvPr/>
              </p:nvSpPr>
              <p:spPr>
                <a:xfrm>
                  <a:off x="4516947" y="4459637"/>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cxnSp>
              <p:nvCxnSpPr>
                <p:cNvPr id="201" name="Straight Arrow Connector 200">
                  <a:extLst>
                    <a:ext uri="{FF2B5EF4-FFF2-40B4-BE49-F238E27FC236}">
                      <a16:creationId xmlns:a16="http://schemas.microsoft.com/office/drawing/2014/main" id="{D1B0301A-ED60-6E84-D4C5-55989AB58755}"/>
                    </a:ext>
                  </a:extLst>
                </p:cNvPr>
                <p:cNvCxnSpPr>
                  <a:cxnSpLocks/>
                </p:cNvCxnSpPr>
                <p:nvPr/>
              </p:nvCxnSpPr>
              <p:spPr>
                <a:xfrm>
                  <a:off x="4967714" y="4560444"/>
                  <a:ext cx="221123" cy="0"/>
                </a:xfrm>
                <a:prstGeom prst="straightConnector1">
                  <a:avLst/>
                </a:prstGeom>
                <a:ln w="127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183" name="Rectangle 182">
                <a:extLst>
                  <a:ext uri="{FF2B5EF4-FFF2-40B4-BE49-F238E27FC236}">
                    <a16:creationId xmlns:a16="http://schemas.microsoft.com/office/drawing/2014/main" id="{D1AB8935-0318-5F30-F8DA-15627EF4CA0D}"/>
                  </a:ext>
                </a:extLst>
              </p:cNvPr>
              <p:cNvSpPr/>
              <p:nvPr/>
            </p:nvSpPr>
            <p:spPr>
              <a:xfrm>
                <a:off x="4438107"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4" name="Rectangle 183">
                <a:extLst>
                  <a:ext uri="{FF2B5EF4-FFF2-40B4-BE49-F238E27FC236}">
                    <a16:creationId xmlns:a16="http://schemas.microsoft.com/office/drawing/2014/main" id="{27BE7B17-67DF-C97A-3E59-2CD5B2169917}"/>
                  </a:ext>
                </a:extLst>
              </p:cNvPr>
              <p:cNvSpPr/>
              <p:nvPr/>
            </p:nvSpPr>
            <p:spPr>
              <a:xfrm>
                <a:off x="4942165"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5" name="Rectangle 184">
                <a:extLst>
                  <a:ext uri="{FF2B5EF4-FFF2-40B4-BE49-F238E27FC236}">
                    <a16:creationId xmlns:a16="http://schemas.microsoft.com/office/drawing/2014/main" id="{5D291744-DDCC-2DC3-6061-8A2083F6D088}"/>
                  </a:ext>
                </a:extLst>
              </p:cNvPr>
              <p:cNvSpPr/>
              <p:nvPr/>
            </p:nvSpPr>
            <p:spPr>
              <a:xfrm>
                <a:off x="5446221"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6" name="Rectangle 185">
                <a:extLst>
                  <a:ext uri="{FF2B5EF4-FFF2-40B4-BE49-F238E27FC236}">
                    <a16:creationId xmlns:a16="http://schemas.microsoft.com/office/drawing/2014/main" id="{1C4809D2-7778-6AA5-E47E-E1FD2390FF25}"/>
                  </a:ext>
                </a:extLst>
              </p:cNvPr>
              <p:cNvSpPr/>
              <p:nvPr/>
            </p:nvSpPr>
            <p:spPr>
              <a:xfrm>
                <a:off x="5722932"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87" name="Straight Arrow Connector 186">
                <a:extLst>
                  <a:ext uri="{FF2B5EF4-FFF2-40B4-BE49-F238E27FC236}">
                    <a16:creationId xmlns:a16="http://schemas.microsoft.com/office/drawing/2014/main" id="{D804B203-7578-76F4-9C94-052CAA663C95}"/>
                  </a:ext>
                </a:extLst>
              </p:cNvPr>
              <p:cNvCxnSpPr>
                <a:cxnSpLocks/>
              </p:cNvCxnSpPr>
              <p:nvPr/>
            </p:nvCxnSpPr>
            <p:spPr>
              <a:xfrm>
                <a:off x="5046262"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D366B1C0-5768-01ED-AD2C-48D82C3CADFC}"/>
                  </a:ext>
                </a:extLst>
              </p:cNvPr>
              <p:cNvCxnSpPr>
                <a:cxnSpLocks/>
              </p:cNvCxnSpPr>
              <p:nvPr/>
            </p:nvCxnSpPr>
            <p:spPr>
              <a:xfrm>
                <a:off x="5550318"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9A736533-A107-EC19-388C-7991BEFCF6DA}"/>
                  </a:ext>
                </a:extLst>
              </p:cNvPr>
              <p:cNvGrpSpPr/>
              <p:nvPr/>
            </p:nvGrpSpPr>
            <p:grpSpPr>
              <a:xfrm>
                <a:off x="4447575" y="3702070"/>
                <a:ext cx="1492038" cy="391442"/>
                <a:chOff x="874674" y="3707146"/>
                <a:chExt cx="1492038" cy="391442"/>
              </a:xfrm>
            </p:grpSpPr>
            <p:cxnSp>
              <p:nvCxnSpPr>
                <p:cNvPr id="194" name="Straight Arrow Connector 193">
                  <a:extLst>
                    <a:ext uri="{FF2B5EF4-FFF2-40B4-BE49-F238E27FC236}">
                      <a16:creationId xmlns:a16="http://schemas.microsoft.com/office/drawing/2014/main" id="{50F08399-61F2-DB34-FFBB-FC1CB4DC59EF}"/>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FD0712D8-2623-77D7-8847-E19CA03ED234}"/>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93B9E640-CEA8-893B-6F19-818B32F499EB}"/>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237A8BDE-2E34-1AF7-D905-510EF0CB1DEE}"/>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98" name="Hexagon 197">
                  <a:extLst>
                    <a:ext uri="{FF2B5EF4-FFF2-40B4-BE49-F238E27FC236}">
                      <a16:creationId xmlns:a16="http://schemas.microsoft.com/office/drawing/2014/main" id="{B73A6BF5-2852-F2C1-C445-23CD49814B1D}"/>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90" name="Group 189">
                <a:extLst>
                  <a:ext uri="{FF2B5EF4-FFF2-40B4-BE49-F238E27FC236}">
                    <a16:creationId xmlns:a16="http://schemas.microsoft.com/office/drawing/2014/main" id="{2D92CB04-F6D7-3EAE-C89C-4EEE703A787A}"/>
                  </a:ext>
                </a:extLst>
              </p:cNvPr>
              <p:cNvGrpSpPr/>
              <p:nvPr/>
            </p:nvGrpSpPr>
            <p:grpSpPr>
              <a:xfrm>
                <a:off x="4438060" y="3302432"/>
                <a:ext cx="1498092" cy="403255"/>
                <a:chOff x="865159" y="3307508"/>
                <a:chExt cx="1498092" cy="403255"/>
              </a:xfrm>
            </p:grpSpPr>
            <p:sp>
              <p:nvSpPr>
                <p:cNvPr id="192" name="Rectangle 191">
                  <a:extLst>
                    <a:ext uri="{FF2B5EF4-FFF2-40B4-BE49-F238E27FC236}">
                      <a16:creationId xmlns:a16="http://schemas.microsoft.com/office/drawing/2014/main" id="{D3DCDF8A-3F52-0465-17FF-E562D8207A51}"/>
                    </a:ext>
                  </a:extLst>
                </p:cNvPr>
                <p:cNvSpPr/>
                <p:nvPr/>
              </p:nvSpPr>
              <p:spPr>
                <a:xfrm>
                  <a:off x="865159" y="3307508"/>
                  <a:ext cx="1498092" cy="201168"/>
                </a:xfrm>
                <a:prstGeom prst="rect">
                  <a:avLst/>
                </a:prstGeom>
                <a:solidFill>
                  <a:srgbClr val="F8F4E2"/>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Read</a:t>
                  </a:r>
                </a:p>
              </p:txBody>
            </p:sp>
            <p:cxnSp>
              <p:nvCxnSpPr>
                <p:cNvPr id="193" name="Straight Arrow Connector 192">
                  <a:extLst>
                    <a:ext uri="{FF2B5EF4-FFF2-40B4-BE49-F238E27FC236}">
                      <a16:creationId xmlns:a16="http://schemas.microsoft.com/office/drawing/2014/main" id="{BB31AA1A-81BF-4E5D-E11B-ADFB8D2CB07E}"/>
                    </a:ext>
                  </a:extLst>
                </p:cNvPr>
                <p:cNvCxnSpPr>
                  <a:cxnSpLocks/>
                  <a:stCxn id="192" idx="2"/>
                </p:cNvCxnSpPr>
                <p:nvPr/>
              </p:nvCxnSpPr>
              <p:spPr>
                <a:xfrm>
                  <a:off x="1614205" y="3508676"/>
                  <a:ext cx="0" cy="202087"/>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91" name="Straight Arrow Connector 190">
                <a:extLst>
                  <a:ext uri="{FF2B5EF4-FFF2-40B4-BE49-F238E27FC236}">
                    <a16:creationId xmlns:a16="http://schemas.microsoft.com/office/drawing/2014/main" id="{B15B524C-2F5D-6FC3-F0DE-27B04BEA7CB9}"/>
                  </a:ext>
                </a:extLst>
              </p:cNvPr>
              <p:cNvCxnSpPr>
                <a:cxnSpLocks/>
              </p:cNvCxnSpPr>
              <p:nvPr/>
            </p:nvCxnSpPr>
            <p:spPr>
              <a:xfrm>
                <a:off x="4537670"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79" name="Elbow Connector 178">
              <a:extLst>
                <a:ext uri="{FF2B5EF4-FFF2-40B4-BE49-F238E27FC236}">
                  <a16:creationId xmlns:a16="http://schemas.microsoft.com/office/drawing/2014/main" id="{86C170F1-A5C7-1D56-01F2-9117CAB9EFCE}"/>
                </a:ext>
              </a:extLst>
            </p:cNvPr>
            <p:cNvCxnSpPr>
              <a:cxnSpLocks/>
            </p:cNvCxnSpPr>
            <p:nvPr/>
          </p:nvCxnSpPr>
          <p:spPr>
            <a:xfrm rot="10800000">
              <a:off x="3984359" y="4169719"/>
              <a:ext cx="327575" cy="834019"/>
            </a:xfrm>
            <a:prstGeom prst="bentConnector3">
              <a:avLst>
                <a:gd name="adj1" fmla="val 4444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397" name="Group 396">
            <a:extLst>
              <a:ext uri="{FF2B5EF4-FFF2-40B4-BE49-F238E27FC236}">
                <a16:creationId xmlns:a16="http://schemas.microsoft.com/office/drawing/2014/main" id="{08C56A3D-F32B-5346-07F2-3C7D948B01B7}"/>
              </a:ext>
            </a:extLst>
          </p:cNvPr>
          <p:cNvGrpSpPr/>
          <p:nvPr/>
        </p:nvGrpSpPr>
        <p:grpSpPr>
          <a:xfrm>
            <a:off x="7291240" y="2783082"/>
            <a:ext cx="2216718" cy="1534186"/>
            <a:chOff x="5756500" y="4976538"/>
            <a:chExt cx="2216718" cy="1534186"/>
          </a:xfrm>
        </p:grpSpPr>
        <p:grpSp>
          <p:nvGrpSpPr>
            <p:cNvPr id="204" name="Group 203">
              <a:extLst>
                <a:ext uri="{FF2B5EF4-FFF2-40B4-BE49-F238E27FC236}">
                  <a16:creationId xmlns:a16="http://schemas.microsoft.com/office/drawing/2014/main" id="{48E5BA2D-333D-5A82-436D-0824FCE589EA}"/>
                </a:ext>
              </a:extLst>
            </p:cNvPr>
            <p:cNvGrpSpPr/>
            <p:nvPr/>
          </p:nvGrpSpPr>
          <p:grpSpPr>
            <a:xfrm>
              <a:off x="6761635" y="4976538"/>
              <a:ext cx="1211583" cy="1534186"/>
              <a:chOff x="6809683" y="3796133"/>
              <a:chExt cx="1211583" cy="1534186"/>
            </a:xfrm>
          </p:grpSpPr>
          <p:grpSp>
            <p:nvGrpSpPr>
              <p:cNvPr id="207" name="Group 206">
                <a:extLst>
                  <a:ext uri="{FF2B5EF4-FFF2-40B4-BE49-F238E27FC236}">
                    <a16:creationId xmlns:a16="http://schemas.microsoft.com/office/drawing/2014/main" id="{23F6D8EA-A584-B7E6-0AF5-4F1D34D77A62}"/>
                  </a:ext>
                </a:extLst>
              </p:cNvPr>
              <p:cNvGrpSpPr/>
              <p:nvPr/>
            </p:nvGrpSpPr>
            <p:grpSpPr>
              <a:xfrm>
                <a:off x="6809683" y="3796133"/>
                <a:ext cx="1211583" cy="1534186"/>
                <a:chOff x="2577801" y="3003490"/>
                <a:chExt cx="1473361" cy="1865669"/>
              </a:xfrm>
              <a:solidFill>
                <a:srgbClr val="E3F2DA"/>
              </a:solidFill>
            </p:grpSpPr>
            <p:sp>
              <p:nvSpPr>
                <p:cNvPr id="209" name="Rounded Rectangle 208">
                  <a:extLst>
                    <a:ext uri="{FF2B5EF4-FFF2-40B4-BE49-F238E27FC236}">
                      <a16:creationId xmlns:a16="http://schemas.microsoft.com/office/drawing/2014/main" id="{BA2944AD-BE5B-5993-4DF5-80EE264FC54C}"/>
                    </a:ext>
                  </a:extLst>
                </p:cNvPr>
                <p:cNvSpPr/>
                <p:nvPr/>
              </p:nvSpPr>
              <p:spPr>
                <a:xfrm>
                  <a:off x="2577801" y="3003490"/>
                  <a:ext cx="1473361"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10" name="TextBox 209">
                  <a:extLst>
                    <a:ext uri="{FF2B5EF4-FFF2-40B4-BE49-F238E27FC236}">
                      <a16:creationId xmlns:a16="http://schemas.microsoft.com/office/drawing/2014/main" id="{8F8DCA23-B178-9BE6-FB61-A7FF6A12A9F0}"/>
                    </a:ext>
                  </a:extLst>
                </p:cNvPr>
                <p:cNvSpPr txBox="1"/>
                <p:nvPr/>
              </p:nvSpPr>
              <p:spPr>
                <a:xfrm>
                  <a:off x="2871333" y="3017073"/>
                  <a:ext cx="886296" cy="205852"/>
                </a:xfrm>
                <a:prstGeom prst="rect">
                  <a:avLst/>
                </a:prstGeom>
                <a:noFill/>
              </p:spPr>
              <p:txBody>
                <a:bodyPr wrap="square" lIns="0" tIns="0" rIns="0" bIns="0">
                  <a:spAutoFit/>
                </a:bodyPr>
                <a:lstStyle/>
                <a:p>
                  <a:pPr algn="ctr" defTabSz="1600847"/>
                  <a:r>
                    <a:rPr lang="en-US" sz="1100" b="1" kern="0" dirty="0">
                      <a:latin typeface="Calibri"/>
                      <a:ea typeface="Calibri"/>
                      <a:cs typeface="Calibri"/>
                      <a:sym typeface="Calibri"/>
                    </a:rPr>
                    <a:t>Alignment</a:t>
                  </a:r>
                </a:p>
              </p:txBody>
            </p:sp>
          </p:grpSp>
          <p:sp>
            <p:nvSpPr>
              <p:cNvPr id="206" name="TextBox 205">
                <a:extLst>
                  <a:ext uri="{FF2B5EF4-FFF2-40B4-BE49-F238E27FC236}">
                    <a16:creationId xmlns:a16="http://schemas.microsoft.com/office/drawing/2014/main" id="{8C7540FD-EB34-E965-C88A-C6EE42396CE2}"/>
                  </a:ext>
                </a:extLst>
              </p:cNvPr>
              <p:cNvSpPr txBox="1"/>
              <p:nvPr/>
            </p:nvSpPr>
            <p:spPr>
              <a:xfrm>
                <a:off x="6930077" y="5117443"/>
                <a:ext cx="1016715" cy="18798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DP calculations</a:t>
                </a:r>
                <a:endParaRPr lang="en-US" sz="1100" dirty="0">
                  <a:latin typeface="Calibri"/>
                  <a:ea typeface="Calibri"/>
                  <a:cs typeface="Calibri"/>
                  <a:sym typeface="Calibri"/>
                </a:endParaRPr>
              </a:p>
            </p:txBody>
          </p:sp>
        </p:grpSp>
        <p:grpSp>
          <p:nvGrpSpPr>
            <p:cNvPr id="396" name="Group 395">
              <a:extLst>
                <a:ext uri="{FF2B5EF4-FFF2-40B4-BE49-F238E27FC236}">
                  <a16:creationId xmlns:a16="http://schemas.microsoft.com/office/drawing/2014/main" id="{2CC43B2E-A763-ECF8-5B14-A48967C99B4C}"/>
                </a:ext>
              </a:extLst>
            </p:cNvPr>
            <p:cNvGrpSpPr/>
            <p:nvPr/>
          </p:nvGrpSpPr>
          <p:grpSpPr>
            <a:xfrm>
              <a:off x="5756500" y="5202503"/>
              <a:ext cx="2147993" cy="883697"/>
              <a:chOff x="5756500" y="5202503"/>
              <a:chExt cx="2147993" cy="883697"/>
            </a:xfrm>
          </p:grpSpPr>
          <p:grpSp>
            <p:nvGrpSpPr>
              <p:cNvPr id="245" name="Group 244">
                <a:extLst>
                  <a:ext uri="{FF2B5EF4-FFF2-40B4-BE49-F238E27FC236}">
                    <a16:creationId xmlns:a16="http://schemas.microsoft.com/office/drawing/2014/main" id="{A50BC869-14DB-C844-C8BF-9BBC126939AA}"/>
                  </a:ext>
                </a:extLst>
              </p:cNvPr>
              <p:cNvGrpSpPr/>
              <p:nvPr/>
            </p:nvGrpSpPr>
            <p:grpSpPr>
              <a:xfrm>
                <a:off x="5756500" y="5423156"/>
                <a:ext cx="1338775" cy="663044"/>
                <a:chOff x="5804548" y="4242751"/>
                <a:chExt cx="1338775" cy="663044"/>
              </a:xfrm>
            </p:grpSpPr>
            <p:cxnSp>
              <p:nvCxnSpPr>
                <p:cNvPr id="246" name="Straight Arrow Connector 245">
                  <a:extLst>
                    <a:ext uri="{FF2B5EF4-FFF2-40B4-BE49-F238E27FC236}">
                      <a16:creationId xmlns:a16="http://schemas.microsoft.com/office/drawing/2014/main" id="{A4EE776A-B8C1-EF0D-6C2C-F05D1B9F82E4}"/>
                    </a:ext>
                  </a:extLst>
                </p:cNvPr>
                <p:cNvCxnSpPr>
                  <a:cxnSpLocks/>
                </p:cNvCxnSpPr>
                <p:nvPr/>
              </p:nvCxnSpPr>
              <p:spPr>
                <a:xfrm>
                  <a:off x="5804548" y="4242751"/>
                  <a:ext cx="1338775"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47" name="Straight Arrow Connector 246">
                  <a:extLst>
                    <a:ext uri="{FF2B5EF4-FFF2-40B4-BE49-F238E27FC236}">
                      <a16:creationId xmlns:a16="http://schemas.microsoft.com/office/drawing/2014/main" id="{E8C9A3D8-CED7-40CC-BF23-1A550A769B33}"/>
                    </a:ext>
                  </a:extLst>
                </p:cNvPr>
                <p:cNvCxnSpPr>
                  <a:cxnSpLocks/>
                </p:cNvCxnSpPr>
                <p:nvPr/>
              </p:nvCxnSpPr>
              <p:spPr>
                <a:xfrm>
                  <a:off x="6474423" y="4905795"/>
                  <a:ext cx="651344"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248" name="Group 247">
                <a:extLst>
                  <a:ext uri="{FF2B5EF4-FFF2-40B4-BE49-F238E27FC236}">
                    <a16:creationId xmlns:a16="http://schemas.microsoft.com/office/drawing/2014/main" id="{2262C02D-F219-2F4D-5918-0922C7445226}"/>
                  </a:ext>
                </a:extLst>
              </p:cNvPr>
              <p:cNvGrpSpPr/>
              <p:nvPr/>
            </p:nvGrpSpPr>
            <p:grpSpPr>
              <a:xfrm>
                <a:off x="6800118" y="5202503"/>
                <a:ext cx="1104375" cy="881219"/>
                <a:chOff x="6848166" y="4022098"/>
                <a:chExt cx="1104375" cy="881219"/>
              </a:xfrm>
            </p:grpSpPr>
            <p:sp>
              <p:nvSpPr>
                <p:cNvPr id="249" name="Rectangle 248">
                  <a:extLst>
                    <a:ext uri="{FF2B5EF4-FFF2-40B4-BE49-F238E27FC236}">
                      <a16:creationId xmlns:a16="http://schemas.microsoft.com/office/drawing/2014/main" id="{559A0AD2-3C4C-F156-2D26-409BD12909EA}"/>
                    </a:ext>
                  </a:extLst>
                </p:cNvPr>
                <p:cNvSpPr/>
                <p:nvPr/>
              </p:nvSpPr>
              <p:spPr>
                <a:xfrm rot="16200000">
                  <a:off x="6603744" y="4493468"/>
                  <a:ext cx="654270" cy="165426"/>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0" name="Rectangle 249">
                  <a:extLst>
                    <a:ext uri="{FF2B5EF4-FFF2-40B4-BE49-F238E27FC236}">
                      <a16:creationId xmlns:a16="http://schemas.microsoft.com/office/drawing/2014/main" id="{3FA20DB8-D6D4-A6E2-FCA4-601343CA4491}"/>
                    </a:ext>
                  </a:extLst>
                </p:cNvPr>
                <p:cNvSpPr/>
                <p:nvPr/>
              </p:nvSpPr>
              <p:spPr>
                <a:xfrm>
                  <a:off x="7103866" y="4022098"/>
                  <a:ext cx="848675" cy="165425"/>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1" name="Rectangle 250">
                  <a:extLst>
                    <a:ext uri="{FF2B5EF4-FFF2-40B4-BE49-F238E27FC236}">
                      <a16:creationId xmlns:a16="http://schemas.microsoft.com/office/drawing/2014/main" id="{5EBA95F8-89C7-F3E2-73F5-243A7306582D}"/>
                    </a:ext>
                  </a:extLst>
                </p:cNvPr>
                <p:cNvSpPr/>
                <p:nvPr/>
              </p:nvSpPr>
              <p:spPr>
                <a:xfrm>
                  <a:off x="7190645"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2" name="Rectangle 251">
                  <a:extLst>
                    <a:ext uri="{FF2B5EF4-FFF2-40B4-BE49-F238E27FC236}">
                      <a16:creationId xmlns:a16="http://schemas.microsoft.com/office/drawing/2014/main" id="{32DBCE21-7093-3813-0AFB-CA9DF70CDD30}"/>
                    </a:ext>
                  </a:extLst>
                </p:cNvPr>
                <p:cNvSpPr/>
                <p:nvPr/>
              </p:nvSpPr>
              <p:spPr>
                <a:xfrm>
                  <a:off x="744631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3" name="Rectangle 252">
                  <a:extLst>
                    <a:ext uri="{FF2B5EF4-FFF2-40B4-BE49-F238E27FC236}">
                      <a16:creationId xmlns:a16="http://schemas.microsoft.com/office/drawing/2014/main" id="{0E0FD7EA-79D6-CDD4-318A-2A9B8524B0FD}"/>
                    </a:ext>
                  </a:extLst>
                </p:cNvPr>
                <p:cNvSpPr/>
                <p:nvPr/>
              </p:nvSpPr>
              <p:spPr>
                <a:xfrm>
                  <a:off x="761675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4" name="Rectangle 253">
                  <a:extLst>
                    <a:ext uri="{FF2B5EF4-FFF2-40B4-BE49-F238E27FC236}">
                      <a16:creationId xmlns:a16="http://schemas.microsoft.com/office/drawing/2014/main" id="{7096D6EB-6717-8151-E340-25EBF51026C7}"/>
                    </a:ext>
                  </a:extLst>
                </p:cNvPr>
                <p:cNvSpPr/>
                <p:nvPr/>
              </p:nvSpPr>
              <p:spPr>
                <a:xfrm>
                  <a:off x="778720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5" name="Rectangle 254">
                  <a:extLst>
                    <a:ext uri="{FF2B5EF4-FFF2-40B4-BE49-F238E27FC236}">
                      <a16:creationId xmlns:a16="http://schemas.microsoft.com/office/drawing/2014/main" id="{AD22F8CD-A0BE-F333-FDA0-BD834D5EFA18}"/>
                    </a:ext>
                  </a:extLst>
                </p:cNvPr>
                <p:cNvSpPr/>
                <p:nvPr/>
              </p:nvSpPr>
              <p:spPr>
                <a:xfrm>
                  <a:off x="7531536"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6" name="Rectangle 255">
                  <a:extLst>
                    <a:ext uri="{FF2B5EF4-FFF2-40B4-BE49-F238E27FC236}">
                      <a16:creationId xmlns:a16="http://schemas.microsoft.com/office/drawing/2014/main" id="{43ABFC57-1C8F-6D18-4A37-358BB7696647}"/>
                    </a:ext>
                  </a:extLst>
                </p:cNvPr>
                <p:cNvSpPr/>
                <p:nvPr/>
              </p:nvSpPr>
              <p:spPr>
                <a:xfrm>
                  <a:off x="7701981"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7" name="Rectangle 256">
                  <a:extLst>
                    <a:ext uri="{FF2B5EF4-FFF2-40B4-BE49-F238E27FC236}">
                      <a16:creationId xmlns:a16="http://schemas.microsoft.com/office/drawing/2014/main" id="{CBE04976-A97A-F150-C9CB-64665A38686A}"/>
                    </a:ext>
                  </a:extLst>
                </p:cNvPr>
                <p:cNvSpPr/>
                <p:nvPr/>
              </p:nvSpPr>
              <p:spPr>
                <a:xfrm>
                  <a:off x="7872427"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8" name="Rectangle 257">
                  <a:extLst>
                    <a:ext uri="{FF2B5EF4-FFF2-40B4-BE49-F238E27FC236}">
                      <a16:creationId xmlns:a16="http://schemas.microsoft.com/office/drawing/2014/main" id="{A183331E-7B23-C6FB-E454-BDB50A4AD6C2}"/>
                    </a:ext>
                  </a:extLst>
                </p:cNvPr>
                <p:cNvSpPr/>
                <p:nvPr/>
              </p:nvSpPr>
              <p:spPr>
                <a:xfrm>
                  <a:off x="727586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9" name="Rectangle 258">
                  <a:extLst>
                    <a:ext uri="{FF2B5EF4-FFF2-40B4-BE49-F238E27FC236}">
                      <a16:creationId xmlns:a16="http://schemas.microsoft.com/office/drawing/2014/main" id="{F61A4EA8-4E98-00C0-C3AE-02D9D1BCE037}"/>
                    </a:ext>
                  </a:extLst>
                </p:cNvPr>
                <p:cNvSpPr/>
                <p:nvPr/>
              </p:nvSpPr>
              <p:spPr>
                <a:xfrm>
                  <a:off x="7361090"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0" name="Rectangle 259">
                  <a:extLst>
                    <a:ext uri="{FF2B5EF4-FFF2-40B4-BE49-F238E27FC236}">
                      <a16:creationId xmlns:a16="http://schemas.microsoft.com/office/drawing/2014/main" id="{D557AEDA-AEC1-D7E9-0A1F-9D5FF8DDB34C}"/>
                    </a:ext>
                  </a:extLst>
                </p:cNvPr>
                <p:cNvSpPr/>
                <p:nvPr/>
              </p:nvSpPr>
              <p:spPr>
                <a:xfrm>
                  <a:off x="710542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1" name="Rectangle 260">
                  <a:extLst>
                    <a:ext uri="{FF2B5EF4-FFF2-40B4-BE49-F238E27FC236}">
                      <a16:creationId xmlns:a16="http://schemas.microsoft.com/office/drawing/2014/main" id="{03190DFF-5A21-A12E-B4D6-B98F8606BF06}"/>
                    </a:ext>
                  </a:extLst>
                </p:cNvPr>
                <p:cNvSpPr/>
                <p:nvPr/>
              </p:nvSpPr>
              <p:spPr>
                <a:xfrm>
                  <a:off x="7190645" y="4410557"/>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2" name="Rectangle 261">
                  <a:extLst>
                    <a:ext uri="{FF2B5EF4-FFF2-40B4-BE49-F238E27FC236}">
                      <a16:creationId xmlns:a16="http://schemas.microsoft.com/office/drawing/2014/main" id="{54131F66-4D6D-13A6-A88E-548DD7D18D02}"/>
                    </a:ext>
                  </a:extLst>
                </p:cNvPr>
                <p:cNvSpPr/>
                <p:nvPr/>
              </p:nvSpPr>
              <p:spPr>
                <a:xfrm>
                  <a:off x="744631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3" name="Rectangle 262">
                  <a:extLst>
                    <a:ext uri="{FF2B5EF4-FFF2-40B4-BE49-F238E27FC236}">
                      <a16:creationId xmlns:a16="http://schemas.microsoft.com/office/drawing/2014/main" id="{90B55F57-9424-3432-CAB3-EE23150EC35B}"/>
                    </a:ext>
                  </a:extLst>
                </p:cNvPr>
                <p:cNvSpPr/>
                <p:nvPr/>
              </p:nvSpPr>
              <p:spPr>
                <a:xfrm>
                  <a:off x="761675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4" name="Rectangle 263">
                  <a:extLst>
                    <a:ext uri="{FF2B5EF4-FFF2-40B4-BE49-F238E27FC236}">
                      <a16:creationId xmlns:a16="http://schemas.microsoft.com/office/drawing/2014/main" id="{894B92C8-D8D4-80A2-B616-162630FA3FD0}"/>
                    </a:ext>
                  </a:extLst>
                </p:cNvPr>
                <p:cNvSpPr/>
                <p:nvPr/>
              </p:nvSpPr>
              <p:spPr>
                <a:xfrm>
                  <a:off x="778720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5" name="Rectangle 264">
                  <a:extLst>
                    <a:ext uri="{FF2B5EF4-FFF2-40B4-BE49-F238E27FC236}">
                      <a16:creationId xmlns:a16="http://schemas.microsoft.com/office/drawing/2014/main" id="{0EC53B9F-8D23-112E-F8F8-A8AF986034DB}"/>
                    </a:ext>
                  </a:extLst>
                </p:cNvPr>
                <p:cNvSpPr/>
                <p:nvPr/>
              </p:nvSpPr>
              <p:spPr>
                <a:xfrm>
                  <a:off x="7531536"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6" name="Rectangle 265">
                  <a:extLst>
                    <a:ext uri="{FF2B5EF4-FFF2-40B4-BE49-F238E27FC236}">
                      <a16:creationId xmlns:a16="http://schemas.microsoft.com/office/drawing/2014/main" id="{21F5E16E-1956-CE7E-079E-CCE5D786D9E0}"/>
                    </a:ext>
                  </a:extLst>
                </p:cNvPr>
                <p:cNvSpPr/>
                <p:nvPr/>
              </p:nvSpPr>
              <p:spPr>
                <a:xfrm>
                  <a:off x="7701981"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7" name="Rectangle 266">
                  <a:extLst>
                    <a:ext uri="{FF2B5EF4-FFF2-40B4-BE49-F238E27FC236}">
                      <a16:creationId xmlns:a16="http://schemas.microsoft.com/office/drawing/2014/main" id="{2A9BDDB7-1124-DFD6-BAE7-5AC3AFEF0893}"/>
                    </a:ext>
                  </a:extLst>
                </p:cNvPr>
                <p:cNvSpPr/>
                <p:nvPr/>
              </p:nvSpPr>
              <p:spPr>
                <a:xfrm>
                  <a:off x="7872427"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8" name="Rectangle 267">
                  <a:extLst>
                    <a:ext uri="{FF2B5EF4-FFF2-40B4-BE49-F238E27FC236}">
                      <a16:creationId xmlns:a16="http://schemas.microsoft.com/office/drawing/2014/main" id="{CA5722C7-1277-AF87-C205-D05CECEBE428}"/>
                    </a:ext>
                  </a:extLst>
                </p:cNvPr>
                <p:cNvSpPr/>
                <p:nvPr/>
              </p:nvSpPr>
              <p:spPr>
                <a:xfrm>
                  <a:off x="727586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9" name="Rectangle 268">
                  <a:extLst>
                    <a:ext uri="{FF2B5EF4-FFF2-40B4-BE49-F238E27FC236}">
                      <a16:creationId xmlns:a16="http://schemas.microsoft.com/office/drawing/2014/main" id="{096033C3-AFEE-C693-7FC6-AA1BAC1C51BB}"/>
                    </a:ext>
                  </a:extLst>
                </p:cNvPr>
                <p:cNvSpPr/>
                <p:nvPr/>
              </p:nvSpPr>
              <p:spPr>
                <a:xfrm>
                  <a:off x="7361090"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0" name="Rectangle 269">
                  <a:extLst>
                    <a:ext uri="{FF2B5EF4-FFF2-40B4-BE49-F238E27FC236}">
                      <a16:creationId xmlns:a16="http://schemas.microsoft.com/office/drawing/2014/main" id="{F7C03C11-4073-2CB7-55DF-71554E1DC42B}"/>
                    </a:ext>
                  </a:extLst>
                </p:cNvPr>
                <p:cNvSpPr/>
                <p:nvPr/>
              </p:nvSpPr>
              <p:spPr>
                <a:xfrm>
                  <a:off x="7105423" y="4326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1" name="Rectangle 270">
                  <a:extLst>
                    <a:ext uri="{FF2B5EF4-FFF2-40B4-BE49-F238E27FC236}">
                      <a16:creationId xmlns:a16="http://schemas.microsoft.com/office/drawing/2014/main" id="{6C7B23D3-52FB-65E6-57A7-BFC71240FE68}"/>
                    </a:ext>
                  </a:extLst>
                </p:cNvPr>
                <p:cNvSpPr/>
                <p:nvPr/>
              </p:nvSpPr>
              <p:spPr>
                <a:xfrm>
                  <a:off x="7190645"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2" name="Rectangle 271">
                  <a:extLst>
                    <a:ext uri="{FF2B5EF4-FFF2-40B4-BE49-F238E27FC236}">
                      <a16:creationId xmlns:a16="http://schemas.microsoft.com/office/drawing/2014/main" id="{F8D68E1E-1D14-5989-B254-19527CCAE0D4}"/>
                    </a:ext>
                  </a:extLst>
                </p:cNvPr>
                <p:cNvSpPr/>
                <p:nvPr/>
              </p:nvSpPr>
              <p:spPr>
                <a:xfrm>
                  <a:off x="744631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3" name="Rectangle 272">
                  <a:extLst>
                    <a:ext uri="{FF2B5EF4-FFF2-40B4-BE49-F238E27FC236}">
                      <a16:creationId xmlns:a16="http://schemas.microsoft.com/office/drawing/2014/main" id="{961EBDC7-1F72-D5C5-2301-A8D03F5FA1E1}"/>
                    </a:ext>
                  </a:extLst>
                </p:cNvPr>
                <p:cNvSpPr/>
                <p:nvPr/>
              </p:nvSpPr>
              <p:spPr>
                <a:xfrm>
                  <a:off x="761675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4" name="Rectangle 273">
                  <a:extLst>
                    <a:ext uri="{FF2B5EF4-FFF2-40B4-BE49-F238E27FC236}">
                      <a16:creationId xmlns:a16="http://schemas.microsoft.com/office/drawing/2014/main" id="{7BBE4454-3876-367B-A0AE-976E618BEB68}"/>
                    </a:ext>
                  </a:extLst>
                </p:cNvPr>
                <p:cNvSpPr/>
                <p:nvPr/>
              </p:nvSpPr>
              <p:spPr>
                <a:xfrm>
                  <a:off x="778720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5" name="Rectangle 274">
                  <a:extLst>
                    <a:ext uri="{FF2B5EF4-FFF2-40B4-BE49-F238E27FC236}">
                      <a16:creationId xmlns:a16="http://schemas.microsoft.com/office/drawing/2014/main" id="{473DEDD2-EBC2-0D58-D1F4-F655F0BFD7F3}"/>
                    </a:ext>
                  </a:extLst>
                </p:cNvPr>
                <p:cNvSpPr/>
                <p:nvPr/>
              </p:nvSpPr>
              <p:spPr>
                <a:xfrm>
                  <a:off x="7531536"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6" name="Rectangle 275">
                  <a:extLst>
                    <a:ext uri="{FF2B5EF4-FFF2-40B4-BE49-F238E27FC236}">
                      <a16:creationId xmlns:a16="http://schemas.microsoft.com/office/drawing/2014/main" id="{CBEDD000-8F24-40D4-88FF-EDAB3CA0BC69}"/>
                    </a:ext>
                  </a:extLst>
                </p:cNvPr>
                <p:cNvSpPr/>
                <p:nvPr/>
              </p:nvSpPr>
              <p:spPr>
                <a:xfrm>
                  <a:off x="7701981"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7" name="Rectangle 276">
                  <a:extLst>
                    <a:ext uri="{FF2B5EF4-FFF2-40B4-BE49-F238E27FC236}">
                      <a16:creationId xmlns:a16="http://schemas.microsoft.com/office/drawing/2014/main" id="{08D99D1C-6D63-F030-A82D-79051163DAAE}"/>
                    </a:ext>
                  </a:extLst>
                </p:cNvPr>
                <p:cNvSpPr/>
                <p:nvPr/>
              </p:nvSpPr>
              <p:spPr>
                <a:xfrm>
                  <a:off x="7872427"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8" name="Rectangle 277">
                  <a:extLst>
                    <a:ext uri="{FF2B5EF4-FFF2-40B4-BE49-F238E27FC236}">
                      <a16:creationId xmlns:a16="http://schemas.microsoft.com/office/drawing/2014/main" id="{08F3D2CD-D033-71E1-6536-D49EBDCE7DC7}"/>
                    </a:ext>
                  </a:extLst>
                </p:cNvPr>
                <p:cNvSpPr/>
                <p:nvPr/>
              </p:nvSpPr>
              <p:spPr>
                <a:xfrm>
                  <a:off x="727586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9" name="Rectangle 278">
                  <a:extLst>
                    <a:ext uri="{FF2B5EF4-FFF2-40B4-BE49-F238E27FC236}">
                      <a16:creationId xmlns:a16="http://schemas.microsoft.com/office/drawing/2014/main" id="{329B1A50-E697-AF71-702F-317A08A86E0A}"/>
                    </a:ext>
                  </a:extLst>
                </p:cNvPr>
                <p:cNvSpPr/>
                <p:nvPr/>
              </p:nvSpPr>
              <p:spPr>
                <a:xfrm>
                  <a:off x="7361090"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0" name="Rectangle 279">
                  <a:extLst>
                    <a:ext uri="{FF2B5EF4-FFF2-40B4-BE49-F238E27FC236}">
                      <a16:creationId xmlns:a16="http://schemas.microsoft.com/office/drawing/2014/main" id="{47E3182F-2472-FF9B-EF16-C21CD8D8B531}"/>
                    </a:ext>
                  </a:extLst>
                </p:cNvPr>
                <p:cNvSpPr/>
                <p:nvPr/>
              </p:nvSpPr>
              <p:spPr>
                <a:xfrm>
                  <a:off x="710542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1" name="Rectangle 280">
                  <a:extLst>
                    <a:ext uri="{FF2B5EF4-FFF2-40B4-BE49-F238E27FC236}">
                      <a16:creationId xmlns:a16="http://schemas.microsoft.com/office/drawing/2014/main" id="{492B00C2-16DC-2A8A-06E8-BC49DFE3F47E}"/>
                    </a:ext>
                  </a:extLst>
                </p:cNvPr>
                <p:cNvSpPr/>
                <p:nvPr/>
              </p:nvSpPr>
              <p:spPr>
                <a:xfrm>
                  <a:off x="7190645"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2" name="Rectangle 281">
                  <a:extLst>
                    <a:ext uri="{FF2B5EF4-FFF2-40B4-BE49-F238E27FC236}">
                      <a16:creationId xmlns:a16="http://schemas.microsoft.com/office/drawing/2014/main" id="{020FC992-0B04-D58E-B73A-3CB951FEE5F7}"/>
                    </a:ext>
                  </a:extLst>
                </p:cNvPr>
                <p:cNvSpPr/>
                <p:nvPr/>
              </p:nvSpPr>
              <p:spPr>
                <a:xfrm>
                  <a:off x="744631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3" name="Rectangle 282">
                  <a:extLst>
                    <a:ext uri="{FF2B5EF4-FFF2-40B4-BE49-F238E27FC236}">
                      <a16:creationId xmlns:a16="http://schemas.microsoft.com/office/drawing/2014/main" id="{16DD6EC3-BCB3-45B6-5CBF-B63D8331B13B}"/>
                    </a:ext>
                  </a:extLst>
                </p:cNvPr>
                <p:cNvSpPr/>
                <p:nvPr/>
              </p:nvSpPr>
              <p:spPr>
                <a:xfrm>
                  <a:off x="7616758"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4" name="Rectangle 283">
                  <a:extLst>
                    <a:ext uri="{FF2B5EF4-FFF2-40B4-BE49-F238E27FC236}">
                      <a16:creationId xmlns:a16="http://schemas.microsoft.com/office/drawing/2014/main" id="{5A5A7B72-6C49-E2E1-EF10-80DAB6E26D7C}"/>
                    </a:ext>
                  </a:extLst>
                </p:cNvPr>
                <p:cNvSpPr/>
                <p:nvPr/>
              </p:nvSpPr>
              <p:spPr>
                <a:xfrm>
                  <a:off x="778720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5" name="Rectangle 284">
                  <a:extLst>
                    <a:ext uri="{FF2B5EF4-FFF2-40B4-BE49-F238E27FC236}">
                      <a16:creationId xmlns:a16="http://schemas.microsoft.com/office/drawing/2014/main" id="{3F809277-C9C3-79DA-4F8C-412EACFDC572}"/>
                    </a:ext>
                  </a:extLst>
                </p:cNvPr>
                <p:cNvSpPr/>
                <p:nvPr/>
              </p:nvSpPr>
              <p:spPr>
                <a:xfrm>
                  <a:off x="7531536"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6" name="Rectangle 285">
                  <a:extLst>
                    <a:ext uri="{FF2B5EF4-FFF2-40B4-BE49-F238E27FC236}">
                      <a16:creationId xmlns:a16="http://schemas.microsoft.com/office/drawing/2014/main" id="{24804AB7-8D18-8FF1-AEAA-7C30226D5EA1}"/>
                    </a:ext>
                  </a:extLst>
                </p:cNvPr>
                <p:cNvSpPr/>
                <p:nvPr/>
              </p:nvSpPr>
              <p:spPr>
                <a:xfrm>
                  <a:off x="7701981"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7" name="Rectangle 286">
                  <a:extLst>
                    <a:ext uri="{FF2B5EF4-FFF2-40B4-BE49-F238E27FC236}">
                      <a16:creationId xmlns:a16="http://schemas.microsoft.com/office/drawing/2014/main" id="{97B61D69-0E80-E962-1D73-9B1F580E4424}"/>
                    </a:ext>
                  </a:extLst>
                </p:cNvPr>
                <p:cNvSpPr/>
                <p:nvPr/>
              </p:nvSpPr>
              <p:spPr>
                <a:xfrm>
                  <a:off x="7872427"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8" name="Rectangle 287">
                  <a:extLst>
                    <a:ext uri="{FF2B5EF4-FFF2-40B4-BE49-F238E27FC236}">
                      <a16:creationId xmlns:a16="http://schemas.microsoft.com/office/drawing/2014/main" id="{75C04124-68A1-3139-9CDE-DEC6350CF6A2}"/>
                    </a:ext>
                  </a:extLst>
                </p:cNvPr>
                <p:cNvSpPr/>
                <p:nvPr/>
              </p:nvSpPr>
              <p:spPr>
                <a:xfrm>
                  <a:off x="7275868" y="4494223"/>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9" name="Rectangle 288">
                  <a:extLst>
                    <a:ext uri="{FF2B5EF4-FFF2-40B4-BE49-F238E27FC236}">
                      <a16:creationId xmlns:a16="http://schemas.microsoft.com/office/drawing/2014/main" id="{2D247F9F-9F88-1D70-5D15-3737EA28AA69}"/>
                    </a:ext>
                  </a:extLst>
                </p:cNvPr>
                <p:cNvSpPr/>
                <p:nvPr/>
              </p:nvSpPr>
              <p:spPr>
                <a:xfrm>
                  <a:off x="7361090"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0" name="Rectangle 289">
                  <a:extLst>
                    <a:ext uri="{FF2B5EF4-FFF2-40B4-BE49-F238E27FC236}">
                      <a16:creationId xmlns:a16="http://schemas.microsoft.com/office/drawing/2014/main" id="{88E22A51-89E1-EA8E-CCC8-0898FD3C23FD}"/>
                    </a:ext>
                  </a:extLst>
                </p:cNvPr>
                <p:cNvSpPr/>
                <p:nvPr/>
              </p:nvSpPr>
              <p:spPr>
                <a:xfrm>
                  <a:off x="710542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1" name="Rectangle 290">
                  <a:extLst>
                    <a:ext uri="{FF2B5EF4-FFF2-40B4-BE49-F238E27FC236}">
                      <a16:creationId xmlns:a16="http://schemas.microsoft.com/office/drawing/2014/main" id="{5840B185-86DA-723A-8E3D-8CC755494671}"/>
                    </a:ext>
                  </a:extLst>
                </p:cNvPr>
                <p:cNvSpPr/>
                <p:nvPr/>
              </p:nvSpPr>
              <p:spPr>
                <a:xfrm>
                  <a:off x="7190645"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2" name="Rectangle 291">
                  <a:extLst>
                    <a:ext uri="{FF2B5EF4-FFF2-40B4-BE49-F238E27FC236}">
                      <a16:creationId xmlns:a16="http://schemas.microsoft.com/office/drawing/2014/main" id="{12CD1394-51B6-5D47-690A-F630D3E477BD}"/>
                    </a:ext>
                  </a:extLst>
                </p:cNvPr>
                <p:cNvSpPr/>
                <p:nvPr/>
              </p:nvSpPr>
              <p:spPr>
                <a:xfrm>
                  <a:off x="7446313" y="4577890"/>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3" name="Rectangle 292">
                  <a:extLst>
                    <a:ext uri="{FF2B5EF4-FFF2-40B4-BE49-F238E27FC236}">
                      <a16:creationId xmlns:a16="http://schemas.microsoft.com/office/drawing/2014/main" id="{2E5E89C4-67BD-E0A6-36B3-20238945E6BC}"/>
                    </a:ext>
                  </a:extLst>
                </p:cNvPr>
                <p:cNvSpPr/>
                <p:nvPr/>
              </p:nvSpPr>
              <p:spPr>
                <a:xfrm>
                  <a:off x="7616758"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4" name="Rectangle 293">
                  <a:extLst>
                    <a:ext uri="{FF2B5EF4-FFF2-40B4-BE49-F238E27FC236}">
                      <a16:creationId xmlns:a16="http://schemas.microsoft.com/office/drawing/2014/main" id="{07E93462-28E9-2700-674A-F82B16F5D3E9}"/>
                    </a:ext>
                  </a:extLst>
                </p:cNvPr>
                <p:cNvSpPr/>
                <p:nvPr/>
              </p:nvSpPr>
              <p:spPr>
                <a:xfrm>
                  <a:off x="778720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5" name="Rectangle 294">
                  <a:extLst>
                    <a:ext uri="{FF2B5EF4-FFF2-40B4-BE49-F238E27FC236}">
                      <a16:creationId xmlns:a16="http://schemas.microsoft.com/office/drawing/2014/main" id="{50C8D77C-FB60-31C3-444E-BA39171E8347}"/>
                    </a:ext>
                  </a:extLst>
                </p:cNvPr>
                <p:cNvSpPr/>
                <p:nvPr/>
              </p:nvSpPr>
              <p:spPr>
                <a:xfrm>
                  <a:off x="7531536"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6" name="Rectangle 295">
                  <a:extLst>
                    <a:ext uri="{FF2B5EF4-FFF2-40B4-BE49-F238E27FC236}">
                      <a16:creationId xmlns:a16="http://schemas.microsoft.com/office/drawing/2014/main" id="{CC9AA772-B34B-EB0E-DDBD-D9AD1A393E9A}"/>
                    </a:ext>
                  </a:extLst>
                </p:cNvPr>
                <p:cNvSpPr/>
                <p:nvPr/>
              </p:nvSpPr>
              <p:spPr>
                <a:xfrm>
                  <a:off x="7701981"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7" name="Rectangle 296">
                  <a:extLst>
                    <a:ext uri="{FF2B5EF4-FFF2-40B4-BE49-F238E27FC236}">
                      <a16:creationId xmlns:a16="http://schemas.microsoft.com/office/drawing/2014/main" id="{E66AF68F-F548-7F4B-4386-4EA1D41A6803}"/>
                    </a:ext>
                  </a:extLst>
                </p:cNvPr>
                <p:cNvSpPr/>
                <p:nvPr/>
              </p:nvSpPr>
              <p:spPr>
                <a:xfrm>
                  <a:off x="7872427"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8" name="Rectangle 297">
                  <a:extLst>
                    <a:ext uri="{FF2B5EF4-FFF2-40B4-BE49-F238E27FC236}">
                      <a16:creationId xmlns:a16="http://schemas.microsoft.com/office/drawing/2014/main" id="{94CB0C62-011A-A258-B985-212CA32317F7}"/>
                    </a:ext>
                  </a:extLst>
                </p:cNvPr>
                <p:cNvSpPr/>
                <p:nvPr/>
              </p:nvSpPr>
              <p:spPr>
                <a:xfrm>
                  <a:off x="7275868"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9" name="Rectangle 298">
                  <a:extLst>
                    <a:ext uri="{FF2B5EF4-FFF2-40B4-BE49-F238E27FC236}">
                      <a16:creationId xmlns:a16="http://schemas.microsoft.com/office/drawing/2014/main" id="{7E2A2854-76CD-BAF1-EAA3-88F116A52FAA}"/>
                    </a:ext>
                  </a:extLst>
                </p:cNvPr>
                <p:cNvSpPr/>
                <p:nvPr/>
              </p:nvSpPr>
              <p:spPr>
                <a:xfrm>
                  <a:off x="7361090"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0" name="Rectangle 299">
                  <a:extLst>
                    <a:ext uri="{FF2B5EF4-FFF2-40B4-BE49-F238E27FC236}">
                      <a16:creationId xmlns:a16="http://schemas.microsoft.com/office/drawing/2014/main" id="{5C1188AD-89F0-C93D-EABC-DC722054688D}"/>
                    </a:ext>
                  </a:extLst>
                </p:cNvPr>
                <p:cNvSpPr/>
                <p:nvPr/>
              </p:nvSpPr>
              <p:spPr>
                <a:xfrm>
                  <a:off x="710542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1" name="Rectangle 300">
                  <a:extLst>
                    <a:ext uri="{FF2B5EF4-FFF2-40B4-BE49-F238E27FC236}">
                      <a16:creationId xmlns:a16="http://schemas.microsoft.com/office/drawing/2014/main" id="{399327BE-7D4C-DBFA-D96C-87B54CBDC942}"/>
                    </a:ext>
                  </a:extLst>
                </p:cNvPr>
                <p:cNvSpPr/>
                <p:nvPr/>
              </p:nvSpPr>
              <p:spPr>
                <a:xfrm>
                  <a:off x="7190645"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2" name="Rectangle 301">
                  <a:extLst>
                    <a:ext uri="{FF2B5EF4-FFF2-40B4-BE49-F238E27FC236}">
                      <a16:creationId xmlns:a16="http://schemas.microsoft.com/office/drawing/2014/main" id="{3C98592A-9D0D-0851-D8FD-574CCCD453B7}"/>
                    </a:ext>
                  </a:extLst>
                </p:cNvPr>
                <p:cNvSpPr/>
                <p:nvPr/>
              </p:nvSpPr>
              <p:spPr>
                <a:xfrm>
                  <a:off x="744631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3" name="Rectangle 302">
                  <a:extLst>
                    <a:ext uri="{FF2B5EF4-FFF2-40B4-BE49-F238E27FC236}">
                      <a16:creationId xmlns:a16="http://schemas.microsoft.com/office/drawing/2014/main" id="{0900710C-BC6E-28DD-9181-267C884797A4}"/>
                    </a:ext>
                  </a:extLst>
                </p:cNvPr>
                <p:cNvSpPr/>
                <p:nvPr/>
              </p:nvSpPr>
              <p:spPr>
                <a:xfrm>
                  <a:off x="761675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4" name="Rectangle 303">
                  <a:extLst>
                    <a:ext uri="{FF2B5EF4-FFF2-40B4-BE49-F238E27FC236}">
                      <a16:creationId xmlns:a16="http://schemas.microsoft.com/office/drawing/2014/main" id="{A5D7BDCA-D56B-3274-5908-BAEC8B38220E}"/>
                    </a:ext>
                  </a:extLst>
                </p:cNvPr>
                <p:cNvSpPr/>
                <p:nvPr/>
              </p:nvSpPr>
              <p:spPr>
                <a:xfrm>
                  <a:off x="778720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5" name="Rectangle 304">
                  <a:extLst>
                    <a:ext uri="{FF2B5EF4-FFF2-40B4-BE49-F238E27FC236}">
                      <a16:creationId xmlns:a16="http://schemas.microsoft.com/office/drawing/2014/main" id="{87831059-9C1D-EF2E-F567-D233D1EAAEBD}"/>
                    </a:ext>
                  </a:extLst>
                </p:cNvPr>
                <p:cNvSpPr/>
                <p:nvPr/>
              </p:nvSpPr>
              <p:spPr>
                <a:xfrm>
                  <a:off x="7531536"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6" name="Rectangle 305">
                  <a:extLst>
                    <a:ext uri="{FF2B5EF4-FFF2-40B4-BE49-F238E27FC236}">
                      <a16:creationId xmlns:a16="http://schemas.microsoft.com/office/drawing/2014/main" id="{09FB1FFB-A2FA-4A90-64A5-4A0379D2327C}"/>
                    </a:ext>
                  </a:extLst>
                </p:cNvPr>
                <p:cNvSpPr/>
                <p:nvPr/>
              </p:nvSpPr>
              <p:spPr>
                <a:xfrm>
                  <a:off x="7701981" y="4661557"/>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7" name="Rectangle 306">
                  <a:extLst>
                    <a:ext uri="{FF2B5EF4-FFF2-40B4-BE49-F238E27FC236}">
                      <a16:creationId xmlns:a16="http://schemas.microsoft.com/office/drawing/2014/main" id="{8EAE67AE-B02D-30A7-D133-9D62B8BABF48}"/>
                    </a:ext>
                  </a:extLst>
                </p:cNvPr>
                <p:cNvSpPr/>
                <p:nvPr/>
              </p:nvSpPr>
              <p:spPr>
                <a:xfrm>
                  <a:off x="7872427"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8" name="Rectangle 307">
                  <a:extLst>
                    <a:ext uri="{FF2B5EF4-FFF2-40B4-BE49-F238E27FC236}">
                      <a16:creationId xmlns:a16="http://schemas.microsoft.com/office/drawing/2014/main" id="{A74775B3-8481-8704-9886-4AAE53F1D0E7}"/>
                    </a:ext>
                  </a:extLst>
                </p:cNvPr>
                <p:cNvSpPr/>
                <p:nvPr/>
              </p:nvSpPr>
              <p:spPr>
                <a:xfrm>
                  <a:off x="727586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9" name="Rectangle 308">
                  <a:extLst>
                    <a:ext uri="{FF2B5EF4-FFF2-40B4-BE49-F238E27FC236}">
                      <a16:creationId xmlns:a16="http://schemas.microsoft.com/office/drawing/2014/main" id="{A85B9914-A824-4D04-B2C1-74348BE44FFE}"/>
                    </a:ext>
                  </a:extLst>
                </p:cNvPr>
                <p:cNvSpPr/>
                <p:nvPr/>
              </p:nvSpPr>
              <p:spPr>
                <a:xfrm>
                  <a:off x="7361090"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0" name="Rectangle 309">
                  <a:extLst>
                    <a:ext uri="{FF2B5EF4-FFF2-40B4-BE49-F238E27FC236}">
                      <a16:creationId xmlns:a16="http://schemas.microsoft.com/office/drawing/2014/main" id="{778C301F-39DF-D822-CFB0-2186D1C53B9A}"/>
                    </a:ext>
                  </a:extLst>
                </p:cNvPr>
                <p:cNvSpPr/>
                <p:nvPr/>
              </p:nvSpPr>
              <p:spPr>
                <a:xfrm>
                  <a:off x="710542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1" name="Rectangle 310">
                  <a:extLst>
                    <a:ext uri="{FF2B5EF4-FFF2-40B4-BE49-F238E27FC236}">
                      <a16:creationId xmlns:a16="http://schemas.microsoft.com/office/drawing/2014/main" id="{E6812BC6-35D3-D311-ECF9-609D35008315}"/>
                    </a:ext>
                  </a:extLst>
                </p:cNvPr>
                <p:cNvSpPr/>
                <p:nvPr/>
              </p:nvSpPr>
              <p:spPr>
                <a:xfrm>
                  <a:off x="7190645"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2" name="Rectangle 311">
                  <a:extLst>
                    <a:ext uri="{FF2B5EF4-FFF2-40B4-BE49-F238E27FC236}">
                      <a16:creationId xmlns:a16="http://schemas.microsoft.com/office/drawing/2014/main" id="{632843D1-5D66-7980-9762-F52265A65180}"/>
                    </a:ext>
                  </a:extLst>
                </p:cNvPr>
                <p:cNvSpPr/>
                <p:nvPr/>
              </p:nvSpPr>
              <p:spPr>
                <a:xfrm>
                  <a:off x="744631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3" name="Rectangle 312">
                  <a:extLst>
                    <a:ext uri="{FF2B5EF4-FFF2-40B4-BE49-F238E27FC236}">
                      <a16:creationId xmlns:a16="http://schemas.microsoft.com/office/drawing/2014/main" id="{EB6416BE-61EF-1012-9890-42589C9DC11B}"/>
                    </a:ext>
                  </a:extLst>
                </p:cNvPr>
                <p:cNvSpPr/>
                <p:nvPr/>
              </p:nvSpPr>
              <p:spPr>
                <a:xfrm>
                  <a:off x="761675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4" name="Rectangle 313">
                  <a:extLst>
                    <a:ext uri="{FF2B5EF4-FFF2-40B4-BE49-F238E27FC236}">
                      <a16:creationId xmlns:a16="http://schemas.microsoft.com/office/drawing/2014/main" id="{F9FC9E8D-13D7-8F8A-4B11-BE45B6966328}"/>
                    </a:ext>
                  </a:extLst>
                </p:cNvPr>
                <p:cNvSpPr/>
                <p:nvPr/>
              </p:nvSpPr>
              <p:spPr>
                <a:xfrm>
                  <a:off x="7787203" y="4745223"/>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5" name="Rectangle 314">
                  <a:extLst>
                    <a:ext uri="{FF2B5EF4-FFF2-40B4-BE49-F238E27FC236}">
                      <a16:creationId xmlns:a16="http://schemas.microsoft.com/office/drawing/2014/main" id="{BA55ACD3-04EB-4624-212B-A783C05EF899}"/>
                    </a:ext>
                  </a:extLst>
                </p:cNvPr>
                <p:cNvSpPr/>
                <p:nvPr/>
              </p:nvSpPr>
              <p:spPr>
                <a:xfrm>
                  <a:off x="7531536"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6" name="Rectangle 315">
                  <a:extLst>
                    <a:ext uri="{FF2B5EF4-FFF2-40B4-BE49-F238E27FC236}">
                      <a16:creationId xmlns:a16="http://schemas.microsoft.com/office/drawing/2014/main" id="{B66EAF4B-BF78-B406-BE54-1C6E5E0AC40B}"/>
                    </a:ext>
                  </a:extLst>
                </p:cNvPr>
                <p:cNvSpPr/>
                <p:nvPr/>
              </p:nvSpPr>
              <p:spPr>
                <a:xfrm>
                  <a:off x="7701981"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7" name="Rectangle 316">
                  <a:extLst>
                    <a:ext uri="{FF2B5EF4-FFF2-40B4-BE49-F238E27FC236}">
                      <a16:creationId xmlns:a16="http://schemas.microsoft.com/office/drawing/2014/main" id="{D8D22C0C-1D94-20E0-8018-8365921FE43C}"/>
                    </a:ext>
                  </a:extLst>
                </p:cNvPr>
                <p:cNvSpPr/>
                <p:nvPr/>
              </p:nvSpPr>
              <p:spPr>
                <a:xfrm>
                  <a:off x="7872427"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8" name="Rectangle 317">
                  <a:extLst>
                    <a:ext uri="{FF2B5EF4-FFF2-40B4-BE49-F238E27FC236}">
                      <a16:creationId xmlns:a16="http://schemas.microsoft.com/office/drawing/2014/main" id="{E71021AC-EB4B-A5C2-7F57-104079F24937}"/>
                    </a:ext>
                  </a:extLst>
                </p:cNvPr>
                <p:cNvSpPr/>
                <p:nvPr/>
              </p:nvSpPr>
              <p:spPr>
                <a:xfrm>
                  <a:off x="727586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9" name="Rectangle 318">
                  <a:extLst>
                    <a:ext uri="{FF2B5EF4-FFF2-40B4-BE49-F238E27FC236}">
                      <a16:creationId xmlns:a16="http://schemas.microsoft.com/office/drawing/2014/main" id="{AEB95CBF-3D06-72E3-4D41-6012A0199AD9}"/>
                    </a:ext>
                  </a:extLst>
                </p:cNvPr>
                <p:cNvSpPr/>
                <p:nvPr/>
              </p:nvSpPr>
              <p:spPr>
                <a:xfrm>
                  <a:off x="7361090"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0" name="Rectangle 319">
                  <a:extLst>
                    <a:ext uri="{FF2B5EF4-FFF2-40B4-BE49-F238E27FC236}">
                      <a16:creationId xmlns:a16="http://schemas.microsoft.com/office/drawing/2014/main" id="{1B0BB78D-1350-86B2-20AE-F9FBF7B68F67}"/>
                    </a:ext>
                  </a:extLst>
                </p:cNvPr>
                <p:cNvSpPr/>
                <p:nvPr/>
              </p:nvSpPr>
              <p:spPr>
                <a:xfrm>
                  <a:off x="7190645"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1" name="Rectangle 320">
                  <a:extLst>
                    <a:ext uri="{FF2B5EF4-FFF2-40B4-BE49-F238E27FC236}">
                      <a16:creationId xmlns:a16="http://schemas.microsoft.com/office/drawing/2014/main" id="{BF1F9CEC-8219-A381-7546-7F090090B1A5}"/>
                    </a:ext>
                  </a:extLst>
                </p:cNvPr>
                <p:cNvSpPr/>
                <p:nvPr/>
              </p:nvSpPr>
              <p:spPr>
                <a:xfrm>
                  <a:off x="744631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2" name="Rectangle 321">
                  <a:extLst>
                    <a:ext uri="{FF2B5EF4-FFF2-40B4-BE49-F238E27FC236}">
                      <a16:creationId xmlns:a16="http://schemas.microsoft.com/office/drawing/2014/main" id="{02E92179-1718-EE01-F2E9-D2B941B3F46C}"/>
                    </a:ext>
                  </a:extLst>
                </p:cNvPr>
                <p:cNvSpPr/>
                <p:nvPr/>
              </p:nvSpPr>
              <p:spPr>
                <a:xfrm>
                  <a:off x="761675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3" name="Rectangle 322">
                  <a:extLst>
                    <a:ext uri="{FF2B5EF4-FFF2-40B4-BE49-F238E27FC236}">
                      <a16:creationId xmlns:a16="http://schemas.microsoft.com/office/drawing/2014/main" id="{00C8037A-D64A-9693-51D4-00C2ADC684EA}"/>
                    </a:ext>
                  </a:extLst>
                </p:cNvPr>
                <p:cNvSpPr/>
                <p:nvPr/>
              </p:nvSpPr>
              <p:spPr>
                <a:xfrm>
                  <a:off x="778720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4" name="Rectangle 323">
                  <a:extLst>
                    <a:ext uri="{FF2B5EF4-FFF2-40B4-BE49-F238E27FC236}">
                      <a16:creationId xmlns:a16="http://schemas.microsoft.com/office/drawing/2014/main" id="{DB266848-575B-9757-4110-D2F32C53D0CA}"/>
                    </a:ext>
                  </a:extLst>
                </p:cNvPr>
                <p:cNvSpPr/>
                <p:nvPr/>
              </p:nvSpPr>
              <p:spPr>
                <a:xfrm>
                  <a:off x="7531536"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5" name="Rectangle 324">
                  <a:extLst>
                    <a:ext uri="{FF2B5EF4-FFF2-40B4-BE49-F238E27FC236}">
                      <a16:creationId xmlns:a16="http://schemas.microsoft.com/office/drawing/2014/main" id="{624B1390-0A4E-8345-D248-78077CD8EA11}"/>
                    </a:ext>
                  </a:extLst>
                </p:cNvPr>
                <p:cNvSpPr/>
                <p:nvPr/>
              </p:nvSpPr>
              <p:spPr>
                <a:xfrm>
                  <a:off x="7701981"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6" name="Rectangle 325">
                  <a:extLst>
                    <a:ext uri="{FF2B5EF4-FFF2-40B4-BE49-F238E27FC236}">
                      <a16:creationId xmlns:a16="http://schemas.microsoft.com/office/drawing/2014/main" id="{52E4DDB7-B598-A2FA-B0CC-D7EC093FF208}"/>
                    </a:ext>
                  </a:extLst>
                </p:cNvPr>
                <p:cNvSpPr/>
                <p:nvPr/>
              </p:nvSpPr>
              <p:spPr>
                <a:xfrm>
                  <a:off x="7872427" y="4828892"/>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7" name="Rectangle 326">
                  <a:extLst>
                    <a:ext uri="{FF2B5EF4-FFF2-40B4-BE49-F238E27FC236}">
                      <a16:creationId xmlns:a16="http://schemas.microsoft.com/office/drawing/2014/main" id="{6831AE28-EEE3-FAFD-29F8-81BFF910DB90}"/>
                    </a:ext>
                  </a:extLst>
                </p:cNvPr>
                <p:cNvSpPr/>
                <p:nvPr/>
              </p:nvSpPr>
              <p:spPr>
                <a:xfrm>
                  <a:off x="727586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8" name="Rectangle 327">
                  <a:extLst>
                    <a:ext uri="{FF2B5EF4-FFF2-40B4-BE49-F238E27FC236}">
                      <a16:creationId xmlns:a16="http://schemas.microsoft.com/office/drawing/2014/main" id="{5F749316-C54D-E237-93A2-EA5CAA79DACA}"/>
                    </a:ext>
                  </a:extLst>
                </p:cNvPr>
                <p:cNvSpPr/>
                <p:nvPr/>
              </p:nvSpPr>
              <p:spPr>
                <a:xfrm>
                  <a:off x="7361090"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9" name="Rectangle 328">
                  <a:extLst>
                    <a:ext uri="{FF2B5EF4-FFF2-40B4-BE49-F238E27FC236}">
                      <a16:creationId xmlns:a16="http://schemas.microsoft.com/office/drawing/2014/main" id="{D83757A2-A9FF-6E81-6DEC-DFF432B11440}"/>
                    </a:ext>
                  </a:extLst>
                </p:cNvPr>
                <p:cNvSpPr/>
                <p:nvPr/>
              </p:nvSpPr>
              <p:spPr>
                <a:xfrm>
                  <a:off x="710542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30" name="Rectangle 329">
                  <a:extLst>
                    <a:ext uri="{FF2B5EF4-FFF2-40B4-BE49-F238E27FC236}">
                      <a16:creationId xmlns:a16="http://schemas.microsoft.com/office/drawing/2014/main" id="{9AD0DD5D-C250-E1D8-004B-3D7E068C0A91}"/>
                    </a:ext>
                  </a:extLst>
                </p:cNvPr>
                <p:cNvSpPr/>
                <p:nvPr/>
              </p:nvSpPr>
              <p:spPr>
                <a:xfrm>
                  <a:off x="7105423" y="4243224"/>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grpSp>
        </p:grpSp>
      </p:grpSp>
      <p:sp>
        <p:nvSpPr>
          <p:cNvPr id="359" name="Rounded Rectangle 358">
            <a:extLst>
              <a:ext uri="{FF2B5EF4-FFF2-40B4-BE49-F238E27FC236}">
                <a16:creationId xmlns:a16="http://schemas.microsoft.com/office/drawing/2014/main" id="{5B975C7D-F4E2-A8AB-EFFD-27EB783966E7}"/>
              </a:ext>
            </a:extLst>
          </p:cNvPr>
          <p:cNvSpPr/>
          <p:nvPr/>
        </p:nvSpPr>
        <p:spPr>
          <a:xfrm>
            <a:off x="2524223" y="2746836"/>
            <a:ext cx="4385123" cy="1588161"/>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9CFB0229-279A-E843-28A7-971FA2CE3E9B}"/>
              </a:ext>
            </a:extLst>
          </p:cNvPr>
          <p:cNvSpPr>
            <a:spLocks noGrp="1"/>
          </p:cNvSpPr>
          <p:nvPr>
            <p:ph type="sldNum" sz="quarter" idx="12"/>
          </p:nvPr>
        </p:nvSpPr>
        <p:spPr>
          <a:xfrm>
            <a:off x="11176000" y="6477000"/>
            <a:ext cx="806450" cy="381000"/>
          </a:xfrm>
        </p:spPr>
        <p:txBody>
          <a:bodyPr lIns="0" tIns="0" rIns="0" bIns="0" anchor="t"/>
          <a:lstStyle/>
          <a:p>
            <a:pPr algn="r"/>
            <a:fld id="{A801C59C-A36F-4513-8A84-3B978D979F73}" type="slidenum">
              <a:rPr lang="en-US" sz="2400" b="1">
                <a:solidFill>
                  <a:srgbClr val="000000"/>
                </a:solidFill>
                <a:latin typeface="Garamond"/>
                <a:ea typeface="Garamond"/>
                <a:cs typeface="Garamond"/>
              </a:rPr>
              <a:t>17</a:t>
            </a:fld>
            <a:endParaRPr lang="en-US" sz="2400" b="1">
              <a:solidFill>
                <a:srgbClr val="000000"/>
              </a:solidFill>
              <a:latin typeface="Garamond"/>
              <a:ea typeface="Garamond"/>
              <a:cs typeface="Garamond"/>
            </a:endParaRPr>
          </a:p>
        </p:txBody>
      </p:sp>
      <p:sp>
        <p:nvSpPr>
          <p:cNvPr id="2" name="Rounded Rectangle 1">
            <a:extLst>
              <a:ext uri="{FF2B5EF4-FFF2-40B4-BE49-F238E27FC236}">
                <a16:creationId xmlns:a16="http://schemas.microsoft.com/office/drawing/2014/main" id="{4A7D40F9-D7D2-3C1E-6B0F-B295A938D8CD}"/>
              </a:ext>
            </a:extLst>
          </p:cNvPr>
          <p:cNvSpPr/>
          <p:nvPr/>
        </p:nvSpPr>
        <p:spPr>
          <a:xfrm flipH="1">
            <a:off x="6909346" y="2746836"/>
            <a:ext cx="1335277" cy="1588161"/>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Tree>
    <p:extLst>
      <p:ext uri="{BB962C8B-B14F-4D97-AF65-F5344CB8AC3E}">
        <p14:creationId xmlns:p14="http://schemas.microsoft.com/office/powerpoint/2010/main" val="29100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5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F2FB5-C5EE-82CF-B709-0A216A1DA8B4}"/>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Chaining (Two Points)</a:t>
            </a:r>
          </a:p>
        </p:txBody>
      </p:sp>
      <p:sp>
        <p:nvSpPr>
          <p:cNvPr id="5" name="Rectangle 4">
            <a:extLst>
              <a:ext uri="{FF2B5EF4-FFF2-40B4-BE49-F238E27FC236}">
                <a16:creationId xmlns:a16="http://schemas.microsoft.com/office/drawing/2014/main" id="{58DED565-943F-FB78-3264-2DF9FEC760EB}"/>
              </a:ext>
            </a:extLst>
          </p:cNvPr>
          <p:cNvSpPr/>
          <p:nvPr/>
        </p:nvSpPr>
        <p:spPr>
          <a:xfrm>
            <a:off x="2999659" y="3645024"/>
            <a:ext cx="3492781" cy="288032"/>
          </a:xfrm>
          <a:prstGeom prst="rect">
            <a:avLst/>
          </a:prstGeom>
          <a:solidFill>
            <a:srgbClr val="F8F3E1"/>
          </a:solidFill>
          <a:ln w="15875" cap="flat" cmpd="sng" algn="ctr">
            <a:solidFill>
              <a:schemeClr val="tx1"/>
            </a:solidFill>
            <a:prstDash val="solid"/>
            <a:miter lim="800000"/>
          </a:ln>
          <a:effectLst/>
        </p:spPr>
        <p:txBody>
          <a:bodyPr lIns="0" tIns="0" rIns="0" bIns="36576" rtlCol="0" anchor="ctr"/>
          <a:lstStyle/>
          <a:p>
            <a:pPr algn="ctr">
              <a:defRPr>
                <a:latin typeface="Calibri"/>
                <a:ea typeface="Calibri"/>
                <a:cs typeface="Calibri"/>
              </a:defRPr>
            </a:pPr>
            <a:r>
              <a:rPr lang="en-US" sz="1400" kern="0" dirty="0">
                <a:latin typeface="Calibri"/>
                <a:ea typeface="Calibri"/>
                <a:cs typeface="Calibri"/>
              </a:rPr>
              <a:t>Read</a:t>
            </a:r>
          </a:p>
        </p:txBody>
      </p:sp>
      <p:sp>
        <p:nvSpPr>
          <p:cNvPr id="6" name="Rectangle 5">
            <a:extLst>
              <a:ext uri="{FF2B5EF4-FFF2-40B4-BE49-F238E27FC236}">
                <a16:creationId xmlns:a16="http://schemas.microsoft.com/office/drawing/2014/main" id="{A97F9438-0B29-BECC-E8C1-EFF31C69225B}"/>
              </a:ext>
            </a:extLst>
          </p:cNvPr>
          <p:cNvSpPr/>
          <p:nvPr/>
        </p:nvSpPr>
        <p:spPr>
          <a:xfrm>
            <a:off x="2999655" y="2636912"/>
            <a:ext cx="3492786" cy="283464"/>
          </a:xfrm>
          <a:prstGeom prst="rect">
            <a:avLst/>
          </a:prstGeom>
          <a:solidFill>
            <a:srgbClr val="FFE69A"/>
          </a:solidFill>
          <a:ln w="15875" cap="flat" cmpd="sng" algn="ctr">
            <a:solidFill>
              <a:schemeClr val="tx1"/>
            </a:solidFill>
            <a:prstDash val="solid"/>
            <a:miter lim="800000"/>
          </a:ln>
          <a:effectLst/>
        </p:spPr>
        <p:txBody>
          <a:bodyPr lIns="0" tIns="0" rIns="0" bIns="36576" rtlCol="0" anchor="ctr"/>
          <a:lstStyle/>
          <a:p>
            <a:pPr algn="ctr">
              <a:defRPr>
                <a:latin typeface="Calibri"/>
                <a:ea typeface="Calibri"/>
                <a:cs typeface="Calibri"/>
              </a:defRPr>
            </a:pPr>
            <a:r>
              <a:rPr lang="en-US" sz="1400" kern="0" dirty="0">
                <a:latin typeface="Calibri"/>
                <a:ea typeface="Calibri"/>
                <a:cs typeface="Calibri"/>
              </a:rPr>
              <a:t>Reference</a:t>
            </a:r>
          </a:p>
        </p:txBody>
      </p:sp>
      <p:grpSp>
        <p:nvGrpSpPr>
          <p:cNvPr id="56" name="Group 55">
            <a:extLst>
              <a:ext uri="{FF2B5EF4-FFF2-40B4-BE49-F238E27FC236}">
                <a16:creationId xmlns:a16="http://schemas.microsoft.com/office/drawing/2014/main" id="{08782555-3F6F-B85E-9047-C150D2227D52}"/>
              </a:ext>
            </a:extLst>
          </p:cNvPr>
          <p:cNvGrpSpPr/>
          <p:nvPr/>
        </p:nvGrpSpPr>
        <p:grpSpPr>
          <a:xfrm>
            <a:off x="5807967" y="2385174"/>
            <a:ext cx="720874" cy="539770"/>
            <a:chOff x="5807967" y="2385174"/>
            <a:chExt cx="720874" cy="539770"/>
          </a:xfrm>
        </p:grpSpPr>
        <p:cxnSp>
          <p:nvCxnSpPr>
            <p:cNvPr id="7" name="Straight Arrow Connector 6">
              <a:extLst>
                <a:ext uri="{FF2B5EF4-FFF2-40B4-BE49-F238E27FC236}">
                  <a16:creationId xmlns:a16="http://schemas.microsoft.com/office/drawing/2014/main" id="{525B152B-25C0-1A10-513F-C85163F79672}"/>
                </a:ext>
              </a:extLst>
            </p:cNvPr>
            <p:cNvCxnSpPr>
              <a:cxnSpLocks/>
            </p:cNvCxnSpPr>
            <p:nvPr/>
          </p:nvCxnSpPr>
          <p:spPr>
            <a:xfrm>
              <a:off x="6312023" y="2636912"/>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37E853B-3246-0608-0EC5-9808F9289019}"/>
                </a:ext>
              </a:extLst>
            </p:cNvPr>
            <p:cNvCxnSpPr>
              <a:cxnSpLocks/>
            </p:cNvCxnSpPr>
            <p:nvPr/>
          </p:nvCxnSpPr>
          <p:spPr>
            <a:xfrm>
              <a:off x="5807967" y="2636912"/>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1614CCF6-0A88-2E4B-24D8-36EEB5D79E77}"/>
                    </a:ext>
                  </a:extLst>
                </p:cNvPr>
                <p:cNvSpPr txBox="1"/>
                <p:nvPr/>
              </p:nvSpPr>
              <p:spPr>
                <a:xfrm>
                  <a:off x="5951586" y="2673206"/>
                  <a:ext cx="216818" cy="215444"/>
                </a:xfrm>
                <a:prstGeom prst="rect">
                  <a:avLst/>
                </a:prstGeom>
                <a:noFill/>
              </p:spPr>
              <p:txBody>
                <a:bodyPr wrap="square" lIns="0" tIns="0" rIns="0" bIns="0">
                  <a:spAutoFit/>
                </a:bodyPr>
                <a:lstStyle/>
                <a:p>
                  <a:pPr algn="ctr"/>
                  <a14:m>
                    <m:oMathPara xmlns:m="http://schemas.openxmlformats.org/officeDocument/2006/math">
                      <m:oMath>
                        <m:r>
                          <a:rPr lang="en-US" sz="1400" i="1" kern="0" dirty="0">
                            <a:latin typeface="Cambria Math" panose="02040503050406030204" pitchFamily="18" charset="0"/>
                          </a:rPr>
                          <m:t>𝑎</m:t>
                        </m:r>
                        <m:r>
                          <a:rPr lang="en-US" sz="1400" i="1" kern="0" baseline="-25000" dirty="0">
                            <a:latin typeface="Cambria Math" panose="02040503050406030204" pitchFamily="18" charset="0"/>
                          </a:rPr>
                          <m:t>𝑖</m:t>
                        </m:r>
                      </m:oMath>
                    </m:oMathPara>
                  </a14:m>
                  <a:endParaRPr lang="en-US" sz="1400" dirty="0">
                    <a:latin typeface="Calibri"/>
                    <a:ea typeface="Calibri"/>
                    <a:cs typeface="Calibri"/>
                  </a:endParaRPr>
                </a:p>
              </p:txBody>
            </p:sp>
          </mc:Choice>
          <mc:Fallback>
            <p:sp>
              <p:nvSpPr>
                <p:cNvPr id="9" name="TextBox 8">
                  <a:extLst>
                    <a:ext uri="{FF2B5EF4-FFF2-40B4-BE49-F238E27FC236}">
                      <a16:creationId xmlns:a16="http://schemas.microsoft.com/office/drawing/2014/main" id="{1614CCF6-0A88-2E4B-24D8-36EEB5D79E77}"/>
                    </a:ext>
                  </a:extLst>
                </p:cNvPr>
                <p:cNvSpPr txBox="1">
                  <a:spLocks noRot="1" noChangeAspect="1" noMove="1" noResize="1" noEditPoints="1" noAdjustHandles="1" noChangeArrowheads="1" noChangeShapeType="1" noTextEdit="1"/>
                </p:cNvSpPr>
                <p:nvPr/>
              </p:nvSpPr>
              <p:spPr>
                <a:xfrm>
                  <a:off x="5951586" y="2673206"/>
                  <a:ext cx="216818" cy="215444"/>
                </a:xfrm>
                <a:prstGeom prst="rect">
                  <a:avLst/>
                </a:prstGeom>
                <a:blipFill>
                  <a:blip r:embed="rId3"/>
                  <a:stretch>
                    <a:fillRect l="-11111" b="-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C9A7BE49-362F-68C9-89B3-952B244AD0BA}"/>
                    </a:ext>
                  </a:extLst>
                </p:cNvPr>
                <p:cNvSpPr txBox="1"/>
                <p:nvPr/>
              </p:nvSpPr>
              <p:spPr>
                <a:xfrm>
                  <a:off x="6312023" y="2385174"/>
                  <a:ext cx="216818" cy="215444"/>
                </a:xfrm>
                <a:prstGeom prst="rect">
                  <a:avLst/>
                </a:prstGeom>
                <a:noFill/>
              </p:spPr>
              <p:txBody>
                <a:bodyPr wrap="square" lIns="0" tIns="0" rIns="0" bIns="0">
                  <a:spAutoFit/>
                </a:bodyPr>
                <a:lstStyle/>
                <a:p>
                  <a:pPr/>
                  <a14:m>
                    <m:oMathPara xmlns:m="http://schemas.openxmlformats.org/officeDocument/2006/math">
                      <m:oMath>
                        <m:r>
                          <a:rPr lang="en-US" sz="1400" i="1" kern="0" dirty="0">
                            <a:latin typeface="Cambria Math" panose="02040503050406030204" pitchFamily="18" charset="0"/>
                          </a:rPr>
                          <m:t>𝑥</m:t>
                        </m:r>
                        <m:r>
                          <a:rPr lang="en-US" sz="1400" i="1" kern="0" baseline="-25000" dirty="0">
                            <a:latin typeface="Cambria Math" panose="02040503050406030204" pitchFamily="18" charset="0"/>
                          </a:rPr>
                          <m:t>𝑖</m:t>
                        </m:r>
                      </m:oMath>
                    </m:oMathPara>
                  </a14:m>
                  <a:endParaRPr lang="en-US" sz="1400" dirty="0">
                    <a:latin typeface="Calibri"/>
                    <a:ea typeface="Calibri"/>
                    <a:cs typeface="Calibri"/>
                  </a:endParaRPr>
                </a:p>
              </p:txBody>
            </p:sp>
          </mc:Choice>
          <mc:Fallback>
            <p:sp>
              <p:nvSpPr>
                <p:cNvPr id="10" name="TextBox 9">
                  <a:extLst>
                    <a:ext uri="{FF2B5EF4-FFF2-40B4-BE49-F238E27FC236}">
                      <a16:creationId xmlns:a16="http://schemas.microsoft.com/office/drawing/2014/main" id="{C9A7BE49-362F-68C9-89B3-952B244AD0BA}"/>
                    </a:ext>
                  </a:extLst>
                </p:cNvPr>
                <p:cNvSpPr txBox="1">
                  <a:spLocks noRot="1" noChangeAspect="1" noMove="1" noResize="1" noEditPoints="1" noAdjustHandles="1" noChangeArrowheads="1" noChangeShapeType="1" noTextEdit="1"/>
                </p:cNvSpPr>
                <p:nvPr/>
              </p:nvSpPr>
              <p:spPr>
                <a:xfrm>
                  <a:off x="6312023" y="2385174"/>
                  <a:ext cx="216818" cy="215444"/>
                </a:xfrm>
                <a:prstGeom prst="rect">
                  <a:avLst/>
                </a:prstGeom>
                <a:blipFill>
                  <a:blip r:embed="rId4"/>
                  <a:stretch>
                    <a:fillRect b="-11111"/>
                  </a:stretch>
                </a:blipFill>
              </p:spPr>
              <p:txBody>
                <a:bodyPr/>
                <a:lstStyle/>
                <a:p>
                  <a:r>
                    <a:rPr lang="en-US">
                      <a:noFill/>
                    </a:rPr>
                    <a:t> </a:t>
                  </a:r>
                </a:p>
              </p:txBody>
            </p:sp>
          </mc:Fallback>
        </mc:AlternateContent>
      </p:grpSp>
      <p:grpSp>
        <p:nvGrpSpPr>
          <p:cNvPr id="57" name="Group 56">
            <a:extLst>
              <a:ext uri="{FF2B5EF4-FFF2-40B4-BE49-F238E27FC236}">
                <a16:creationId xmlns:a16="http://schemas.microsoft.com/office/drawing/2014/main" id="{000AD003-6694-6499-C0F3-7B3DA846F06C}"/>
              </a:ext>
            </a:extLst>
          </p:cNvPr>
          <p:cNvGrpSpPr/>
          <p:nvPr/>
        </p:nvGrpSpPr>
        <p:grpSpPr>
          <a:xfrm>
            <a:off x="5879975" y="3393286"/>
            <a:ext cx="720874" cy="539770"/>
            <a:chOff x="5879975" y="3393286"/>
            <a:chExt cx="720874" cy="539770"/>
          </a:xfrm>
        </p:grpSpPr>
        <p:cxnSp>
          <p:nvCxnSpPr>
            <p:cNvPr id="11" name="Straight Arrow Connector 10">
              <a:extLst>
                <a:ext uri="{FF2B5EF4-FFF2-40B4-BE49-F238E27FC236}">
                  <a16:creationId xmlns:a16="http://schemas.microsoft.com/office/drawing/2014/main" id="{CEFDC2BA-5E58-9B09-CE2A-B6F1DBCAF2AA}"/>
                </a:ext>
              </a:extLst>
            </p:cNvPr>
            <p:cNvCxnSpPr>
              <a:cxnSpLocks/>
            </p:cNvCxnSpPr>
            <p:nvPr/>
          </p:nvCxnSpPr>
          <p:spPr>
            <a:xfrm>
              <a:off x="6384031" y="3645024"/>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A62F2EB-703F-2019-4C5A-6044DEE82B57}"/>
                </a:ext>
              </a:extLst>
            </p:cNvPr>
            <p:cNvCxnSpPr>
              <a:cxnSpLocks/>
            </p:cNvCxnSpPr>
            <p:nvPr/>
          </p:nvCxnSpPr>
          <p:spPr>
            <a:xfrm>
              <a:off x="5879975" y="3645024"/>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1E507D2C-9706-A999-15F4-C481E1FB7BB5}"/>
                    </a:ext>
                  </a:extLst>
                </p:cNvPr>
                <p:cNvSpPr txBox="1"/>
                <p:nvPr/>
              </p:nvSpPr>
              <p:spPr>
                <a:xfrm>
                  <a:off x="6023594" y="3681318"/>
                  <a:ext cx="216818" cy="215444"/>
                </a:xfrm>
                <a:prstGeom prst="rect">
                  <a:avLst/>
                </a:prstGeom>
                <a:noFill/>
              </p:spPr>
              <p:txBody>
                <a:bodyPr wrap="square" lIns="0" tIns="0" rIns="0" bIns="0">
                  <a:spAutoFit/>
                </a:bodyPr>
                <a:lstStyle/>
                <a:p>
                  <a:pPr algn="ctr"/>
                  <a14:m>
                    <m:oMathPara xmlns:m="http://schemas.openxmlformats.org/officeDocument/2006/math">
                      <m:oMath>
                        <m:r>
                          <a:rPr lang="en-US" sz="1400" i="1" kern="0" dirty="0">
                            <a:latin typeface="Cambria Math" panose="02040503050406030204" pitchFamily="18" charset="0"/>
                          </a:rPr>
                          <m:t>𝑎</m:t>
                        </m:r>
                        <m:r>
                          <a:rPr lang="en-US" sz="1400" i="1" kern="0" baseline="-25000" dirty="0">
                            <a:latin typeface="Cambria Math" panose="02040503050406030204" pitchFamily="18" charset="0"/>
                          </a:rPr>
                          <m:t>𝑖</m:t>
                        </m:r>
                      </m:oMath>
                    </m:oMathPara>
                  </a14:m>
                  <a:endParaRPr lang="en-US" sz="1400" dirty="0">
                    <a:latin typeface="Calibri"/>
                    <a:ea typeface="Calibri"/>
                    <a:cs typeface="Calibri"/>
                  </a:endParaRPr>
                </a:p>
              </p:txBody>
            </p:sp>
          </mc:Choice>
          <mc:Fallback>
            <p:sp>
              <p:nvSpPr>
                <p:cNvPr id="13" name="TextBox 12">
                  <a:extLst>
                    <a:ext uri="{FF2B5EF4-FFF2-40B4-BE49-F238E27FC236}">
                      <a16:creationId xmlns:a16="http://schemas.microsoft.com/office/drawing/2014/main" id="{1E507D2C-9706-A999-15F4-C481E1FB7BB5}"/>
                    </a:ext>
                  </a:extLst>
                </p:cNvPr>
                <p:cNvSpPr txBox="1">
                  <a:spLocks noRot="1" noChangeAspect="1" noMove="1" noResize="1" noEditPoints="1" noAdjustHandles="1" noChangeArrowheads="1" noChangeShapeType="1" noTextEdit="1"/>
                </p:cNvSpPr>
                <p:nvPr/>
              </p:nvSpPr>
              <p:spPr>
                <a:xfrm>
                  <a:off x="6023594" y="3681318"/>
                  <a:ext cx="216818" cy="215444"/>
                </a:xfrm>
                <a:prstGeom prst="rect">
                  <a:avLst/>
                </a:prstGeom>
                <a:blipFill>
                  <a:blip r:embed="rId5"/>
                  <a:stretch>
                    <a:fillRect l="-16667" b="-1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E3D6E630-1D30-760A-1503-3284AC3B72AA}"/>
                    </a:ext>
                  </a:extLst>
                </p:cNvPr>
                <p:cNvSpPr txBox="1"/>
                <p:nvPr/>
              </p:nvSpPr>
              <p:spPr>
                <a:xfrm>
                  <a:off x="6384031" y="3393286"/>
                  <a:ext cx="216818" cy="215444"/>
                </a:xfrm>
                <a:prstGeom prst="rect">
                  <a:avLst/>
                </a:prstGeom>
                <a:noFill/>
              </p:spPr>
              <p:txBody>
                <a:bodyPr wrap="square" lIns="0" tIns="0" rIns="0" bIns="0">
                  <a:spAutoFit/>
                </a:bodyPr>
                <a:lstStyle/>
                <a:p>
                  <a:pPr/>
                  <a14:m>
                    <m:oMathPara xmlns:m="http://schemas.openxmlformats.org/officeDocument/2006/math">
                      <m:oMath>
                        <m:r>
                          <a:rPr lang="en-US" sz="1400" i="1" kern="0" dirty="0">
                            <a:latin typeface="Cambria Math" panose="02040503050406030204" pitchFamily="18" charset="0"/>
                          </a:rPr>
                          <m:t>𝑦</m:t>
                        </m:r>
                        <m:r>
                          <a:rPr lang="en-US" sz="1400" i="1" kern="0" baseline="-25000" dirty="0" err="1">
                            <a:latin typeface="Cambria Math" panose="02040503050406030204" pitchFamily="18" charset="0"/>
                          </a:rPr>
                          <m:t>𝑖</m:t>
                        </m:r>
                      </m:oMath>
                    </m:oMathPara>
                  </a14:m>
                  <a:endParaRPr lang="en-US" sz="1400" dirty="0">
                    <a:latin typeface="Calibri"/>
                    <a:ea typeface="Calibri"/>
                    <a:cs typeface="Calibri"/>
                  </a:endParaRPr>
                </a:p>
              </p:txBody>
            </p:sp>
          </mc:Choice>
          <mc:Fallback>
            <p:sp>
              <p:nvSpPr>
                <p:cNvPr id="14" name="TextBox 13">
                  <a:extLst>
                    <a:ext uri="{FF2B5EF4-FFF2-40B4-BE49-F238E27FC236}">
                      <a16:creationId xmlns:a16="http://schemas.microsoft.com/office/drawing/2014/main" id="{E3D6E630-1D30-760A-1503-3284AC3B72AA}"/>
                    </a:ext>
                  </a:extLst>
                </p:cNvPr>
                <p:cNvSpPr txBox="1">
                  <a:spLocks noRot="1" noChangeAspect="1" noMove="1" noResize="1" noEditPoints="1" noAdjustHandles="1" noChangeArrowheads="1" noChangeShapeType="1" noTextEdit="1"/>
                </p:cNvSpPr>
                <p:nvPr/>
              </p:nvSpPr>
              <p:spPr>
                <a:xfrm>
                  <a:off x="6384031" y="3393286"/>
                  <a:ext cx="216818" cy="215444"/>
                </a:xfrm>
                <a:prstGeom prst="rect">
                  <a:avLst/>
                </a:prstGeom>
                <a:blipFill>
                  <a:blip r:embed="rId6"/>
                  <a:stretch>
                    <a:fillRect l="-11111" b="-22222"/>
                  </a:stretch>
                </a:blipFill>
              </p:spPr>
              <p:txBody>
                <a:bodyPr/>
                <a:lstStyle/>
                <a:p>
                  <a:r>
                    <a:rPr lang="en-US">
                      <a:noFill/>
                    </a:rPr>
                    <a:t> </a:t>
                  </a:r>
                </a:p>
              </p:txBody>
            </p:sp>
          </mc:Fallback>
        </mc:AlternateContent>
      </p:grpSp>
      <p:grpSp>
        <p:nvGrpSpPr>
          <p:cNvPr id="53" name="Group 52">
            <a:extLst>
              <a:ext uri="{FF2B5EF4-FFF2-40B4-BE49-F238E27FC236}">
                <a16:creationId xmlns:a16="http://schemas.microsoft.com/office/drawing/2014/main" id="{ECDA11B8-A9DF-8154-D0A3-B1EEA66D3E94}"/>
              </a:ext>
            </a:extLst>
          </p:cNvPr>
          <p:cNvGrpSpPr/>
          <p:nvPr/>
        </p:nvGrpSpPr>
        <p:grpSpPr>
          <a:xfrm>
            <a:off x="3360165" y="2385174"/>
            <a:ext cx="720874" cy="539770"/>
            <a:chOff x="3360165" y="2385174"/>
            <a:chExt cx="720874" cy="539770"/>
          </a:xfrm>
        </p:grpSpPr>
        <p:grpSp>
          <p:nvGrpSpPr>
            <p:cNvPr id="2" name="Group 1">
              <a:extLst>
                <a:ext uri="{FF2B5EF4-FFF2-40B4-BE49-F238E27FC236}">
                  <a16:creationId xmlns:a16="http://schemas.microsoft.com/office/drawing/2014/main" id="{F851F2B1-6953-C022-C781-3B439892E984}"/>
                </a:ext>
              </a:extLst>
            </p:cNvPr>
            <p:cNvGrpSpPr/>
            <p:nvPr/>
          </p:nvGrpSpPr>
          <p:grpSpPr>
            <a:xfrm>
              <a:off x="3360165" y="2636912"/>
              <a:ext cx="504056" cy="288032"/>
              <a:chOff x="3360165" y="2636912"/>
              <a:chExt cx="504056" cy="288032"/>
            </a:xfrm>
          </p:grpSpPr>
          <p:cxnSp>
            <p:nvCxnSpPr>
              <p:cNvPr id="15" name="Straight Arrow Connector 14">
                <a:extLst>
                  <a:ext uri="{FF2B5EF4-FFF2-40B4-BE49-F238E27FC236}">
                    <a16:creationId xmlns:a16="http://schemas.microsoft.com/office/drawing/2014/main" id="{DC7C9310-48CE-2317-A6C9-DDEEF418641A}"/>
                  </a:ext>
                </a:extLst>
              </p:cNvPr>
              <p:cNvCxnSpPr>
                <a:cxnSpLocks/>
              </p:cNvCxnSpPr>
              <p:nvPr/>
            </p:nvCxnSpPr>
            <p:spPr>
              <a:xfrm>
                <a:off x="3864221" y="2636912"/>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F7CBC52-6CD9-E714-87DB-BB905440925C}"/>
                  </a:ext>
                </a:extLst>
              </p:cNvPr>
              <p:cNvCxnSpPr>
                <a:cxnSpLocks/>
              </p:cNvCxnSpPr>
              <p:nvPr/>
            </p:nvCxnSpPr>
            <p:spPr>
              <a:xfrm>
                <a:off x="3360165" y="2636912"/>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5A6BECA9-7309-3AF5-56E2-9A33665713FE}"/>
                      </a:ext>
                    </a:extLst>
                  </p:cNvPr>
                  <p:cNvSpPr txBox="1"/>
                  <p:nvPr/>
                </p:nvSpPr>
                <p:spPr>
                  <a:xfrm>
                    <a:off x="3503784" y="2673206"/>
                    <a:ext cx="216818" cy="215444"/>
                  </a:xfrm>
                  <a:prstGeom prst="rect">
                    <a:avLst/>
                  </a:prstGeom>
                  <a:noFill/>
                </p:spPr>
                <p:txBody>
                  <a:bodyPr wrap="square" lIns="0" tIns="0" rIns="0" bIns="0">
                    <a:spAutoFit/>
                  </a:bodyPr>
                  <a:lstStyle/>
                  <a:p>
                    <a:pPr algn="ctr"/>
                    <a14:m>
                      <m:oMathPara xmlns:m="http://schemas.openxmlformats.org/officeDocument/2006/math">
                        <m:oMath>
                          <m:r>
                            <a:rPr lang="en-US" sz="1400" i="1" kern="0" dirty="0">
                              <a:latin typeface="Cambria Math" panose="02040503050406030204" pitchFamily="18" charset="0"/>
                            </a:rPr>
                            <m:t>𝑎</m:t>
                          </m:r>
                          <m:r>
                            <a:rPr lang="en-US" sz="1400" i="1" kern="0" baseline="-25000" dirty="0" err="1">
                              <a:latin typeface="Cambria Math" panose="02040503050406030204" pitchFamily="18" charset="0"/>
                            </a:rPr>
                            <m:t>𝑗</m:t>
                          </m:r>
                        </m:oMath>
                      </m:oMathPara>
                    </a14:m>
                    <a:endParaRPr lang="en-US" sz="1400" dirty="0">
                      <a:latin typeface="Calibri"/>
                      <a:ea typeface="Calibri"/>
                      <a:cs typeface="Calibri"/>
                    </a:endParaRPr>
                  </a:p>
                </p:txBody>
              </p:sp>
            </mc:Choice>
            <mc:Fallback>
              <p:sp>
                <p:nvSpPr>
                  <p:cNvPr id="17" name="TextBox 16">
                    <a:extLst>
                      <a:ext uri="{FF2B5EF4-FFF2-40B4-BE49-F238E27FC236}">
                        <a16:creationId xmlns:a16="http://schemas.microsoft.com/office/drawing/2014/main" id="{5A6BECA9-7309-3AF5-56E2-9A33665713FE}"/>
                      </a:ext>
                    </a:extLst>
                  </p:cNvPr>
                  <p:cNvSpPr txBox="1">
                    <a:spLocks noRot="1" noChangeAspect="1" noMove="1" noResize="1" noEditPoints="1" noAdjustHandles="1" noChangeArrowheads="1" noChangeShapeType="1" noTextEdit="1"/>
                  </p:cNvSpPr>
                  <p:nvPr/>
                </p:nvSpPr>
                <p:spPr>
                  <a:xfrm>
                    <a:off x="3503784" y="2673206"/>
                    <a:ext cx="216818" cy="215444"/>
                  </a:xfrm>
                  <a:prstGeom prst="rect">
                    <a:avLst/>
                  </a:prstGeom>
                  <a:blipFill>
                    <a:blip r:embed="rId7"/>
                    <a:stretch>
                      <a:fillRect l="-17647" b="-27778"/>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E819B845-4F20-3A40-A2B2-26D708667884}"/>
                    </a:ext>
                  </a:extLst>
                </p:cNvPr>
                <p:cNvSpPr txBox="1"/>
                <p:nvPr/>
              </p:nvSpPr>
              <p:spPr>
                <a:xfrm>
                  <a:off x="3864221" y="2385174"/>
                  <a:ext cx="216818" cy="215444"/>
                </a:xfrm>
                <a:prstGeom prst="rect">
                  <a:avLst/>
                </a:prstGeom>
                <a:noFill/>
              </p:spPr>
              <p:txBody>
                <a:bodyPr wrap="square" lIns="0" tIns="0" rIns="0" bIns="0">
                  <a:spAutoFit/>
                </a:bodyPr>
                <a:lstStyle/>
                <a:p>
                  <a:pPr/>
                  <a14:m>
                    <m:oMathPara xmlns:m="http://schemas.openxmlformats.org/officeDocument/2006/math">
                      <m:oMath>
                        <m:r>
                          <a:rPr lang="en-US" sz="1400" i="1" kern="0" dirty="0">
                            <a:latin typeface="Cambria Math" panose="02040503050406030204" pitchFamily="18" charset="0"/>
                          </a:rPr>
                          <m:t>𝑥</m:t>
                        </m:r>
                        <m:r>
                          <a:rPr lang="en-US" sz="1400" i="1" kern="0" baseline="-25000" dirty="0" err="1">
                            <a:latin typeface="Cambria Math" panose="02040503050406030204" pitchFamily="18" charset="0"/>
                          </a:rPr>
                          <m:t>𝑗</m:t>
                        </m:r>
                      </m:oMath>
                    </m:oMathPara>
                  </a14:m>
                  <a:endParaRPr lang="en-US" sz="1400" dirty="0">
                    <a:latin typeface="Calibri"/>
                    <a:ea typeface="Calibri"/>
                    <a:cs typeface="Calibri"/>
                  </a:endParaRPr>
                </a:p>
              </p:txBody>
            </p:sp>
          </mc:Choice>
          <mc:Fallback>
            <p:sp>
              <p:nvSpPr>
                <p:cNvPr id="18" name="TextBox 17">
                  <a:extLst>
                    <a:ext uri="{FF2B5EF4-FFF2-40B4-BE49-F238E27FC236}">
                      <a16:creationId xmlns:a16="http://schemas.microsoft.com/office/drawing/2014/main" id="{E819B845-4F20-3A40-A2B2-26D708667884}"/>
                    </a:ext>
                  </a:extLst>
                </p:cNvPr>
                <p:cNvSpPr txBox="1">
                  <a:spLocks noRot="1" noChangeAspect="1" noMove="1" noResize="1" noEditPoints="1" noAdjustHandles="1" noChangeArrowheads="1" noChangeShapeType="1" noTextEdit="1"/>
                </p:cNvSpPr>
                <p:nvPr/>
              </p:nvSpPr>
              <p:spPr>
                <a:xfrm>
                  <a:off x="3864221" y="2385174"/>
                  <a:ext cx="216818" cy="215444"/>
                </a:xfrm>
                <a:prstGeom prst="rect">
                  <a:avLst/>
                </a:prstGeom>
                <a:blipFill>
                  <a:blip r:embed="rId8"/>
                  <a:stretch>
                    <a:fillRect l="-5556" r="-5556" b="-33333"/>
                  </a:stretch>
                </a:blipFill>
              </p:spPr>
              <p:txBody>
                <a:bodyPr/>
                <a:lstStyle/>
                <a:p>
                  <a:r>
                    <a:rPr lang="en-US">
                      <a:noFill/>
                    </a:rPr>
                    <a:t> </a:t>
                  </a:r>
                </a:p>
              </p:txBody>
            </p:sp>
          </mc:Fallback>
        </mc:AlternateContent>
      </p:grpSp>
      <p:grpSp>
        <p:nvGrpSpPr>
          <p:cNvPr id="54" name="Group 53">
            <a:extLst>
              <a:ext uri="{FF2B5EF4-FFF2-40B4-BE49-F238E27FC236}">
                <a16:creationId xmlns:a16="http://schemas.microsoft.com/office/drawing/2014/main" id="{814201CD-C31F-CE45-4FFB-0E4F523EE3C9}"/>
              </a:ext>
            </a:extLst>
          </p:cNvPr>
          <p:cNvGrpSpPr/>
          <p:nvPr/>
        </p:nvGrpSpPr>
        <p:grpSpPr>
          <a:xfrm>
            <a:off x="3492257" y="3393286"/>
            <a:ext cx="720874" cy="542146"/>
            <a:chOff x="3492257" y="3393286"/>
            <a:chExt cx="720874" cy="542146"/>
          </a:xfrm>
        </p:grpSpPr>
        <p:grpSp>
          <p:nvGrpSpPr>
            <p:cNvPr id="51" name="Group 50">
              <a:extLst>
                <a:ext uri="{FF2B5EF4-FFF2-40B4-BE49-F238E27FC236}">
                  <a16:creationId xmlns:a16="http://schemas.microsoft.com/office/drawing/2014/main" id="{D09CC42D-9347-ABFE-E36F-3ABA55DB69C5}"/>
                </a:ext>
              </a:extLst>
            </p:cNvPr>
            <p:cNvGrpSpPr/>
            <p:nvPr/>
          </p:nvGrpSpPr>
          <p:grpSpPr>
            <a:xfrm>
              <a:off x="3492257" y="3647400"/>
              <a:ext cx="504056" cy="288032"/>
              <a:chOff x="3492257" y="3647400"/>
              <a:chExt cx="504056" cy="288032"/>
            </a:xfrm>
          </p:grpSpPr>
          <p:cxnSp>
            <p:nvCxnSpPr>
              <p:cNvPr id="19" name="Straight Arrow Connector 18">
                <a:extLst>
                  <a:ext uri="{FF2B5EF4-FFF2-40B4-BE49-F238E27FC236}">
                    <a16:creationId xmlns:a16="http://schemas.microsoft.com/office/drawing/2014/main" id="{A7FB0C32-93C6-DE55-84A1-41905482752D}"/>
                  </a:ext>
                </a:extLst>
              </p:cNvPr>
              <p:cNvCxnSpPr>
                <a:cxnSpLocks/>
              </p:cNvCxnSpPr>
              <p:nvPr/>
            </p:nvCxnSpPr>
            <p:spPr>
              <a:xfrm>
                <a:off x="3996313" y="3647400"/>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CF8B39C-4F0D-55BB-6D5F-36CB1453F21A}"/>
                  </a:ext>
                </a:extLst>
              </p:cNvPr>
              <p:cNvCxnSpPr>
                <a:cxnSpLocks/>
              </p:cNvCxnSpPr>
              <p:nvPr/>
            </p:nvCxnSpPr>
            <p:spPr>
              <a:xfrm>
                <a:off x="3492257" y="3647400"/>
                <a:ext cx="0" cy="288032"/>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F5D45B79-2BE7-8B2B-B91F-DC7F4D7DCB19}"/>
                      </a:ext>
                    </a:extLst>
                  </p:cNvPr>
                  <p:cNvSpPr txBox="1"/>
                  <p:nvPr/>
                </p:nvSpPr>
                <p:spPr>
                  <a:xfrm>
                    <a:off x="3635876" y="3683694"/>
                    <a:ext cx="216818" cy="215444"/>
                  </a:xfrm>
                  <a:prstGeom prst="rect">
                    <a:avLst/>
                  </a:prstGeom>
                  <a:noFill/>
                </p:spPr>
                <p:txBody>
                  <a:bodyPr wrap="square" lIns="0" tIns="0" rIns="0" bIns="0">
                    <a:spAutoFit/>
                  </a:bodyPr>
                  <a:lstStyle/>
                  <a:p>
                    <a:pPr algn="ctr"/>
                    <a14:m>
                      <m:oMathPara xmlns:m="http://schemas.openxmlformats.org/officeDocument/2006/math">
                        <m:oMath>
                          <m:r>
                            <a:rPr lang="en-US" sz="1400" i="1" kern="0" dirty="0">
                              <a:latin typeface="Cambria Math" panose="02040503050406030204" pitchFamily="18" charset="0"/>
                            </a:rPr>
                            <m:t>𝑎</m:t>
                          </m:r>
                          <m:r>
                            <a:rPr lang="en-US" sz="1400" i="1" kern="0" baseline="-25000" dirty="0" err="1">
                              <a:latin typeface="Cambria Math" panose="02040503050406030204" pitchFamily="18" charset="0"/>
                            </a:rPr>
                            <m:t>𝑗</m:t>
                          </m:r>
                        </m:oMath>
                      </m:oMathPara>
                    </a14:m>
                    <a:endParaRPr lang="en-US" sz="1400" dirty="0">
                      <a:latin typeface="Calibri"/>
                      <a:ea typeface="Calibri"/>
                      <a:cs typeface="Calibri"/>
                    </a:endParaRPr>
                  </a:p>
                </p:txBody>
              </p:sp>
            </mc:Choice>
            <mc:Fallback>
              <p:sp>
                <p:nvSpPr>
                  <p:cNvPr id="21" name="TextBox 20">
                    <a:extLst>
                      <a:ext uri="{FF2B5EF4-FFF2-40B4-BE49-F238E27FC236}">
                        <a16:creationId xmlns:a16="http://schemas.microsoft.com/office/drawing/2014/main" id="{F5D45B79-2BE7-8B2B-B91F-DC7F4D7DCB19}"/>
                      </a:ext>
                    </a:extLst>
                  </p:cNvPr>
                  <p:cNvSpPr txBox="1">
                    <a:spLocks noRot="1" noChangeAspect="1" noMove="1" noResize="1" noEditPoints="1" noAdjustHandles="1" noChangeArrowheads="1" noChangeShapeType="1" noTextEdit="1"/>
                  </p:cNvSpPr>
                  <p:nvPr/>
                </p:nvSpPr>
                <p:spPr>
                  <a:xfrm>
                    <a:off x="3635876" y="3683694"/>
                    <a:ext cx="216818" cy="215444"/>
                  </a:xfrm>
                  <a:prstGeom prst="rect">
                    <a:avLst/>
                  </a:prstGeom>
                  <a:blipFill>
                    <a:blip r:embed="rId9"/>
                    <a:stretch>
                      <a:fillRect l="-16667" b="-26316"/>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C707400D-D27D-963B-2C4B-3699588592C8}"/>
                    </a:ext>
                  </a:extLst>
                </p:cNvPr>
                <p:cNvSpPr txBox="1"/>
                <p:nvPr/>
              </p:nvSpPr>
              <p:spPr>
                <a:xfrm>
                  <a:off x="3996313" y="3393286"/>
                  <a:ext cx="216818" cy="215444"/>
                </a:xfrm>
                <a:prstGeom prst="rect">
                  <a:avLst/>
                </a:prstGeom>
                <a:noFill/>
              </p:spPr>
              <p:txBody>
                <a:bodyPr wrap="square" lIns="0" tIns="0" rIns="0" bIns="0">
                  <a:spAutoFit/>
                </a:bodyPr>
                <a:lstStyle/>
                <a:p>
                  <a:pPr/>
                  <a14:m>
                    <m:oMathPara xmlns:m="http://schemas.openxmlformats.org/officeDocument/2006/math">
                      <m:oMath>
                        <m:r>
                          <a:rPr lang="en-US" sz="1400" i="1" kern="0" dirty="0">
                            <a:latin typeface="Cambria Math" panose="02040503050406030204" pitchFamily="18" charset="0"/>
                          </a:rPr>
                          <m:t>𝑦</m:t>
                        </m:r>
                        <m:r>
                          <a:rPr lang="en-US" sz="1400" i="1" kern="0" baseline="-25000" dirty="0" err="1">
                            <a:latin typeface="Cambria Math" panose="02040503050406030204" pitchFamily="18" charset="0"/>
                          </a:rPr>
                          <m:t>𝑗</m:t>
                        </m:r>
                      </m:oMath>
                    </m:oMathPara>
                  </a14:m>
                  <a:endParaRPr lang="en-US" sz="1400" dirty="0">
                    <a:latin typeface="Calibri"/>
                    <a:ea typeface="Calibri"/>
                    <a:cs typeface="Calibri"/>
                  </a:endParaRPr>
                </a:p>
              </p:txBody>
            </p:sp>
          </mc:Choice>
          <mc:Fallback>
            <p:sp>
              <p:nvSpPr>
                <p:cNvPr id="22" name="TextBox 21">
                  <a:extLst>
                    <a:ext uri="{FF2B5EF4-FFF2-40B4-BE49-F238E27FC236}">
                      <a16:creationId xmlns:a16="http://schemas.microsoft.com/office/drawing/2014/main" id="{C707400D-D27D-963B-2C4B-3699588592C8}"/>
                    </a:ext>
                  </a:extLst>
                </p:cNvPr>
                <p:cNvSpPr txBox="1">
                  <a:spLocks noRot="1" noChangeAspect="1" noMove="1" noResize="1" noEditPoints="1" noAdjustHandles="1" noChangeArrowheads="1" noChangeShapeType="1" noTextEdit="1"/>
                </p:cNvSpPr>
                <p:nvPr/>
              </p:nvSpPr>
              <p:spPr>
                <a:xfrm>
                  <a:off x="3996313" y="3393286"/>
                  <a:ext cx="216818" cy="215444"/>
                </a:xfrm>
                <a:prstGeom prst="rect">
                  <a:avLst/>
                </a:prstGeom>
                <a:blipFill>
                  <a:blip r:embed="rId10"/>
                  <a:stretch>
                    <a:fillRect l="-11111" r="-11111" b="-27778"/>
                  </a:stretch>
                </a:blipFill>
              </p:spPr>
              <p:txBody>
                <a:bodyPr/>
                <a:lstStyle/>
                <a:p>
                  <a:r>
                    <a:rPr lang="en-US">
                      <a:noFill/>
                    </a:rPr>
                    <a:t> </a:t>
                  </a:r>
                </a:p>
              </p:txBody>
            </p:sp>
          </mc:Fallback>
        </mc:AlternateContent>
      </p:grpSp>
      <p:grpSp>
        <p:nvGrpSpPr>
          <p:cNvPr id="58" name="Group 57">
            <a:extLst>
              <a:ext uri="{FF2B5EF4-FFF2-40B4-BE49-F238E27FC236}">
                <a16:creationId xmlns:a16="http://schemas.microsoft.com/office/drawing/2014/main" id="{0A0F7F11-421E-4555-0363-4C46F7360171}"/>
              </a:ext>
            </a:extLst>
          </p:cNvPr>
          <p:cNvGrpSpPr/>
          <p:nvPr/>
        </p:nvGrpSpPr>
        <p:grpSpPr>
          <a:xfrm>
            <a:off x="5800811" y="2940051"/>
            <a:ext cx="518373" cy="291250"/>
            <a:chOff x="5800811" y="2940051"/>
            <a:chExt cx="518373" cy="291250"/>
          </a:xfrm>
        </p:grpSpPr>
        <p:sp>
          <p:nvSpPr>
            <p:cNvPr id="23" name="Left Brace 22">
              <a:extLst>
                <a:ext uri="{FF2B5EF4-FFF2-40B4-BE49-F238E27FC236}">
                  <a16:creationId xmlns:a16="http://schemas.microsoft.com/office/drawing/2014/main" id="{7EBC38DE-4D55-5017-2640-DFC06084224A}"/>
                </a:ext>
              </a:extLst>
            </p:cNvPr>
            <p:cNvSpPr/>
            <p:nvPr/>
          </p:nvSpPr>
          <p:spPr>
            <a:xfrm rot="16200000">
              <a:off x="5996843" y="2744019"/>
              <a:ext cx="126309" cy="518373"/>
            </a:xfrm>
            <a:prstGeom prst="leftBrace">
              <a:avLst>
                <a:gd name="adj1" fmla="val 77564"/>
                <a:gd name="adj2" fmla="val 48854"/>
              </a:avLst>
            </a:prstGeom>
            <a:noFill/>
            <a:ln w="12700" cap="flat" cmpd="sng" algn="ctr">
              <a:solidFill>
                <a:sysClr val="windowText" lastClr="000000"/>
              </a:solidFill>
              <a:prstDash val="solid"/>
              <a:miter lim="800000"/>
            </a:ln>
            <a:effectLst/>
          </p:spPr>
          <p:txBody>
            <a:bodyPr rtlCol="0" anchor="ctr">
              <a:normAutofit/>
            </a:bodyPr>
            <a:lstStyle/>
            <a:p>
              <a:pPr algn="ctr">
                <a:defRPr>
                  <a:latin typeface="Calibri"/>
                  <a:ea typeface="Calibri"/>
                  <a:cs typeface="Calibri"/>
                </a:defRPr>
              </a:pPr>
              <a:endParaRPr lang="en-CH" sz="1200" kern="0">
                <a:solidFill>
                  <a:prstClr val="black"/>
                </a:solidFill>
                <a:latin typeface="Calibri"/>
                <a:ea typeface="Calibri"/>
                <a:cs typeface="Calibri"/>
              </a:endParaRP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53F97107-1206-4E5E-B37E-35C4DCE458BD}"/>
                    </a:ext>
                  </a:extLst>
                </p:cNvPr>
                <p:cNvSpPr txBox="1"/>
                <p:nvPr/>
              </p:nvSpPr>
              <p:spPr>
                <a:xfrm>
                  <a:off x="5993955" y="3015857"/>
                  <a:ext cx="216818" cy="215444"/>
                </a:xfrm>
                <a:prstGeom prst="rect">
                  <a:avLst/>
                </a:prstGeom>
                <a:noFill/>
              </p:spPr>
              <p:txBody>
                <a:bodyPr wrap="square" lIns="0" tIns="0" rIns="0" bIns="0">
                  <a:spAutoFit/>
                </a:bodyPr>
                <a:lstStyle/>
                <a:p>
                  <a:pPr algn="ctr"/>
                  <a14:m>
                    <m:oMathPara xmlns:m="http://schemas.openxmlformats.org/officeDocument/2006/math">
                      <m:oMathParaPr>
                        <m:jc m:val="center"/>
                      </m:oMathParaPr>
                      <m:oMath>
                        <m:r>
                          <a:rPr lang="en-US" sz="1400" i="1" kern="0" dirty="0">
                            <a:latin typeface="Cambria Math" panose="02040503050406030204" pitchFamily="18" charset="0"/>
                          </a:rPr>
                          <m:t>𝑤</m:t>
                        </m:r>
                        <m:r>
                          <a:rPr lang="en-US" sz="1400" i="1" kern="0" baseline="-25000" dirty="0" err="1">
                            <a:latin typeface="Cambria Math" panose="02040503050406030204" pitchFamily="18" charset="0"/>
                          </a:rPr>
                          <m:t>𝑖</m:t>
                        </m:r>
                      </m:oMath>
                    </m:oMathPara>
                  </a14:m>
                  <a:endParaRPr lang="en-US" sz="1400" dirty="0">
                    <a:latin typeface="Calibri"/>
                    <a:ea typeface="Calibri"/>
                    <a:cs typeface="Calibri"/>
                  </a:endParaRPr>
                </a:p>
              </p:txBody>
            </p:sp>
          </mc:Choice>
          <mc:Fallback>
            <p:sp>
              <p:nvSpPr>
                <p:cNvPr id="24" name="TextBox 23">
                  <a:extLst>
                    <a:ext uri="{FF2B5EF4-FFF2-40B4-BE49-F238E27FC236}">
                      <a16:creationId xmlns:a16="http://schemas.microsoft.com/office/drawing/2014/main" id="{53F97107-1206-4E5E-B37E-35C4DCE458BD}"/>
                    </a:ext>
                  </a:extLst>
                </p:cNvPr>
                <p:cNvSpPr txBox="1">
                  <a:spLocks noRot="1" noChangeAspect="1" noMove="1" noResize="1" noEditPoints="1" noAdjustHandles="1" noChangeArrowheads="1" noChangeShapeType="1" noTextEdit="1"/>
                </p:cNvSpPr>
                <p:nvPr/>
              </p:nvSpPr>
              <p:spPr>
                <a:xfrm>
                  <a:off x="5993955" y="3015857"/>
                  <a:ext cx="216818" cy="215444"/>
                </a:xfrm>
                <a:prstGeom prst="rect">
                  <a:avLst/>
                </a:prstGeom>
                <a:blipFill>
                  <a:blip r:embed="rId11"/>
                  <a:stretch>
                    <a:fillRect l="-15789" b="-11111"/>
                  </a:stretch>
                </a:blipFill>
              </p:spPr>
              <p:txBody>
                <a:bodyPr/>
                <a:lstStyle/>
                <a:p>
                  <a:r>
                    <a:rPr lang="en-US">
                      <a:noFill/>
                    </a:rPr>
                    <a:t> </a:t>
                  </a:r>
                </a:p>
              </p:txBody>
            </p:sp>
          </mc:Fallback>
        </mc:AlternateContent>
      </p:grpSp>
      <p:grpSp>
        <p:nvGrpSpPr>
          <p:cNvPr id="55" name="Group 54">
            <a:extLst>
              <a:ext uri="{FF2B5EF4-FFF2-40B4-BE49-F238E27FC236}">
                <a16:creationId xmlns:a16="http://schemas.microsoft.com/office/drawing/2014/main" id="{3E0872B8-A3CA-9BCF-4869-560AB926E81D}"/>
              </a:ext>
            </a:extLst>
          </p:cNvPr>
          <p:cNvGrpSpPr/>
          <p:nvPr/>
        </p:nvGrpSpPr>
        <p:grpSpPr>
          <a:xfrm>
            <a:off x="3359699" y="2922568"/>
            <a:ext cx="1906470" cy="722456"/>
            <a:chOff x="3359699" y="2922568"/>
            <a:chExt cx="1906470" cy="722456"/>
          </a:xfrm>
        </p:grpSpPr>
        <p:grpSp>
          <p:nvGrpSpPr>
            <p:cNvPr id="52" name="Group 51">
              <a:extLst>
                <a:ext uri="{FF2B5EF4-FFF2-40B4-BE49-F238E27FC236}">
                  <a16:creationId xmlns:a16="http://schemas.microsoft.com/office/drawing/2014/main" id="{556BF47D-4FD6-6611-6E5A-20E0936F549F}"/>
                </a:ext>
              </a:extLst>
            </p:cNvPr>
            <p:cNvGrpSpPr/>
            <p:nvPr/>
          </p:nvGrpSpPr>
          <p:grpSpPr>
            <a:xfrm>
              <a:off x="3359699" y="2922568"/>
              <a:ext cx="636614" cy="722456"/>
              <a:chOff x="3359699" y="2922568"/>
              <a:chExt cx="636614" cy="722456"/>
            </a:xfrm>
          </p:grpSpPr>
          <p:cxnSp>
            <p:nvCxnSpPr>
              <p:cNvPr id="25" name="Straight Arrow Connector 24">
                <a:extLst>
                  <a:ext uri="{FF2B5EF4-FFF2-40B4-BE49-F238E27FC236}">
                    <a16:creationId xmlns:a16="http://schemas.microsoft.com/office/drawing/2014/main" id="{0DEF0E4E-517D-079E-E248-200A5FAD8DB5}"/>
                  </a:ext>
                </a:extLst>
              </p:cNvPr>
              <p:cNvCxnSpPr>
                <a:cxnSpLocks/>
              </p:cNvCxnSpPr>
              <p:nvPr/>
            </p:nvCxnSpPr>
            <p:spPr>
              <a:xfrm>
                <a:off x="3359699" y="2924944"/>
                <a:ext cx="132561" cy="720080"/>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098777D-0C7C-E33A-CAFD-3121471FF75E}"/>
                  </a:ext>
                </a:extLst>
              </p:cNvPr>
              <p:cNvCxnSpPr>
                <a:cxnSpLocks/>
              </p:cNvCxnSpPr>
              <p:nvPr/>
            </p:nvCxnSpPr>
            <p:spPr>
              <a:xfrm>
                <a:off x="3864221" y="2922568"/>
                <a:ext cx="132092" cy="722456"/>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174EECC0-C444-2F2C-CA1D-2EDAA6863586}"/>
                </a:ext>
              </a:extLst>
            </p:cNvPr>
            <p:cNvSpPr txBox="1"/>
            <p:nvPr/>
          </p:nvSpPr>
          <p:spPr>
            <a:xfrm>
              <a:off x="4187603" y="3054946"/>
              <a:ext cx="1078566" cy="446065"/>
            </a:xfrm>
            <a:prstGeom prst="rect">
              <a:avLst/>
            </a:prstGeom>
            <a:noFill/>
          </p:spPr>
          <p:txBody>
            <a:bodyPr wrap="square" lIns="0" tIns="0" rIns="0" bIns="0" rtlCol="0">
              <a:noAutofit/>
            </a:bodyPr>
            <a:lstStyle/>
            <a:p>
              <a:pPr>
                <a:defRPr>
                  <a:latin typeface="Calibri"/>
                  <a:ea typeface="Calibri"/>
                  <a:cs typeface="Calibri"/>
                </a:defRPr>
              </a:pPr>
              <a:r>
                <a:rPr lang="en-US" sz="1400" dirty="0">
                  <a:latin typeface="Calibri"/>
                  <a:ea typeface="Calibri"/>
                  <a:cs typeface="Calibri"/>
                </a:rPr>
                <a:t>Anchor</a:t>
              </a:r>
              <a:br>
                <a:rPr lang="en-US" sz="1400" dirty="0">
                  <a:latin typeface="Calibri"/>
                  <a:ea typeface="Calibri"/>
                  <a:cs typeface="Calibri"/>
                </a:rPr>
              </a:br>
              <a:r>
                <a:rPr lang="en-US" sz="1400" dirty="0">
                  <a:latin typeface="Calibri"/>
                  <a:ea typeface="Calibri"/>
                  <a:cs typeface="Calibri"/>
                </a:rPr>
                <a:t>(seed match)</a:t>
              </a:r>
            </a:p>
          </p:txBody>
        </p:sp>
        <p:cxnSp>
          <p:nvCxnSpPr>
            <p:cNvPr id="28" name="Straight Connector 27">
              <a:extLst>
                <a:ext uri="{FF2B5EF4-FFF2-40B4-BE49-F238E27FC236}">
                  <a16:creationId xmlns:a16="http://schemas.microsoft.com/office/drawing/2014/main" id="{8C1C3582-1498-A8EE-A488-345E3BB8F861}"/>
                </a:ext>
              </a:extLst>
            </p:cNvPr>
            <p:cNvCxnSpPr>
              <a:cxnSpLocks/>
            </p:cNvCxnSpPr>
            <p:nvPr/>
          </p:nvCxnSpPr>
          <p:spPr>
            <a:xfrm>
              <a:off x="3934299" y="3284984"/>
              <a:ext cx="272004"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5505E7BE-71F1-9F90-6157-7093D563FAB8}"/>
              </a:ext>
            </a:extLst>
          </p:cNvPr>
          <p:cNvGrpSpPr/>
          <p:nvPr/>
        </p:nvGrpSpPr>
        <p:grpSpPr>
          <a:xfrm>
            <a:off x="7205531" y="2305872"/>
            <a:ext cx="1820650" cy="1944211"/>
            <a:chOff x="5569450" y="2204864"/>
            <a:chExt cx="1820650" cy="1944211"/>
          </a:xfrm>
        </p:grpSpPr>
        <p:sp>
          <p:nvSpPr>
            <p:cNvPr id="30" name="Rounded Rectangle 29">
              <a:extLst>
                <a:ext uri="{FF2B5EF4-FFF2-40B4-BE49-F238E27FC236}">
                  <a16:creationId xmlns:a16="http://schemas.microsoft.com/office/drawing/2014/main" id="{ABC24944-FECA-6582-6451-C72164ECF21E}"/>
                </a:ext>
              </a:extLst>
            </p:cNvPr>
            <p:cNvSpPr/>
            <p:nvPr/>
          </p:nvSpPr>
          <p:spPr>
            <a:xfrm>
              <a:off x="5569450" y="2204876"/>
              <a:ext cx="1810863" cy="1944199"/>
            </a:xfrm>
            <a:prstGeom prst="roundRect">
              <a:avLst/>
            </a:prstGeom>
            <a:solidFill>
              <a:srgbClr val="E3F2DA"/>
            </a:solidFill>
            <a:ln w="31750" cap="flat" cmpd="sng" algn="ctr">
              <a:noFill/>
              <a:prstDash val="solid"/>
            </a:ln>
            <a:effectLst/>
          </p:spPr>
          <p:txBody>
            <a:bodyPr rtlCol="0" anchor="ctr"/>
            <a:lstStyle/>
            <a:p>
              <a:pPr algn="ctr" defTabSz="1600847"/>
              <a:endParaRPr lang="en-US" sz="1600" b="1" kern="0" dirty="0">
                <a:latin typeface="Calibri"/>
                <a:ea typeface="Calibri"/>
                <a:cs typeface="Calibri"/>
              </a:endParaRPr>
            </a:p>
          </p:txBody>
        </p:sp>
        <p:sp>
          <p:nvSpPr>
            <p:cNvPr id="31" name="TextBox 30">
              <a:extLst>
                <a:ext uri="{FF2B5EF4-FFF2-40B4-BE49-F238E27FC236}">
                  <a16:creationId xmlns:a16="http://schemas.microsoft.com/office/drawing/2014/main" id="{5BC840D8-3B6D-85D2-1B9C-7F5FADA3B4AC}"/>
                </a:ext>
              </a:extLst>
            </p:cNvPr>
            <p:cNvSpPr txBox="1"/>
            <p:nvPr/>
          </p:nvSpPr>
          <p:spPr>
            <a:xfrm>
              <a:off x="6045423" y="2204864"/>
              <a:ext cx="858916" cy="215444"/>
            </a:xfrm>
            <a:prstGeom prst="rect">
              <a:avLst/>
            </a:prstGeom>
            <a:solidFill>
              <a:srgbClr val="E3F2DA"/>
            </a:solidFill>
          </p:spPr>
          <p:txBody>
            <a:bodyPr wrap="square" lIns="0" tIns="0" rIns="0" bIns="0">
              <a:spAutoFit/>
            </a:bodyPr>
            <a:lstStyle/>
            <a:p>
              <a:pPr algn="ctr" defTabSz="1600847"/>
              <a:r>
                <a:rPr lang="en-US" sz="1400" b="1" kern="0" dirty="0">
                  <a:latin typeface="Calibri"/>
                  <a:ea typeface="Calibri"/>
                  <a:cs typeface="Calibri"/>
                </a:rPr>
                <a:t>Chaining</a:t>
              </a:r>
            </a:p>
          </p:txBody>
        </p:sp>
        <p:sp>
          <p:nvSpPr>
            <p:cNvPr id="32" name="Rectangle 31">
              <a:extLst>
                <a:ext uri="{FF2B5EF4-FFF2-40B4-BE49-F238E27FC236}">
                  <a16:creationId xmlns:a16="http://schemas.microsoft.com/office/drawing/2014/main" id="{7CF084B7-1C63-A345-56CE-19F373566C18}"/>
                </a:ext>
              </a:extLst>
            </p:cNvPr>
            <p:cNvSpPr/>
            <p:nvPr/>
          </p:nvSpPr>
          <p:spPr>
            <a:xfrm rot="16200000">
              <a:off x="5225366" y="3295974"/>
              <a:ext cx="1097280" cy="283464"/>
            </a:xfrm>
            <a:prstGeom prst="rect">
              <a:avLst/>
            </a:prstGeom>
            <a:solidFill>
              <a:srgbClr val="F8F3E1"/>
            </a:solidFill>
            <a:ln w="15875" cap="flat" cmpd="sng" algn="ctr">
              <a:solidFill>
                <a:schemeClr val="tx1"/>
              </a:solidFill>
              <a:prstDash val="solid"/>
              <a:miter lim="800000"/>
            </a:ln>
            <a:effectLst/>
          </p:spPr>
          <p:txBody>
            <a:bodyPr lIns="0" tIns="0" rIns="0" bIns="36576" rtlCol="0" anchor="ctr"/>
            <a:lstStyle/>
            <a:p>
              <a:pPr algn="ctr">
                <a:defRPr>
                  <a:latin typeface="Calibri"/>
                  <a:ea typeface="Calibri"/>
                  <a:cs typeface="Calibri"/>
                </a:defRPr>
              </a:pPr>
              <a:r>
                <a:rPr lang="en-US" sz="1400" kern="0" dirty="0">
                  <a:latin typeface="Calibri"/>
                  <a:ea typeface="Calibri"/>
                  <a:cs typeface="Calibri"/>
                </a:rPr>
                <a:t>Read</a:t>
              </a:r>
            </a:p>
          </p:txBody>
        </p:sp>
        <p:sp>
          <p:nvSpPr>
            <p:cNvPr id="33" name="Rectangle 32">
              <a:extLst>
                <a:ext uri="{FF2B5EF4-FFF2-40B4-BE49-F238E27FC236}">
                  <a16:creationId xmlns:a16="http://schemas.microsoft.com/office/drawing/2014/main" id="{44EE007A-0257-7871-EE5F-CC333D1402AE}"/>
                </a:ext>
              </a:extLst>
            </p:cNvPr>
            <p:cNvSpPr/>
            <p:nvPr/>
          </p:nvSpPr>
          <p:spPr>
            <a:xfrm>
              <a:off x="5968929" y="2564904"/>
              <a:ext cx="1339375" cy="283464"/>
            </a:xfrm>
            <a:prstGeom prst="rect">
              <a:avLst/>
            </a:prstGeom>
            <a:solidFill>
              <a:srgbClr val="FFE69A"/>
            </a:solidFill>
            <a:ln w="15875" cap="flat" cmpd="sng" algn="ctr">
              <a:solidFill>
                <a:schemeClr val="tx1"/>
              </a:solidFill>
              <a:prstDash val="solid"/>
              <a:miter lim="800000"/>
            </a:ln>
            <a:effectLst/>
          </p:spPr>
          <p:txBody>
            <a:bodyPr lIns="0" tIns="0" rIns="0" bIns="36576" rtlCol="0" anchor="ctr"/>
            <a:lstStyle/>
            <a:p>
              <a:pPr algn="ctr">
                <a:defRPr>
                  <a:latin typeface="Calibri"/>
                  <a:ea typeface="Calibri"/>
                  <a:cs typeface="Calibri"/>
                </a:defRPr>
              </a:pPr>
              <a:r>
                <a:rPr lang="en-US" sz="1400" kern="0" dirty="0">
                  <a:latin typeface="Calibri"/>
                  <a:ea typeface="Calibri"/>
                  <a:cs typeface="Calibri"/>
                </a:rPr>
                <a:t>Reference</a:t>
              </a:r>
            </a:p>
          </p:txBody>
        </p:sp>
        <p:sp>
          <p:nvSpPr>
            <p:cNvPr id="34" name="Rectangle 33">
              <a:extLst>
                <a:ext uri="{FF2B5EF4-FFF2-40B4-BE49-F238E27FC236}">
                  <a16:creationId xmlns:a16="http://schemas.microsoft.com/office/drawing/2014/main" id="{4CB13375-821E-42C2-05A0-E484DFAAB8E6}"/>
                </a:ext>
              </a:extLst>
            </p:cNvPr>
            <p:cNvSpPr/>
            <p:nvPr/>
          </p:nvSpPr>
          <p:spPr>
            <a:xfrm>
              <a:off x="6074072" y="3031466"/>
              <a:ext cx="365760" cy="368680"/>
            </a:xfrm>
            <a:prstGeom prst="rect">
              <a:avLst/>
            </a:prstGeom>
            <a:solidFill>
              <a:srgbClr val="DEEDF8"/>
            </a:solidFill>
            <a:ln w="15875" cap="flat" cmpd="sng" algn="ctr">
              <a:solidFill>
                <a:schemeClr val="tx1"/>
              </a:solidFill>
              <a:prstDash val="solid"/>
              <a:miter lim="800000"/>
            </a:ln>
            <a:effectLst/>
          </p:spPr>
          <p:txBody>
            <a:bodyPr lIns="0" rIns="0" rtlCol="0" anchor="ctr"/>
            <a:lstStyle/>
            <a:p>
              <a:pPr algn="ctr">
                <a:defRPr>
                  <a:latin typeface="Calibri"/>
                  <a:ea typeface="Calibri"/>
                  <a:cs typeface="Calibri"/>
                </a:defRPr>
              </a:pPr>
              <a:endParaRPr lang="en-CH" sz="1600" b="1" kern="0" dirty="0">
                <a:solidFill>
                  <a:srgbClr val="5B9BD5"/>
                </a:solidFill>
                <a:latin typeface="Calibri"/>
                <a:ea typeface="Calibri"/>
                <a:cs typeface="Calibri"/>
              </a:endParaRPr>
            </a:p>
          </p:txBody>
        </p:sp>
        <p:sp>
          <p:nvSpPr>
            <p:cNvPr id="35" name="Rectangle 34">
              <a:extLst>
                <a:ext uri="{FF2B5EF4-FFF2-40B4-BE49-F238E27FC236}">
                  <a16:creationId xmlns:a16="http://schemas.microsoft.com/office/drawing/2014/main" id="{462231B2-7F9D-177E-E733-11E3511889AF}"/>
                </a:ext>
              </a:extLst>
            </p:cNvPr>
            <p:cNvSpPr/>
            <p:nvPr/>
          </p:nvSpPr>
          <p:spPr>
            <a:xfrm>
              <a:off x="6802920" y="3607530"/>
              <a:ext cx="365760" cy="368680"/>
            </a:xfrm>
            <a:prstGeom prst="rect">
              <a:avLst/>
            </a:prstGeom>
            <a:solidFill>
              <a:srgbClr val="DEEDF8"/>
            </a:solidFill>
            <a:ln w="15875" cap="flat" cmpd="sng" algn="ctr">
              <a:solidFill>
                <a:schemeClr val="tx1"/>
              </a:solidFill>
              <a:prstDash val="solid"/>
              <a:miter lim="800000"/>
            </a:ln>
            <a:effectLst/>
          </p:spPr>
          <p:txBody>
            <a:bodyPr lIns="0" rIns="0" rtlCol="0" anchor="ctr"/>
            <a:lstStyle/>
            <a:p>
              <a:pPr algn="ctr">
                <a:defRPr>
                  <a:latin typeface="Calibri"/>
                  <a:ea typeface="Calibri"/>
                  <a:cs typeface="Calibri"/>
                </a:defRPr>
              </a:pPr>
              <a:endParaRPr lang="en-CH" sz="1600" b="1" kern="0" dirty="0">
                <a:solidFill>
                  <a:srgbClr val="5B9BD5"/>
                </a:solidFill>
                <a:latin typeface="Calibri"/>
                <a:ea typeface="Calibri"/>
                <a:cs typeface="Calibri"/>
              </a:endParaRPr>
            </a:p>
          </p:txBody>
        </p:sp>
        <p:cxnSp>
          <p:nvCxnSpPr>
            <p:cNvPr id="36" name="Straight Arrow Connector 35">
              <a:extLst>
                <a:ext uri="{FF2B5EF4-FFF2-40B4-BE49-F238E27FC236}">
                  <a16:creationId xmlns:a16="http://schemas.microsoft.com/office/drawing/2014/main" id="{37C1A28F-7C40-D7E9-D4F4-1523DAC1AF3B}"/>
                </a:ext>
              </a:extLst>
            </p:cNvPr>
            <p:cNvCxnSpPr>
              <a:cxnSpLocks/>
            </p:cNvCxnSpPr>
            <p:nvPr/>
          </p:nvCxnSpPr>
          <p:spPr>
            <a:xfrm>
              <a:off x="6071361" y="3400146"/>
              <a:ext cx="728848" cy="573193"/>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sp>
          <p:nvSpPr>
            <p:cNvPr id="37" name="Left Brace 36">
              <a:extLst>
                <a:ext uri="{FF2B5EF4-FFF2-40B4-BE49-F238E27FC236}">
                  <a16:creationId xmlns:a16="http://schemas.microsoft.com/office/drawing/2014/main" id="{E649A365-C6B7-1ABE-355E-1B318496EC70}"/>
                </a:ext>
              </a:extLst>
            </p:cNvPr>
            <p:cNvSpPr/>
            <p:nvPr/>
          </p:nvSpPr>
          <p:spPr>
            <a:xfrm rot="18505352">
              <a:off x="6313546" y="3305722"/>
              <a:ext cx="126309" cy="887770"/>
            </a:xfrm>
            <a:prstGeom prst="leftBrace">
              <a:avLst>
                <a:gd name="adj1" fmla="val 77564"/>
                <a:gd name="adj2" fmla="val 48854"/>
              </a:avLst>
            </a:prstGeom>
            <a:noFill/>
            <a:ln w="12700" cap="flat" cmpd="sng" algn="ctr">
              <a:solidFill>
                <a:sysClr val="windowText" lastClr="000000"/>
              </a:solidFill>
              <a:prstDash val="solid"/>
              <a:miter lim="800000"/>
            </a:ln>
            <a:effectLst/>
          </p:spPr>
          <p:txBody>
            <a:bodyPr rtlCol="0" anchor="ctr">
              <a:normAutofit/>
            </a:bodyPr>
            <a:lstStyle/>
            <a:p>
              <a:pPr algn="ctr">
                <a:defRPr>
                  <a:latin typeface="Calibri"/>
                  <a:ea typeface="Calibri"/>
                  <a:cs typeface="Calibri"/>
                </a:defRPr>
              </a:pPr>
              <a:endParaRPr lang="en-CH" sz="1200" kern="0">
                <a:solidFill>
                  <a:prstClr val="black"/>
                </a:solidFill>
                <a:latin typeface="Calibri"/>
                <a:ea typeface="Calibri"/>
                <a:cs typeface="Calibri"/>
              </a:endParaRPr>
            </a:p>
          </p:txBody>
        </p:sp>
        <p:cxnSp>
          <p:nvCxnSpPr>
            <p:cNvPr id="38" name="Straight Arrow Connector 37">
              <a:extLst>
                <a:ext uri="{FF2B5EF4-FFF2-40B4-BE49-F238E27FC236}">
                  <a16:creationId xmlns:a16="http://schemas.microsoft.com/office/drawing/2014/main" id="{E05FC168-45B6-DD7C-EE18-5E4C5CB9ACC2}"/>
                </a:ext>
              </a:extLst>
            </p:cNvPr>
            <p:cNvCxnSpPr>
              <a:cxnSpLocks/>
            </p:cNvCxnSpPr>
            <p:nvPr/>
          </p:nvCxnSpPr>
          <p:spPr>
            <a:xfrm>
              <a:off x="6442543" y="3027851"/>
              <a:ext cx="728848" cy="573193"/>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AE54B955-BEAF-723A-4552-B8F1ACF097A3}"/>
                    </a:ext>
                  </a:extLst>
                </p:cNvPr>
                <p:cNvSpPr txBox="1"/>
                <p:nvPr/>
              </p:nvSpPr>
              <p:spPr>
                <a:xfrm rot="2202238">
                  <a:off x="6635993" y="3033948"/>
                  <a:ext cx="754107" cy="215444"/>
                </a:xfrm>
                <a:prstGeom prst="rect">
                  <a:avLst/>
                </a:prstGeom>
                <a:noFill/>
              </p:spPr>
              <p:txBody>
                <a:bodyPr wrap="square" lIns="0" tIns="0" rIns="0" bIns="0">
                  <a:spAutoFit/>
                </a:bodyPr>
                <a:lstStyle/>
                <a:p>
                  <a:pPr/>
                  <a14:m>
                    <m:oMathPara xmlns:m="http://schemas.openxmlformats.org/officeDocument/2006/math">
                      <m:oMath>
                        <m:r>
                          <a:rPr lang="en-US" sz="1400" i="1" kern="0" dirty="0">
                            <a:latin typeface="Cambria Math" panose="02040503050406030204" pitchFamily="18" charset="0"/>
                          </a:rPr>
                          <m:t>(</m:t>
                        </m:r>
                        <m:r>
                          <a:rPr lang="en-US" sz="1400" i="1" kern="0" dirty="0">
                            <a:latin typeface="Cambria Math" panose="02040503050406030204" pitchFamily="18" charset="0"/>
                          </a:rPr>
                          <m:t>𝑥𝑖</m:t>
                        </m:r>
                        <m:r>
                          <a:rPr lang="en-US" sz="1400" i="1" kern="0" dirty="0">
                            <a:latin typeface="Cambria Math" panose="02040503050406030204" pitchFamily="18" charset="0"/>
                          </a:rPr>
                          <m:t>−</m:t>
                        </m:r>
                        <m:r>
                          <a:rPr lang="en-US" sz="1400" i="1" kern="0" dirty="0">
                            <a:latin typeface="Cambria Math" panose="02040503050406030204" pitchFamily="18" charset="0"/>
                          </a:rPr>
                          <m:t>𝑥𝑗</m:t>
                        </m:r>
                        <m:r>
                          <a:rPr lang="en-US" sz="1400" i="1" kern="0" dirty="0">
                            <a:latin typeface="Cambria Math" panose="02040503050406030204" pitchFamily="18" charset="0"/>
                          </a:rPr>
                          <m:t>)</m:t>
                        </m:r>
                      </m:oMath>
                    </m:oMathPara>
                  </a14:m>
                  <a:endParaRPr lang="en-US" sz="1400" dirty="0">
                    <a:latin typeface="Calibri"/>
                    <a:ea typeface="Calibri"/>
                    <a:cs typeface="Calibri"/>
                  </a:endParaRPr>
                </a:p>
              </p:txBody>
            </p:sp>
          </mc:Choice>
          <mc:Fallback>
            <p:sp>
              <p:nvSpPr>
                <p:cNvPr id="39" name="TextBox 38">
                  <a:extLst>
                    <a:ext uri="{FF2B5EF4-FFF2-40B4-BE49-F238E27FC236}">
                      <a16:creationId xmlns:a16="http://schemas.microsoft.com/office/drawing/2014/main" id="{AE54B955-BEAF-723A-4552-B8F1ACF097A3}"/>
                    </a:ext>
                  </a:extLst>
                </p:cNvPr>
                <p:cNvSpPr txBox="1">
                  <a:spLocks noRot="1" noChangeAspect="1" noMove="1" noResize="1" noEditPoints="1" noAdjustHandles="1" noChangeArrowheads="1" noChangeShapeType="1" noTextEdit="1"/>
                </p:cNvSpPr>
                <p:nvPr/>
              </p:nvSpPr>
              <p:spPr>
                <a:xfrm rot="2202238">
                  <a:off x="6635993" y="3033948"/>
                  <a:ext cx="754107" cy="215444"/>
                </a:xfrm>
                <a:prstGeom prst="rect">
                  <a:avLst/>
                </a:prstGeom>
                <a:blipFill>
                  <a:blip r:embed="rId12"/>
                  <a:stretch>
                    <a:fillRect l="-10169" t="-3922" r="-6780"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D0A284F-B953-0D64-D1C9-63D9E7125F36}"/>
                    </a:ext>
                  </a:extLst>
                </p:cNvPr>
                <p:cNvSpPr txBox="1"/>
                <p:nvPr/>
              </p:nvSpPr>
              <p:spPr>
                <a:xfrm rot="2202238">
                  <a:off x="5923540" y="3752291"/>
                  <a:ext cx="700570" cy="215444"/>
                </a:xfrm>
                <a:prstGeom prst="rect">
                  <a:avLst/>
                </a:prstGeom>
                <a:noFill/>
              </p:spPr>
              <p:txBody>
                <a:bodyPr wrap="square" lIns="0" tIns="0" rIns="0" bIns="0">
                  <a:spAutoFit/>
                </a:bodyPr>
                <a:lstStyle/>
                <a:p>
                  <a:pPr/>
                  <a14:m>
                    <m:oMathPara xmlns:m="http://schemas.openxmlformats.org/officeDocument/2006/math">
                      <m:oMath>
                        <m:r>
                          <a:rPr lang="en-US" sz="1400" i="1" kern="0" dirty="0">
                            <a:latin typeface="Cambria Math" panose="02040503050406030204" pitchFamily="18" charset="0"/>
                          </a:rPr>
                          <m:t>(</m:t>
                        </m:r>
                        <m:r>
                          <a:rPr lang="en-US" sz="1400" i="1" kern="0" dirty="0">
                            <a:latin typeface="Cambria Math" panose="02040503050406030204" pitchFamily="18" charset="0"/>
                          </a:rPr>
                          <m:t>𝑦𝑖</m:t>
                        </m:r>
                        <m:r>
                          <a:rPr lang="en-US" sz="1400" i="1" kern="0" dirty="0">
                            <a:latin typeface="Cambria Math" panose="02040503050406030204" pitchFamily="18" charset="0"/>
                          </a:rPr>
                          <m:t>−</m:t>
                        </m:r>
                        <m:r>
                          <a:rPr lang="en-US" sz="1400" i="1" kern="0" dirty="0">
                            <a:latin typeface="Cambria Math" panose="02040503050406030204" pitchFamily="18" charset="0"/>
                          </a:rPr>
                          <m:t>𝑦𝑗</m:t>
                        </m:r>
                        <m:r>
                          <a:rPr lang="en-US" sz="1400" i="1" kern="0" dirty="0">
                            <a:latin typeface="Cambria Math" panose="02040503050406030204" pitchFamily="18" charset="0"/>
                          </a:rPr>
                          <m:t>)</m:t>
                        </m:r>
                      </m:oMath>
                    </m:oMathPara>
                  </a14:m>
                  <a:endParaRPr lang="en-US" sz="1400" dirty="0">
                    <a:latin typeface="Calibri"/>
                    <a:ea typeface="Calibri"/>
                    <a:cs typeface="Calibri"/>
                  </a:endParaRPr>
                </a:p>
              </p:txBody>
            </p:sp>
          </mc:Choice>
          <mc:Fallback xmlns="">
            <p:sp>
              <p:nvSpPr>
                <p:cNvPr id="262" name="TextBox 261">
                  <a:extLst>
                    <a:ext uri="{FF2B5EF4-FFF2-40B4-BE49-F238E27FC236}">
                      <a16:creationId xmlns:a16="http://schemas.microsoft.com/office/drawing/2014/main" id="{C518235E-3BF1-6973-9EBB-79D365228F2B}"/>
                    </a:ext>
                  </a:extLst>
                </p:cNvPr>
                <p:cNvSpPr txBox="1">
                  <a:spLocks noRot="1" noChangeAspect="1" noMove="1" noResize="1" noEditPoints="1" noAdjustHandles="1" noChangeArrowheads="1" noChangeShapeType="1" noTextEdit="1"/>
                </p:cNvSpPr>
                <p:nvPr/>
              </p:nvSpPr>
              <p:spPr>
                <a:xfrm rot="2202238">
                  <a:off x="5923540" y="3752291"/>
                  <a:ext cx="700570" cy="215444"/>
                </a:xfrm>
                <a:prstGeom prst="rect">
                  <a:avLst/>
                </a:prstGeom>
                <a:blipFill>
                  <a:blip r:embed="rId14"/>
                  <a:stretch>
                    <a:fillRect l="-16071" t="-6250" r="-7143" b="-18750"/>
                  </a:stretch>
                </a:blipFill>
              </p:spPr>
              <p:txBody>
                <a:bodyPr/>
                <a:lstStyle/>
                <a:p>
                  <a:r>
                    <a:rPr lang="en-US">
                      <a:noFill/>
                      <a:latin typeface="Calibri"/>
                      <a:ea typeface="Calibri"/>
                      <a:cs typeface="Calibri"/>
                    </a:rPr>
                    <a:t> </a:t>
                  </a:r>
                </a:p>
              </p:txBody>
            </p:sp>
          </mc:Fallback>
        </mc:AlternateContent>
        <p:sp>
          <p:nvSpPr>
            <p:cNvPr id="41" name="Left Brace 40">
              <a:extLst>
                <a:ext uri="{FF2B5EF4-FFF2-40B4-BE49-F238E27FC236}">
                  <a16:creationId xmlns:a16="http://schemas.microsoft.com/office/drawing/2014/main" id="{346A2C17-4356-0E3A-8318-9D9129B5BE58}"/>
                </a:ext>
              </a:extLst>
            </p:cNvPr>
            <p:cNvSpPr/>
            <p:nvPr/>
          </p:nvSpPr>
          <p:spPr>
            <a:xfrm rot="7704513">
              <a:off x="6798274" y="2805848"/>
              <a:ext cx="126309" cy="893902"/>
            </a:xfrm>
            <a:prstGeom prst="leftBrace">
              <a:avLst>
                <a:gd name="adj1" fmla="val 77564"/>
                <a:gd name="adj2" fmla="val 48854"/>
              </a:avLst>
            </a:prstGeom>
            <a:noFill/>
            <a:ln w="12700" cap="flat" cmpd="sng" algn="ctr">
              <a:solidFill>
                <a:sysClr val="windowText" lastClr="000000"/>
              </a:solidFill>
              <a:prstDash val="solid"/>
              <a:miter lim="800000"/>
            </a:ln>
            <a:effectLst/>
          </p:spPr>
          <p:txBody>
            <a:bodyPr rtlCol="0" anchor="ctr">
              <a:normAutofit/>
            </a:bodyPr>
            <a:lstStyle/>
            <a:p>
              <a:pPr algn="ctr">
                <a:defRPr>
                  <a:latin typeface="Calibri"/>
                  <a:ea typeface="Calibri"/>
                  <a:cs typeface="Calibri"/>
                </a:defRPr>
              </a:pPr>
              <a:endParaRPr lang="en-CH" sz="1200" kern="0">
                <a:solidFill>
                  <a:prstClr val="black"/>
                </a:solidFill>
                <a:latin typeface="Calibri"/>
                <a:ea typeface="Calibri"/>
                <a:cs typeface="Calibri"/>
              </a:endParaRPr>
            </a:p>
          </p:txBody>
        </p:sp>
        <p:cxnSp>
          <p:nvCxnSpPr>
            <p:cNvPr id="42" name="Straight Arrow Connector 41">
              <a:extLst>
                <a:ext uri="{FF2B5EF4-FFF2-40B4-BE49-F238E27FC236}">
                  <a16:creationId xmlns:a16="http://schemas.microsoft.com/office/drawing/2014/main" id="{70EC99F5-B312-7409-23D4-172471300C79}"/>
                </a:ext>
              </a:extLst>
            </p:cNvPr>
            <p:cNvCxnSpPr>
              <a:cxnSpLocks/>
            </p:cNvCxnSpPr>
            <p:nvPr/>
          </p:nvCxnSpPr>
          <p:spPr>
            <a:xfrm>
              <a:off x="6800209" y="3607530"/>
              <a:ext cx="368471" cy="368680"/>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798A06BE-3323-4410-7766-986851C517D2}"/>
                    </a:ext>
                  </a:extLst>
                </p:cNvPr>
                <p:cNvSpPr txBox="1"/>
                <p:nvPr/>
              </p:nvSpPr>
              <p:spPr>
                <a:xfrm rot="2775877">
                  <a:off x="6868926" y="3735633"/>
                  <a:ext cx="216818" cy="215444"/>
                </a:xfrm>
                <a:prstGeom prst="rect">
                  <a:avLst/>
                </a:prstGeom>
                <a:noFill/>
              </p:spPr>
              <p:txBody>
                <a:bodyPr wrap="square" lIns="0" tIns="0" rIns="0" bIns="0">
                  <a:spAutoFit/>
                </a:bodyPr>
                <a:lstStyle/>
                <a:p>
                  <a:pPr algn="ctr"/>
                  <a14:m>
                    <m:oMathPara xmlns:m="http://schemas.openxmlformats.org/officeDocument/2006/math">
                      <m:oMathParaPr>
                        <m:jc m:val="center"/>
                      </m:oMathParaPr>
                      <m:oMath>
                        <m:r>
                          <a:rPr lang="en-US" sz="1400" i="1" kern="0" dirty="0">
                            <a:latin typeface="Cambria Math" panose="02040503050406030204" pitchFamily="18" charset="0"/>
                          </a:rPr>
                          <m:t>𝑤</m:t>
                        </m:r>
                        <m:r>
                          <a:rPr lang="en-US" sz="1400" i="1" kern="0" baseline="-25000" dirty="0" err="1">
                            <a:latin typeface="Cambria Math" panose="02040503050406030204" pitchFamily="18" charset="0"/>
                          </a:rPr>
                          <m:t>𝑖</m:t>
                        </m:r>
                      </m:oMath>
                    </m:oMathPara>
                  </a14:m>
                  <a:endParaRPr lang="en-US" sz="1400" dirty="0">
                    <a:latin typeface="Calibri"/>
                    <a:ea typeface="Calibri"/>
                    <a:cs typeface="Calibri"/>
                  </a:endParaRPr>
                </a:p>
              </p:txBody>
            </p:sp>
          </mc:Choice>
          <mc:Fallback xmlns="">
            <p:sp>
              <p:nvSpPr>
                <p:cNvPr id="267" name="TextBox 266">
                  <a:extLst>
                    <a:ext uri="{FF2B5EF4-FFF2-40B4-BE49-F238E27FC236}">
                      <a16:creationId xmlns:a16="http://schemas.microsoft.com/office/drawing/2014/main" id="{A9CBE5AA-803A-4DD5-E6A5-68B8F564147B}"/>
                    </a:ext>
                  </a:extLst>
                </p:cNvPr>
                <p:cNvSpPr txBox="1">
                  <a:spLocks noRot="1" noChangeAspect="1" noMove="1" noResize="1" noEditPoints="1" noAdjustHandles="1" noChangeArrowheads="1" noChangeShapeType="1" noTextEdit="1"/>
                </p:cNvSpPr>
                <p:nvPr/>
              </p:nvSpPr>
              <p:spPr>
                <a:xfrm rot="2775877">
                  <a:off x="6868926" y="3735633"/>
                  <a:ext cx="216818" cy="215444"/>
                </a:xfrm>
                <a:prstGeom prst="rect">
                  <a:avLst/>
                </a:prstGeom>
                <a:blipFill>
                  <a:blip r:embed="rId15"/>
                  <a:stretch>
                    <a:fillRect l="-11538"/>
                  </a:stretch>
                </a:blipFill>
              </p:spPr>
              <p:txBody>
                <a:bodyPr/>
                <a:lstStyle/>
                <a:p>
                  <a:r>
                    <a:rPr lang="en-US">
                      <a:noFill/>
                      <a:latin typeface="Calibri"/>
                      <a:ea typeface="Calibri"/>
                      <a:cs typeface="Calibri"/>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40744962-55A8-A0DF-E86F-9BE3B2886AB1}"/>
                    </a:ext>
                  </a:extLst>
                </p:cNvPr>
                <p:cNvSpPr txBox="1"/>
                <p:nvPr/>
              </p:nvSpPr>
              <p:spPr>
                <a:xfrm>
                  <a:off x="6172233" y="3075959"/>
                  <a:ext cx="216818" cy="215444"/>
                </a:xfrm>
                <a:prstGeom prst="rect">
                  <a:avLst/>
                </a:prstGeom>
                <a:noFill/>
              </p:spPr>
              <p:txBody>
                <a:bodyPr wrap="square" lIns="0" tIns="0" rIns="0" bIns="0">
                  <a:spAutoFit/>
                </a:bodyPr>
                <a:lstStyle/>
                <a:p>
                  <a:pPr algn="ctr"/>
                  <a14:m>
                    <m:oMathPara xmlns:m="http://schemas.openxmlformats.org/officeDocument/2006/math">
                      <m:oMath>
                        <m:r>
                          <a:rPr lang="en-US" sz="1400" i="1" kern="0" dirty="0">
                            <a:latin typeface="Cambria Math" panose="02040503050406030204" pitchFamily="18" charset="0"/>
                          </a:rPr>
                          <m:t>𝑎</m:t>
                        </m:r>
                        <m:r>
                          <a:rPr lang="en-US" sz="1400" i="1" kern="0" baseline="-25000" dirty="0" err="1">
                            <a:latin typeface="Cambria Math" panose="02040503050406030204" pitchFamily="18" charset="0"/>
                          </a:rPr>
                          <m:t>𝑗</m:t>
                        </m:r>
                      </m:oMath>
                    </m:oMathPara>
                  </a14:m>
                  <a:endParaRPr lang="en-US" sz="1400" dirty="0">
                    <a:latin typeface="Calibri"/>
                    <a:ea typeface="Calibri"/>
                    <a:cs typeface="Calibri"/>
                  </a:endParaRPr>
                </a:p>
              </p:txBody>
            </p:sp>
          </mc:Choice>
          <mc:Fallback xmlns="">
            <p:sp>
              <p:nvSpPr>
                <p:cNvPr id="268" name="TextBox 267">
                  <a:extLst>
                    <a:ext uri="{FF2B5EF4-FFF2-40B4-BE49-F238E27FC236}">
                      <a16:creationId xmlns:a16="http://schemas.microsoft.com/office/drawing/2014/main" id="{B46DECFD-A23B-D72B-3D3F-4BCD0DB04998}"/>
                    </a:ext>
                  </a:extLst>
                </p:cNvPr>
                <p:cNvSpPr txBox="1">
                  <a:spLocks noRot="1" noChangeAspect="1" noMove="1" noResize="1" noEditPoints="1" noAdjustHandles="1" noChangeArrowheads="1" noChangeShapeType="1" noTextEdit="1"/>
                </p:cNvSpPr>
                <p:nvPr/>
              </p:nvSpPr>
              <p:spPr>
                <a:xfrm>
                  <a:off x="6172233" y="3075959"/>
                  <a:ext cx="216818" cy="215444"/>
                </a:xfrm>
                <a:prstGeom prst="rect">
                  <a:avLst/>
                </a:prstGeom>
                <a:blipFill>
                  <a:blip r:embed="rId16"/>
                  <a:stretch>
                    <a:fillRect l="-16667" b="-41176"/>
                  </a:stretch>
                </a:blipFill>
              </p:spPr>
              <p:txBody>
                <a:bodyPr/>
                <a:lstStyle/>
                <a:p>
                  <a:r>
                    <a:rPr lang="en-US">
                      <a:noFill/>
                      <a:latin typeface="Calibri"/>
                      <a:ea typeface="Calibri"/>
                      <a:cs typeface="Calibri"/>
                    </a:rPr>
                    <a:t> </a:t>
                  </a:r>
                </a:p>
              </p:txBody>
            </p:sp>
          </mc:Fallback>
        </mc:AlternateContent>
      </p:grpSp>
      <p:cxnSp>
        <p:nvCxnSpPr>
          <p:cNvPr id="45" name="Straight Connector 44">
            <a:extLst>
              <a:ext uri="{FF2B5EF4-FFF2-40B4-BE49-F238E27FC236}">
                <a16:creationId xmlns:a16="http://schemas.microsoft.com/office/drawing/2014/main" id="{57CF2B96-115E-CA61-DB90-329F57498933}"/>
              </a:ext>
            </a:extLst>
          </p:cNvPr>
          <p:cNvCxnSpPr>
            <a:cxnSpLocks/>
          </p:cNvCxnSpPr>
          <p:nvPr/>
        </p:nvCxnSpPr>
        <p:spPr>
          <a:xfrm>
            <a:off x="6319184" y="3285916"/>
            <a:ext cx="775267" cy="0"/>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896CC75C-27E7-49BB-8847-39C64B4E9D8E}" type="slidenum">
              <a:rPr lang="en-US" sz="2400" b="1">
                <a:solidFill>
                  <a:srgbClr val="000000"/>
                </a:solidFill>
                <a:latin typeface="Garamond"/>
                <a:ea typeface="Garamond"/>
                <a:cs typeface="Garamond"/>
              </a:rPr>
              <a:t>18</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44022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64320A-B8D1-A9F6-B61F-C36EDCE62A0B}"/>
              </a:ext>
            </a:extLst>
          </p:cNvPr>
          <p:cNvSpPr>
            <a:spLocks noGrp="1"/>
          </p:cNvSpPr>
          <p:nvPr>
            <p:ph idx="1"/>
          </p:nvPr>
        </p:nvSpPr>
        <p:spPr/>
        <p:txBody>
          <a:bodyPr/>
          <a:lstStyle/>
          <a:p>
            <a:pPr>
              <a:lnSpc>
                <a:spcPct val="100000"/>
              </a:lnSpc>
              <a:spcAft>
                <a:spcPts val="1000"/>
              </a:spcAft>
            </a:pPr>
            <a:r>
              <a:rPr lang="en-US" dirty="0">
                <a:solidFill>
                  <a:srgbClr val="000000"/>
                </a:solidFill>
                <a:latin typeface="Calibri"/>
                <a:ea typeface="Calibri"/>
                <a:cs typeface="Calibri"/>
              </a:rPr>
              <a:t>Seed hits provide candidate anchors</a:t>
            </a:r>
          </a:p>
          <a:p>
            <a:pPr>
              <a:lnSpc>
                <a:spcPct val="100000"/>
              </a:lnSpc>
              <a:spcAft>
                <a:spcPts val="1000"/>
              </a:spcAft>
            </a:pPr>
            <a:r>
              <a:rPr lang="en-US" dirty="0">
                <a:solidFill>
                  <a:srgbClr val="000000"/>
                </a:solidFill>
                <a:latin typeface="Calibri"/>
                <a:ea typeface="Calibri"/>
                <a:cs typeface="Calibri"/>
              </a:rPr>
              <a:t>Useful anchors advance in both sequences</a:t>
            </a:r>
          </a:p>
          <a:p>
            <a:pPr>
              <a:lnSpc>
                <a:spcPct val="100000"/>
              </a:lnSpc>
              <a:spcAft>
                <a:spcPts val="1000"/>
              </a:spcAft>
            </a:pPr>
            <a:r>
              <a:rPr lang="en-US" dirty="0">
                <a:solidFill>
                  <a:srgbClr val="000000"/>
                </a:solidFill>
                <a:latin typeface="Calibri"/>
                <a:ea typeface="Calibri"/>
                <a:cs typeface="Calibri"/>
              </a:rPr>
              <a:t>Chaining links consistent anchors across gaps</a:t>
            </a:r>
          </a:p>
          <a:p>
            <a:endParaRPr lang="en-US" dirty="0"/>
          </a:p>
        </p:txBody>
      </p:sp>
      <p:sp>
        <p:nvSpPr>
          <p:cNvPr id="3" name="Title 2">
            <a:extLst>
              <a:ext uri="{FF2B5EF4-FFF2-40B4-BE49-F238E27FC236}">
                <a16:creationId xmlns:a16="http://schemas.microsoft.com/office/drawing/2014/main" id="{A5377F61-59F2-AE1A-6899-3CCB79AD6E0D}"/>
              </a:ext>
            </a:extLst>
          </p:cNvPr>
          <p:cNvSpPr>
            <a:spLocks noGrp="1"/>
          </p:cNvSpPr>
          <p:nvPr>
            <p:ph type="title"/>
          </p:nvPr>
        </p:nvSpPr>
        <p:spPr/>
        <p:txBody>
          <a:bodyPr/>
          <a:lstStyle/>
          <a:p>
            <a:r>
              <a:rPr lang="en-US" dirty="0">
                <a:solidFill>
                  <a:srgbClr val="000000"/>
                </a:solidFill>
                <a:latin typeface="Garamond"/>
                <a:ea typeface="Garamond"/>
                <a:cs typeface="Garamond"/>
              </a:rPr>
              <a:t>Chaining (Multiple Points)</a:t>
            </a:r>
            <a:endParaRPr lang="en-US" dirty="0"/>
          </a:p>
        </p:txBody>
      </p:sp>
      <p:sp>
        <p:nvSpPr>
          <p:cNvPr id="4" name="Slide Number Placeholder 3">
            <a:extLst>
              <a:ext uri="{FF2B5EF4-FFF2-40B4-BE49-F238E27FC236}">
                <a16:creationId xmlns:a16="http://schemas.microsoft.com/office/drawing/2014/main" id="{1607E4A5-3429-70AB-A1D7-DEA96966A959}"/>
              </a:ext>
            </a:extLst>
          </p:cNvPr>
          <p:cNvSpPr>
            <a:spLocks noGrp="1"/>
          </p:cNvSpPr>
          <p:nvPr>
            <p:ph type="sldNum" sz="quarter" idx="12"/>
          </p:nvPr>
        </p:nvSpPr>
        <p:spPr/>
        <p:txBody>
          <a:bodyPr/>
          <a:lstStyle/>
          <a:p>
            <a:fld id="{926C5CFF-FC03-5F4C-B716-CBEBB43E48DE}" type="slidenum">
              <a:rPr lang="en-US" smtClean="0"/>
              <a:t>19</a:t>
            </a:fld>
            <a:endParaRPr lang="en-US" dirty="0"/>
          </a:p>
        </p:txBody>
      </p:sp>
      <p:pic>
        <p:nvPicPr>
          <p:cNvPr id="5" name="Picture 4">
            <a:extLst>
              <a:ext uri="{FF2B5EF4-FFF2-40B4-BE49-F238E27FC236}">
                <a16:creationId xmlns:a16="http://schemas.microsoft.com/office/drawing/2014/main" id="{2C7B122F-B00D-AB84-8E28-FB5D65A23327}"/>
              </a:ext>
            </a:extLst>
          </p:cNvPr>
          <p:cNvPicPr>
            <a:picLocks noChangeAspect="1"/>
          </p:cNvPicPr>
          <p:nvPr/>
        </p:nvPicPr>
        <p:blipFill rotWithShape="1">
          <a:blip r:embed="rId2"/>
          <a:srcRect r="63274"/>
          <a:stretch/>
        </p:blipFill>
        <p:spPr>
          <a:xfrm>
            <a:off x="3743414" y="3973485"/>
            <a:ext cx="2496602" cy="2538818"/>
          </a:xfrm>
          <a:prstGeom prst="rect">
            <a:avLst/>
          </a:prstGeom>
        </p:spPr>
      </p:pic>
      <p:pic>
        <p:nvPicPr>
          <p:cNvPr id="6" name="Picture 5">
            <a:extLst>
              <a:ext uri="{FF2B5EF4-FFF2-40B4-BE49-F238E27FC236}">
                <a16:creationId xmlns:a16="http://schemas.microsoft.com/office/drawing/2014/main" id="{2448F933-3B14-6501-4608-4F5316304363}"/>
              </a:ext>
            </a:extLst>
          </p:cNvPr>
          <p:cNvPicPr>
            <a:picLocks noChangeAspect="1"/>
          </p:cNvPicPr>
          <p:nvPr/>
        </p:nvPicPr>
        <p:blipFill rotWithShape="1">
          <a:blip r:embed="rId2"/>
          <a:srcRect l="37786" r="30784"/>
          <a:stretch/>
        </p:blipFill>
        <p:spPr>
          <a:xfrm>
            <a:off x="6312024" y="3973485"/>
            <a:ext cx="2136562" cy="2538818"/>
          </a:xfrm>
          <a:prstGeom prst="rect">
            <a:avLst/>
          </a:prstGeom>
        </p:spPr>
      </p:pic>
    </p:spTree>
    <p:extLst>
      <p:ext uri="{BB962C8B-B14F-4D97-AF65-F5344CB8AC3E}">
        <p14:creationId xmlns:p14="http://schemas.microsoft.com/office/powerpoint/2010/main" val="353082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CFFEAA-4AB1-4352-B907-E8E27DAD7E6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Anchors: Coordinates and DP Order</a:t>
            </a:r>
          </a:p>
        </p:txBody>
      </p:sp>
      <p:pic>
        <p:nvPicPr>
          <p:cNvPr id="4" name="00-anchor-order">
            <a:hlinkClick r:id="" action="ppaction://media"/>
            <a:extLst>
              <a:ext uri="{FF2B5EF4-FFF2-40B4-BE49-F238E27FC236}">
                <a16:creationId xmlns:a16="http://schemas.microsoft.com/office/drawing/2014/main" id="{2553C7DB-6445-4651-BA1F-40AAFC0207E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2800" y="1193800"/>
            <a:ext cx="10566400" cy="5283200"/>
          </a:xfrm>
          <a:prstGeom prst="rect">
            <a:avLst/>
          </a:prstGeom>
        </p:spPr>
      </p:pic>
      <p:sp>
        <p:nvSpPr>
          <p:cNvPr id="5" name="Slide Number Placeholder 2">
            <a:extLst>
              <a:ext uri="{FF2B5EF4-FFF2-40B4-BE49-F238E27FC236}">
                <a16:creationId xmlns:a16="http://schemas.microsoft.com/office/drawing/2014/main" id="{9849DF65-A5FB-4AE6-887B-AFD2128B21AF}"/>
              </a:ext>
            </a:extLst>
          </p:cNvPr>
          <p:cNvSpPr>
            <a:spLocks noGrp="1"/>
          </p:cNvSpPr>
          <p:nvPr>
            <p:ph type="sldNum" sz="quarter" idx="12"/>
          </p:nvPr>
        </p:nvSpPr>
        <p:spPr>
          <a:xfrm>
            <a:off x="11176000" y="6477000"/>
            <a:ext cx="806450" cy="381000"/>
          </a:xfrm>
        </p:spPr>
        <p:txBody>
          <a:bodyPr lIns="0" tIns="0" rIns="0" bIns="0" anchor="t"/>
          <a:lstStyle/>
          <a:p>
            <a:pPr algn="r"/>
            <a:fld id="{5A54C5A9-AA35-41AF-A274-9994083214CF}" type="slidenum">
              <a:rPr lang="en-US" sz="2400" b="1">
                <a:solidFill>
                  <a:srgbClr val="000000"/>
                </a:solidFill>
                <a:latin typeface="Garamond"/>
                <a:ea typeface="Garamond"/>
                <a:cs typeface="Garamond"/>
              </a:rPr>
              <a:t>20</a:t>
            </a:fld>
            <a:endParaRPr lang="en-US" sz="2400" b="1">
              <a:solidFill>
                <a:srgbClr val="000000"/>
              </a:solidFill>
              <a:latin typeface="Garamond"/>
              <a:ea typeface="Garamond"/>
              <a:cs typeface="Garamond"/>
            </a:endParaRPr>
          </a:p>
        </p:txBody>
      </p:sp>
      <p:sp>
        <p:nvSpPr>
          <p:cNvPr id="6" name="Figure Explanation"/>
          <p:cNvSpPr>
            <a:spLocks noGrp="1"/>
          </p:cNvSpPr>
          <p:nvPr/>
        </p:nvSpPr>
        <p:spPr>
          <a:xfrm>
            <a:off x="685800" y="927100"/>
            <a:ext cx="11049000" cy="393700"/>
          </a:xfrm>
          <a:prstGeom prst="rect">
            <a:avLst/>
          </a:prstGeom>
        </p:spPr>
        <p:txBody>
          <a:bodyPr vert="horz" wrap="none" lIns="0" tIns="0" rIns="0" bIns="0" rtlCol="0" anchor="t">
            <a:noAutofit/>
          </a:bodyPr>
          <a:lstStyle/>
          <a:p>
            <a:r>
              <a:rPr sz="2400" b="0">
                <a:solidFill>
                  <a:srgbClr val="596772"/>
                </a:solidFill>
                <a:latin typeface="Calibri"/>
                <a:ea typeface="Calibri"/>
                <a:cs typeface="Calibri"/>
              </a:rPr>
              <a:t>Sort anchors by reference end position (x)</a:t>
            </a:r>
          </a:p>
        </p:txBody>
      </p:sp>
    </p:spTree>
    <p:extLst>
      <p:ext uri="{BB962C8B-B14F-4D97-AF65-F5344CB8AC3E}">
        <p14:creationId xmlns:p14="http://schemas.microsoft.com/office/powerpoint/2010/main" val="178414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0"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Chaining: Scoring Consistent Anchors</a:t>
            </a:r>
          </a:p>
        </p:txBody>
      </p:sp>
      <p:pic>
        <p:nvPicPr>
          <p:cNvPr id="4" name="01-chaining">
            <a:hlinkClick r:id="" action="ppaction://media"/>
            <a:extLst>
              <a:ext uri="{FF2B5EF4-FFF2-40B4-BE49-F238E27FC236}">
                <a16:creationId xmlns:a16="http://schemas.microsoft.com/office/drawing/2014/main" id="{0AAC596C-6D99-2649-6DEA-DE5581310C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2800" y="1193800"/>
            <a:ext cx="10566400" cy="5283200"/>
          </a:xfrm>
          <a:prstGeom prst="rect">
            <a:avLst/>
          </a:prstGeom>
        </p:spPr>
      </p:pic>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5A54C5A9-AA35-41AF-A274-9994083214CF}" type="slidenum">
              <a:rPr lang="en-US" sz="2400" b="1">
                <a:solidFill>
                  <a:srgbClr val="000000"/>
                </a:solidFill>
                <a:latin typeface="Garamond"/>
                <a:ea typeface="Garamond"/>
                <a:cs typeface="Garamond"/>
              </a:rPr>
              <a:t>21</a:t>
            </a:fld>
            <a:endParaRPr lang="en-US" sz="2400" b="1">
              <a:solidFill>
                <a:srgbClr val="000000"/>
              </a:solidFill>
              <a:latin typeface="Garamond"/>
              <a:ea typeface="Garamond"/>
              <a:cs typeface="Garamond"/>
            </a:endParaRPr>
          </a:p>
        </p:txBody>
      </p:sp>
      <p:sp>
        <p:nvSpPr>
          <p:cNvPr id="6" name="Figure Explanation"/>
          <p:cNvSpPr>
            <a:spLocks noGrp="1"/>
          </p:cNvSpPr>
          <p:nvPr/>
        </p:nvSpPr>
        <p:spPr>
          <a:xfrm>
            <a:off x="685800" y="927100"/>
            <a:ext cx="11049000" cy="393700"/>
          </a:xfrm>
          <a:prstGeom prst="rect">
            <a:avLst/>
          </a:prstGeom>
        </p:spPr>
        <p:txBody>
          <a:bodyPr vert="horz" wrap="none" lIns="0" tIns="0" rIns="0" bIns="0" rtlCol="0" anchor="t">
            <a:noAutofit/>
          </a:bodyPr>
          <a:lstStyle/>
          <a:p>
            <a:r>
              <a:rPr sz="2400" b="0">
                <a:solidFill>
                  <a:srgbClr val="596772"/>
                </a:solidFill>
                <a:latin typeface="Calibri"/>
                <a:ea typeface="Calibri"/>
                <a:cs typeface="Calibri"/>
              </a:rPr>
              <a:t>Example gap penalty: |Δx − Δy|</a:t>
            </a:r>
          </a:p>
        </p:txBody>
      </p:sp>
    </p:spTree>
    <p:extLst>
      <p:ext uri="{BB962C8B-B14F-4D97-AF65-F5344CB8AC3E}">
        <p14:creationId xmlns:p14="http://schemas.microsoft.com/office/powerpoint/2010/main" val="27357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67"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CDB42-42F1-7AA6-7D9A-DEB12BAEECFB}"/>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0D3FC163-47F5-4F08-71A4-BBB9CDBC0E71}"/>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dirty="0">
                <a:solidFill>
                  <a:srgbClr val="000000"/>
                </a:solidFill>
                <a:latin typeface="Garamond"/>
                <a:ea typeface="Garamond"/>
                <a:cs typeface="Garamond"/>
              </a:rPr>
              <a:t>Steps in Read Mapping – Alignment</a:t>
            </a:r>
          </a:p>
        </p:txBody>
      </p:sp>
      <p:sp>
        <p:nvSpPr>
          <p:cNvPr id="56" name="TextBox 55">
            <a:extLst>
              <a:ext uri="{FF2B5EF4-FFF2-40B4-BE49-F238E27FC236}">
                <a16:creationId xmlns:a16="http://schemas.microsoft.com/office/drawing/2014/main" id="{5B205FA5-4134-EFE1-6E27-D78CA82EEB34}"/>
              </a:ext>
            </a:extLst>
          </p:cNvPr>
          <p:cNvSpPr txBox="1"/>
          <p:nvPr/>
        </p:nvSpPr>
        <p:spPr>
          <a:xfrm>
            <a:off x="2694695" y="2439060"/>
            <a:ext cx="1891997"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Read mapping</a:t>
            </a:r>
          </a:p>
        </p:txBody>
      </p:sp>
      <p:grpSp>
        <p:nvGrpSpPr>
          <p:cNvPr id="100" name="Group 99">
            <a:extLst>
              <a:ext uri="{FF2B5EF4-FFF2-40B4-BE49-F238E27FC236}">
                <a16:creationId xmlns:a16="http://schemas.microsoft.com/office/drawing/2014/main" id="{6278F64D-52E8-5134-B548-C13DFFF425BD}"/>
              </a:ext>
            </a:extLst>
          </p:cNvPr>
          <p:cNvGrpSpPr/>
          <p:nvPr/>
        </p:nvGrpSpPr>
        <p:grpSpPr>
          <a:xfrm>
            <a:off x="2606564" y="2783086"/>
            <a:ext cx="2863731" cy="1534187"/>
            <a:chOff x="751464" y="3026016"/>
            <a:chExt cx="3482480" cy="1865670"/>
          </a:xfrm>
        </p:grpSpPr>
        <p:sp>
          <p:nvSpPr>
            <p:cNvPr id="102" name="Rounded Rectangle 101">
              <a:extLst>
                <a:ext uri="{FF2B5EF4-FFF2-40B4-BE49-F238E27FC236}">
                  <a16:creationId xmlns:a16="http://schemas.microsoft.com/office/drawing/2014/main" id="{0446EC25-9324-496A-2874-E6E942F6A955}"/>
                </a:ext>
              </a:extLst>
            </p:cNvPr>
            <p:cNvSpPr/>
            <p:nvPr/>
          </p:nvSpPr>
          <p:spPr>
            <a:xfrm>
              <a:off x="751464" y="3026016"/>
              <a:ext cx="3457305" cy="1865670"/>
            </a:xfrm>
            <a:prstGeom prst="roundRect">
              <a:avLst/>
            </a:prstGeom>
            <a:solidFill>
              <a:srgbClr val="E3F2DA"/>
            </a:solid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grpSp>
          <p:nvGrpSpPr>
            <p:cNvPr id="103" name="Group 102">
              <a:extLst>
                <a:ext uri="{FF2B5EF4-FFF2-40B4-BE49-F238E27FC236}">
                  <a16:creationId xmlns:a16="http://schemas.microsoft.com/office/drawing/2014/main" id="{D4B6AA07-E3C5-98A8-25C1-1DA0679BB9E2}"/>
                </a:ext>
              </a:extLst>
            </p:cNvPr>
            <p:cNvGrpSpPr/>
            <p:nvPr/>
          </p:nvGrpSpPr>
          <p:grpSpPr>
            <a:xfrm>
              <a:off x="1107763" y="4610840"/>
              <a:ext cx="1165677" cy="201168"/>
              <a:chOff x="1107763" y="4610840"/>
              <a:chExt cx="1165677" cy="201168"/>
            </a:xfrm>
          </p:grpSpPr>
          <p:sp>
            <p:nvSpPr>
              <p:cNvPr id="144" name="Hexagon 143">
                <a:extLst>
                  <a:ext uri="{FF2B5EF4-FFF2-40B4-BE49-F238E27FC236}">
                    <a16:creationId xmlns:a16="http://schemas.microsoft.com/office/drawing/2014/main" id="{761E0507-7DB8-272A-DE73-FFC9C87CFDD8}"/>
                  </a:ext>
                </a:extLst>
              </p:cNvPr>
              <p:cNvSpPr>
                <a:spLocks/>
              </p:cNvSpPr>
              <p:nvPr/>
            </p:nvSpPr>
            <p:spPr>
              <a:xfrm>
                <a:off x="1107763" y="4610840"/>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145" name="Rectangle 144">
                <a:extLst>
                  <a:ext uri="{FF2B5EF4-FFF2-40B4-BE49-F238E27FC236}">
                    <a16:creationId xmlns:a16="http://schemas.microsoft.com/office/drawing/2014/main" id="{8725DF8C-257D-7896-2277-21AE8585A100}"/>
                  </a:ext>
                </a:extLst>
              </p:cNvPr>
              <p:cNvSpPr/>
              <p:nvPr/>
            </p:nvSpPr>
            <p:spPr>
              <a:xfrm>
                <a:off x="1829104" y="4610840"/>
                <a:ext cx="444336" cy="201168"/>
              </a:xfrm>
              <a:prstGeom prst="rect">
                <a:avLst/>
              </a:prstGeom>
              <a:solidFill>
                <a:srgbClr val="DEED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cxnSp>
            <p:nvCxnSpPr>
              <p:cNvPr id="146" name="Straight Arrow Connector 145">
                <a:extLst>
                  <a:ext uri="{FF2B5EF4-FFF2-40B4-BE49-F238E27FC236}">
                    <a16:creationId xmlns:a16="http://schemas.microsoft.com/office/drawing/2014/main" id="{B086E44C-9B0C-95BD-74E5-D2DBDC20434C}"/>
                  </a:ext>
                </a:extLst>
              </p:cNvPr>
              <p:cNvCxnSpPr>
                <a:cxnSpLocks/>
                <a:endCxn id="145" idx="1"/>
              </p:cNvCxnSpPr>
              <p:nvPr/>
            </p:nvCxnSpPr>
            <p:spPr>
              <a:xfrm>
                <a:off x="1607981" y="4711424"/>
                <a:ext cx="221123"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FA6BBCEA-9A2F-1B94-6EAC-B99406E45442}"/>
                </a:ext>
              </a:extLst>
            </p:cNvPr>
            <p:cNvGrpSpPr/>
            <p:nvPr/>
          </p:nvGrpSpPr>
          <p:grpSpPr>
            <a:xfrm>
              <a:off x="865206" y="4106784"/>
              <a:ext cx="1491993" cy="604640"/>
              <a:chOff x="865206" y="4106784"/>
              <a:chExt cx="1491993" cy="604640"/>
            </a:xfrm>
          </p:grpSpPr>
          <p:sp>
            <p:nvSpPr>
              <p:cNvPr id="136" name="Rectangle 135">
                <a:extLst>
                  <a:ext uri="{FF2B5EF4-FFF2-40B4-BE49-F238E27FC236}">
                    <a16:creationId xmlns:a16="http://schemas.microsoft.com/office/drawing/2014/main" id="{0150747C-B61E-B665-2982-2963DF24BAE7}"/>
                  </a:ext>
                </a:extLst>
              </p:cNvPr>
              <p:cNvSpPr/>
              <p:nvPr/>
            </p:nvSpPr>
            <p:spPr>
              <a:xfrm>
                <a:off x="865206"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7" name="Rectangle 136">
                <a:extLst>
                  <a:ext uri="{FF2B5EF4-FFF2-40B4-BE49-F238E27FC236}">
                    <a16:creationId xmlns:a16="http://schemas.microsoft.com/office/drawing/2014/main" id="{FA3D656A-FB4A-CB27-F4E3-5185870A6E7B}"/>
                  </a:ext>
                </a:extLst>
              </p:cNvPr>
              <p:cNvSpPr/>
              <p:nvPr/>
            </p:nvSpPr>
            <p:spPr>
              <a:xfrm>
                <a:off x="1369264"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8" name="Rectangle 137">
                <a:extLst>
                  <a:ext uri="{FF2B5EF4-FFF2-40B4-BE49-F238E27FC236}">
                    <a16:creationId xmlns:a16="http://schemas.microsoft.com/office/drawing/2014/main" id="{E17839A5-3B00-19D5-DC85-C020E217899A}"/>
                  </a:ext>
                </a:extLst>
              </p:cNvPr>
              <p:cNvSpPr/>
              <p:nvPr/>
            </p:nvSpPr>
            <p:spPr>
              <a:xfrm>
                <a:off x="1873320"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39" name="Rectangle 138">
                <a:extLst>
                  <a:ext uri="{FF2B5EF4-FFF2-40B4-BE49-F238E27FC236}">
                    <a16:creationId xmlns:a16="http://schemas.microsoft.com/office/drawing/2014/main" id="{12BC38C1-10B0-D49B-C334-D3F8A66C2963}"/>
                  </a:ext>
                </a:extLst>
              </p:cNvPr>
              <p:cNvSpPr/>
              <p:nvPr/>
            </p:nvSpPr>
            <p:spPr>
              <a:xfrm>
                <a:off x="2150031"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40" name="Elbow Connector 139">
                <a:extLst>
                  <a:ext uri="{FF2B5EF4-FFF2-40B4-BE49-F238E27FC236}">
                    <a16:creationId xmlns:a16="http://schemas.microsoft.com/office/drawing/2014/main" id="{4C8EFEB7-4A2A-1A87-0F3F-09977A70D84F}"/>
                  </a:ext>
                </a:extLst>
              </p:cNvPr>
              <p:cNvCxnSpPr>
                <a:cxnSpLocks/>
                <a:stCxn id="136" idx="2"/>
                <a:endCxn id="144" idx="3"/>
              </p:cNvCxnSpPr>
              <p:nvPr/>
            </p:nvCxnSpPr>
            <p:spPr>
              <a:xfrm rot="16200000" flipH="1">
                <a:off x="836540" y="4440201"/>
                <a:ext cx="403472" cy="138973"/>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29D64C29-26AC-6DB9-6325-659CC7C40605}"/>
                  </a:ext>
                </a:extLst>
              </p:cNvPr>
              <p:cNvCxnSpPr>
                <a:cxnSpLocks/>
              </p:cNvCxnSpPr>
              <p:nvPr/>
            </p:nvCxnSpPr>
            <p:spPr>
              <a:xfrm>
                <a:off x="1473361"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9671AF9B-B148-13C3-31DD-E9C02F396760}"/>
                  </a:ext>
                </a:extLst>
              </p:cNvPr>
              <p:cNvCxnSpPr>
                <a:cxnSpLocks/>
              </p:cNvCxnSpPr>
              <p:nvPr/>
            </p:nvCxnSpPr>
            <p:spPr>
              <a:xfrm>
                <a:off x="1977417"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EE55B32C-9192-4F67-D1DB-1EFE54397982}"/>
                  </a:ext>
                </a:extLst>
              </p:cNvPr>
              <p:cNvCxnSpPr>
                <a:cxnSpLocks/>
              </p:cNvCxnSpPr>
              <p:nvPr/>
            </p:nvCxnSpPr>
            <p:spPr>
              <a:xfrm flipH="1">
                <a:off x="2253404" y="4309329"/>
                <a:ext cx="724"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05" name="TextBox 104">
              <a:extLst>
                <a:ext uri="{FF2B5EF4-FFF2-40B4-BE49-F238E27FC236}">
                  <a16:creationId xmlns:a16="http://schemas.microsoft.com/office/drawing/2014/main" id="{A0647BB9-566B-0C1B-ED39-C7AD57A9F198}"/>
                </a:ext>
              </a:extLst>
            </p:cNvPr>
            <p:cNvSpPr txBox="1"/>
            <p:nvPr/>
          </p:nvSpPr>
          <p:spPr>
            <a:xfrm>
              <a:off x="2111099" y="3047058"/>
              <a:ext cx="738034" cy="205852"/>
            </a:xfrm>
            <a:prstGeom prst="rect">
              <a:avLst/>
            </a:prstGeom>
            <a:solidFill>
              <a:srgbClr val="E3F2DA"/>
            </a:solidFill>
          </p:spPr>
          <p:txBody>
            <a:bodyPr wrap="square" lIns="0" tIns="0" rIns="0" bIns="0">
              <a:spAutoFit/>
            </a:bodyPr>
            <a:lstStyle/>
            <a:p>
              <a:pPr algn="ctr" defTabSz="1600847"/>
              <a:r>
                <a:rPr lang="en-US" sz="1100" b="1" kern="0" dirty="0">
                  <a:latin typeface="Calibri"/>
                  <a:ea typeface="Calibri"/>
                  <a:cs typeface="Calibri"/>
                  <a:sym typeface="Calibri"/>
                </a:rPr>
                <a:t>Indexing</a:t>
              </a:r>
            </a:p>
          </p:txBody>
        </p:sp>
        <p:grpSp>
          <p:nvGrpSpPr>
            <p:cNvPr id="106" name="Group 105">
              <a:extLst>
                <a:ext uri="{FF2B5EF4-FFF2-40B4-BE49-F238E27FC236}">
                  <a16:creationId xmlns:a16="http://schemas.microsoft.com/office/drawing/2014/main" id="{EAEDFFD8-255F-8553-FB70-D3C768AE274F}"/>
                </a:ext>
              </a:extLst>
            </p:cNvPr>
            <p:cNvGrpSpPr/>
            <p:nvPr/>
          </p:nvGrpSpPr>
          <p:grpSpPr>
            <a:xfrm>
              <a:off x="2699792" y="3295686"/>
              <a:ext cx="1314296" cy="1326326"/>
              <a:chOff x="3212862" y="4750268"/>
              <a:chExt cx="1314296" cy="1326326"/>
            </a:xfrm>
          </p:grpSpPr>
          <p:sp>
            <p:nvSpPr>
              <p:cNvPr id="119" name="Rounded Rectangle 118">
                <a:extLst>
                  <a:ext uri="{FF2B5EF4-FFF2-40B4-BE49-F238E27FC236}">
                    <a16:creationId xmlns:a16="http://schemas.microsoft.com/office/drawing/2014/main" id="{A0888EDE-1267-0125-B79A-1ACE822A26BF}"/>
                  </a:ext>
                </a:extLst>
              </p:cNvPr>
              <p:cNvSpPr/>
              <p:nvPr/>
            </p:nvSpPr>
            <p:spPr>
              <a:xfrm>
                <a:off x="3225198" y="4750268"/>
                <a:ext cx="1293122" cy="1326326"/>
              </a:xfrm>
              <a:prstGeom prst="roundRect">
                <a:avLst>
                  <a:gd name="adj" fmla="val 4157"/>
                </a:avLst>
              </a:prstGeom>
              <a:solidFill>
                <a:srgbClr val="DEEDF8"/>
              </a:solidFill>
              <a:ln w="12700" cap="flat" cmpd="sng" algn="ctr">
                <a:solidFill>
                  <a:schemeClr val="tx1"/>
                </a:solidFill>
                <a:prstDash val="solid"/>
              </a:ln>
              <a:effectLst/>
            </p:spPr>
            <p:txBody>
              <a:bodyPr rtlCol="0" anchor="ctr">
                <a:noAutofit/>
              </a:bodyPr>
              <a:lstStyle/>
              <a:p>
                <a:pPr algn="ctr" defTabSz="1600847"/>
                <a:endParaRPr lang="en-US" sz="1050" kern="0" dirty="0">
                  <a:latin typeface="Calibri"/>
                  <a:ea typeface="Calibri"/>
                  <a:cs typeface="Calibri"/>
                  <a:sym typeface="Calibri"/>
                </a:endParaRPr>
              </a:p>
            </p:txBody>
          </p:sp>
          <p:sp>
            <p:nvSpPr>
              <p:cNvPr id="120" name="TextBox 119">
                <a:extLst>
                  <a:ext uri="{FF2B5EF4-FFF2-40B4-BE49-F238E27FC236}">
                    <a16:creationId xmlns:a16="http://schemas.microsoft.com/office/drawing/2014/main" id="{D09AEDFE-A638-5A27-F446-EDB0C0C087E2}"/>
                  </a:ext>
                </a:extLst>
              </p:cNvPr>
              <p:cNvSpPr txBox="1"/>
              <p:nvPr/>
            </p:nvSpPr>
            <p:spPr>
              <a:xfrm>
                <a:off x="3355191" y="4750397"/>
                <a:ext cx="1033135"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 table</a:t>
                </a:r>
                <a:endParaRPr lang="en-US" sz="1100" dirty="0">
                  <a:solidFill>
                    <a:srgbClr val="0062D1"/>
                  </a:solidFill>
                  <a:latin typeface="Calibri"/>
                  <a:ea typeface="Calibri"/>
                  <a:cs typeface="Calibri"/>
                  <a:sym typeface="Calibri"/>
                </a:endParaRPr>
              </a:p>
            </p:txBody>
          </p:sp>
          <p:sp>
            <p:nvSpPr>
              <p:cNvPr id="121" name="Rectangle 120">
                <a:extLst>
                  <a:ext uri="{FF2B5EF4-FFF2-40B4-BE49-F238E27FC236}">
                    <a16:creationId xmlns:a16="http://schemas.microsoft.com/office/drawing/2014/main" id="{BB31D8B5-DD3B-385F-B621-64903812995E}"/>
                  </a:ext>
                </a:extLst>
              </p:cNvPr>
              <p:cNvSpPr/>
              <p:nvPr/>
            </p:nvSpPr>
            <p:spPr>
              <a:xfrm>
                <a:off x="3225198" y="4969162"/>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sp>
            <p:nvSpPr>
              <p:cNvPr id="122" name="Rectangle 121">
                <a:extLst>
                  <a:ext uri="{FF2B5EF4-FFF2-40B4-BE49-F238E27FC236}">
                    <a16:creationId xmlns:a16="http://schemas.microsoft.com/office/drawing/2014/main" id="{B2A1CCC0-8FC0-6CF7-4851-CF1BE8826D87}"/>
                  </a:ext>
                </a:extLst>
              </p:cNvPr>
              <p:cNvSpPr/>
              <p:nvPr/>
            </p:nvSpPr>
            <p:spPr>
              <a:xfrm>
                <a:off x="3225198" y="5170330"/>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0x01</a:t>
                </a:r>
              </a:p>
            </p:txBody>
          </p:sp>
          <p:sp>
            <p:nvSpPr>
              <p:cNvPr id="123" name="Rectangle 122">
                <a:extLst>
                  <a:ext uri="{FF2B5EF4-FFF2-40B4-BE49-F238E27FC236}">
                    <a16:creationId xmlns:a16="http://schemas.microsoft.com/office/drawing/2014/main" id="{028C489F-668B-D678-0A7B-AE91209F18FA}"/>
                  </a:ext>
                </a:extLst>
              </p:cNvPr>
              <p:cNvSpPr/>
              <p:nvPr/>
            </p:nvSpPr>
            <p:spPr>
              <a:xfrm>
                <a:off x="3225198" y="5659278"/>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0xFF</a:t>
                </a:r>
              </a:p>
            </p:txBody>
          </p:sp>
          <p:cxnSp>
            <p:nvCxnSpPr>
              <p:cNvPr id="124" name="Straight Connector 123">
                <a:extLst>
                  <a:ext uri="{FF2B5EF4-FFF2-40B4-BE49-F238E27FC236}">
                    <a16:creationId xmlns:a16="http://schemas.microsoft.com/office/drawing/2014/main" id="{000AEDC1-DAB8-004C-B967-78C986960CC6}"/>
                  </a:ext>
                </a:extLst>
              </p:cNvPr>
              <p:cNvCxnSpPr>
                <a:cxnSpLocks/>
                <a:endCxn id="121" idx="3"/>
              </p:cNvCxnSpPr>
              <p:nvPr/>
            </p:nvCxnSpPr>
            <p:spPr>
              <a:xfrm flipV="1">
                <a:off x="3669534" y="5069746"/>
                <a:ext cx="0" cy="10068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E3CCA834-8F6B-4FB8-1934-984BA217F7DE}"/>
                  </a:ext>
                </a:extLst>
              </p:cNvPr>
              <p:cNvCxnSpPr>
                <a:cxnSpLocks/>
              </p:cNvCxnSpPr>
              <p:nvPr/>
            </p:nvCxnSpPr>
            <p:spPr>
              <a:xfrm>
                <a:off x="3225198" y="5860569"/>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6097BF94-B6F9-F1A0-C4AA-18EDD325C086}"/>
                  </a:ext>
                </a:extLst>
              </p:cNvPr>
              <p:cNvCxnSpPr>
                <a:cxnSpLocks/>
              </p:cNvCxnSpPr>
              <p:nvPr/>
            </p:nvCxnSpPr>
            <p:spPr>
              <a:xfrm flipV="1">
                <a:off x="3225198" y="4965711"/>
                <a:ext cx="1293122" cy="34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C8770B7-198E-FAB6-59B6-F686CE4DBAC1}"/>
                  </a:ext>
                </a:extLst>
              </p:cNvPr>
              <p:cNvCxnSpPr>
                <a:cxnSpLocks/>
              </p:cNvCxnSpPr>
              <p:nvPr/>
            </p:nvCxnSpPr>
            <p:spPr>
              <a:xfrm>
                <a:off x="3225198" y="5170330"/>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82CD5E42-1552-C0CF-782F-B9C7DD3CECDE}"/>
                  </a:ext>
                </a:extLst>
              </p:cNvPr>
              <p:cNvCxnSpPr>
                <a:cxnSpLocks/>
              </p:cNvCxnSpPr>
              <p:nvPr/>
            </p:nvCxnSpPr>
            <p:spPr>
              <a:xfrm>
                <a:off x="3225198" y="537149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B7B12AF-0F17-A927-496F-12A8B4E643B8}"/>
                  </a:ext>
                </a:extLst>
              </p:cNvPr>
              <p:cNvCxnSpPr>
                <a:cxnSpLocks/>
              </p:cNvCxnSpPr>
              <p:nvPr/>
            </p:nvCxnSpPr>
            <p:spPr>
              <a:xfrm>
                <a:off x="3225198" y="565927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E91CA8B3-52AB-9FBC-4CB3-16FC9237231C}"/>
                  </a:ext>
                </a:extLst>
              </p:cNvPr>
              <p:cNvSpPr txBox="1"/>
              <p:nvPr/>
            </p:nvSpPr>
            <p:spPr>
              <a:xfrm rot="5400000">
                <a:off x="3311656" y="5415395"/>
                <a:ext cx="360040" cy="215444"/>
              </a:xfrm>
              <a:prstGeom prst="rect">
                <a:avLst/>
              </a:prstGeom>
              <a:noFill/>
            </p:spPr>
            <p:txBody>
              <a:bodyPr wrap="square" lIns="0" tIns="0" rIns="0" bIns="0">
                <a:noAutofit/>
              </a:bodyPr>
              <a:lstStyle/>
              <a:p>
                <a:pPr algn="ctr"/>
                <a:r>
                  <a:rPr lang="en-US" sz="1100" kern="0" dirty="0">
                    <a:solidFill>
                      <a:prstClr val="black"/>
                    </a:solidFill>
                    <a:latin typeface="Calibri"/>
                    <a:ea typeface="Calibri"/>
                    <a:cs typeface="Calibri"/>
                    <a:sym typeface="Calibri"/>
                  </a:rPr>
                  <a:t>…</a:t>
                </a:r>
                <a:endParaRPr lang="en-US" sz="1100" dirty="0">
                  <a:latin typeface="Calibri"/>
                  <a:ea typeface="Calibri"/>
                  <a:cs typeface="Calibri"/>
                  <a:sym typeface="Calibri"/>
                </a:endParaRPr>
              </a:p>
            </p:txBody>
          </p:sp>
          <p:sp>
            <p:nvSpPr>
              <p:cNvPr id="131" name="TextBox 130">
                <a:extLst>
                  <a:ext uri="{FF2B5EF4-FFF2-40B4-BE49-F238E27FC236}">
                    <a16:creationId xmlns:a16="http://schemas.microsoft.com/office/drawing/2014/main" id="{F131BCE4-03B4-E977-4B1E-3CAE109045EA}"/>
                  </a:ext>
                </a:extLst>
              </p:cNvPr>
              <p:cNvSpPr txBox="1"/>
              <p:nvPr/>
            </p:nvSpPr>
            <p:spPr>
              <a:xfrm>
                <a:off x="3212862" y="5861149"/>
                <a:ext cx="46900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a:t>
                </a:r>
                <a:endParaRPr lang="en-US" sz="1100" dirty="0">
                  <a:solidFill>
                    <a:srgbClr val="0062D1"/>
                  </a:solidFill>
                  <a:latin typeface="Calibri"/>
                  <a:ea typeface="Calibri"/>
                  <a:cs typeface="Calibri"/>
                  <a:sym typeface="Calibri"/>
                </a:endParaRPr>
              </a:p>
            </p:txBody>
          </p:sp>
          <p:sp>
            <p:nvSpPr>
              <p:cNvPr id="132" name="TextBox 131">
                <a:extLst>
                  <a:ext uri="{FF2B5EF4-FFF2-40B4-BE49-F238E27FC236}">
                    <a16:creationId xmlns:a16="http://schemas.microsoft.com/office/drawing/2014/main" id="{0EED4900-4163-DA21-7D84-8FB1E52B35E8}"/>
                  </a:ext>
                </a:extLst>
              </p:cNvPr>
              <p:cNvSpPr txBox="1"/>
              <p:nvPr/>
            </p:nvSpPr>
            <p:spPr>
              <a:xfrm>
                <a:off x="3717242" y="5861149"/>
                <a:ext cx="75336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Positions</a:t>
                </a:r>
                <a:endParaRPr lang="en-US" sz="1100" dirty="0">
                  <a:solidFill>
                    <a:srgbClr val="0062D1"/>
                  </a:solidFill>
                  <a:latin typeface="Calibri"/>
                  <a:ea typeface="Calibri"/>
                  <a:cs typeface="Calibri"/>
                  <a:sym typeface="Calibri"/>
                </a:endParaRPr>
              </a:p>
            </p:txBody>
          </p:sp>
          <p:sp>
            <p:nvSpPr>
              <p:cNvPr id="133" name="TextBox 132">
                <a:extLst>
                  <a:ext uri="{FF2B5EF4-FFF2-40B4-BE49-F238E27FC236}">
                    <a16:creationId xmlns:a16="http://schemas.microsoft.com/office/drawing/2014/main" id="{C301AA67-4E01-14E3-9636-9A28BACE2D90}"/>
                  </a:ext>
                </a:extLst>
              </p:cNvPr>
              <p:cNvSpPr txBox="1"/>
              <p:nvPr/>
            </p:nvSpPr>
            <p:spPr>
              <a:xfrm>
                <a:off x="3707904" y="4963763"/>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2,64,… </a:t>
                </a:r>
                <a:endParaRPr lang="en-US" sz="1100" dirty="0">
                  <a:latin typeface="Calibri"/>
                  <a:ea typeface="Calibri"/>
                  <a:cs typeface="Calibri"/>
                  <a:sym typeface="PT Mono"/>
                </a:endParaRPr>
              </a:p>
            </p:txBody>
          </p:sp>
          <p:sp>
            <p:nvSpPr>
              <p:cNvPr id="134" name="TextBox 133">
                <a:extLst>
                  <a:ext uri="{FF2B5EF4-FFF2-40B4-BE49-F238E27FC236}">
                    <a16:creationId xmlns:a16="http://schemas.microsoft.com/office/drawing/2014/main" id="{5F2863D5-0624-F039-5C92-8C293A6CECB1}"/>
                  </a:ext>
                </a:extLst>
              </p:cNvPr>
              <p:cNvSpPr txBox="1"/>
              <p:nvPr/>
            </p:nvSpPr>
            <p:spPr>
              <a:xfrm>
                <a:off x="3707904" y="564500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13,21</a:t>
                </a:r>
                <a:endParaRPr lang="en-US" sz="1100" dirty="0">
                  <a:latin typeface="Calibri"/>
                  <a:ea typeface="Calibri"/>
                  <a:cs typeface="Calibri"/>
                  <a:sym typeface="PT Mono"/>
                </a:endParaRPr>
              </a:p>
            </p:txBody>
          </p:sp>
          <p:sp>
            <p:nvSpPr>
              <p:cNvPr id="135" name="TextBox 134">
                <a:extLst>
                  <a:ext uri="{FF2B5EF4-FFF2-40B4-BE49-F238E27FC236}">
                    <a16:creationId xmlns:a16="http://schemas.microsoft.com/office/drawing/2014/main" id="{4E96928F-277C-FC7D-2692-92407637E7E3}"/>
                  </a:ext>
                </a:extLst>
              </p:cNvPr>
              <p:cNvSpPr txBox="1"/>
              <p:nvPr/>
            </p:nvSpPr>
            <p:spPr>
              <a:xfrm>
                <a:off x="3707904" y="516319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1,101,…</a:t>
                </a:r>
                <a:endParaRPr lang="en-US" sz="1100" dirty="0">
                  <a:latin typeface="Calibri"/>
                  <a:ea typeface="Calibri"/>
                  <a:cs typeface="Calibri"/>
                  <a:sym typeface="PT Mono"/>
                </a:endParaRPr>
              </a:p>
            </p:txBody>
          </p:sp>
        </p:grpSp>
        <p:cxnSp>
          <p:nvCxnSpPr>
            <p:cNvPr id="107" name="Elbow Connector 106">
              <a:extLst>
                <a:ext uri="{FF2B5EF4-FFF2-40B4-BE49-F238E27FC236}">
                  <a16:creationId xmlns:a16="http://schemas.microsoft.com/office/drawing/2014/main" id="{EF8536ED-3689-F2EC-54F5-F6CF9C639121}"/>
                </a:ext>
              </a:extLst>
            </p:cNvPr>
            <p:cNvCxnSpPr>
              <a:cxnSpLocks/>
              <a:stCxn id="145" idx="3"/>
              <a:endCxn id="122" idx="1"/>
            </p:cNvCxnSpPr>
            <p:nvPr/>
          </p:nvCxnSpPr>
          <p:spPr>
            <a:xfrm flipV="1">
              <a:off x="2273440" y="3816332"/>
              <a:ext cx="438688" cy="895092"/>
            </a:xfrm>
            <a:prstGeom prst="bentConnector3">
              <a:avLst>
                <a:gd name="adj1" fmla="val 5000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9388C670-C9CF-B6E4-6D87-2E8BB4CF6BE5}"/>
                </a:ext>
              </a:extLst>
            </p:cNvPr>
            <p:cNvGrpSpPr/>
            <p:nvPr/>
          </p:nvGrpSpPr>
          <p:grpSpPr>
            <a:xfrm>
              <a:off x="874674" y="3707146"/>
              <a:ext cx="1492038" cy="391442"/>
              <a:chOff x="874674" y="3707146"/>
              <a:chExt cx="1492038" cy="391442"/>
            </a:xfrm>
          </p:grpSpPr>
          <p:cxnSp>
            <p:nvCxnSpPr>
              <p:cNvPr id="114" name="Straight Arrow Connector 113">
                <a:extLst>
                  <a:ext uri="{FF2B5EF4-FFF2-40B4-BE49-F238E27FC236}">
                    <a16:creationId xmlns:a16="http://schemas.microsoft.com/office/drawing/2014/main" id="{F417685C-4F7C-B203-5FFA-EFAACEB660AD}"/>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ED9BB881-BE8E-9409-E771-C11A5D9CC842}"/>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16C2AEC5-ABD8-103A-BCA3-FD4CFEAF51D5}"/>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C064A18E-680F-61A9-D4AA-ECF4E7214267}"/>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18" name="Hexagon 117">
                <a:extLst>
                  <a:ext uri="{FF2B5EF4-FFF2-40B4-BE49-F238E27FC236}">
                    <a16:creationId xmlns:a16="http://schemas.microsoft.com/office/drawing/2014/main" id="{E3130692-FB90-58A0-A9B6-9F7EA6C02635}"/>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09" name="Group 108">
              <a:extLst>
                <a:ext uri="{FF2B5EF4-FFF2-40B4-BE49-F238E27FC236}">
                  <a16:creationId xmlns:a16="http://schemas.microsoft.com/office/drawing/2014/main" id="{A0B5729B-0ACF-B0B3-E630-D76F74A9DFCF}"/>
                </a:ext>
              </a:extLst>
            </p:cNvPr>
            <p:cNvGrpSpPr/>
            <p:nvPr/>
          </p:nvGrpSpPr>
          <p:grpSpPr>
            <a:xfrm>
              <a:off x="838254" y="3307508"/>
              <a:ext cx="1632912" cy="402336"/>
              <a:chOff x="838254" y="3307508"/>
              <a:chExt cx="1632912" cy="402336"/>
            </a:xfrm>
          </p:grpSpPr>
          <p:sp>
            <p:nvSpPr>
              <p:cNvPr id="112" name="Rectangle 111">
                <a:extLst>
                  <a:ext uri="{FF2B5EF4-FFF2-40B4-BE49-F238E27FC236}">
                    <a16:creationId xmlns:a16="http://schemas.microsoft.com/office/drawing/2014/main" id="{F75BC8BA-6E05-7FF0-17C3-60A80F56EC7D}"/>
                  </a:ext>
                </a:extLst>
              </p:cNvPr>
              <p:cNvSpPr/>
              <p:nvPr/>
            </p:nvSpPr>
            <p:spPr>
              <a:xfrm>
                <a:off x="838254" y="3307508"/>
                <a:ext cx="1632912"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Reference genome</a:t>
                </a:r>
              </a:p>
            </p:txBody>
          </p:sp>
          <p:cxnSp>
            <p:nvCxnSpPr>
              <p:cNvPr id="113" name="Straight Arrow Connector 112">
                <a:extLst>
                  <a:ext uri="{FF2B5EF4-FFF2-40B4-BE49-F238E27FC236}">
                    <a16:creationId xmlns:a16="http://schemas.microsoft.com/office/drawing/2014/main" id="{A2634EAD-5705-F77C-C92E-E2849EAD407A}"/>
                  </a:ext>
                </a:extLst>
              </p:cNvPr>
              <p:cNvCxnSpPr>
                <a:cxnSpLocks/>
                <a:stCxn id="112" idx="2"/>
              </p:cNvCxnSpPr>
              <p:nvPr/>
            </p:nvCxnSpPr>
            <p:spPr>
              <a:xfrm>
                <a:off x="1654711" y="3508676"/>
                <a:ext cx="0" cy="201168"/>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10" name="TextBox 109">
              <a:extLst>
                <a:ext uri="{FF2B5EF4-FFF2-40B4-BE49-F238E27FC236}">
                  <a16:creationId xmlns:a16="http://schemas.microsoft.com/office/drawing/2014/main" id="{9B2F07B4-45B0-F534-06D0-D3FF5E6FA095}"/>
                </a:ext>
              </a:extLst>
            </p:cNvPr>
            <p:cNvSpPr txBox="1"/>
            <p:nvPr/>
          </p:nvSpPr>
          <p:spPr>
            <a:xfrm rot="16200000">
              <a:off x="2369511" y="3960534"/>
              <a:ext cx="432048" cy="215444"/>
            </a:xfrm>
            <a:prstGeom prst="rect">
              <a:avLst/>
            </a:prstGeom>
            <a:noFill/>
          </p:spPr>
          <p:txBody>
            <a:bodyPr wrap="square" lIns="0" tIns="0" rIns="0" bIns="0">
              <a:noAutofit/>
            </a:bodyPr>
            <a:lstStyle/>
            <a:p>
              <a:r>
                <a:rPr lang="en-US" sz="1100" kern="0" dirty="0">
                  <a:latin typeface="Calibri"/>
                  <a:ea typeface="Calibri"/>
                  <a:cs typeface="Calibri"/>
                  <a:sym typeface="Calibri"/>
                </a:rPr>
                <a:t>Store</a:t>
              </a:r>
              <a:endParaRPr lang="en-US" sz="1100" dirty="0">
                <a:latin typeface="Calibri"/>
                <a:ea typeface="Calibri"/>
                <a:cs typeface="Calibri"/>
                <a:sym typeface="Calibri"/>
              </a:endParaRPr>
            </a:p>
          </p:txBody>
        </p:sp>
        <p:sp>
          <p:nvSpPr>
            <p:cNvPr id="111" name="TextBox 110">
              <a:extLst>
                <a:ext uri="{FF2B5EF4-FFF2-40B4-BE49-F238E27FC236}">
                  <a16:creationId xmlns:a16="http://schemas.microsoft.com/office/drawing/2014/main" id="{928131C5-1814-2F99-B35A-97E81194C19E}"/>
                </a:ext>
              </a:extLst>
            </p:cNvPr>
            <p:cNvSpPr txBox="1"/>
            <p:nvPr/>
          </p:nvSpPr>
          <p:spPr>
            <a:xfrm rot="5400000">
              <a:off x="3862580" y="3830928"/>
              <a:ext cx="527284" cy="215444"/>
            </a:xfrm>
            <a:prstGeom prst="rect">
              <a:avLst/>
            </a:prstGeom>
            <a:noFill/>
          </p:spPr>
          <p:txBody>
            <a:bodyPr wrap="square" lIns="0" tIns="0" rIns="0" bIns="0">
              <a:noAutofit/>
            </a:bodyPr>
            <a:lstStyle/>
            <a:p>
              <a:r>
                <a:rPr lang="en-US" sz="1100" kern="0" dirty="0">
                  <a:latin typeface="Calibri"/>
                  <a:ea typeface="Calibri"/>
                  <a:cs typeface="Calibri"/>
                  <a:sym typeface="Calibri"/>
                </a:rPr>
                <a:t>Query</a:t>
              </a:r>
              <a:endParaRPr lang="en-US" sz="1100" dirty="0">
                <a:latin typeface="Calibri"/>
                <a:ea typeface="Calibri"/>
                <a:cs typeface="Calibri"/>
                <a:sym typeface="Calibri"/>
              </a:endParaRPr>
            </a:p>
          </p:txBody>
        </p:sp>
      </p:grpSp>
      <p:grpSp>
        <p:nvGrpSpPr>
          <p:cNvPr id="148" name="Group 147">
            <a:extLst>
              <a:ext uri="{FF2B5EF4-FFF2-40B4-BE49-F238E27FC236}">
                <a16:creationId xmlns:a16="http://schemas.microsoft.com/office/drawing/2014/main" id="{999585B6-29C4-A1D8-2310-94FDB86CCF26}"/>
              </a:ext>
            </a:extLst>
          </p:cNvPr>
          <p:cNvGrpSpPr/>
          <p:nvPr/>
        </p:nvGrpSpPr>
        <p:grpSpPr>
          <a:xfrm>
            <a:off x="6927871" y="2783082"/>
            <a:ext cx="1316752" cy="1534186"/>
            <a:chOff x="6006453" y="3026015"/>
            <a:chExt cx="1601254" cy="1865669"/>
          </a:xfrm>
        </p:grpSpPr>
        <p:grpSp>
          <p:nvGrpSpPr>
            <p:cNvPr id="150" name="Group 149">
              <a:extLst>
                <a:ext uri="{FF2B5EF4-FFF2-40B4-BE49-F238E27FC236}">
                  <a16:creationId xmlns:a16="http://schemas.microsoft.com/office/drawing/2014/main" id="{8B2D270F-1A66-CCB3-3BF7-814A9F89AF82}"/>
                </a:ext>
              </a:extLst>
            </p:cNvPr>
            <p:cNvGrpSpPr/>
            <p:nvPr/>
          </p:nvGrpSpPr>
          <p:grpSpPr>
            <a:xfrm>
              <a:off x="6006453" y="3026015"/>
              <a:ext cx="1601254" cy="1865669"/>
              <a:chOff x="2577801" y="3003490"/>
              <a:chExt cx="1601254" cy="1865669"/>
            </a:xfrm>
            <a:solidFill>
              <a:srgbClr val="E3F2DA"/>
            </a:solidFill>
          </p:grpSpPr>
          <p:sp>
            <p:nvSpPr>
              <p:cNvPr id="174" name="Rounded Rectangle 173">
                <a:extLst>
                  <a:ext uri="{FF2B5EF4-FFF2-40B4-BE49-F238E27FC236}">
                    <a16:creationId xmlns:a16="http://schemas.microsoft.com/office/drawing/2014/main" id="{85415DF4-1364-A632-CE5F-5F23A64681E2}"/>
                  </a:ext>
                </a:extLst>
              </p:cNvPr>
              <p:cNvSpPr/>
              <p:nvPr/>
            </p:nvSpPr>
            <p:spPr>
              <a:xfrm>
                <a:off x="2577801" y="3003490"/>
                <a:ext cx="1601254"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75" name="TextBox 174">
                <a:extLst>
                  <a:ext uri="{FF2B5EF4-FFF2-40B4-BE49-F238E27FC236}">
                    <a16:creationId xmlns:a16="http://schemas.microsoft.com/office/drawing/2014/main" id="{CC4F1A8D-0ED4-8FBE-BB16-DEA9D6AB2F70}"/>
                  </a:ext>
                </a:extLst>
              </p:cNvPr>
              <p:cNvSpPr txBox="1"/>
              <p:nvPr/>
            </p:nvSpPr>
            <p:spPr>
              <a:xfrm>
                <a:off x="2948970" y="3017917"/>
                <a:ext cx="858917"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Chaining</a:t>
                </a:r>
              </a:p>
            </p:txBody>
          </p:sp>
        </p:grpSp>
        <p:sp>
          <p:nvSpPr>
            <p:cNvPr id="151" name="Rectangle 150">
              <a:extLst>
                <a:ext uri="{FF2B5EF4-FFF2-40B4-BE49-F238E27FC236}">
                  <a16:creationId xmlns:a16="http://schemas.microsoft.com/office/drawing/2014/main" id="{7778AFBC-1BFD-6E73-9E2E-32CB30E8E9AF}"/>
                </a:ext>
              </a:extLst>
            </p:cNvPr>
            <p:cNvSpPr/>
            <p:nvPr/>
          </p:nvSpPr>
          <p:spPr>
            <a:xfrm rot="16200000">
              <a:off x="5604640" y="4024842"/>
              <a:ext cx="1097280" cy="201168"/>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2" name="Rectangle 151">
              <a:extLst>
                <a:ext uri="{FF2B5EF4-FFF2-40B4-BE49-F238E27FC236}">
                  <a16:creationId xmlns:a16="http://schemas.microsoft.com/office/drawing/2014/main" id="{968841C9-6DED-C974-C4E2-7CB922B02D67}"/>
                </a:ext>
              </a:extLst>
            </p:cNvPr>
            <p:cNvSpPr/>
            <p:nvPr/>
          </p:nvSpPr>
          <p:spPr>
            <a:xfrm>
              <a:off x="6340514" y="3300803"/>
              <a:ext cx="1097280"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153" name="Rectangle 152">
              <a:extLst>
                <a:ext uri="{FF2B5EF4-FFF2-40B4-BE49-F238E27FC236}">
                  <a16:creationId xmlns:a16="http://schemas.microsoft.com/office/drawing/2014/main" id="{B9138A36-C771-BE15-8053-4206074D82AF}"/>
                </a:ext>
              </a:extLst>
            </p:cNvPr>
            <p:cNvSpPr/>
            <p:nvPr/>
          </p:nvSpPr>
          <p:spPr>
            <a:xfrm>
              <a:off x="6344748" y="3569706"/>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4" name="Rectangle 153">
              <a:extLst>
                <a:ext uri="{FF2B5EF4-FFF2-40B4-BE49-F238E27FC236}">
                  <a16:creationId xmlns:a16="http://schemas.microsoft.com/office/drawing/2014/main" id="{A6B6CE2D-0B5E-E181-CFB1-ECD98DE2BAFC}"/>
                </a:ext>
              </a:extLst>
            </p:cNvPr>
            <p:cNvSpPr/>
            <p:nvPr/>
          </p:nvSpPr>
          <p:spPr>
            <a:xfrm>
              <a:off x="6384837" y="3702979"/>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5" name="Rectangle 154">
              <a:extLst>
                <a:ext uri="{FF2B5EF4-FFF2-40B4-BE49-F238E27FC236}">
                  <a16:creationId xmlns:a16="http://schemas.microsoft.com/office/drawing/2014/main" id="{4ACD3E7B-2707-88BC-0612-832ADF934BC5}"/>
                </a:ext>
              </a:extLst>
            </p:cNvPr>
            <p:cNvSpPr/>
            <p:nvPr/>
          </p:nvSpPr>
          <p:spPr>
            <a:xfrm>
              <a:off x="6544640" y="3811843"/>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6" name="Rectangle 155">
              <a:extLst>
                <a:ext uri="{FF2B5EF4-FFF2-40B4-BE49-F238E27FC236}">
                  <a16:creationId xmlns:a16="http://schemas.microsoft.com/office/drawing/2014/main" id="{45C5465F-78BF-1ED0-E9ED-0C4FE00DA694}"/>
                </a:ext>
              </a:extLst>
            </p:cNvPr>
            <p:cNvSpPr/>
            <p:nvPr/>
          </p:nvSpPr>
          <p:spPr>
            <a:xfrm>
              <a:off x="6863678" y="4040448"/>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57" name="TextBox 156">
              <a:extLst>
                <a:ext uri="{FF2B5EF4-FFF2-40B4-BE49-F238E27FC236}">
                  <a16:creationId xmlns:a16="http://schemas.microsoft.com/office/drawing/2014/main" id="{3B2ADF89-DD62-84FC-AA6F-2CA11EDB7329}"/>
                </a:ext>
              </a:extLst>
            </p:cNvPr>
            <p:cNvSpPr txBox="1"/>
            <p:nvPr/>
          </p:nvSpPr>
          <p:spPr>
            <a:xfrm>
              <a:off x="6302555" y="4651814"/>
              <a:ext cx="1139009" cy="21544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Hash matches</a:t>
              </a:r>
              <a:endParaRPr lang="en-US" sz="1100" dirty="0">
                <a:latin typeface="Calibri"/>
                <a:ea typeface="Calibri"/>
                <a:cs typeface="Calibri"/>
                <a:sym typeface="Calibri"/>
              </a:endParaRPr>
            </a:p>
          </p:txBody>
        </p:sp>
        <p:grpSp>
          <p:nvGrpSpPr>
            <p:cNvPr id="158" name="Group 157">
              <a:extLst>
                <a:ext uri="{FF2B5EF4-FFF2-40B4-BE49-F238E27FC236}">
                  <a16:creationId xmlns:a16="http://schemas.microsoft.com/office/drawing/2014/main" id="{709C7A68-7568-50D1-7E68-4A6C524E0A01}"/>
                </a:ext>
              </a:extLst>
            </p:cNvPr>
            <p:cNvGrpSpPr/>
            <p:nvPr/>
          </p:nvGrpSpPr>
          <p:grpSpPr>
            <a:xfrm>
              <a:off x="6327600" y="4073843"/>
              <a:ext cx="291261" cy="291261"/>
              <a:chOff x="6442287" y="4134938"/>
              <a:chExt cx="291261" cy="291261"/>
            </a:xfrm>
          </p:grpSpPr>
          <p:sp>
            <p:nvSpPr>
              <p:cNvPr id="172" name="Rectangle 171">
                <a:extLst>
                  <a:ext uri="{FF2B5EF4-FFF2-40B4-BE49-F238E27FC236}">
                    <a16:creationId xmlns:a16="http://schemas.microsoft.com/office/drawing/2014/main" id="{9222E422-AE62-0397-C215-849FBE90A96F}"/>
                  </a:ext>
                </a:extLst>
              </p:cNvPr>
              <p:cNvSpPr/>
              <p:nvPr/>
            </p:nvSpPr>
            <p:spPr>
              <a:xfrm>
                <a:off x="6484333" y="4179984"/>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3" name="Multiply 172">
                <a:extLst>
                  <a:ext uri="{FF2B5EF4-FFF2-40B4-BE49-F238E27FC236}">
                    <a16:creationId xmlns:a16="http://schemas.microsoft.com/office/drawing/2014/main" id="{DAA704BB-F14D-73DE-6575-D688D0776E14}"/>
                  </a:ext>
                </a:extLst>
              </p:cNvPr>
              <p:cNvSpPr>
                <a:spLocks noChangeAspect="1"/>
              </p:cNvSpPr>
              <p:nvPr/>
            </p:nvSpPr>
            <p:spPr>
              <a:xfrm>
                <a:off x="6442287" y="4134938"/>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59" name="Group 158">
              <a:extLst>
                <a:ext uri="{FF2B5EF4-FFF2-40B4-BE49-F238E27FC236}">
                  <a16:creationId xmlns:a16="http://schemas.microsoft.com/office/drawing/2014/main" id="{C6D9564A-B2D4-CF04-55EA-5256240F1313}"/>
                </a:ext>
              </a:extLst>
            </p:cNvPr>
            <p:cNvGrpSpPr/>
            <p:nvPr/>
          </p:nvGrpSpPr>
          <p:grpSpPr>
            <a:xfrm>
              <a:off x="6718047" y="4368659"/>
              <a:ext cx="291261" cy="291261"/>
              <a:chOff x="6442287" y="4175699"/>
              <a:chExt cx="291261" cy="291261"/>
            </a:xfrm>
          </p:grpSpPr>
          <p:sp>
            <p:nvSpPr>
              <p:cNvPr id="170" name="Rectangle 169">
                <a:extLst>
                  <a:ext uri="{FF2B5EF4-FFF2-40B4-BE49-F238E27FC236}">
                    <a16:creationId xmlns:a16="http://schemas.microsoft.com/office/drawing/2014/main" id="{45A81015-B5EA-A4C8-927D-C761B1B5A0B1}"/>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71" name="Multiply 170">
                <a:extLst>
                  <a:ext uri="{FF2B5EF4-FFF2-40B4-BE49-F238E27FC236}">
                    <a16:creationId xmlns:a16="http://schemas.microsoft.com/office/drawing/2014/main" id="{717D1519-089F-547C-033F-1A00DD74897E}"/>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grpSp>
          <p:nvGrpSpPr>
            <p:cNvPr id="160" name="Group 159">
              <a:extLst>
                <a:ext uri="{FF2B5EF4-FFF2-40B4-BE49-F238E27FC236}">
                  <a16:creationId xmlns:a16="http://schemas.microsoft.com/office/drawing/2014/main" id="{93DE8706-B101-B78B-0529-9598F1FC2BAB}"/>
                </a:ext>
              </a:extLst>
            </p:cNvPr>
            <p:cNvGrpSpPr/>
            <p:nvPr/>
          </p:nvGrpSpPr>
          <p:grpSpPr>
            <a:xfrm>
              <a:off x="7143941" y="3615165"/>
              <a:ext cx="291261" cy="291261"/>
              <a:chOff x="6442287" y="4175699"/>
              <a:chExt cx="291261" cy="291261"/>
            </a:xfrm>
          </p:grpSpPr>
          <p:sp>
            <p:nvSpPr>
              <p:cNvPr id="168" name="Rectangle 167">
                <a:extLst>
                  <a:ext uri="{FF2B5EF4-FFF2-40B4-BE49-F238E27FC236}">
                    <a16:creationId xmlns:a16="http://schemas.microsoft.com/office/drawing/2014/main" id="{8CCF3FCE-B1C8-56C2-6A2D-198C4041637B}"/>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9" name="Multiply 168">
                <a:extLst>
                  <a:ext uri="{FF2B5EF4-FFF2-40B4-BE49-F238E27FC236}">
                    <a16:creationId xmlns:a16="http://schemas.microsoft.com/office/drawing/2014/main" id="{E27C515F-1DF9-CA9A-86B1-7C5606D95029}"/>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grpSp>
        <p:sp>
          <p:nvSpPr>
            <p:cNvPr id="161" name="Rectangle 160">
              <a:extLst>
                <a:ext uri="{FF2B5EF4-FFF2-40B4-BE49-F238E27FC236}">
                  <a16:creationId xmlns:a16="http://schemas.microsoft.com/office/drawing/2014/main" id="{9E2C7E8A-D96C-8E8B-C4E3-F7197519326F}"/>
                </a:ext>
              </a:extLst>
            </p:cNvPr>
            <p:cNvSpPr/>
            <p:nvPr/>
          </p:nvSpPr>
          <p:spPr>
            <a:xfrm>
              <a:off x="7159364" y="4169710"/>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62" name="Rectangle 161">
              <a:extLst>
                <a:ext uri="{FF2B5EF4-FFF2-40B4-BE49-F238E27FC236}">
                  <a16:creationId xmlns:a16="http://schemas.microsoft.com/office/drawing/2014/main" id="{E7052328-3A37-2781-3BB5-68D966C6CA19}"/>
                </a:ext>
              </a:extLst>
            </p:cNvPr>
            <p:cNvSpPr/>
            <p:nvPr/>
          </p:nvSpPr>
          <p:spPr>
            <a:xfrm>
              <a:off x="7104082" y="4420011"/>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ea typeface="Calibri"/>
                  <a:cs typeface="Calibri"/>
                  <a:sym typeface="Calibri"/>
                </a:defRPr>
              </a:pPr>
              <a:endParaRPr lang="en-CH" sz="2000" b="1" kern="0" dirty="0">
                <a:solidFill>
                  <a:srgbClr val="C00000"/>
                </a:solidFill>
                <a:latin typeface="Calibri"/>
                <a:ea typeface="Calibri"/>
                <a:cs typeface="Calibri"/>
                <a:sym typeface="Calibri"/>
              </a:endParaRPr>
            </a:p>
          </p:txBody>
        </p:sp>
        <p:sp>
          <p:nvSpPr>
            <p:cNvPr id="163" name="Multiply 162">
              <a:extLst>
                <a:ext uri="{FF2B5EF4-FFF2-40B4-BE49-F238E27FC236}">
                  <a16:creationId xmlns:a16="http://schemas.microsoft.com/office/drawing/2014/main" id="{54DE810D-5B61-A1FF-C83B-FFBE4A55199E}"/>
                </a:ext>
              </a:extLst>
            </p:cNvPr>
            <p:cNvSpPr>
              <a:spLocks noChangeAspect="1"/>
            </p:cNvSpPr>
            <p:nvPr/>
          </p:nvSpPr>
          <p:spPr>
            <a:xfrm>
              <a:off x="7062036" y="4374965"/>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ea typeface="Calibri"/>
                <a:cs typeface="Calibri"/>
                <a:sym typeface="Calibri"/>
              </a:endParaRPr>
            </a:p>
          </p:txBody>
        </p:sp>
        <p:cxnSp>
          <p:nvCxnSpPr>
            <p:cNvPr id="164" name="Straight Arrow Connector 163">
              <a:extLst>
                <a:ext uri="{FF2B5EF4-FFF2-40B4-BE49-F238E27FC236}">
                  <a16:creationId xmlns:a16="http://schemas.microsoft.com/office/drawing/2014/main" id="{F7F31375-A047-5C38-BD42-B6284C5CABA0}"/>
                </a:ext>
              </a:extLst>
            </p:cNvPr>
            <p:cNvCxnSpPr>
              <a:cxnSpLocks/>
            </p:cNvCxnSpPr>
            <p:nvPr/>
          </p:nvCxnSpPr>
          <p:spPr>
            <a:xfrm>
              <a:off x="6355094" y="3565659"/>
              <a:ext cx="24641" cy="130319"/>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DFC5B2BC-7153-7ACD-98CC-0AB57D682179}"/>
                </a:ext>
              </a:extLst>
            </p:cNvPr>
            <p:cNvCxnSpPr>
              <a:cxnSpLocks/>
            </p:cNvCxnSpPr>
            <p:nvPr/>
          </p:nvCxnSpPr>
          <p:spPr>
            <a:xfrm>
              <a:off x="6387199" y="3708610"/>
              <a:ext cx="151599" cy="104425"/>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3ADB6DE6-3AB0-9DBD-3160-11A5CDDD2A30}"/>
                </a:ext>
              </a:extLst>
            </p:cNvPr>
            <p:cNvCxnSpPr>
              <a:cxnSpLocks/>
            </p:cNvCxnSpPr>
            <p:nvPr/>
          </p:nvCxnSpPr>
          <p:spPr>
            <a:xfrm>
              <a:off x="6546933" y="3813621"/>
              <a:ext cx="323627" cy="234564"/>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8A4C6A52-8B04-ACEC-5E8D-658B67175B83}"/>
                </a:ext>
              </a:extLst>
            </p:cNvPr>
            <p:cNvCxnSpPr>
              <a:cxnSpLocks/>
            </p:cNvCxnSpPr>
            <p:nvPr/>
          </p:nvCxnSpPr>
          <p:spPr>
            <a:xfrm>
              <a:off x="6857831" y="4039455"/>
              <a:ext cx="292767" cy="134657"/>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B93AD913-7A34-09EA-B90B-F96A2E6EAAEE}"/>
              </a:ext>
            </a:extLst>
          </p:cNvPr>
          <p:cNvGrpSpPr/>
          <p:nvPr/>
        </p:nvGrpSpPr>
        <p:grpSpPr>
          <a:xfrm>
            <a:off x="5289505" y="2783082"/>
            <a:ext cx="1586619" cy="1534186"/>
            <a:chOff x="3984359" y="3732265"/>
            <a:chExt cx="1455563" cy="1407461"/>
          </a:xfrm>
        </p:grpSpPr>
        <p:grpSp>
          <p:nvGrpSpPr>
            <p:cNvPr id="177" name="Group 176">
              <a:extLst>
                <a:ext uri="{FF2B5EF4-FFF2-40B4-BE49-F238E27FC236}">
                  <a16:creationId xmlns:a16="http://schemas.microsoft.com/office/drawing/2014/main" id="{2AF398D2-CB95-16E2-428E-185967DFEF8F}"/>
                </a:ext>
              </a:extLst>
            </p:cNvPr>
            <p:cNvGrpSpPr/>
            <p:nvPr/>
          </p:nvGrpSpPr>
          <p:grpSpPr>
            <a:xfrm>
              <a:off x="4197692" y="3732265"/>
              <a:ext cx="1242230" cy="1407461"/>
              <a:chOff x="4365515" y="3026015"/>
              <a:chExt cx="1646645" cy="1865669"/>
            </a:xfrm>
          </p:grpSpPr>
          <p:grpSp>
            <p:nvGrpSpPr>
              <p:cNvPr id="180" name="Group 179">
                <a:extLst>
                  <a:ext uri="{FF2B5EF4-FFF2-40B4-BE49-F238E27FC236}">
                    <a16:creationId xmlns:a16="http://schemas.microsoft.com/office/drawing/2014/main" id="{7B3EFE8D-C114-1F0C-C13A-1E75FF6016E0}"/>
                  </a:ext>
                </a:extLst>
              </p:cNvPr>
              <p:cNvGrpSpPr/>
              <p:nvPr/>
            </p:nvGrpSpPr>
            <p:grpSpPr>
              <a:xfrm>
                <a:off x="4365515" y="3026015"/>
                <a:ext cx="1646645" cy="1865669"/>
                <a:chOff x="2577801" y="3003490"/>
                <a:chExt cx="1646645" cy="1865669"/>
              </a:xfrm>
              <a:solidFill>
                <a:srgbClr val="E3F2DA"/>
              </a:solidFill>
            </p:grpSpPr>
            <p:sp>
              <p:nvSpPr>
                <p:cNvPr id="202" name="Rounded Rectangle 201">
                  <a:extLst>
                    <a:ext uri="{FF2B5EF4-FFF2-40B4-BE49-F238E27FC236}">
                      <a16:creationId xmlns:a16="http://schemas.microsoft.com/office/drawing/2014/main" id="{4EF0B3C0-78E9-5C82-23D9-863F1C646DF2}"/>
                    </a:ext>
                  </a:extLst>
                </p:cNvPr>
                <p:cNvSpPr/>
                <p:nvPr/>
              </p:nvSpPr>
              <p:spPr>
                <a:xfrm>
                  <a:off x="2577801" y="3003490"/>
                  <a:ext cx="1646645"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03" name="TextBox 202">
                  <a:extLst>
                    <a:ext uri="{FF2B5EF4-FFF2-40B4-BE49-F238E27FC236}">
                      <a16:creationId xmlns:a16="http://schemas.microsoft.com/office/drawing/2014/main" id="{48DC647C-2D21-6F0E-1C50-F2481659E66B}"/>
                    </a:ext>
                  </a:extLst>
                </p:cNvPr>
                <p:cNvSpPr txBox="1"/>
                <p:nvPr/>
              </p:nvSpPr>
              <p:spPr>
                <a:xfrm>
                  <a:off x="3032107" y="3019035"/>
                  <a:ext cx="738034"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Seeding</a:t>
                  </a:r>
                </a:p>
              </p:txBody>
            </p:sp>
          </p:grpSp>
          <p:cxnSp>
            <p:nvCxnSpPr>
              <p:cNvPr id="181" name="Elbow Connector 180">
                <a:extLst>
                  <a:ext uri="{FF2B5EF4-FFF2-40B4-BE49-F238E27FC236}">
                    <a16:creationId xmlns:a16="http://schemas.microsoft.com/office/drawing/2014/main" id="{9B7B33C7-9F8A-E504-F8EA-862B82DF6D44}"/>
                  </a:ext>
                </a:extLst>
              </p:cNvPr>
              <p:cNvCxnSpPr>
                <a:cxnSpLocks/>
                <a:stCxn id="186" idx="2"/>
                <a:endCxn id="199" idx="0"/>
              </p:cNvCxnSpPr>
              <p:nvPr/>
            </p:nvCxnSpPr>
            <p:spPr>
              <a:xfrm rot="5400000">
                <a:off x="5554528" y="4439436"/>
                <a:ext cx="408548" cy="135429"/>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3C17DEC7-9E92-0EAE-2E44-A9A86F396273}"/>
                  </a:ext>
                </a:extLst>
              </p:cNvPr>
              <p:cNvGrpSpPr/>
              <p:nvPr/>
            </p:nvGrpSpPr>
            <p:grpSpPr>
              <a:xfrm>
                <a:off x="4516947" y="4610840"/>
                <a:ext cx="1174140" cy="201168"/>
                <a:chOff x="4516947" y="4459637"/>
                <a:chExt cx="1174140" cy="201168"/>
              </a:xfrm>
            </p:grpSpPr>
            <p:sp>
              <p:nvSpPr>
                <p:cNvPr id="199" name="Hexagon 198">
                  <a:extLst>
                    <a:ext uri="{FF2B5EF4-FFF2-40B4-BE49-F238E27FC236}">
                      <a16:creationId xmlns:a16="http://schemas.microsoft.com/office/drawing/2014/main" id="{FE4AA9AF-643F-B8DE-2721-FB5747ACCA53}"/>
                    </a:ext>
                  </a:extLst>
                </p:cNvPr>
                <p:cNvSpPr>
                  <a:spLocks/>
                </p:cNvSpPr>
                <p:nvPr/>
              </p:nvSpPr>
              <p:spPr>
                <a:xfrm>
                  <a:off x="5190869" y="4459637"/>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ea typeface="Calibri"/>
                      <a:cs typeface="Calibri"/>
                      <a:sym typeface="Calibri"/>
                    </a:defRPr>
                  </a:pPr>
                  <a:r>
                    <a:rPr lang="en-CH" sz="1100" kern="0" dirty="0">
                      <a:solidFill>
                        <a:prstClr val="white"/>
                      </a:solidFill>
                      <a:latin typeface="Calibri"/>
                      <a:ea typeface="Calibri"/>
                      <a:cs typeface="Calibri"/>
                      <a:sym typeface="Calibri"/>
                    </a:rPr>
                    <a:t>Hash</a:t>
                  </a:r>
                </a:p>
              </p:txBody>
            </p:sp>
            <p:sp>
              <p:nvSpPr>
                <p:cNvPr id="200" name="Rectangle 199">
                  <a:extLst>
                    <a:ext uri="{FF2B5EF4-FFF2-40B4-BE49-F238E27FC236}">
                      <a16:creationId xmlns:a16="http://schemas.microsoft.com/office/drawing/2014/main" id="{F91A4A51-66CC-10C6-FF9F-99B38AD8FD95}"/>
                    </a:ext>
                  </a:extLst>
                </p:cNvPr>
                <p:cNvSpPr/>
                <p:nvPr/>
              </p:nvSpPr>
              <p:spPr>
                <a:xfrm>
                  <a:off x="4516947" y="4459637"/>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ea typeface="Calibri"/>
                      <a:cs typeface="Calibri"/>
                      <a:sym typeface="Calibri"/>
                    </a:defRPr>
                  </a:pPr>
                  <a:r>
                    <a:rPr lang="en-US" sz="1100" kern="0" dirty="0">
                      <a:solidFill>
                        <a:prstClr val="black"/>
                      </a:solidFill>
                      <a:latin typeface="PT Mono"/>
                      <a:ea typeface="PT Mono"/>
                      <a:cs typeface="PT Mono"/>
                      <a:sym typeface="PT Mono"/>
                    </a:rPr>
                    <a:t>0x00</a:t>
                  </a:r>
                </a:p>
              </p:txBody>
            </p:sp>
            <p:cxnSp>
              <p:nvCxnSpPr>
                <p:cNvPr id="201" name="Straight Arrow Connector 200">
                  <a:extLst>
                    <a:ext uri="{FF2B5EF4-FFF2-40B4-BE49-F238E27FC236}">
                      <a16:creationId xmlns:a16="http://schemas.microsoft.com/office/drawing/2014/main" id="{EDD8A2C4-B67F-20EF-33B1-B01132AE29A5}"/>
                    </a:ext>
                  </a:extLst>
                </p:cNvPr>
                <p:cNvCxnSpPr>
                  <a:cxnSpLocks/>
                </p:cNvCxnSpPr>
                <p:nvPr/>
              </p:nvCxnSpPr>
              <p:spPr>
                <a:xfrm>
                  <a:off x="4967714" y="4560444"/>
                  <a:ext cx="221123" cy="0"/>
                </a:xfrm>
                <a:prstGeom prst="straightConnector1">
                  <a:avLst/>
                </a:prstGeom>
                <a:ln w="127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183" name="Rectangle 182">
                <a:extLst>
                  <a:ext uri="{FF2B5EF4-FFF2-40B4-BE49-F238E27FC236}">
                    <a16:creationId xmlns:a16="http://schemas.microsoft.com/office/drawing/2014/main" id="{2841FFE5-F5F2-F085-7E51-7B9084C751D7}"/>
                  </a:ext>
                </a:extLst>
              </p:cNvPr>
              <p:cNvSpPr/>
              <p:nvPr/>
            </p:nvSpPr>
            <p:spPr>
              <a:xfrm>
                <a:off x="4438107"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4" name="Rectangle 183">
                <a:extLst>
                  <a:ext uri="{FF2B5EF4-FFF2-40B4-BE49-F238E27FC236}">
                    <a16:creationId xmlns:a16="http://schemas.microsoft.com/office/drawing/2014/main" id="{5B340159-B0A8-1A34-8296-79AAE45EC915}"/>
                  </a:ext>
                </a:extLst>
              </p:cNvPr>
              <p:cNvSpPr/>
              <p:nvPr/>
            </p:nvSpPr>
            <p:spPr>
              <a:xfrm>
                <a:off x="4942165"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5" name="Rectangle 184">
                <a:extLst>
                  <a:ext uri="{FF2B5EF4-FFF2-40B4-BE49-F238E27FC236}">
                    <a16:creationId xmlns:a16="http://schemas.microsoft.com/office/drawing/2014/main" id="{B22A2F63-3FD3-35C6-6E31-9DEB65D2446B}"/>
                  </a:ext>
                </a:extLst>
              </p:cNvPr>
              <p:cNvSpPr/>
              <p:nvPr/>
            </p:nvSpPr>
            <p:spPr>
              <a:xfrm>
                <a:off x="5446221"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186" name="Rectangle 185">
                <a:extLst>
                  <a:ext uri="{FF2B5EF4-FFF2-40B4-BE49-F238E27FC236}">
                    <a16:creationId xmlns:a16="http://schemas.microsoft.com/office/drawing/2014/main" id="{D9ACEFCB-7F6D-E0DA-9B85-6537DFE43977}"/>
                  </a:ext>
                </a:extLst>
              </p:cNvPr>
              <p:cNvSpPr/>
              <p:nvPr/>
            </p:nvSpPr>
            <p:spPr>
              <a:xfrm>
                <a:off x="5722932"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cxnSp>
            <p:nvCxnSpPr>
              <p:cNvPr id="187" name="Straight Arrow Connector 186">
                <a:extLst>
                  <a:ext uri="{FF2B5EF4-FFF2-40B4-BE49-F238E27FC236}">
                    <a16:creationId xmlns:a16="http://schemas.microsoft.com/office/drawing/2014/main" id="{14A82D4A-3C9B-4946-1B59-8FA767A4C3B1}"/>
                  </a:ext>
                </a:extLst>
              </p:cNvPr>
              <p:cNvCxnSpPr>
                <a:cxnSpLocks/>
              </p:cNvCxnSpPr>
              <p:nvPr/>
            </p:nvCxnSpPr>
            <p:spPr>
              <a:xfrm>
                <a:off x="5046262"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0FBF7E72-7677-5391-0C89-F9594DA03340}"/>
                  </a:ext>
                </a:extLst>
              </p:cNvPr>
              <p:cNvCxnSpPr>
                <a:cxnSpLocks/>
              </p:cNvCxnSpPr>
              <p:nvPr/>
            </p:nvCxnSpPr>
            <p:spPr>
              <a:xfrm>
                <a:off x="5550318"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C1ADEAD6-E122-ED5A-746B-1E2D5AF7DC23}"/>
                  </a:ext>
                </a:extLst>
              </p:cNvPr>
              <p:cNvGrpSpPr/>
              <p:nvPr/>
            </p:nvGrpSpPr>
            <p:grpSpPr>
              <a:xfrm>
                <a:off x="4447575" y="3702070"/>
                <a:ext cx="1492038" cy="391442"/>
                <a:chOff x="874674" y="3707146"/>
                <a:chExt cx="1492038" cy="391442"/>
              </a:xfrm>
            </p:grpSpPr>
            <p:cxnSp>
              <p:nvCxnSpPr>
                <p:cNvPr id="194" name="Straight Arrow Connector 193">
                  <a:extLst>
                    <a:ext uri="{FF2B5EF4-FFF2-40B4-BE49-F238E27FC236}">
                      <a16:creationId xmlns:a16="http://schemas.microsoft.com/office/drawing/2014/main" id="{4A5DEA0A-4BD5-B724-8986-9CEBCBA5EA4E}"/>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6EF798BA-783C-FF88-04CE-121C72CFC746}"/>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1369A889-4DAF-74F4-04B6-97195B4D03D8}"/>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15333203-4F87-9D87-FEC2-13E140C24FB2}"/>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98" name="Hexagon 197">
                  <a:extLst>
                    <a:ext uri="{FF2B5EF4-FFF2-40B4-BE49-F238E27FC236}">
                      <a16:creationId xmlns:a16="http://schemas.microsoft.com/office/drawing/2014/main" id="{3DEAD069-A1A8-8866-6C19-299C054935F1}"/>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ea typeface="Calibri"/>
                      <a:cs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90" name="Group 189">
                <a:extLst>
                  <a:ext uri="{FF2B5EF4-FFF2-40B4-BE49-F238E27FC236}">
                    <a16:creationId xmlns:a16="http://schemas.microsoft.com/office/drawing/2014/main" id="{16DCEFEF-531A-4868-41FA-85F0A3AC10E0}"/>
                  </a:ext>
                </a:extLst>
              </p:cNvPr>
              <p:cNvGrpSpPr/>
              <p:nvPr/>
            </p:nvGrpSpPr>
            <p:grpSpPr>
              <a:xfrm>
                <a:off x="4438060" y="3302432"/>
                <a:ext cx="1498092" cy="403255"/>
                <a:chOff x="865159" y="3307508"/>
                <a:chExt cx="1498092" cy="403255"/>
              </a:xfrm>
            </p:grpSpPr>
            <p:sp>
              <p:nvSpPr>
                <p:cNvPr id="192" name="Rectangle 191">
                  <a:extLst>
                    <a:ext uri="{FF2B5EF4-FFF2-40B4-BE49-F238E27FC236}">
                      <a16:creationId xmlns:a16="http://schemas.microsoft.com/office/drawing/2014/main" id="{D4762348-3F1F-F2EB-5242-A066F877BF4F}"/>
                    </a:ext>
                  </a:extLst>
                </p:cNvPr>
                <p:cNvSpPr/>
                <p:nvPr/>
              </p:nvSpPr>
              <p:spPr>
                <a:xfrm>
                  <a:off x="865159" y="3307508"/>
                  <a:ext cx="1498092" cy="201168"/>
                </a:xfrm>
                <a:prstGeom prst="rect">
                  <a:avLst/>
                </a:prstGeom>
                <a:solidFill>
                  <a:srgbClr val="F8F4E2"/>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r>
                    <a:rPr lang="en-US" sz="1100" kern="0" dirty="0">
                      <a:latin typeface="Calibri"/>
                      <a:ea typeface="Calibri"/>
                      <a:cs typeface="Calibri"/>
                      <a:sym typeface="Calibri"/>
                    </a:rPr>
                    <a:t>Read</a:t>
                  </a:r>
                </a:p>
              </p:txBody>
            </p:sp>
            <p:cxnSp>
              <p:nvCxnSpPr>
                <p:cNvPr id="193" name="Straight Arrow Connector 192">
                  <a:extLst>
                    <a:ext uri="{FF2B5EF4-FFF2-40B4-BE49-F238E27FC236}">
                      <a16:creationId xmlns:a16="http://schemas.microsoft.com/office/drawing/2014/main" id="{85D7C16C-FB5D-8202-E5AD-D78D2FAA9347}"/>
                    </a:ext>
                  </a:extLst>
                </p:cNvPr>
                <p:cNvCxnSpPr>
                  <a:cxnSpLocks/>
                  <a:stCxn id="192" idx="2"/>
                </p:cNvCxnSpPr>
                <p:nvPr/>
              </p:nvCxnSpPr>
              <p:spPr>
                <a:xfrm>
                  <a:off x="1614205" y="3508676"/>
                  <a:ext cx="0" cy="202087"/>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91" name="Straight Arrow Connector 190">
                <a:extLst>
                  <a:ext uri="{FF2B5EF4-FFF2-40B4-BE49-F238E27FC236}">
                    <a16:creationId xmlns:a16="http://schemas.microsoft.com/office/drawing/2014/main" id="{DFD20E84-8164-7111-E81F-C0D6735741E9}"/>
                  </a:ext>
                </a:extLst>
              </p:cNvPr>
              <p:cNvCxnSpPr>
                <a:cxnSpLocks/>
              </p:cNvCxnSpPr>
              <p:nvPr/>
            </p:nvCxnSpPr>
            <p:spPr>
              <a:xfrm>
                <a:off x="4537670"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79" name="Elbow Connector 178">
              <a:extLst>
                <a:ext uri="{FF2B5EF4-FFF2-40B4-BE49-F238E27FC236}">
                  <a16:creationId xmlns:a16="http://schemas.microsoft.com/office/drawing/2014/main" id="{659D989F-0DE3-43EE-532E-8D891C4BD516}"/>
                </a:ext>
              </a:extLst>
            </p:cNvPr>
            <p:cNvCxnSpPr>
              <a:cxnSpLocks/>
            </p:cNvCxnSpPr>
            <p:nvPr/>
          </p:nvCxnSpPr>
          <p:spPr>
            <a:xfrm rot="10800000">
              <a:off x="3984359" y="4169719"/>
              <a:ext cx="327575" cy="834019"/>
            </a:xfrm>
            <a:prstGeom prst="bentConnector3">
              <a:avLst>
                <a:gd name="adj1" fmla="val 4444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397" name="Group 396">
            <a:extLst>
              <a:ext uri="{FF2B5EF4-FFF2-40B4-BE49-F238E27FC236}">
                <a16:creationId xmlns:a16="http://schemas.microsoft.com/office/drawing/2014/main" id="{7FD95393-F3DE-9175-E5D1-A8C2B3ED0737}"/>
              </a:ext>
            </a:extLst>
          </p:cNvPr>
          <p:cNvGrpSpPr/>
          <p:nvPr/>
        </p:nvGrpSpPr>
        <p:grpSpPr>
          <a:xfrm>
            <a:off x="7291240" y="2783082"/>
            <a:ext cx="2216718" cy="1534186"/>
            <a:chOff x="5756500" y="4976538"/>
            <a:chExt cx="2216718" cy="1534186"/>
          </a:xfrm>
        </p:grpSpPr>
        <p:grpSp>
          <p:nvGrpSpPr>
            <p:cNvPr id="204" name="Group 203">
              <a:extLst>
                <a:ext uri="{FF2B5EF4-FFF2-40B4-BE49-F238E27FC236}">
                  <a16:creationId xmlns:a16="http://schemas.microsoft.com/office/drawing/2014/main" id="{78CD4CD0-5A8C-AC2D-D034-4E7A7C043EC7}"/>
                </a:ext>
              </a:extLst>
            </p:cNvPr>
            <p:cNvGrpSpPr/>
            <p:nvPr/>
          </p:nvGrpSpPr>
          <p:grpSpPr>
            <a:xfrm>
              <a:off x="6761635" y="4976538"/>
              <a:ext cx="1211583" cy="1534186"/>
              <a:chOff x="6809683" y="3796133"/>
              <a:chExt cx="1211583" cy="1534186"/>
            </a:xfrm>
          </p:grpSpPr>
          <p:grpSp>
            <p:nvGrpSpPr>
              <p:cNvPr id="207" name="Group 206">
                <a:extLst>
                  <a:ext uri="{FF2B5EF4-FFF2-40B4-BE49-F238E27FC236}">
                    <a16:creationId xmlns:a16="http://schemas.microsoft.com/office/drawing/2014/main" id="{26F3DFA8-C682-A55F-18CE-8FBEA7DEB349}"/>
                  </a:ext>
                </a:extLst>
              </p:cNvPr>
              <p:cNvGrpSpPr/>
              <p:nvPr/>
            </p:nvGrpSpPr>
            <p:grpSpPr>
              <a:xfrm>
                <a:off x="6809683" y="3796133"/>
                <a:ext cx="1211583" cy="1534186"/>
                <a:chOff x="2577801" y="3003490"/>
                <a:chExt cx="1473361" cy="1865669"/>
              </a:xfrm>
              <a:solidFill>
                <a:srgbClr val="E3F2DA"/>
              </a:solidFill>
            </p:grpSpPr>
            <p:sp>
              <p:nvSpPr>
                <p:cNvPr id="209" name="Rounded Rectangle 208">
                  <a:extLst>
                    <a:ext uri="{FF2B5EF4-FFF2-40B4-BE49-F238E27FC236}">
                      <a16:creationId xmlns:a16="http://schemas.microsoft.com/office/drawing/2014/main" id="{6A936DE1-2EA1-84A1-5AB3-380973BEB380}"/>
                    </a:ext>
                  </a:extLst>
                </p:cNvPr>
                <p:cNvSpPr/>
                <p:nvPr/>
              </p:nvSpPr>
              <p:spPr>
                <a:xfrm>
                  <a:off x="2577801" y="3003490"/>
                  <a:ext cx="1473361"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10" name="TextBox 209">
                  <a:extLst>
                    <a:ext uri="{FF2B5EF4-FFF2-40B4-BE49-F238E27FC236}">
                      <a16:creationId xmlns:a16="http://schemas.microsoft.com/office/drawing/2014/main" id="{032A48C4-2363-7B2D-99EF-3D03AECF4BBB}"/>
                    </a:ext>
                  </a:extLst>
                </p:cNvPr>
                <p:cNvSpPr txBox="1"/>
                <p:nvPr/>
              </p:nvSpPr>
              <p:spPr>
                <a:xfrm>
                  <a:off x="2871333" y="3017073"/>
                  <a:ext cx="886296" cy="205852"/>
                </a:xfrm>
                <a:prstGeom prst="rect">
                  <a:avLst/>
                </a:prstGeom>
                <a:noFill/>
              </p:spPr>
              <p:txBody>
                <a:bodyPr wrap="square" lIns="0" tIns="0" rIns="0" bIns="0">
                  <a:spAutoFit/>
                </a:bodyPr>
                <a:lstStyle/>
                <a:p>
                  <a:pPr algn="ctr" defTabSz="1600847"/>
                  <a:r>
                    <a:rPr lang="en-US" sz="1100" b="1" kern="0" dirty="0">
                      <a:latin typeface="Calibri"/>
                      <a:ea typeface="Calibri"/>
                      <a:cs typeface="Calibri"/>
                      <a:sym typeface="Calibri"/>
                    </a:rPr>
                    <a:t>Alignment</a:t>
                  </a:r>
                </a:p>
              </p:txBody>
            </p:sp>
          </p:grpSp>
          <p:sp>
            <p:nvSpPr>
              <p:cNvPr id="206" name="TextBox 205">
                <a:extLst>
                  <a:ext uri="{FF2B5EF4-FFF2-40B4-BE49-F238E27FC236}">
                    <a16:creationId xmlns:a16="http://schemas.microsoft.com/office/drawing/2014/main" id="{92DA3D98-949E-E3D5-8A30-08CA440FC477}"/>
                  </a:ext>
                </a:extLst>
              </p:cNvPr>
              <p:cNvSpPr txBox="1"/>
              <p:nvPr/>
            </p:nvSpPr>
            <p:spPr>
              <a:xfrm>
                <a:off x="6930077" y="5117443"/>
                <a:ext cx="1016715" cy="18798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DP calculations</a:t>
                </a:r>
                <a:endParaRPr lang="en-US" sz="1100" dirty="0">
                  <a:latin typeface="Calibri"/>
                  <a:ea typeface="Calibri"/>
                  <a:cs typeface="Calibri"/>
                  <a:sym typeface="Calibri"/>
                </a:endParaRPr>
              </a:p>
            </p:txBody>
          </p:sp>
        </p:grpSp>
        <p:grpSp>
          <p:nvGrpSpPr>
            <p:cNvPr id="396" name="Group 395">
              <a:extLst>
                <a:ext uri="{FF2B5EF4-FFF2-40B4-BE49-F238E27FC236}">
                  <a16:creationId xmlns:a16="http://schemas.microsoft.com/office/drawing/2014/main" id="{F79CB636-4FBB-A108-C1F9-FA6BB2A2C327}"/>
                </a:ext>
              </a:extLst>
            </p:cNvPr>
            <p:cNvGrpSpPr/>
            <p:nvPr/>
          </p:nvGrpSpPr>
          <p:grpSpPr>
            <a:xfrm>
              <a:off x="5756500" y="5202503"/>
              <a:ext cx="2147993" cy="883697"/>
              <a:chOff x="5756500" y="5202503"/>
              <a:chExt cx="2147993" cy="883697"/>
            </a:xfrm>
          </p:grpSpPr>
          <p:grpSp>
            <p:nvGrpSpPr>
              <p:cNvPr id="245" name="Group 244">
                <a:extLst>
                  <a:ext uri="{FF2B5EF4-FFF2-40B4-BE49-F238E27FC236}">
                    <a16:creationId xmlns:a16="http://schemas.microsoft.com/office/drawing/2014/main" id="{7193DF93-EE2A-8380-43AA-B89D01CD40A6}"/>
                  </a:ext>
                </a:extLst>
              </p:cNvPr>
              <p:cNvGrpSpPr/>
              <p:nvPr/>
            </p:nvGrpSpPr>
            <p:grpSpPr>
              <a:xfrm>
                <a:off x="5756500" y="5423156"/>
                <a:ext cx="1338775" cy="663044"/>
                <a:chOff x="5804548" y="4242751"/>
                <a:chExt cx="1338775" cy="663044"/>
              </a:xfrm>
            </p:grpSpPr>
            <p:cxnSp>
              <p:nvCxnSpPr>
                <p:cNvPr id="246" name="Straight Arrow Connector 245">
                  <a:extLst>
                    <a:ext uri="{FF2B5EF4-FFF2-40B4-BE49-F238E27FC236}">
                      <a16:creationId xmlns:a16="http://schemas.microsoft.com/office/drawing/2014/main" id="{55F1D2A7-9ECA-164D-5C9D-8E484B05E7CA}"/>
                    </a:ext>
                  </a:extLst>
                </p:cNvPr>
                <p:cNvCxnSpPr>
                  <a:cxnSpLocks/>
                </p:cNvCxnSpPr>
                <p:nvPr/>
              </p:nvCxnSpPr>
              <p:spPr>
                <a:xfrm>
                  <a:off x="5804548" y="4242751"/>
                  <a:ext cx="1338775"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47" name="Straight Arrow Connector 246">
                  <a:extLst>
                    <a:ext uri="{FF2B5EF4-FFF2-40B4-BE49-F238E27FC236}">
                      <a16:creationId xmlns:a16="http://schemas.microsoft.com/office/drawing/2014/main" id="{0BE62ED4-EF04-0B49-EBCD-451B9D0FB64E}"/>
                    </a:ext>
                  </a:extLst>
                </p:cNvPr>
                <p:cNvCxnSpPr>
                  <a:cxnSpLocks/>
                </p:cNvCxnSpPr>
                <p:nvPr/>
              </p:nvCxnSpPr>
              <p:spPr>
                <a:xfrm>
                  <a:off x="6474423" y="4905795"/>
                  <a:ext cx="651344"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248" name="Group 247">
                <a:extLst>
                  <a:ext uri="{FF2B5EF4-FFF2-40B4-BE49-F238E27FC236}">
                    <a16:creationId xmlns:a16="http://schemas.microsoft.com/office/drawing/2014/main" id="{E1BFFD15-0DCB-AEC4-A475-4880E8EF7ED9}"/>
                  </a:ext>
                </a:extLst>
              </p:cNvPr>
              <p:cNvGrpSpPr/>
              <p:nvPr/>
            </p:nvGrpSpPr>
            <p:grpSpPr>
              <a:xfrm>
                <a:off x="6800118" y="5202503"/>
                <a:ext cx="1104375" cy="881219"/>
                <a:chOff x="6848166" y="4022098"/>
                <a:chExt cx="1104375" cy="881219"/>
              </a:xfrm>
            </p:grpSpPr>
            <p:sp>
              <p:nvSpPr>
                <p:cNvPr id="249" name="Rectangle 248">
                  <a:extLst>
                    <a:ext uri="{FF2B5EF4-FFF2-40B4-BE49-F238E27FC236}">
                      <a16:creationId xmlns:a16="http://schemas.microsoft.com/office/drawing/2014/main" id="{F835721E-D9DB-78C0-E5E1-52DD9F874FC6}"/>
                    </a:ext>
                  </a:extLst>
                </p:cNvPr>
                <p:cNvSpPr/>
                <p:nvPr/>
              </p:nvSpPr>
              <p:spPr>
                <a:xfrm rot="16200000">
                  <a:off x="6603744" y="4493468"/>
                  <a:ext cx="654270" cy="165426"/>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0" name="Rectangle 249">
                  <a:extLst>
                    <a:ext uri="{FF2B5EF4-FFF2-40B4-BE49-F238E27FC236}">
                      <a16:creationId xmlns:a16="http://schemas.microsoft.com/office/drawing/2014/main" id="{1A973C97-17C6-D6FB-C0B0-3C4C6F422D9F}"/>
                    </a:ext>
                  </a:extLst>
                </p:cNvPr>
                <p:cNvSpPr/>
                <p:nvPr/>
              </p:nvSpPr>
              <p:spPr>
                <a:xfrm>
                  <a:off x="7103866" y="4022098"/>
                  <a:ext cx="848675" cy="165425"/>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ea typeface="Calibri"/>
                      <a:cs typeface="Calibri"/>
                      <a:sym typeface="Calibri"/>
                    </a:defRPr>
                  </a:pPr>
                  <a:endParaRPr lang="en-US" sz="1100" kern="0" dirty="0">
                    <a:latin typeface="Calibri"/>
                    <a:ea typeface="Calibri"/>
                    <a:cs typeface="Calibri"/>
                    <a:sym typeface="Calibri"/>
                  </a:endParaRPr>
                </a:p>
              </p:txBody>
            </p:sp>
            <p:sp>
              <p:nvSpPr>
                <p:cNvPr id="251" name="Rectangle 250">
                  <a:extLst>
                    <a:ext uri="{FF2B5EF4-FFF2-40B4-BE49-F238E27FC236}">
                      <a16:creationId xmlns:a16="http://schemas.microsoft.com/office/drawing/2014/main" id="{1CB4D8B9-4C53-BCE2-7EDC-A845865962FF}"/>
                    </a:ext>
                  </a:extLst>
                </p:cNvPr>
                <p:cNvSpPr/>
                <p:nvPr/>
              </p:nvSpPr>
              <p:spPr>
                <a:xfrm>
                  <a:off x="7190645"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2" name="Rectangle 251">
                  <a:extLst>
                    <a:ext uri="{FF2B5EF4-FFF2-40B4-BE49-F238E27FC236}">
                      <a16:creationId xmlns:a16="http://schemas.microsoft.com/office/drawing/2014/main" id="{273CDAB8-2727-95E1-9CA3-F9A99941ABD6}"/>
                    </a:ext>
                  </a:extLst>
                </p:cNvPr>
                <p:cNvSpPr/>
                <p:nvPr/>
              </p:nvSpPr>
              <p:spPr>
                <a:xfrm>
                  <a:off x="744631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3" name="Rectangle 252">
                  <a:extLst>
                    <a:ext uri="{FF2B5EF4-FFF2-40B4-BE49-F238E27FC236}">
                      <a16:creationId xmlns:a16="http://schemas.microsoft.com/office/drawing/2014/main" id="{2B6C33E7-C40C-DC31-8BC8-DEA6C1BFFB5B}"/>
                    </a:ext>
                  </a:extLst>
                </p:cNvPr>
                <p:cNvSpPr/>
                <p:nvPr/>
              </p:nvSpPr>
              <p:spPr>
                <a:xfrm>
                  <a:off x="761675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4" name="Rectangle 253">
                  <a:extLst>
                    <a:ext uri="{FF2B5EF4-FFF2-40B4-BE49-F238E27FC236}">
                      <a16:creationId xmlns:a16="http://schemas.microsoft.com/office/drawing/2014/main" id="{F26CBFA9-5056-D302-F05A-19FAA32AAC7A}"/>
                    </a:ext>
                  </a:extLst>
                </p:cNvPr>
                <p:cNvSpPr/>
                <p:nvPr/>
              </p:nvSpPr>
              <p:spPr>
                <a:xfrm>
                  <a:off x="778720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5" name="Rectangle 254">
                  <a:extLst>
                    <a:ext uri="{FF2B5EF4-FFF2-40B4-BE49-F238E27FC236}">
                      <a16:creationId xmlns:a16="http://schemas.microsoft.com/office/drawing/2014/main" id="{2C0F525B-A9BA-E553-3647-FCFEAA5C0B46}"/>
                    </a:ext>
                  </a:extLst>
                </p:cNvPr>
                <p:cNvSpPr/>
                <p:nvPr/>
              </p:nvSpPr>
              <p:spPr>
                <a:xfrm>
                  <a:off x="7531536"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6" name="Rectangle 255">
                  <a:extLst>
                    <a:ext uri="{FF2B5EF4-FFF2-40B4-BE49-F238E27FC236}">
                      <a16:creationId xmlns:a16="http://schemas.microsoft.com/office/drawing/2014/main" id="{629954A6-6F18-BE73-0552-85045DA3A38C}"/>
                    </a:ext>
                  </a:extLst>
                </p:cNvPr>
                <p:cNvSpPr/>
                <p:nvPr/>
              </p:nvSpPr>
              <p:spPr>
                <a:xfrm>
                  <a:off x="7701981"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7" name="Rectangle 256">
                  <a:extLst>
                    <a:ext uri="{FF2B5EF4-FFF2-40B4-BE49-F238E27FC236}">
                      <a16:creationId xmlns:a16="http://schemas.microsoft.com/office/drawing/2014/main" id="{8B0B97CD-EC1A-0C7E-39EE-A74B8C9DD588}"/>
                    </a:ext>
                  </a:extLst>
                </p:cNvPr>
                <p:cNvSpPr/>
                <p:nvPr/>
              </p:nvSpPr>
              <p:spPr>
                <a:xfrm>
                  <a:off x="7872427"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8" name="Rectangle 257">
                  <a:extLst>
                    <a:ext uri="{FF2B5EF4-FFF2-40B4-BE49-F238E27FC236}">
                      <a16:creationId xmlns:a16="http://schemas.microsoft.com/office/drawing/2014/main" id="{87E0C7A9-7035-8031-AE7B-834BB7585AD2}"/>
                    </a:ext>
                  </a:extLst>
                </p:cNvPr>
                <p:cNvSpPr/>
                <p:nvPr/>
              </p:nvSpPr>
              <p:spPr>
                <a:xfrm>
                  <a:off x="727586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59" name="Rectangle 258">
                  <a:extLst>
                    <a:ext uri="{FF2B5EF4-FFF2-40B4-BE49-F238E27FC236}">
                      <a16:creationId xmlns:a16="http://schemas.microsoft.com/office/drawing/2014/main" id="{DE4E5410-995E-F808-E3EF-E5F29875A4F6}"/>
                    </a:ext>
                  </a:extLst>
                </p:cNvPr>
                <p:cNvSpPr/>
                <p:nvPr/>
              </p:nvSpPr>
              <p:spPr>
                <a:xfrm>
                  <a:off x="7361090"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0" name="Rectangle 259">
                  <a:extLst>
                    <a:ext uri="{FF2B5EF4-FFF2-40B4-BE49-F238E27FC236}">
                      <a16:creationId xmlns:a16="http://schemas.microsoft.com/office/drawing/2014/main" id="{3F7F0855-A3C1-0187-5B30-3B0C81A1B1D4}"/>
                    </a:ext>
                  </a:extLst>
                </p:cNvPr>
                <p:cNvSpPr/>
                <p:nvPr/>
              </p:nvSpPr>
              <p:spPr>
                <a:xfrm>
                  <a:off x="710542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1" name="Rectangle 260">
                  <a:extLst>
                    <a:ext uri="{FF2B5EF4-FFF2-40B4-BE49-F238E27FC236}">
                      <a16:creationId xmlns:a16="http://schemas.microsoft.com/office/drawing/2014/main" id="{04DA3610-B8E3-5AC5-8F82-8EB07A95E041}"/>
                    </a:ext>
                  </a:extLst>
                </p:cNvPr>
                <p:cNvSpPr/>
                <p:nvPr/>
              </p:nvSpPr>
              <p:spPr>
                <a:xfrm>
                  <a:off x="7190645" y="4410557"/>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2" name="Rectangle 261">
                  <a:extLst>
                    <a:ext uri="{FF2B5EF4-FFF2-40B4-BE49-F238E27FC236}">
                      <a16:creationId xmlns:a16="http://schemas.microsoft.com/office/drawing/2014/main" id="{04229266-46AE-3D4A-1098-C5765FD4E6EC}"/>
                    </a:ext>
                  </a:extLst>
                </p:cNvPr>
                <p:cNvSpPr/>
                <p:nvPr/>
              </p:nvSpPr>
              <p:spPr>
                <a:xfrm>
                  <a:off x="744631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3" name="Rectangle 262">
                  <a:extLst>
                    <a:ext uri="{FF2B5EF4-FFF2-40B4-BE49-F238E27FC236}">
                      <a16:creationId xmlns:a16="http://schemas.microsoft.com/office/drawing/2014/main" id="{5E7B6251-6831-3BCA-9E56-3780FEF40AE6}"/>
                    </a:ext>
                  </a:extLst>
                </p:cNvPr>
                <p:cNvSpPr/>
                <p:nvPr/>
              </p:nvSpPr>
              <p:spPr>
                <a:xfrm>
                  <a:off x="761675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4" name="Rectangle 263">
                  <a:extLst>
                    <a:ext uri="{FF2B5EF4-FFF2-40B4-BE49-F238E27FC236}">
                      <a16:creationId xmlns:a16="http://schemas.microsoft.com/office/drawing/2014/main" id="{65EAF744-4493-470E-131A-E242B78BD7E9}"/>
                    </a:ext>
                  </a:extLst>
                </p:cNvPr>
                <p:cNvSpPr/>
                <p:nvPr/>
              </p:nvSpPr>
              <p:spPr>
                <a:xfrm>
                  <a:off x="778720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5" name="Rectangle 264">
                  <a:extLst>
                    <a:ext uri="{FF2B5EF4-FFF2-40B4-BE49-F238E27FC236}">
                      <a16:creationId xmlns:a16="http://schemas.microsoft.com/office/drawing/2014/main" id="{022F02DC-E445-3683-2AAF-FD79FD12967D}"/>
                    </a:ext>
                  </a:extLst>
                </p:cNvPr>
                <p:cNvSpPr/>
                <p:nvPr/>
              </p:nvSpPr>
              <p:spPr>
                <a:xfrm>
                  <a:off x="7531536"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6" name="Rectangle 265">
                  <a:extLst>
                    <a:ext uri="{FF2B5EF4-FFF2-40B4-BE49-F238E27FC236}">
                      <a16:creationId xmlns:a16="http://schemas.microsoft.com/office/drawing/2014/main" id="{1BFE2DA7-5239-7917-66D2-CB7246DC5D15}"/>
                    </a:ext>
                  </a:extLst>
                </p:cNvPr>
                <p:cNvSpPr/>
                <p:nvPr/>
              </p:nvSpPr>
              <p:spPr>
                <a:xfrm>
                  <a:off x="7701981"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7" name="Rectangle 266">
                  <a:extLst>
                    <a:ext uri="{FF2B5EF4-FFF2-40B4-BE49-F238E27FC236}">
                      <a16:creationId xmlns:a16="http://schemas.microsoft.com/office/drawing/2014/main" id="{5BA5BB9E-6636-3284-9B82-B33B3B1204FF}"/>
                    </a:ext>
                  </a:extLst>
                </p:cNvPr>
                <p:cNvSpPr/>
                <p:nvPr/>
              </p:nvSpPr>
              <p:spPr>
                <a:xfrm>
                  <a:off x="7872427"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8" name="Rectangle 267">
                  <a:extLst>
                    <a:ext uri="{FF2B5EF4-FFF2-40B4-BE49-F238E27FC236}">
                      <a16:creationId xmlns:a16="http://schemas.microsoft.com/office/drawing/2014/main" id="{1AE13689-FC69-133F-8FE2-039C43C8768A}"/>
                    </a:ext>
                  </a:extLst>
                </p:cNvPr>
                <p:cNvSpPr/>
                <p:nvPr/>
              </p:nvSpPr>
              <p:spPr>
                <a:xfrm>
                  <a:off x="727586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69" name="Rectangle 268">
                  <a:extLst>
                    <a:ext uri="{FF2B5EF4-FFF2-40B4-BE49-F238E27FC236}">
                      <a16:creationId xmlns:a16="http://schemas.microsoft.com/office/drawing/2014/main" id="{EB91D277-950E-465A-DCCD-5C41ED99E1E9}"/>
                    </a:ext>
                  </a:extLst>
                </p:cNvPr>
                <p:cNvSpPr/>
                <p:nvPr/>
              </p:nvSpPr>
              <p:spPr>
                <a:xfrm>
                  <a:off x="7361090"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0" name="Rectangle 269">
                  <a:extLst>
                    <a:ext uri="{FF2B5EF4-FFF2-40B4-BE49-F238E27FC236}">
                      <a16:creationId xmlns:a16="http://schemas.microsoft.com/office/drawing/2014/main" id="{C0E9FBB2-CDB7-4BB3-620B-9403756F032C}"/>
                    </a:ext>
                  </a:extLst>
                </p:cNvPr>
                <p:cNvSpPr/>
                <p:nvPr/>
              </p:nvSpPr>
              <p:spPr>
                <a:xfrm>
                  <a:off x="7105423" y="4326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1" name="Rectangle 270">
                  <a:extLst>
                    <a:ext uri="{FF2B5EF4-FFF2-40B4-BE49-F238E27FC236}">
                      <a16:creationId xmlns:a16="http://schemas.microsoft.com/office/drawing/2014/main" id="{19869606-F66E-ED5F-5096-CBA926FA6EDC}"/>
                    </a:ext>
                  </a:extLst>
                </p:cNvPr>
                <p:cNvSpPr/>
                <p:nvPr/>
              </p:nvSpPr>
              <p:spPr>
                <a:xfrm>
                  <a:off x="7190645"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2" name="Rectangle 271">
                  <a:extLst>
                    <a:ext uri="{FF2B5EF4-FFF2-40B4-BE49-F238E27FC236}">
                      <a16:creationId xmlns:a16="http://schemas.microsoft.com/office/drawing/2014/main" id="{AE5680A7-DE1E-43A1-2330-302EB809E6A7}"/>
                    </a:ext>
                  </a:extLst>
                </p:cNvPr>
                <p:cNvSpPr/>
                <p:nvPr/>
              </p:nvSpPr>
              <p:spPr>
                <a:xfrm>
                  <a:off x="744631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3" name="Rectangle 272">
                  <a:extLst>
                    <a:ext uri="{FF2B5EF4-FFF2-40B4-BE49-F238E27FC236}">
                      <a16:creationId xmlns:a16="http://schemas.microsoft.com/office/drawing/2014/main" id="{8E6AB4FF-8C46-2807-2EBC-519B472368EE}"/>
                    </a:ext>
                  </a:extLst>
                </p:cNvPr>
                <p:cNvSpPr/>
                <p:nvPr/>
              </p:nvSpPr>
              <p:spPr>
                <a:xfrm>
                  <a:off x="761675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4" name="Rectangle 273">
                  <a:extLst>
                    <a:ext uri="{FF2B5EF4-FFF2-40B4-BE49-F238E27FC236}">
                      <a16:creationId xmlns:a16="http://schemas.microsoft.com/office/drawing/2014/main" id="{32836AC3-1B29-CC4F-B5FB-B4BA38E0A751}"/>
                    </a:ext>
                  </a:extLst>
                </p:cNvPr>
                <p:cNvSpPr/>
                <p:nvPr/>
              </p:nvSpPr>
              <p:spPr>
                <a:xfrm>
                  <a:off x="778720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5" name="Rectangle 274">
                  <a:extLst>
                    <a:ext uri="{FF2B5EF4-FFF2-40B4-BE49-F238E27FC236}">
                      <a16:creationId xmlns:a16="http://schemas.microsoft.com/office/drawing/2014/main" id="{66AB8F52-C100-E494-701C-17F0CE6E497F}"/>
                    </a:ext>
                  </a:extLst>
                </p:cNvPr>
                <p:cNvSpPr/>
                <p:nvPr/>
              </p:nvSpPr>
              <p:spPr>
                <a:xfrm>
                  <a:off x="7531536"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6" name="Rectangle 275">
                  <a:extLst>
                    <a:ext uri="{FF2B5EF4-FFF2-40B4-BE49-F238E27FC236}">
                      <a16:creationId xmlns:a16="http://schemas.microsoft.com/office/drawing/2014/main" id="{64B2F983-2101-F4E9-E4F7-C7CF8301D075}"/>
                    </a:ext>
                  </a:extLst>
                </p:cNvPr>
                <p:cNvSpPr/>
                <p:nvPr/>
              </p:nvSpPr>
              <p:spPr>
                <a:xfrm>
                  <a:off x="7701981"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7" name="Rectangle 276">
                  <a:extLst>
                    <a:ext uri="{FF2B5EF4-FFF2-40B4-BE49-F238E27FC236}">
                      <a16:creationId xmlns:a16="http://schemas.microsoft.com/office/drawing/2014/main" id="{090F4FFD-0E52-8CE1-7C5F-D73577D790AE}"/>
                    </a:ext>
                  </a:extLst>
                </p:cNvPr>
                <p:cNvSpPr/>
                <p:nvPr/>
              </p:nvSpPr>
              <p:spPr>
                <a:xfrm>
                  <a:off x="7872427"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8" name="Rectangle 277">
                  <a:extLst>
                    <a:ext uri="{FF2B5EF4-FFF2-40B4-BE49-F238E27FC236}">
                      <a16:creationId xmlns:a16="http://schemas.microsoft.com/office/drawing/2014/main" id="{970B1FE2-17EC-6E97-75F1-D43931B10E92}"/>
                    </a:ext>
                  </a:extLst>
                </p:cNvPr>
                <p:cNvSpPr/>
                <p:nvPr/>
              </p:nvSpPr>
              <p:spPr>
                <a:xfrm>
                  <a:off x="727586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79" name="Rectangle 278">
                  <a:extLst>
                    <a:ext uri="{FF2B5EF4-FFF2-40B4-BE49-F238E27FC236}">
                      <a16:creationId xmlns:a16="http://schemas.microsoft.com/office/drawing/2014/main" id="{FC3F1BAF-055A-123D-A1C4-E3D0AFE6F1C4}"/>
                    </a:ext>
                  </a:extLst>
                </p:cNvPr>
                <p:cNvSpPr/>
                <p:nvPr/>
              </p:nvSpPr>
              <p:spPr>
                <a:xfrm>
                  <a:off x="7361090"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0" name="Rectangle 279">
                  <a:extLst>
                    <a:ext uri="{FF2B5EF4-FFF2-40B4-BE49-F238E27FC236}">
                      <a16:creationId xmlns:a16="http://schemas.microsoft.com/office/drawing/2014/main" id="{46AF0FEC-BCF6-E54E-83A7-F9FCBC4DBE74}"/>
                    </a:ext>
                  </a:extLst>
                </p:cNvPr>
                <p:cNvSpPr/>
                <p:nvPr/>
              </p:nvSpPr>
              <p:spPr>
                <a:xfrm>
                  <a:off x="710542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1" name="Rectangle 280">
                  <a:extLst>
                    <a:ext uri="{FF2B5EF4-FFF2-40B4-BE49-F238E27FC236}">
                      <a16:creationId xmlns:a16="http://schemas.microsoft.com/office/drawing/2014/main" id="{11681A92-C358-4B0D-1062-AFA3096674A2}"/>
                    </a:ext>
                  </a:extLst>
                </p:cNvPr>
                <p:cNvSpPr/>
                <p:nvPr/>
              </p:nvSpPr>
              <p:spPr>
                <a:xfrm>
                  <a:off x="7190645"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2" name="Rectangle 281">
                  <a:extLst>
                    <a:ext uri="{FF2B5EF4-FFF2-40B4-BE49-F238E27FC236}">
                      <a16:creationId xmlns:a16="http://schemas.microsoft.com/office/drawing/2014/main" id="{BDD08E32-97AF-D32D-2A5F-837D1602DA61}"/>
                    </a:ext>
                  </a:extLst>
                </p:cNvPr>
                <p:cNvSpPr/>
                <p:nvPr/>
              </p:nvSpPr>
              <p:spPr>
                <a:xfrm>
                  <a:off x="744631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3" name="Rectangle 282">
                  <a:extLst>
                    <a:ext uri="{FF2B5EF4-FFF2-40B4-BE49-F238E27FC236}">
                      <a16:creationId xmlns:a16="http://schemas.microsoft.com/office/drawing/2014/main" id="{9AA8F851-D71F-9441-3139-F7718F4A0563}"/>
                    </a:ext>
                  </a:extLst>
                </p:cNvPr>
                <p:cNvSpPr/>
                <p:nvPr/>
              </p:nvSpPr>
              <p:spPr>
                <a:xfrm>
                  <a:off x="7616758"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4" name="Rectangle 283">
                  <a:extLst>
                    <a:ext uri="{FF2B5EF4-FFF2-40B4-BE49-F238E27FC236}">
                      <a16:creationId xmlns:a16="http://schemas.microsoft.com/office/drawing/2014/main" id="{0ACAECF3-2680-89ED-CB5C-12DF09E34106}"/>
                    </a:ext>
                  </a:extLst>
                </p:cNvPr>
                <p:cNvSpPr/>
                <p:nvPr/>
              </p:nvSpPr>
              <p:spPr>
                <a:xfrm>
                  <a:off x="778720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5" name="Rectangle 284">
                  <a:extLst>
                    <a:ext uri="{FF2B5EF4-FFF2-40B4-BE49-F238E27FC236}">
                      <a16:creationId xmlns:a16="http://schemas.microsoft.com/office/drawing/2014/main" id="{10D6D824-F1E0-B577-2349-2947B8C97F91}"/>
                    </a:ext>
                  </a:extLst>
                </p:cNvPr>
                <p:cNvSpPr/>
                <p:nvPr/>
              </p:nvSpPr>
              <p:spPr>
                <a:xfrm>
                  <a:off x="7531536"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6" name="Rectangle 285">
                  <a:extLst>
                    <a:ext uri="{FF2B5EF4-FFF2-40B4-BE49-F238E27FC236}">
                      <a16:creationId xmlns:a16="http://schemas.microsoft.com/office/drawing/2014/main" id="{971DB3D1-EF3A-A5E0-2259-A2AAC5234433}"/>
                    </a:ext>
                  </a:extLst>
                </p:cNvPr>
                <p:cNvSpPr/>
                <p:nvPr/>
              </p:nvSpPr>
              <p:spPr>
                <a:xfrm>
                  <a:off x="7701981"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7" name="Rectangle 286">
                  <a:extLst>
                    <a:ext uri="{FF2B5EF4-FFF2-40B4-BE49-F238E27FC236}">
                      <a16:creationId xmlns:a16="http://schemas.microsoft.com/office/drawing/2014/main" id="{86EF5C97-EF68-EC4A-14E5-35D0E6ACAD24}"/>
                    </a:ext>
                  </a:extLst>
                </p:cNvPr>
                <p:cNvSpPr/>
                <p:nvPr/>
              </p:nvSpPr>
              <p:spPr>
                <a:xfrm>
                  <a:off x="7872427"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8" name="Rectangle 287">
                  <a:extLst>
                    <a:ext uri="{FF2B5EF4-FFF2-40B4-BE49-F238E27FC236}">
                      <a16:creationId xmlns:a16="http://schemas.microsoft.com/office/drawing/2014/main" id="{09C27AF9-ED00-F183-62C2-4C64D20BA5C3}"/>
                    </a:ext>
                  </a:extLst>
                </p:cNvPr>
                <p:cNvSpPr/>
                <p:nvPr/>
              </p:nvSpPr>
              <p:spPr>
                <a:xfrm>
                  <a:off x="7275868" y="4494223"/>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89" name="Rectangle 288">
                  <a:extLst>
                    <a:ext uri="{FF2B5EF4-FFF2-40B4-BE49-F238E27FC236}">
                      <a16:creationId xmlns:a16="http://schemas.microsoft.com/office/drawing/2014/main" id="{0C59918E-EDD2-B148-53D6-006ADD3A5E83}"/>
                    </a:ext>
                  </a:extLst>
                </p:cNvPr>
                <p:cNvSpPr/>
                <p:nvPr/>
              </p:nvSpPr>
              <p:spPr>
                <a:xfrm>
                  <a:off x="7361090"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0" name="Rectangle 289">
                  <a:extLst>
                    <a:ext uri="{FF2B5EF4-FFF2-40B4-BE49-F238E27FC236}">
                      <a16:creationId xmlns:a16="http://schemas.microsoft.com/office/drawing/2014/main" id="{7F6B9136-D513-20DC-A897-A5BD422F0A8F}"/>
                    </a:ext>
                  </a:extLst>
                </p:cNvPr>
                <p:cNvSpPr/>
                <p:nvPr/>
              </p:nvSpPr>
              <p:spPr>
                <a:xfrm>
                  <a:off x="710542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1" name="Rectangle 290">
                  <a:extLst>
                    <a:ext uri="{FF2B5EF4-FFF2-40B4-BE49-F238E27FC236}">
                      <a16:creationId xmlns:a16="http://schemas.microsoft.com/office/drawing/2014/main" id="{D7B3D2E0-C1C5-3C0F-D8F0-8294093FC69C}"/>
                    </a:ext>
                  </a:extLst>
                </p:cNvPr>
                <p:cNvSpPr/>
                <p:nvPr/>
              </p:nvSpPr>
              <p:spPr>
                <a:xfrm>
                  <a:off x="7190645"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2" name="Rectangle 291">
                  <a:extLst>
                    <a:ext uri="{FF2B5EF4-FFF2-40B4-BE49-F238E27FC236}">
                      <a16:creationId xmlns:a16="http://schemas.microsoft.com/office/drawing/2014/main" id="{A67C8987-35CB-D0C4-BE2B-C2079DC2DD4C}"/>
                    </a:ext>
                  </a:extLst>
                </p:cNvPr>
                <p:cNvSpPr/>
                <p:nvPr/>
              </p:nvSpPr>
              <p:spPr>
                <a:xfrm>
                  <a:off x="7446313" y="4577890"/>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3" name="Rectangle 292">
                  <a:extLst>
                    <a:ext uri="{FF2B5EF4-FFF2-40B4-BE49-F238E27FC236}">
                      <a16:creationId xmlns:a16="http://schemas.microsoft.com/office/drawing/2014/main" id="{637D4F42-33A0-7D4D-17CF-AC2B3CF4BD9F}"/>
                    </a:ext>
                  </a:extLst>
                </p:cNvPr>
                <p:cNvSpPr/>
                <p:nvPr/>
              </p:nvSpPr>
              <p:spPr>
                <a:xfrm>
                  <a:off x="7616758"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4" name="Rectangle 293">
                  <a:extLst>
                    <a:ext uri="{FF2B5EF4-FFF2-40B4-BE49-F238E27FC236}">
                      <a16:creationId xmlns:a16="http://schemas.microsoft.com/office/drawing/2014/main" id="{DB6D4774-899B-EE66-F84E-6068E1470A8C}"/>
                    </a:ext>
                  </a:extLst>
                </p:cNvPr>
                <p:cNvSpPr/>
                <p:nvPr/>
              </p:nvSpPr>
              <p:spPr>
                <a:xfrm>
                  <a:off x="778720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5" name="Rectangle 294">
                  <a:extLst>
                    <a:ext uri="{FF2B5EF4-FFF2-40B4-BE49-F238E27FC236}">
                      <a16:creationId xmlns:a16="http://schemas.microsoft.com/office/drawing/2014/main" id="{4E673831-9DB3-F2F3-BB6C-B3FD1014AF86}"/>
                    </a:ext>
                  </a:extLst>
                </p:cNvPr>
                <p:cNvSpPr/>
                <p:nvPr/>
              </p:nvSpPr>
              <p:spPr>
                <a:xfrm>
                  <a:off x="7531536"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6" name="Rectangle 295">
                  <a:extLst>
                    <a:ext uri="{FF2B5EF4-FFF2-40B4-BE49-F238E27FC236}">
                      <a16:creationId xmlns:a16="http://schemas.microsoft.com/office/drawing/2014/main" id="{B5E03E54-E793-7EA9-86A7-60357923587E}"/>
                    </a:ext>
                  </a:extLst>
                </p:cNvPr>
                <p:cNvSpPr/>
                <p:nvPr/>
              </p:nvSpPr>
              <p:spPr>
                <a:xfrm>
                  <a:off x="7701981"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7" name="Rectangle 296">
                  <a:extLst>
                    <a:ext uri="{FF2B5EF4-FFF2-40B4-BE49-F238E27FC236}">
                      <a16:creationId xmlns:a16="http://schemas.microsoft.com/office/drawing/2014/main" id="{61EE50F6-7E48-D678-78B0-5834532EFA1D}"/>
                    </a:ext>
                  </a:extLst>
                </p:cNvPr>
                <p:cNvSpPr/>
                <p:nvPr/>
              </p:nvSpPr>
              <p:spPr>
                <a:xfrm>
                  <a:off x="7872427"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8" name="Rectangle 297">
                  <a:extLst>
                    <a:ext uri="{FF2B5EF4-FFF2-40B4-BE49-F238E27FC236}">
                      <a16:creationId xmlns:a16="http://schemas.microsoft.com/office/drawing/2014/main" id="{A42C50B5-F987-C5C3-8D49-C34D43D6C02D}"/>
                    </a:ext>
                  </a:extLst>
                </p:cNvPr>
                <p:cNvSpPr/>
                <p:nvPr/>
              </p:nvSpPr>
              <p:spPr>
                <a:xfrm>
                  <a:off x="7275868"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299" name="Rectangle 298">
                  <a:extLst>
                    <a:ext uri="{FF2B5EF4-FFF2-40B4-BE49-F238E27FC236}">
                      <a16:creationId xmlns:a16="http://schemas.microsoft.com/office/drawing/2014/main" id="{D8D6A800-8124-3149-5009-5CE4056C1799}"/>
                    </a:ext>
                  </a:extLst>
                </p:cNvPr>
                <p:cNvSpPr/>
                <p:nvPr/>
              </p:nvSpPr>
              <p:spPr>
                <a:xfrm>
                  <a:off x="7361090"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0" name="Rectangle 299">
                  <a:extLst>
                    <a:ext uri="{FF2B5EF4-FFF2-40B4-BE49-F238E27FC236}">
                      <a16:creationId xmlns:a16="http://schemas.microsoft.com/office/drawing/2014/main" id="{5D2AEB5B-3052-3C12-07A6-32326EBA1907}"/>
                    </a:ext>
                  </a:extLst>
                </p:cNvPr>
                <p:cNvSpPr/>
                <p:nvPr/>
              </p:nvSpPr>
              <p:spPr>
                <a:xfrm>
                  <a:off x="710542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1" name="Rectangle 300">
                  <a:extLst>
                    <a:ext uri="{FF2B5EF4-FFF2-40B4-BE49-F238E27FC236}">
                      <a16:creationId xmlns:a16="http://schemas.microsoft.com/office/drawing/2014/main" id="{F6DF53C1-DD1D-FF69-5B72-5A7B70701EE0}"/>
                    </a:ext>
                  </a:extLst>
                </p:cNvPr>
                <p:cNvSpPr/>
                <p:nvPr/>
              </p:nvSpPr>
              <p:spPr>
                <a:xfrm>
                  <a:off x="7190645"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2" name="Rectangle 301">
                  <a:extLst>
                    <a:ext uri="{FF2B5EF4-FFF2-40B4-BE49-F238E27FC236}">
                      <a16:creationId xmlns:a16="http://schemas.microsoft.com/office/drawing/2014/main" id="{00E57A50-EFE5-9312-DC88-0C9883684075}"/>
                    </a:ext>
                  </a:extLst>
                </p:cNvPr>
                <p:cNvSpPr/>
                <p:nvPr/>
              </p:nvSpPr>
              <p:spPr>
                <a:xfrm>
                  <a:off x="744631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3" name="Rectangle 302">
                  <a:extLst>
                    <a:ext uri="{FF2B5EF4-FFF2-40B4-BE49-F238E27FC236}">
                      <a16:creationId xmlns:a16="http://schemas.microsoft.com/office/drawing/2014/main" id="{9DA99468-883F-43AC-B5EB-94BFB28A4D5D}"/>
                    </a:ext>
                  </a:extLst>
                </p:cNvPr>
                <p:cNvSpPr/>
                <p:nvPr/>
              </p:nvSpPr>
              <p:spPr>
                <a:xfrm>
                  <a:off x="761675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4" name="Rectangle 303">
                  <a:extLst>
                    <a:ext uri="{FF2B5EF4-FFF2-40B4-BE49-F238E27FC236}">
                      <a16:creationId xmlns:a16="http://schemas.microsoft.com/office/drawing/2014/main" id="{0677F184-F09F-D738-F6FF-CA6AA17903EB}"/>
                    </a:ext>
                  </a:extLst>
                </p:cNvPr>
                <p:cNvSpPr/>
                <p:nvPr/>
              </p:nvSpPr>
              <p:spPr>
                <a:xfrm>
                  <a:off x="778720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5" name="Rectangle 304">
                  <a:extLst>
                    <a:ext uri="{FF2B5EF4-FFF2-40B4-BE49-F238E27FC236}">
                      <a16:creationId xmlns:a16="http://schemas.microsoft.com/office/drawing/2014/main" id="{37F4D7CC-E09C-122A-3DD7-96820DDC74A9}"/>
                    </a:ext>
                  </a:extLst>
                </p:cNvPr>
                <p:cNvSpPr/>
                <p:nvPr/>
              </p:nvSpPr>
              <p:spPr>
                <a:xfrm>
                  <a:off x="7531536"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6" name="Rectangle 305">
                  <a:extLst>
                    <a:ext uri="{FF2B5EF4-FFF2-40B4-BE49-F238E27FC236}">
                      <a16:creationId xmlns:a16="http://schemas.microsoft.com/office/drawing/2014/main" id="{CE52397D-708E-8FC5-E848-095007D21082}"/>
                    </a:ext>
                  </a:extLst>
                </p:cNvPr>
                <p:cNvSpPr/>
                <p:nvPr/>
              </p:nvSpPr>
              <p:spPr>
                <a:xfrm>
                  <a:off x="7701981" y="4661557"/>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7" name="Rectangle 306">
                  <a:extLst>
                    <a:ext uri="{FF2B5EF4-FFF2-40B4-BE49-F238E27FC236}">
                      <a16:creationId xmlns:a16="http://schemas.microsoft.com/office/drawing/2014/main" id="{88C5D7F3-0371-DD92-BE95-0FA3C4EE042B}"/>
                    </a:ext>
                  </a:extLst>
                </p:cNvPr>
                <p:cNvSpPr/>
                <p:nvPr/>
              </p:nvSpPr>
              <p:spPr>
                <a:xfrm>
                  <a:off x="7872427"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8" name="Rectangle 307">
                  <a:extLst>
                    <a:ext uri="{FF2B5EF4-FFF2-40B4-BE49-F238E27FC236}">
                      <a16:creationId xmlns:a16="http://schemas.microsoft.com/office/drawing/2014/main" id="{AF2B4536-98D2-197A-B34E-095B732D8A66}"/>
                    </a:ext>
                  </a:extLst>
                </p:cNvPr>
                <p:cNvSpPr/>
                <p:nvPr/>
              </p:nvSpPr>
              <p:spPr>
                <a:xfrm>
                  <a:off x="727586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09" name="Rectangle 308">
                  <a:extLst>
                    <a:ext uri="{FF2B5EF4-FFF2-40B4-BE49-F238E27FC236}">
                      <a16:creationId xmlns:a16="http://schemas.microsoft.com/office/drawing/2014/main" id="{D874747E-53CE-45FE-0554-AD79F77F9404}"/>
                    </a:ext>
                  </a:extLst>
                </p:cNvPr>
                <p:cNvSpPr/>
                <p:nvPr/>
              </p:nvSpPr>
              <p:spPr>
                <a:xfrm>
                  <a:off x="7361090"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0" name="Rectangle 309">
                  <a:extLst>
                    <a:ext uri="{FF2B5EF4-FFF2-40B4-BE49-F238E27FC236}">
                      <a16:creationId xmlns:a16="http://schemas.microsoft.com/office/drawing/2014/main" id="{D4949AF7-8F50-42CB-590F-13CB18238FDA}"/>
                    </a:ext>
                  </a:extLst>
                </p:cNvPr>
                <p:cNvSpPr/>
                <p:nvPr/>
              </p:nvSpPr>
              <p:spPr>
                <a:xfrm>
                  <a:off x="710542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1" name="Rectangle 310">
                  <a:extLst>
                    <a:ext uri="{FF2B5EF4-FFF2-40B4-BE49-F238E27FC236}">
                      <a16:creationId xmlns:a16="http://schemas.microsoft.com/office/drawing/2014/main" id="{BA3C583D-074C-17FF-95A9-F5394B0FE8ED}"/>
                    </a:ext>
                  </a:extLst>
                </p:cNvPr>
                <p:cNvSpPr/>
                <p:nvPr/>
              </p:nvSpPr>
              <p:spPr>
                <a:xfrm>
                  <a:off x="7190645"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2" name="Rectangle 311">
                  <a:extLst>
                    <a:ext uri="{FF2B5EF4-FFF2-40B4-BE49-F238E27FC236}">
                      <a16:creationId xmlns:a16="http://schemas.microsoft.com/office/drawing/2014/main" id="{C3E5F6BB-C7F8-BC76-8335-43C401CB646C}"/>
                    </a:ext>
                  </a:extLst>
                </p:cNvPr>
                <p:cNvSpPr/>
                <p:nvPr/>
              </p:nvSpPr>
              <p:spPr>
                <a:xfrm>
                  <a:off x="744631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3" name="Rectangle 312">
                  <a:extLst>
                    <a:ext uri="{FF2B5EF4-FFF2-40B4-BE49-F238E27FC236}">
                      <a16:creationId xmlns:a16="http://schemas.microsoft.com/office/drawing/2014/main" id="{2B6248AB-E309-E84B-91DC-7578771E237D}"/>
                    </a:ext>
                  </a:extLst>
                </p:cNvPr>
                <p:cNvSpPr/>
                <p:nvPr/>
              </p:nvSpPr>
              <p:spPr>
                <a:xfrm>
                  <a:off x="761675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4" name="Rectangle 313">
                  <a:extLst>
                    <a:ext uri="{FF2B5EF4-FFF2-40B4-BE49-F238E27FC236}">
                      <a16:creationId xmlns:a16="http://schemas.microsoft.com/office/drawing/2014/main" id="{B394B031-F253-2D0E-3668-1A173B5398A3}"/>
                    </a:ext>
                  </a:extLst>
                </p:cNvPr>
                <p:cNvSpPr/>
                <p:nvPr/>
              </p:nvSpPr>
              <p:spPr>
                <a:xfrm>
                  <a:off x="7787203" y="4745223"/>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5" name="Rectangle 314">
                  <a:extLst>
                    <a:ext uri="{FF2B5EF4-FFF2-40B4-BE49-F238E27FC236}">
                      <a16:creationId xmlns:a16="http://schemas.microsoft.com/office/drawing/2014/main" id="{B9A36FC9-BD21-E1C0-24E5-C3C998F50306}"/>
                    </a:ext>
                  </a:extLst>
                </p:cNvPr>
                <p:cNvSpPr/>
                <p:nvPr/>
              </p:nvSpPr>
              <p:spPr>
                <a:xfrm>
                  <a:off x="7531536"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6" name="Rectangle 315">
                  <a:extLst>
                    <a:ext uri="{FF2B5EF4-FFF2-40B4-BE49-F238E27FC236}">
                      <a16:creationId xmlns:a16="http://schemas.microsoft.com/office/drawing/2014/main" id="{7BFDCC65-5106-1CD9-AB2C-98FBEA7AB4FB}"/>
                    </a:ext>
                  </a:extLst>
                </p:cNvPr>
                <p:cNvSpPr/>
                <p:nvPr/>
              </p:nvSpPr>
              <p:spPr>
                <a:xfrm>
                  <a:off x="7701981"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7" name="Rectangle 316">
                  <a:extLst>
                    <a:ext uri="{FF2B5EF4-FFF2-40B4-BE49-F238E27FC236}">
                      <a16:creationId xmlns:a16="http://schemas.microsoft.com/office/drawing/2014/main" id="{C9931722-1069-6222-7231-26F90994C616}"/>
                    </a:ext>
                  </a:extLst>
                </p:cNvPr>
                <p:cNvSpPr/>
                <p:nvPr/>
              </p:nvSpPr>
              <p:spPr>
                <a:xfrm>
                  <a:off x="7872427"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8" name="Rectangle 317">
                  <a:extLst>
                    <a:ext uri="{FF2B5EF4-FFF2-40B4-BE49-F238E27FC236}">
                      <a16:creationId xmlns:a16="http://schemas.microsoft.com/office/drawing/2014/main" id="{13EB7A34-E8A0-6EE2-F72F-9F39EE86AC5F}"/>
                    </a:ext>
                  </a:extLst>
                </p:cNvPr>
                <p:cNvSpPr/>
                <p:nvPr/>
              </p:nvSpPr>
              <p:spPr>
                <a:xfrm>
                  <a:off x="727586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19" name="Rectangle 318">
                  <a:extLst>
                    <a:ext uri="{FF2B5EF4-FFF2-40B4-BE49-F238E27FC236}">
                      <a16:creationId xmlns:a16="http://schemas.microsoft.com/office/drawing/2014/main" id="{3B343CF0-11A4-8302-4866-D27FA90ED953}"/>
                    </a:ext>
                  </a:extLst>
                </p:cNvPr>
                <p:cNvSpPr/>
                <p:nvPr/>
              </p:nvSpPr>
              <p:spPr>
                <a:xfrm>
                  <a:off x="7361090"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0" name="Rectangle 319">
                  <a:extLst>
                    <a:ext uri="{FF2B5EF4-FFF2-40B4-BE49-F238E27FC236}">
                      <a16:creationId xmlns:a16="http://schemas.microsoft.com/office/drawing/2014/main" id="{56800F88-BC18-9137-EEEF-BF83D18F03AE}"/>
                    </a:ext>
                  </a:extLst>
                </p:cNvPr>
                <p:cNvSpPr/>
                <p:nvPr/>
              </p:nvSpPr>
              <p:spPr>
                <a:xfrm>
                  <a:off x="7190645"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1" name="Rectangle 320">
                  <a:extLst>
                    <a:ext uri="{FF2B5EF4-FFF2-40B4-BE49-F238E27FC236}">
                      <a16:creationId xmlns:a16="http://schemas.microsoft.com/office/drawing/2014/main" id="{4FFA146C-17BE-3944-8F00-EE276BC6D731}"/>
                    </a:ext>
                  </a:extLst>
                </p:cNvPr>
                <p:cNvSpPr/>
                <p:nvPr/>
              </p:nvSpPr>
              <p:spPr>
                <a:xfrm>
                  <a:off x="744631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2" name="Rectangle 321">
                  <a:extLst>
                    <a:ext uri="{FF2B5EF4-FFF2-40B4-BE49-F238E27FC236}">
                      <a16:creationId xmlns:a16="http://schemas.microsoft.com/office/drawing/2014/main" id="{3FDFCD0C-2E1A-6DAA-2DAA-239CA4F57C81}"/>
                    </a:ext>
                  </a:extLst>
                </p:cNvPr>
                <p:cNvSpPr/>
                <p:nvPr/>
              </p:nvSpPr>
              <p:spPr>
                <a:xfrm>
                  <a:off x="761675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3" name="Rectangle 322">
                  <a:extLst>
                    <a:ext uri="{FF2B5EF4-FFF2-40B4-BE49-F238E27FC236}">
                      <a16:creationId xmlns:a16="http://schemas.microsoft.com/office/drawing/2014/main" id="{0F0DC32F-BBDD-3526-483D-60CCCA8CA676}"/>
                    </a:ext>
                  </a:extLst>
                </p:cNvPr>
                <p:cNvSpPr/>
                <p:nvPr/>
              </p:nvSpPr>
              <p:spPr>
                <a:xfrm>
                  <a:off x="778720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4" name="Rectangle 323">
                  <a:extLst>
                    <a:ext uri="{FF2B5EF4-FFF2-40B4-BE49-F238E27FC236}">
                      <a16:creationId xmlns:a16="http://schemas.microsoft.com/office/drawing/2014/main" id="{3741FEB3-395F-7DB5-C634-96C7BF9F47E4}"/>
                    </a:ext>
                  </a:extLst>
                </p:cNvPr>
                <p:cNvSpPr/>
                <p:nvPr/>
              </p:nvSpPr>
              <p:spPr>
                <a:xfrm>
                  <a:off x="7531536"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5" name="Rectangle 324">
                  <a:extLst>
                    <a:ext uri="{FF2B5EF4-FFF2-40B4-BE49-F238E27FC236}">
                      <a16:creationId xmlns:a16="http://schemas.microsoft.com/office/drawing/2014/main" id="{814E4B18-2E3A-52FB-A0D0-0471C0A262F6}"/>
                    </a:ext>
                  </a:extLst>
                </p:cNvPr>
                <p:cNvSpPr/>
                <p:nvPr/>
              </p:nvSpPr>
              <p:spPr>
                <a:xfrm>
                  <a:off x="7701981"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6" name="Rectangle 325">
                  <a:extLst>
                    <a:ext uri="{FF2B5EF4-FFF2-40B4-BE49-F238E27FC236}">
                      <a16:creationId xmlns:a16="http://schemas.microsoft.com/office/drawing/2014/main" id="{489D6DE4-2024-1B9B-A8AC-8CA7676C555F}"/>
                    </a:ext>
                  </a:extLst>
                </p:cNvPr>
                <p:cNvSpPr/>
                <p:nvPr/>
              </p:nvSpPr>
              <p:spPr>
                <a:xfrm>
                  <a:off x="7872427" y="4828892"/>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7" name="Rectangle 326">
                  <a:extLst>
                    <a:ext uri="{FF2B5EF4-FFF2-40B4-BE49-F238E27FC236}">
                      <a16:creationId xmlns:a16="http://schemas.microsoft.com/office/drawing/2014/main" id="{407A8397-E3A8-8DF4-5130-42F4F137B2FD}"/>
                    </a:ext>
                  </a:extLst>
                </p:cNvPr>
                <p:cNvSpPr/>
                <p:nvPr/>
              </p:nvSpPr>
              <p:spPr>
                <a:xfrm>
                  <a:off x="727586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8" name="Rectangle 327">
                  <a:extLst>
                    <a:ext uri="{FF2B5EF4-FFF2-40B4-BE49-F238E27FC236}">
                      <a16:creationId xmlns:a16="http://schemas.microsoft.com/office/drawing/2014/main" id="{4C4C3504-8F9C-5295-6326-4D58DFC13C7E}"/>
                    </a:ext>
                  </a:extLst>
                </p:cNvPr>
                <p:cNvSpPr/>
                <p:nvPr/>
              </p:nvSpPr>
              <p:spPr>
                <a:xfrm>
                  <a:off x="7361090"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29" name="Rectangle 328">
                  <a:extLst>
                    <a:ext uri="{FF2B5EF4-FFF2-40B4-BE49-F238E27FC236}">
                      <a16:creationId xmlns:a16="http://schemas.microsoft.com/office/drawing/2014/main" id="{FF0D7E1B-AC0D-9CFB-0951-9FB8E3EC05FC}"/>
                    </a:ext>
                  </a:extLst>
                </p:cNvPr>
                <p:cNvSpPr/>
                <p:nvPr/>
              </p:nvSpPr>
              <p:spPr>
                <a:xfrm>
                  <a:off x="710542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sp>
              <p:nvSpPr>
                <p:cNvPr id="330" name="Rectangle 329">
                  <a:extLst>
                    <a:ext uri="{FF2B5EF4-FFF2-40B4-BE49-F238E27FC236}">
                      <a16:creationId xmlns:a16="http://schemas.microsoft.com/office/drawing/2014/main" id="{13BF6E45-2B65-3005-C87D-03FB9E2EF9F7}"/>
                    </a:ext>
                  </a:extLst>
                </p:cNvPr>
                <p:cNvSpPr/>
                <p:nvPr/>
              </p:nvSpPr>
              <p:spPr>
                <a:xfrm>
                  <a:off x="7105423" y="4243224"/>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ea typeface="Calibri"/>
                      <a:cs typeface="Calibri"/>
                      <a:sym typeface="Calibri"/>
                    </a:defRPr>
                  </a:pPr>
                  <a:endParaRPr lang="en-CH" sz="1200" b="1" kern="0" dirty="0">
                    <a:solidFill>
                      <a:srgbClr val="5B9BD5"/>
                    </a:solidFill>
                    <a:latin typeface="Calibri"/>
                    <a:ea typeface="Calibri"/>
                    <a:cs typeface="Calibri"/>
                    <a:sym typeface="Calibri"/>
                  </a:endParaRPr>
                </a:p>
              </p:txBody>
            </p:sp>
          </p:grpSp>
        </p:grpSp>
      </p:grpSp>
      <p:sp>
        <p:nvSpPr>
          <p:cNvPr id="3" name="Slide Number Placeholder 2">
            <a:extLst>
              <a:ext uri="{FF2B5EF4-FFF2-40B4-BE49-F238E27FC236}">
                <a16:creationId xmlns:a16="http://schemas.microsoft.com/office/drawing/2014/main" id="{11653DAE-0696-EE46-8621-9E6AF7E7151F}"/>
              </a:ext>
            </a:extLst>
          </p:cNvPr>
          <p:cNvSpPr>
            <a:spLocks noGrp="1"/>
          </p:cNvSpPr>
          <p:nvPr>
            <p:ph type="sldNum" sz="quarter" idx="12"/>
          </p:nvPr>
        </p:nvSpPr>
        <p:spPr>
          <a:xfrm>
            <a:off x="11176000" y="6477000"/>
            <a:ext cx="806450" cy="381000"/>
          </a:xfrm>
        </p:spPr>
        <p:txBody>
          <a:bodyPr lIns="0" tIns="0" rIns="0" bIns="0" anchor="t"/>
          <a:lstStyle/>
          <a:p>
            <a:pPr algn="r"/>
            <a:fld id="{A801C59C-A36F-4513-8A84-3B978D979F73}" type="slidenum">
              <a:rPr lang="en-US" sz="2400" b="1">
                <a:solidFill>
                  <a:srgbClr val="000000"/>
                </a:solidFill>
                <a:latin typeface="Garamond"/>
                <a:ea typeface="Garamond"/>
                <a:cs typeface="Garamond"/>
              </a:rPr>
              <a:t>22</a:t>
            </a:fld>
            <a:endParaRPr lang="en-US" sz="2400" b="1">
              <a:solidFill>
                <a:srgbClr val="000000"/>
              </a:solidFill>
              <a:latin typeface="Garamond"/>
              <a:ea typeface="Garamond"/>
              <a:cs typeface="Garamond"/>
            </a:endParaRPr>
          </a:p>
        </p:txBody>
      </p:sp>
      <p:sp>
        <p:nvSpPr>
          <p:cNvPr id="2" name="Rounded Rectangle 1">
            <a:extLst>
              <a:ext uri="{FF2B5EF4-FFF2-40B4-BE49-F238E27FC236}">
                <a16:creationId xmlns:a16="http://schemas.microsoft.com/office/drawing/2014/main" id="{91100C3A-FCB4-ACE1-E686-8BD491FA11ED}"/>
              </a:ext>
            </a:extLst>
          </p:cNvPr>
          <p:cNvSpPr/>
          <p:nvPr/>
        </p:nvSpPr>
        <p:spPr>
          <a:xfrm flipH="1">
            <a:off x="6909346" y="2746836"/>
            <a:ext cx="1335277" cy="1588161"/>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5" name="Rounded Rectangle 4">
            <a:extLst>
              <a:ext uri="{FF2B5EF4-FFF2-40B4-BE49-F238E27FC236}">
                <a16:creationId xmlns:a16="http://schemas.microsoft.com/office/drawing/2014/main" id="{4499A2DB-74E9-86EB-AA56-8B10BEB037EC}"/>
              </a:ext>
            </a:extLst>
          </p:cNvPr>
          <p:cNvSpPr/>
          <p:nvPr/>
        </p:nvSpPr>
        <p:spPr>
          <a:xfrm>
            <a:off x="8244622" y="2746836"/>
            <a:ext cx="1316752" cy="1588161"/>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Tree>
    <p:extLst>
      <p:ext uri="{BB962C8B-B14F-4D97-AF65-F5344CB8AC3E}">
        <p14:creationId xmlns:p14="http://schemas.microsoft.com/office/powerpoint/2010/main" val="114780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F551-2A04-B656-3B8E-C2D6CEF1E476}"/>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22B7F89-E1A6-4084-BF3B-5730E2D97224}"/>
              </a:ext>
            </a:extLst>
          </p:cNvPr>
          <p:cNvPicPr>
            <a:picLocks noGrp="1" noChangeAspect="1"/>
          </p:cNvPicPr>
          <p:nvPr>
            <p:ph idx="1"/>
          </p:nvPr>
        </p:nvPicPr>
        <p:blipFill>
          <a:blip r:embed="rId2"/>
          <a:stretch>
            <a:fillRect/>
          </a:stretch>
        </p:blipFill>
        <p:spPr>
          <a:xfrm>
            <a:off x="2339975" y="2050256"/>
            <a:ext cx="7543800" cy="3276600"/>
          </a:xfrm>
        </p:spPr>
      </p:pic>
      <p:sp>
        <p:nvSpPr>
          <p:cNvPr id="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Sequence Alignment</a:t>
            </a:r>
          </a:p>
        </p:txBody>
      </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B1B33759-F9E4-45A4-BEA5-990DC3301CD9}" type="slidenum">
              <a:rPr lang="en-US" sz="2400" b="1">
                <a:solidFill>
                  <a:srgbClr val="000000"/>
                </a:solidFill>
                <a:latin typeface="Garamond"/>
                <a:ea typeface="Garamond"/>
                <a:cs typeface="Garamond"/>
              </a:rPr>
              <a:t>23</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722206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Alignment Objectives</a:t>
            </a:r>
          </a:p>
        </p:txBody>
      </p:sp>
      <p:sp>
        <p:nvSpPr>
          <p:cNvPr id="2" name="Global">
            <a:extLst>
              <a:ext uri="{FF2B5EF4-FFF2-40B4-BE49-F238E27FC236}">
                <a16:creationId xmlns:a16="http://schemas.microsoft.com/office/drawing/2014/main" id="{E6EBC3BD-F67A-40BD-945E-20A3989FC96A}"/>
              </a:ext>
            </a:extLst>
          </p:cNvPr>
          <p:cNvSpPr>
            <a:spLocks noGrp="1"/>
          </p:cNvSpPr>
          <p:nvPr/>
        </p:nvSpPr>
        <p:spPr>
          <a:xfrm>
            <a:off x="619125" y="1276350"/>
            <a:ext cx="3810000" cy="438150"/>
          </a:xfrm>
          <a:prstGeom prst="rect">
            <a:avLst/>
          </a:prstGeom>
          <a:noFill/>
          <a:ln w="0">
            <a:noFill/>
          </a:ln>
        </p:spPr>
        <p:txBody>
          <a:bodyPr anchor="ctr">
            <a:noAutofit/>
          </a:bodyPr>
          <a:lstStyle/>
          <a:p>
            <a:pPr algn="l">
              <a:defRPr sz="2625" b="1">
                <a:solidFill>
                  <a:srgbClr val="4775BD"/>
                </a:solidFill>
                <a:latin typeface="Calibri"/>
                <a:ea typeface="Calibri"/>
                <a:cs typeface="Calibri"/>
              </a:defRPr>
            </a:pPr>
            <a:r>
              <a:rPr sz="2625" b="1">
                <a:solidFill>
                  <a:srgbClr val="4775BD"/>
                </a:solidFill>
                <a:latin typeface="Calibri"/>
                <a:ea typeface="Calibri"/>
                <a:cs typeface="Calibri"/>
              </a:rPr>
              <a:t>Global</a:t>
            </a:r>
          </a:p>
        </p:txBody>
      </p:sp>
      <p:sp>
        <p:nvSpPr>
          <p:cNvPr id="3" name="Both Sequences, End to End">
            <a:extLst>
              <a:ext uri="{FF2B5EF4-FFF2-40B4-BE49-F238E27FC236}">
                <a16:creationId xmlns:a16="http://schemas.microsoft.com/office/drawing/2014/main" id="{4447EA13-855C-42AF-8306-C66AC4A3C2BF}"/>
              </a:ext>
            </a:extLst>
          </p:cNvPr>
          <p:cNvSpPr>
            <a:spLocks noGrp="1"/>
          </p:cNvSpPr>
          <p:nvPr/>
        </p:nvSpPr>
        <p:spPr>
          <a:xfrm>
            <a:off x="619125" y="1790700"/>
            <a:ext cx="4286250" cy="666750"/>
          </a:xfrm>
          <a:prstGeom prst="rect">
            <a:avLst/>
          </a:prstGeom>
          <a:noFill/>
          <a:ln w="0">
            <a:noFill/>
          </a:ln>
        </p:spPr>
        <p:txBody>
          <a:bodyPr anchor="ctr">
            <a:noAutofit/>
          </a:bodyPr>
          <a:lstStyle/>
          <a:p>
            <a:pPr algn="l">
              <a:defRPr sz="2025" b="0">
                <a:solidFill>
                  <a:srgbClr val="24313B"/>
                </a:solidFill>
                <a:latin typeface="Calibri"/>
                <a:ea typeface="Calibri"/>
                <a:cs typeface="Calibri"/>
              </a:defRPr>
            </a:pPr>
            <a:r>
              <a:rPr sz="2025" b="0">
                <a:solidFill>
                  <a:srgbClr val="24313B"/>
                </a:solidFill>
                <a:latin typeface="Calibri"/>
                <a:ea typeface="Calibri"/>
                <a:cs typeface="Calibri"/>
              </a:rPr>
              <a:t>Both Sequences, End to End</a:t>
            </a:r>
          </a:p>
        </p:txBody>
      </p:sp>
      <p:sp>
        <p:nvSpPr>
          <p:cNvPr id="4" name="Reference">
            <a:extLst>
              <a:ext uri="{FF2B5EF4-FFF2-40B4-BE49-F238E27FC236}">
                <a16:creationId xmlns:a16="http://schemas.microsoft.com/office/drawing/2014/main" id="{DF51136D-6164-433D-8141-4B7697914F07}"/>
              </a:ext>
            </a:extLst>
          </p:cNvPr>
          <p:cNvSpPr>
            <a:spLocks noGrp="1"/>
          </p:cNvSpPr>
          <p:nvPr/>
        </p:nvSpPr>
        <p:spPr>
          <a:xfrm>
            <a:off x="5429250" y="1276350"/>
            <a:ext cx="1428750" cy="333375"/>
          </a:xfrm>
          <a:prstGeom prst="rect">
            <a:avLst/>
          </a:prstGeom>
          <a:noFill/>
          <a:ln w="0">
            <a:noFill/>
          </a:ln>
        </p:spPr>
        <p:txBody>
          <a:bodyPr anchor="ctr">
            <a:noAutofit/>
          </a:bodyPr>
          <a:lstStyle/>
          <a:p>
            <a:pPr algn="l">
              <a:defRPr sz="1725" b="0">
                <a:solidFill>
                  <a:srgbClr val="75818C"/>
                </a:solidFill>
                <a:latin typeface="Calibri"/>
                <a:ea typeface="Calibri"/>
                <a:cs typeface="Calibri"/>
              </a:defRPr>
            </a:pPr>
            <a:r>
              <a:rPr sz="1725" b="0">
                <a:solidFill>
                  <a:srgbClr val="75818C"/>
                </a:solidFill>
                <a:latin typeface="Calibri"/>
                <a:ea typeface="Calibri"/>
                <a:cs typeface="Calibri"/>
              </a:rPr>
              <a:t>Reference</a:t>
            </a:r>
          </a:p>
        </p:txBody>
      </p:sp>
      <p:sp>
        <p:nvSpPr>
          <p:cNvPr id="5" name="Query">
            <a:extLst>
              <a:ext uri="{FF2B5EF4-FFF2-40B4-BE49-F238E27FC236}">
                <a16:creationId xmlns:a16="http://schemas.microsoft.com/office/drawing/2014/main" id="{1B95623B-BA04-4F5C-BCA0-50C3153C49E9}"/>
              </a:ext>
            </a:extLst>
          </p:cNvPr>
          <p:cNvSpPr>
            <a:spLocks noGrp="1"/>
          </p:cNvSpPr>
          <p:nvPr/>
        </p:nvSpPr>
        <p:spPr>
          <a:xfrm>
            <a:off x="5429250" y="1857375"/>
            <a:ext cx="1428750" cy="333375"/>
          </a:xfrm>
          <a:prstGeom prst="rect">
            <a:avLst/>
          </a:prstGeom>
          <a:noFill/>
          <a:ln w="0">
            <a:noFill/>
          </a:ln>
        </p:spPr>
        <p:txBody>
          <a:bodyPr anchor="ctr">
            <a:noAutofit/>
          </a:bodyPr>
          <a:lstStyle/>
          <a:p>
            <a:pPr algn="l">
              <a:defRPr sz="1725" b="0">
                <a:solidFill>
                  <a:srgbClr val="75818C"/>
                </a:solidFill>
                <a:latin typeface="Calibri"/>
                <a:ea typeface="Calibri"/>
                <a:cs typeface="Calibri"/>
              </a:defRPr>
            </a:pPr>
            <a:r>
              <a:rPr sz="1725" b="0">
                <a:solidFill>
                  <a:srgbClr val="75818C"/>
                </a:solidFill>
                <a:latin typeface="Calibri"/>
                <a:ea typeface="Calibri"/>
                <a:cs typeface="Calibri"/>
              </a:rPr>
              <a:t>Query</a:t>
            </a:r>
          </a:p>
        </p:txBody>
      </p:sp>
      <p:sp>
        <p:nvSpPr>
          <p:cNvPr id="6" name="Rectangle 5">
            <a:extLst>
              <a:ext uri="{FF2B5EF4-FFF2-40B4-BE49-F238E27FC236}">
                <a16:creationId xmlns:a16="http://schemas.microsoft.com/office/drawing/2014/main" id="{35BD4502-FDA2-4249-9802-B360A2931FD6}"/>
              </a:ext>
            </a:extLst>
          </p:cNvPr>
          <p:cNvSpPr>
            <a:spLocks noGrp="1"/>
          </p:cNvSpPr>
          <p:nvPr/>
        </p:nvSpPr>
        <p:spPr>
          <a:xfrm>
            <a:off x="6991350" y="1266825"/>
            <a:ext cx="1943100" cy="1009650"/>
          </a:xfrm>
          <a:prstGeom prst="rect">
            <a:avLst/>
          </a:prstGeom>
          <a:solidFill>
            <a:srgbClr val="F0F6F3"/>
          </a:solidFill>
          <a:ln w="15240">
            <a:solidFill>
              <a:srgbClr val="F0F6F3"/>
            </a:solidFill>
          </a:ln>
        </p:spPr>
        <p:txBody>
          <a:bodyPr/>
          <a:lstStyle/>
          <a:p>
            <a:endParaRPr lang="en-US"/>
          </a:p>
        </p:txBody>
      </p:sp>
      <p:sp>
        <p:nvSpPr>
          <p:cNvPr id="7" name="A">
            <a:extLst>
              <a:ext uri="{FF2B5EF4-FFF2-40B4-BE49-F238E27FC236}">
                <a16:creationId xmlns:a16="http://schemas.microsoft.com/office/drawing/2014/main" id="{EED90CED-E02A-4215-B777-7645F0658259}"/>
              </a:ext>
            </a:extLst>
          </p:cNvPr>
          <p:cNvSpPr>
            <a:spLocks noGrp="1"/>
          </p:cNvSpPr>
          <p:nvPr/>
        </p:nvSpPr>
        <p:spPr>
          <a:xfrm>
            <a:off x="6991350" y="1219200"/>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8" name="C">
            <a:extLst>
              <a:ext uri="{FF2B5EF4-FFF2-40B4-BE49-F238E27FC236}">
                <a16:creationId xmlns:a16="http://schemas.microsoft.com/office/drawing/2014/main" id="{FF2547F3-744B-436C-A3DA-20AF0A6E9974}"/>
              </a:ext>
            </a:extLst>
          </p:cNvPr>
          <p:cNvSpPr>
            <a:spLocks noGrp="1"/>
          </p:cNvSpPr>
          <p:nvPr/>
        </p:nvSpPr>
        <p:spPr>
          <a:xfrm>
            <a:off x="7315200" y="1219200"/>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9" name="G">
            <a:extLst>
              <a:ext uri="{FF2B5EF4-FFF2-40B4-BE49-F238E27FC236}">
                <a16:creationId xmlns:a16="http://schemas.microsoft.com/office/drawing/2014/main" id="{37072291-F8FB-4D5A-B370-37C58D13EC51}"/>
              </a:ext>
            </a:extLst>
          </p:cNvPr>
          <p:cNvSpPr>
            <a:spLocks noGrp="1"/>
          </p:cNvSpPr>
          <p:nvPr/>
        </p:nvSpPr>
        <p:spPr>
          <a:xfrm>
            <a:off x="7639050" y="1219200"/>
            <a:ext cx="323850" cy="457200"/>
          </a:xfrm>
          <a:prstGeom prst="rect">
            <a:avLst/>
          </a:prstGeom>
          <a:noFill/>
          <a:ln w="0">
            <a:noFill/>
          </a:ln>
        </p:spPr>
        <p:txBody>
          <a:bodyPr anchor="ctr">
            <a:noAutofit/>
          </a:bodyPr>
          <a:lstStyle/>
          <a:p>
            <a:pPr algn="ctr">
              <a:defRPr sz="2325" b="0">
                <a:solidFill>
                  <a:srgbClr val="7C80C3"/>
                </a:solidFill>
                <a:latin typeface="PT Mono"/>
                <a:ea typeface="PT Mono"/>
                <a:cs typeface="PT Mono"/>
              </a:defRPr>
            </a:pPr>
            <a:r>
              <a:rPr sz="2325" b="0">
                <a:solidFill>
                  <a:srgbClr val="7C80C3"/>
                </a:solidFill>
                <a:latin typeface="PT Mono"/>
                <a:ea typeface="PT Mono"/>
                <a:cs typeface="PT Mono"/>
              </a:rPr>
              <a:t>G</a:t>
            </a:r>
          </a:p>
        </p:txBody>
      </p:sp>
      <p:sp>
        <p:nvSpPr>
          <p:cNvPr id="10" name="T">
            <a:extLst>
              <a:ext uri="{FF2B5EF4-FFF2-40B4-BE49-F238E27FC236}">
                <a16:creationId xmlns:a16="http://schemas.microsoft.com/office/drawing/2014/main" id="{CFC51AD3-702E-4967-8B74-8A968A1FB824}"/>
              </a:ext>
            </a:extLst>
          </p:cNvPr>
          <p:cNvSpPr>
            <a:spLocks noGrp="1"/>
          </p:cNvSpPr>
          <p:nvPr/>
        </p:nvSpPr>
        <p:spPr>
          <a:xfrm>
            <a:off x="7962900" y="1219200"/>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11" name="A">
            <a:extLst>
              <a:ext uri="{FF2B5EF4-FFF2-40B4-BE49-F238E27FC236}">
                <a16:creationId xmlns:a16="http://schemas.microsoft.com/office/drawing/2014/main" id="{2C3E8D1A-D0CB-4D1D-ABED-9B37E87BD1D1}"/>
              </a:ext>
            </a:extLst>
          </p:cNvPr>
          <p:cNvSpPr>
            <a:spLocks noGrp="1"/>
          </p:cNvSpPr>
          <p:nvPr/>
        </p:nvSpPr>
        <p:spPr>
          <a:xfrm>
            <a:off x="8286750" y="1219200"/>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12" name="C">
            <a:extLst>
              <a:ext uri="{FF2B5EF4-FFF2-40B4-BE49-F238E27FC236}">
                <a16:creationId xmlns:a16="http://schemas.microsoft.com/office/drawing/2014/main" id="{BB850697-2A2E-4820-BB8A-9C37BA838AAF}"/>
              </a:ext>
            </a:extLst>
          </p:cNvPr>
          <p:cNvSpPr>
            <a:spLocks noGrp="1"/>
          </p:cNvSpPr>
          <p:nvPr/>
        </p:nvSpPr>
        <p:spPr>
          <a:xfrm>
            <a:off x="8610600" y="1219200"/>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13" name="A">
            <a:extLst>
              <a:ext uri="{FF2B5EF4-FFF2-40B4-BE49-F238E27FC236}">
                <a16:creationId xmlns:a16="http://schemas.microsoft.com/office/drawing/2014/main" id="{9315CE4F-FCC0-4248-A816-1FC713EDDF7F}"/>
              </a:ext>
            </a:extLst>
          </p:cNvPr>
          <p:cNvSpPr>
            <a:spLocks noGrp="1"/>
          </p:cNvSpPr>
          <p:nvPr/>
        </p:nvSpPr>
        <p:spPr>
          <a:xfrm>
            <a:off x="6991350" y="1800225"/>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14" name="C">
            <a:extLst>
              <a:ext uri="{FF2B5EF4-FFF2-40B4-BE49-F238E27FC236}">
                <a16:creationId xmlns:a16="http://schemas.microsoft.com/office/drawing/2014/main" id="{F9C4D054-6EFD-4720-8EF2-765E474FF583}"/>
              </a:ext>
            </a:extLst>
          </p:cNvPr>
          <p:cNvSpPr>
            <a:spLocks noGrp="1"/>
          </p:cNvSpPr>
          <p:nvPr/>
        </p:nvSpPr>
        <p:spPr>
          <a:xfrm>
            <a:off x="7315200" y="1800225"/>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15" name="-">
            <a:extLst>
              <a:ext uri="{FF2B5EF4-FFF2-40B4-BE49-F238E27FC236}">
                <a16:creationId xmlns:a16="http://schemas.microsoft.com/office/drawing/2014/main" id="{6D51BFEA-7215-4DD7-A658-49830A7F9121}"/>
              </a:ext>
            </a:extLst>
          </p:cNvPr>
          <p:cNvSpPr>
            <a:spLocks noGrp="1"/>
          </p:cNvSpPr>
          <p:nvPr/>
        </p:nvSpPr>
        <p:spPr>
          <a:xfrm>
            <a:off x="7639050" y="1800225"/>
            <a:ext cx="323850" cy="457200"/>
          </a:xfrm>
          <a:prstGeom prst="rect">
            <a:avLst/>
          </a:prstGeom>
          <a:noFill/>
          <a:ln w="0">
            <a:noFill/>
          </a:ln>
        </p:spPr>
        <p:txBody>
          <a:bodyPr anchor="ctr">
            <a:noAutofit/>
          </a:bodyPr>
          <a:lstStyle/>
          <a:p>
            <a:pPr algn="ctr">
              <a:defRPr sz="2325" b="0">
                <a:solidFill>
                  <a:srgbClr val="CA9139"/>
                </a:solidFill>
                <a:latin typeface="PT Mono"/>
                <a:ea typeface="PT Mono"/>
                <a:cs typeface="PT Mono"/>
              </a:defRPr>
            </a:pPr>
            <a:r>
              <a:rPr sz="2325" b="0">
                <a:solidFill>
                  <a:srgbClr val="CA9139"/>
                </a:solidFill>
                <a:latin typeface="PT Mono"/>
                <a:ea typeface="PT Mono"/>
                <a:cs typeface="PT Mono"/>
              </a:rPr>
              <a:t>-</a:t>
            </a:r>
          </a:p>
        </p:txBody>
      </p:sp>
      <p:sp>
        <p:nvSpPr>
          <p:cNvPr id="16" name="T">
            <a:extLst>
              <a:ext uri="{FF2B5EF4-FFF2-40B4-BE49-F238E27FC236}">
                <a16:creationId xmlns:a16="http://schemas.microsoft.com/office/drawing/2014/main" id="{F0F0CE00-11F0-4C92-A2FE-4C3F29B932B9}"/>
              </a:ext>
            </a:extLst>
          </p:cNvPr>
          <p:cNvSpPr>
            <a:spLocks noGrp="1"/>
          </p:cNvSpPr>
          <p:nvPr/>
        </p:nvSpPr>
        <p:spPr>
          <a:xfrm>
            <a:off x="7962900" y="1800225"/>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17" name="T">
            <a:extLst>
              <a:ext uri="{FF2B5EF4-FFF2-40B4-BE49-F238E27FC236}">
                <a16:creationId xmlns:a16="http://schemas.microsoft.com/office/drawing/2014/main" id="{272C28A8-42CC-4711-852E-397F57550E23}"/>
              </a:ext>
            </a:extLst>
          </p:cNvPr>
          <p:cNvSpPr>
            <a:spLocks noGrp="1"/>
          </p:cNvSpPr>
          <p:nvPr/>
        </p:nvSpPr>
        <p:spPr>
          <a:xfrm>
            <a:off x="8286750" y="1800225"/>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18" name="C">
            <a:extLst>
              <a:ext uri="{FF2B5EF4-FFF2-40B4-BE49-F238E27FC236}">
                <a16:creationId xmlns:a16="http://schemas.microsoft.com/office/drawing/2014/main" id="{1426708A-6971-4230-935E-4C3D6D7FD758}"/>
              </a:ext>
            </a:extLst>
          </p:cNvPr>
          <p:cNvSpPr>
            <a:spLocks noGrp="1"/>
          </p:cNvSpPr>
          <p:nvPr/>
        </p:nvSpPr>
        <p:spPr>
          <a:xfrm>
            <a:off x="8610600" y="1800225"/>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19" name="Straight Connector 18">
            <a:extLst>
              <a:ext uri="{FF2B5EF4-FFF2-40B4-BE49-F238E27FC236}">
                <a16:creationId xmlns:a16="http://schemas.microsoft.com/office/drawing/2014/main" id="{FE0EE7D4-5CEF-4965-8B78-8438874B7ADD}"/>
              </a:ext>
            </a:extLst>
          </p:cNvPr>
          <p:cNvSpPr>
            <a:spLocks noGrp="1"/>
          </p:cNvSpPr>
          <p:nvPr/>
        </p:nvSpPr>
        <p:spPr>
          <a:xfrm>
            <a:off x="619125" y="2657475"/>
            <a:ext cx="10906125" cy="0"/>
          </a:xfrm>
          <a:prstGeom prst="line">
            <a:avLst/>
          </a:prstGeom>
          <a:noFill/>
          <a:ln w="13335">
            <a:solidFill>
              <a:srgbClr val="DEE5EA"/>
            </a:solidFill>
          </a:ln>
        </p:spPr>
        <p:txBody>
          <a:bodyPr/>
          <a:lstStyle/>
          <a:p>
            <a:endParaRPr lang="en-US"/>
          </a:p>
        </p:txBody>
      </p:sp>
      <p:sp>
        <p:nvSpPr>
          <p:cNvPr id="20" name="Semi-Global">
            <a:extLst>
              <a:ext uri="{FF2B5EF4-FFF2-40B4-BE49-F238E27FC236}">
                <a16:creationId xmlns:a16="http://schemas.microsoft.com/office/drawing/2014/main" id="{349C3910-571A-4D3E-A79B-E069C3F4B3A9}"/>
              </a:ext>
            </a:extLst>
          </p:cNvPr>
          <p:cNvSpPr>
            <a:spLocks noGrp="1"/>
          </p:cNvSpPr>
          <p:nvPr/>
        </p:nvSpPr>
        <p:spPr>
          <a:xfrm>
            <a:off x="619125" y="2962275"/>
            <a:ext cx="3810000" cy="438150"/>
          </a:xfrm>
          <a:prstGeom prst="rect">
            <a:avLst/>
          </a:prstGeom>
          <a:noFill/>
          <a:ln w="0">
            <a:noFill/>
          </a:ln>
        </p:spPr>
        <p:txBody>
          <a:bodyPr anchor="ctr">
            <a:noAutofit/>
          </a:bodyPr>
          <a:lstStyle/>
          <a:p>
            <a:pPr algn="l">
              <a:defRPr sz="2625" b="1">
                <a:solidFill>
                  <a:srgbClr val="4775BD"/>
                </a:solidFill>
                <a:latin typeface="Calibri"/>
                <a:ea typeface="Calibri"/>
                <a:cs typeface="Calibri"/>
              </a:defRPr>
            </a:pPr>
            <a:r>
              <a:rPr sz="2625" b="1">
                <a:solidFill>
                  <a:srgbClr val="4775BD"/>
                </a:solidFill>
                <a:latin typeface="Calibri"/>
                <a:ea typeface="Calibri"/>
                <a:cs typeface="Calibri"/>
              </a:rPr>
              <a:t>Semi-Global</a:t>
            </a:r>
          </a:p>
        </p:txBody>
      </p:sp>
      <p:sp>
        <p:nvSpPr>
          <p:cNvPr id="21" name="A Full Read Within a Reference">
            <a:extLst>
              <a:ext uri="{FF2B5EF4-FFF2-40B4-BE49-F238E27FC236}">
                <a16:creationId xmlns:a16="http://schemas.microsoft.com/office/drawing/2014/main" id="{69569D53-CBA6-443F-9D9E-F153FF03B04A}"/>
              </a:ext>
            </a:extLst>
          </p:cNvPr>
          <p:cNvSpPr>
            <a:spLocks noGrp="1"/>
          </p:cNvSpPr>
          <p:nvPr/>
        </p:nvSpPr>
        <p:spPr>
          <a:xfrm>
            <a:off x="619125" y="3476625"/>
            <a:ext cx="4286250" cy="666750"/>
          </a:xfrm>
          <a:prstGeom prst="rect">
            <a:avLst/>
          </a:prstGeom>
          <a:noFill/>
          <a:ln w="0">
            <a:noFill/>
          </a:ln>
        </p:spPr>
        <p:txBody>
          <a:bodyPr anchor="ctr">
            <a:noAutofit/>
          </a:bodyPr>
          <a:lstStyle/>
          <a:p>
            <a:pPr algn="l">
              <a:defRPr sz="2025" b="0">
                <a:solidFill>
                  <a:srgbClr val="24313B"/>
                </a:solidFill>
                <a:latin typeface="Calibri"/>
                <a:ea typeface="Calibri"/>
                <a:cs typeface="Calibri"/>
              </a:defRPr>
            </a:pPr>
            <a:r>
              <a:rPr sz="2025" b="0">
                <a:solidFill>
                  <a:srgbClr val="24313B"/>
                </a:solidFill>
                <a:latin typeface="Calibri"/>
                <a:ea typeface="Calibri"/>
                <a:cs typeface="Calibri"/>
              </a:rPr>
              <a:t>A Full Read Within a Reference</a:t>
            </a:r>
          </a:p>
        </p:txBody>
      </p:sp>
      <p:sp>
        <p:nvSpPr>
          <p:cNvPr id="22" name="Reference">
            <a:extLst>
              <a:ext uri="{FF2B5EF4-FFF2-40B4-BE49-F238E27FC236}">
                <a16:creationId xmlns:a16="http://schemas.microsoft.com/office/drawing/2014/main" id="{411FBF0A-195B-4323-BCA1-5ECC03A2F8BD}"/>
              </a:ext>
            </a:extLst>
          </p:cNvPr>
          <p:cNvSpPr>
            <a:spLocks noGrp="1"/>
          </p:cNvSpPr>
          <p:nvPr/>
        </p:nvSpPr>
        <p:spPr>
          <a:xfrm>
            <a:off x="5429250" y="2962275"/>
            <a:ext cx="1428750" cy="333375"/>
          </a:xfrm>
          <a:prstGeom prst="rect">
            <a:avLst/>
          </a:prstGeom>
          <a:noFill/>
          <a:ln w="0">
            <a:noFill/>
          </a:ln>
        </p:spPr>
        <p:txBody>
          <a:bodyPr anchor="ctr">
            <a:noAutofit/>
          </a:bodyPr>
          <a:lstStyle/>
          <a:p>
            <a:pPr algn="l">
              <a:defRPr sz="1725" b="0">
                <a:solidFill>
                  <a:srgbClr val="75818C"/>
                </a:solidFill>
                <a:latin typeface="Calibri"/>
                <a:ea typeface="Calibri"/>
                <a:cs typeface="Calibri"/>
              </a:defRPr>
            </a:pPr>
            <a:r>
              <a:rPr sz="1725" b="0">
                <a:solidFill>
                  <a:srgbClr val="75818C"/>
                </a:solidFill>
                <a:latin typeface="Calibri"/>
                <a:ea typeface="Calibri"/>
                <a:cs typeface="Calibri"/>
              </a:rPr>
              <a:t>Reference</a:t>
            </a:r>
          </a:p>
        </p:txBody>
      </p:sp>
      <p:sp>
        <p:nvSpPr>
          <p:cNvPr id="23" name="Query">
            <a:extLst>
              <a:ext uri="{FF2B5EF4-FFF2-40B4-BE49-F238E27FC236}">
                <a16:creationId xmlns:a16="http://schemas.microsoft.com/office/drawing/2014/main" id="{F7F5152B-497B-4CF3-BA0C-B5DE0FF4BAEA}"/>
              </a:ext>
            </a:extLst>
          </p:cNvPr>
          <p:cNvSpPr>
            <a:spLocks noGrp="1"/>
          </p:cNvSpPr>
          <p:nvPr/>
        </p:nvSpPr>
        <p:spPr>
          <a:xfrm>
            <a:off x="5429250" y="3543300"/>
            <a:ext cx="1428750" cy="333375"/>
          </a:xfrm>
          <a:prstGeom prst="rect">
            <a:avLst/>
          </a:prstGeom>
          <a:noFill/>
          <a:ln w="0">
            <a:noFill/>
          </a:ln>
        </p:spPr>
        <p:txBody>
          <a:bodyPr anchor="ctr">
            <a:noAutofit/>
          </a:bodyPr>
          <a:lstStyle/>
          <a:p>
            <a:pPr algn="l">
              <a:defRPr sz="1725" b="0">
                <a:solidFill>
                  <a:srgbClr val="75818C"/>
                </a:solidFill>
                <a:latin typeface="Calibri"/>
                <a:ea typeface="Calibri"/>
                <a:cs typeface="Calibri"/>
              </a:defRPr>
            </a:pPr>
            <a:r>
              <a:rPr sz="1725" b="0">
                <a:solidFill>
                  <a:srgbClr val="75818C"/>
                </a:solidFill>
                <a:latin typeface="Calibri"/>
                <a:ea typeface="Calibri"/>
                <a:cs typeface="Calibri"/>
              </a:rPr>
              <a:t>Query</a:t>
            </a:r>
          </a:p>
        </p:txBody>
      </p:sp>
      <p:sp>
        <p:nvSpPr>
          <p:cNvPr id="24" name="Rectangle 23">
            <a:extLst>
              <a:ext uri="{FF2B5EF4-FFF2-40B4-BE49-F238E27FC236}">
                <a16:creationId xmlns:a16="http://schemas.microsoft.com/office/drawing/2014/main" id="{5D44C96E-DA29-473A-B08E-2365FFCC705C}"/>
              </a:ext>
            </a:extLst>
          </p:cNvPr>
          <p:cNvSpPr>
            <a:spLocks noGrp="1"/>
          </p:cNvSpPr>
          <p:nvPr/>
        </p:nvSpPr>
        <p:spPr>
          <a:xfrm>
            <a:off x="7639050" y="2952750"/>
            <a:ext cx="1943100" cy="1009650"/>
          </a:xfrm>
          <a:prstGeom prst="rect">
            <a:avLst/>
          </a:prstGeom>
          <a:solidFill>
            <a:srgbClr val="F0F6F3"/>
          </a:solidFill>
          <a:ln w="15240">
            <a:solidFill>
              <a:srgbClr val="F0F6F3"/>
            </a:solidFill>
          </a:ln>
        </p:spPr>
        <p:txBody>
          <a:bodyPr/>
          <a:lstStyle/>
          <a:p>
            <a:endParaRPr lang="en-US"/>
          </a:p>
        </p:txBody>
      </p:sp>
      <p:sp>
        <p:nvSpPr>
          <p:cNvPr id="25" name="G">
            <a:extLst>
              <a:ext uri="{FF2B5EF4-FFF2-40B4-BE49-F238E27FC236}">
                <a16:creationId xmlns:a16="http://schemas.microsoft.com/office/drawing/2014/main" id="{C8AA15B0-452E-4BA6-B4C8-E65BB48CDF6B}"/>
              </a:ext>
            </a:extLst>
          </p:cNvPr>
          <p:cNvSpPr>
            <a:spLocks noGrp="1"/>
          </p:cNvSpPr>
          <p:nvPr/>
        </p:nvSpPr>
        <p:spPr>
          <a:xfrm>
            <a:off x="6991350" y="290512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G</a:t>
            </a:r>
          </a:p>
        </p:txBody>
      </p:sp>
      <p:sp>
        <p:nvSpPr>
          <p:cNvPr id="26" name="G">
            <a:extLst>
              <a:ext uri="{FF2B5EF4-FFF2-40B4-BE49-F238E27FC236}">
                <a16:creationId xmlns:a16="http://schemas.microsoft.com/office/drawing/2014/main" id="{7CBC4AD5-9B01-4D54-B9FB-559BFF474AFE}"/>
              </a:ext>
            </a:extLst>
          </p:cNvPr>
          <p:cNvSpPr>
            <a:spLocks noGrp="1"/>
          </p:cNvSpPr>
          <p:nvPr/>
        </p:nvSpPr>
        <p:spPr>
          <a:xfrm>
            <a:off x="7315200" y="290512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G</a:t>
            </a:r>
          </a:p>
        </p:txBody>
      </p:sp>
      <p:sp>
        <p:nvSpPr>
          <p:cNvPr id="27" name="A">
            <a:extLst>
              <a:ext uri="{FF2B5EF4-FFF2-40B4-BE49-F238E27FC236}">
                <a16:creationId xmlns:a16="http://schemas.microsoft.com/office/drawing/2014/main" id="{1B69A61B-BB8F-4ECD-90E7-E940E0D1B96F}"/>
              </a:ext>
            </a:extLst>
          </p:cNvPr>
          <p:cNvSpPr>
            <a:spLocks noGrp="1"/>
          </p:cNvSpPr>
          <p:nvPr/>
        </p:nvSpPr>
        <p:spPr>
          <a:xfrm>
            <a:off x="7639050" y="2905125"/>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28" name="C">
            <a:extLst>
              <a:ext uri="{FF2B5EF4-FFF2-40B4-BE49-F238E27FC236}">
                <a16:creationId xmlns:a16="http://schemas.microsoft.com/office/drawing/2014/main" id="{F7E793E1-43D8-44B4-8216-88558CEDBC76}"/>
              </a:ext>
            </a:extLst>
          </p:cNvPr>
          <p:cNvSpPr>
            <a:spLocks noGrp="1"/>
          </p:cNvSpPr>
          <p:nvPr/>
        </p:nvSpPr>
        <p:spPr>
          <a:xfrm>
            <a:off x="7962900" y="2905125"/>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29" name="G">
            <a:extLst>
              <a:ext uri="{FF2B5EF4-FFF2-40B4-BE49-F238E27FC236}">
                <a16:creationId xmlns:a16="http://schemas.microsoft.com/office/drawing/2014/main" id="{E27E44DE-48D6-4C99-8152-2CE4557F254D}"/>
              </a:ext>
            </a:extLst>
          </p:cNvPr>
          <p:cNvSpPr>
            <a:spLocks noGrp="1"/>
          </p:cNvSpPr>
          <p:nvPr/>
        </p:nvSpPr>
        <p:spPr>
          <a:xfrm>
            <a:off x="8286750" y="2905125"/>
            <a:ext cx="323850" cy="457200"/>
          </a:xfrm>
          <a:prstGeom prst="rect">
            <a:avLst/>
          </a:prstGeom>
          <a:noFill/>
          <a:ln w="0">
            <a:noFill/>
          </a:ln>
        </p:spPr>
        <p:txBody>
          <a:bodyPr anchor="ctr">
            <a:noAutofit/>
          </a:bodyPr>
          <a:lstStyle/>
          <a:p>
            <a:pPr algn="ctr">
              <a:defRPr sz="2325" b="0">
                <a:solidFill>
                  <a:srgbClr val="7C80C3"/>
                </a:solidFill>
                <a:latin typeface="PT Mono"/>
                <a:ea typeface="PT Mono"/>
                <a:cs typeface="PT Mono"/>
              </a:defRPr>
            </a:pPr>
            <a:r>
              <a:rPr sz="2325" b="0">
                <a:solidFill>
                  <a:srgbClr val="7C80C3"/>
                </a:solidFill>
                <a:latin typeface="PT Mono"/>
                <a:ea typeface="PT Mono"/>
                <a:cs typeface="PT Mono"/>
              </a:rPr>
              <a:t>G</a:t>
            </a:r>
          </a:p>
        </p:txBody>
      </p:sp>
      <p:sp>
        <p:nvSpPr>
          <p:cNvPr id="30" name="T">
            <a:extLst>
              <a:ext uri="{FF2B5EF4-FFF2-40B4-BE49-F238E27FC236}">
                <a16:creationId xmlns:a16="http://schemas.microsoft.com/office/drawing/2014/main" id="{82E05651-22A8-4996-8EAF-ECA95C4CC48D}"/>
              </a:ext>
            </a:extLst>
          </p:cNvPr>
          <p:cNvSpPr>
            <a:spLocks noGrp="1"/>
          </p:cNvSpPr>
          <p:nvPr/>
        </p:nvSpPr>
        <p:spPr>
          <a:xfrm>
            <a:off x="8610600" y="2905125"/>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31" name="A">
            <a:extLst>
              <a:ext uri="{FF2B5EF4-FFF2-40B4-BE49-F238E27FC236}">
                <a16:creationId xmlns:a16="http://schemas.microsoft.com/office/drawing/2014/main" id="{6481D956-3810-443B-A392-61CD9C4A2A51}"/>
              </a:ext>
            </a:extLst>
          </p:cNvPr>
          <p:cNvSpPr>
            <a:spLocks noGrp="1"/>
          </p:cNvSpPr>
          <p:nvPr/>
        </p:nvSpPr>
        <p:spPr>
          <a:xfrm>
            <a:off x="8934450" y="2905125"/>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32" name="C">
            <a:extLst>
              <a:ext uri="{FF2B5EF4-FFF2-40B4-BE49-F238E27FC236}">
                <a16:creationId xmlns:a16="http://schemas.microsoft.com/office/drawing/2014/main" id="{61C5EEF1-2DD8-43DD-AEBC-356D50BC02D6}"/>
              </a:ext>
            </a:extLst>
          </p:cNvPr>
          <p:cNvSpPr>
            <a:spLocks noGrp="1"/>
          </p:cNvSpPr>
          <p:nvPr/>
        </p:nvSpPr>
        <p:spPr>
          <a:xfrm>
            <a:off x="9258300" y="2905125"/>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33" name="C">
            <a:extLst>
              <a:ext uri="{FF2B5EF4-FFF2-40B4-BE49-F238E27FC236}">
                <a16:creationId xmlns:a16="http://schemas.microsoft.com/office/drawing/2014/main" id="{4108B16B-02E9-4B3A-92B8-7C5E08F4FCEE}"/>
              </a:ext>
            </a:extLst>
          </p:cNvPr>
          <p:cNvSpPr>
            <a:spLocks noGrp="1"/>
          </p:cNvSpPr>
          <p:nvPr/>
        </p:nvSpPr>
        <p:spPr>
          <a:xfrm>
            <a:off x="9582150" y="290512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C</a:t>
            </a:r>
          </a:p>
        </p:txBody>
      </p:sp>
      <p:sp>
        <p:nvSpPr>
          <p:cNvPr id="34" name="C">
            <a:extLst>
              <a:ext uri="{FF2B5EF4-FFF2-40B4-BE49-F238E27FC236}">
                <a16:creationId xmlns:a16="http://schemas.microsoft.com/office/drawing/2014/main" id="{FCA40242-94E4-4748-B114-43B14056C2E2}"/>
              </a:ext>
            </a:extLst>
          </p:cNvPr>
          <p:cNvSpPr>
            <a:spLocks noGrp="1"/>
          </p:cNvSpPr>
          <p:nvPr/>
        </p:nvSpPr>
        <p:spPr>
          <a:xfrm>
            <a:off x="9906000" y="290512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C</a:t>
            </a:r>
          </a:p>
        </p:txBody>
      </p:sp>
      <p:sp>
        <p:nvSpPr>
          <p:cNvPr id="35" name="-">
            <a:extLst>
              <a:ext uri="{FF2B5EF4-FFF2-40B4-BE49-F238E27FC236}">
                <a16:creationId xmlns:a16="http://schemas.microsoft.com/office/drawing/2014/main" id="{98A0C3BD-37D6-4DFF-BC58-1A0AEB5EA849}"/>
              </a:ext>
            </a:extLst>
          </p:cNvPr>
          <p:cNvSpPr>
            <a:spLocks noGrp="1"/>
          </p:cNvSpPr>
          <p:nvPr/>
        </p:nvSpPr>
        <p:spPr>
          <a:xfrm>
            <a:off x="6991350" y="34861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a:t>
            </a:r>
          </a:p>
        </p:txBody>
      </p:sp>
      <p:sp>
        <p:nvSpPr>
          <p:cNvPr id="36" name="-">
            <a:extLst>
              <a:ext uri="{FF2B5EF4-FFF2-40B4-BE49-F238E27FC236}">
                <a16:creationId xmlns:a16="http://schemas.microsoft.com/office/drawing/2014/main" id="{9448A513-2940-4624-AD03-1B2E5C461D6A}"/>
              </a:ext>
            </a:extLst>
          </p:cNvPr>
          <p:cNvSpPr>
            <a:spLocks noGrp="1"/>
          </p:cNvSpPr>
          <p:nvPr/>
        </p:nvSpPr>
        <p:spPr>
          <a:xfrm>
            <a:off x="7315200" y="34861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a:t>
            </a:r>
          </a:p>
        </p:txBody>
      </p:sp>
      <p:sp>
        <p:nvSpPr>
          <p:cNvPr id="37" name="A">
            <a:extLst>
              <a:ext uri="{FF2B5EF4-FFF2-40B4-BE49-F238E27FC236}">
                <a16:creationId xmlns:a16="http://schemas.microsoft.com/office/drawing/2014/main" id="{08D79014-A76E-4288-B467-B81F882AA76F}"/>
              </a:ext>
            </a:extLst>
          </p:cNvPr>
          <p:cNvSpPr>
            <a:spLocks noGrp="1"/>
          </p:cNvSpPr>
          <p:nvPr/>
        </p:nvSpPr>
        <p:spPr>
          <a:xfrm>
            <a:off x="7639050" y="3486150"/>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38" name="C">
            <a:extLst>
              <a:ext uri="{FF2B5EF4-FFF2-40B4-BE49-F238E27FC236}">
                <a16:creationId xmlns:a16="http://schemas.microsoft.com/office/drawing/2014/main" id="{B6DF6ECB-19A4-4A8D-B89B-359406B3792F}"/>
              </a:ext>
            </a:extLst>
          </p:cNvPr>
          <p:cNvSpPr>
            <a:spLocks noGrp="1"/>
          </p:cNvSpPr>
          <p:nvPr/>
        </p:nvSpPr>
        <p:spPr>
          <a:xfrm>
            <a:off x="7962900" y="3486150"/>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39" name="G">
            <a:extLst>
              <a:ext uri="{FF2B5EF4-FFF2-40B4-BE49-F238E27FC236}">
                <a16:creationId xmlns:a16="http://schemas.microsoft.com/office/drawing/2014/main" id="{8FA3A59D-806F-4225-A270-EFC0F9A41595}"/>
              </a:ext>
            </a:extLst>
          </p:cNvPr>
          <p:cNvSpPr>
            <a:spLocks noGrp="1"/>
          </p:cNvSpPr>
          <p:nvPr/>
        </p:nvSpPr>
        <p:spPr>
          <a:xfrm>
            <a:off x="8286750" y="3486150"/>
            <a:ext cx="323850" cy="457200"/>
          </a:xfrm>
          <a:prstGeom prst="rect">
            <a:avLst/>
          </a:prstGeom>
          <a:noFill/>
          <a:ln w="0">
            <a:noFill/>
          </a:ln>
        </p:spPr>
        <p:txBody>
          <a:bodyPr anchor="ctr">
            <a:noAutofit/>
          </a:bodyPr>
          <a:lstStyle/>
          <a:p>
            <a:pPr algn="ctr">
              <a:defRPr sz="2325" b="0">
                <a:solidFill>
                  <a:srgbClr val="7C80C3"/>
                </a:solidFill>
                <a:latin typeface="PT Mono"/>
                <a:ea typeface="PT Mono"/>
                <a:cs typeface="PT Mono"/>
              </a:defRPr>
            </a:pPr>
            <a:r>
              <a:rPr sz="2325" b="0">
                <a:solidFill>
                  <a:srgbClr val="7C80C3"/>
                </a:solidFill>
                <a:latin typeface="PT Mono"/>
                <a:ea typeface="PT Mono"/>
                <a:cs typeface="PT Mono"/>
              </a:rPr>
              <a:t>G</a:t>
            </a:r>
          </a:p>
        </p:txBody>
      </p:sp>
      <p:sp>
        <p:nvSpPr>
          <p:cNvPr id="40" name="T">
            <a:extLst>
              <a:ext uri="{FF2B5EF4-FFF2-40B4-BE49-F238E27FC236}">
                <a16:creationId xmlns:a16="http://schemas.microsoft.com/office/drawing/2014/main" id="{20966E0E-3798-4D73-B6D0-50263127BDC6}"/>
              </a:ext>
            </a:extLst>
          </p:cNvPr>
          <p:cNvSpPr>
            <a:spLocks noGrp="1"/>
          </p:cNvSpPr>
          <p:nvPr/>
        </p:nvSpPr>
        <p:spPr>
          <a:xfrm>
            <a:off x="8610600" y="3486150"/>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41" name="A">
            <a:extLst>
              <a:ext uri="{FF2B5EF4-FFF2-40B4-BE49-F238E27FC236}">
                <a16:creationId xmlns:a16="http://schemas.microsoft.com/office/drawing/2014/main" id="{C57BFBFE-CC95-43C6-9929-6E44F954E736}"/>
              </a:ext>
            </a:extLst>
          </p:cNvPr>
          <p:cNvSpPr>
            <a:spLocks noGrp="1"/>
          </p:cNvSpPr>
          <p:nvPr/>
        </p:nvSpPr>
        <p:spPr>
          <a:xfrm>
            <a:off x="8934450" y="3486150"/>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42" name="C">
            <a:extLst>
              <a:ext uri="{FF2B5EF4-FFF2-40B4-BE49-F238E27FC236}">
                <a16:creationId xmlns:a16="http://schemas.microsoft.com/office/drawing/2014/main" id="{DE87EC0F-EE40-4627-8E42-6DC6B7C23600}"/>
              </a:ext>
            </a:extLst>
          </p:cNvPr>
          <p:cNvSpPr>
            <a:spLocks noGrp="1"/>
          </p:cNvSpPr>
          <p:nvPr/>
        </p:nvSpPr>
        <p:spPr>
          <a:xfrm>
            <a:off x="9258300" y="3486150"/>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43" name="-">
            <a:extLst>
              <a:ext uri="{FF2B5EF4-FFF2-40B4-BE49-F238E27FC236}">
                <a16:creationId xmlns:a16="http://schemas.microsoft.com/office/drawing/2014/main" id="{E2262350-8FC2-4B43-85DA-10AD6DCE6F51}"/>
              </a:ext>
            </a:extLst>
          </p:cNvPr>
          <p:cNvSpPr>
            <a:spLocks noGrp="1"/>
          </p:cNvSpPr>
          <p:nvPr/>
        </p:nvSpPr>
        <p:spPr>
          <a:xfrm>
            <a:off x="9582150" y="34861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a:t>
            </a:r>
          </a:p>
        </p:txBody>
      </p:sp>
      <p:sp>
        <p:nvSpPr>
          <p:cNvPr id="44" name="-">
            <a:extLst>
              <a:ext uri="{FF2B5EF4-FFF2-40B4-BE49-F238E27FC236}">
                <a16:creationId xmlns:a16="http://schemas.microsoft.com/office/drawing/2014/main" id="{C97198E9-C91E-426E-AD8B-4B8ABE661D3F}"/>
              </a:ext>
            </a:extLst>
          </p:cNvPr>
          <p:cNvSpPr>
            <a:spLocks noGrp="1"/>
          </p:cNvSpPr>
          <p:nvPr/>
        </p:nvSpPr>
        <p:spPr>
          <a:xfrm>
            <a:off x="9906000" y="34861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a:t>
            </a:r>
          </a:p>
        </p:txBody>
      </p:sp>
      <p:sp>
        <p:nvSpPr>
          <p:cNvPr id="45" name="Straight Connector 44">
            <a:extLst>
              <a:ext uri="{FF2B5EF4-FFF2-40B4-BE49-F238E27FC236}">
                <a16:creationId xmlns:a16="http://schemas.microsoft.com/office/drawing/2014/main" id="{468EED6B-7D1A-4BEE-BBC9-F868AC467713}"/>
              </a:ext>
            </a:extLst>
          </p:cNvPr>
          <p:cNvSpPr>
            <a:spLocks noGrp="1"/>
          </p:cNvSpPr>
          <p:nvPr/>
        </p:nvSpPr>
        <p:spPr>
          <a:xfrm>
            <a:off x="619125" y="4343400"/>
            <a:ext cx="10906125" cy="0"/>
          </a:xfrm>
          <a:prstGeom prst="line">
            <a:avLst/>
          </a:prstGeom>
          <a:noFill/>
          <a:ln w="13335">
            <a:solidFill>
              <a:srgbClr val="DEE5EA"/>
            </a:solidFill>
          </a:ln>
        </p:spPr>
        <p:txBody>
          <a:bodyPr/>
          <a:lstStyle/>
          <a:p>
            <a:endParaRPr lang="en-US"/>
          </a:p>
        </p:txBody>
      </p:sp>
      <p:sp>
        <p:nvSpPr>
          <p:cNvPr id="46" name="Local">
            <a:extLst>
              <a:ext uri="{FF2B5EF4-FFF2-40B4-BE49-F238E27FC236}">
                <a16:creationId xmlns:a16="http://schemas.microsoft.com/office/drawing/2014/main" id="{AEBC869D-AE3E-4B47-97D3-420322431B30}"/>
              </a:ext>
            </a:extLst>
          </p:cNvPr>
          <p:cNvSpPr>
            <a:spLocks noGrp="1"/>
          </p:cNvSpPr>
          <p:nvPr/>
        </p:nvSpPr>
        <p:spPr>
          <a:xfrm>
            <a:off x="619125" y="4648200"/>
            <a:ext cx="3810000" cy="438150"/>
          </a:xfrm>
          <a:prstGeom prst="rect">
            <a:avLst/>
          </a:prstGeom>
          <a:noFill/>
          <a:ln w="0">
            <a:noFill/>
          </a:ln>
        </p:spPr>
        <p:txBody>
          <a:bodyPr anchor="ctr">
            <a:noAutofit/>
          </a:bodyPr>
          <a:lstStyle/>
          <a:p>
            <a:pPr algn="l">
              <a:defRPr sz="2625" b="1">
                <a:solidFill>
                  <a:srgbClr val="4775BD"/>
                </a:solidFill>
                <a:latin typeface="Calibri"/>
                <a:ea typeface="Calibri"/>
                <a:cs typeface="Calibri"/>
              </a:defRPr>
            </a:pPr>
            <a:r>
              <a:rPr sz="2625" b="1">
                <a:solidFill>
                  <a:srgbClr val="4775BD"/>
                </a:solidFill>
                <a:latin typeface="Calibri"/>
                <a:ea typeface="Calibri"/>
                <a:cs typeface="Calibri"/>
              </a:rPr>
              <a:t>Local</a:t>
            </a:r>
          </a:p>
        </p:txBody>
      </p:sp>
      <p:sp>
        <p:nvSpPr>
          <p:cNvPr id="47" name="Matching Substrings of Both">
            <a:extLst>
              <a:ext uri="{FF2B5EF4-FFF2-40B4-BE49-F238E27FC236}">
                <a16:creationId xmlns:a16="http://schemas.microsoft.com/office/drawing/2014/main" id="{E2E72CE2-FD74-42E9-8E37-B76F2C903E9C}"/>
              </a:ext>
            </a:extLst>
          </p:cNvPr>
          <p:cNvSpPr>
            <a:spLocks noGrp="1"/>
          </p:cNvSpPr>
          <p:nvPr/>
        </p:nvSpPr>
        <p:spPr>
          <a:xfrm>
            <a:off x="619125" y="5162550"/>
            <a:ext cx="4286250" cy="666750"/>
          </a:xfrm>
          <a:prstGeom prst="rect">
            <a:avLst/>
          </a:prstGeom>
          <a:noFill/>
          <a:ln w="0">
            <a:noFill/>
          </a:ln>
        </p:spPr>
        <p:txBody>
          <a:bodyPr anchor="ctr">
            <a:noAutofit/>
          </a:bodyPr>
          <a:lstStyle/>
          <a:p>
            <a:pPr algn="l">
              <a:defRPr sz="2025" b="0">
                <a:solidFill>
                  <a:srgbClr val="24313B"/>
                </a:solidFill>
                <a:latin typeface="Calibri"/>
                <a:ea typeface="Calibri"/>
                <a:cs typeface="Calibri"/>
              </a:defRPr>
            </a:pPr>
            <a:r>
              <a:rPr sz="2025" b="0">
                <a:solidFill>
                  <a:srgbClr val="24313B"/>
                </a:solidFill>
                <a:latin typeface="Calibri"/>
                <a:ea typeface="Calibri"/>
                <a:cs typeface="Calibri"/>
              </a:rPr>
              <a:t>Matching Substrings of Both</a:t>
            </a:r>
          </a:p>
        </p:txBody>
      </p:sp>
      <p:sp>
        <p:nvSpPr>
          <p:cNvPr id="48" name="Reference">
            <a:extLst>
              <a:ext uri="{FF2B5EF4-FFF2-40B4-BE49-F238E27FC236}">
                <a16:creationId xmlns:a16="http://schemas.microsoft.com/office/drawing/2014/main" id="{BAEF10DB-BF03-429C-9272-D29CA6007723}"/>
              </a:ext>
            </a:extLst>
          </p:cNvPr>
          <p:cNvSpPr>
            <a:spLocks noGrp="1"/>
          </p:cNvSpPr>
          <p:nvPr/>
        </p:nvSpPr>
        <p:spPr>
          <a:xfrm>
            <a:off x="5429250" y="4648200"/>
            <a:ext cx="1428750" cy="333375"/>
          </a:xfrm>
          <a:prstGeom prst="rect">
            <a:avLst/>
          </a:prstGeom>
          <a:noFill/>
          <a:ln w="0">
            <a:noFill/>
          </a:ln>
        </p:spPr>
        <p:txBody>
          <a:bodyPr anchor="ctr">
            <a:noAutofit/>
          </a:bodyPr>
          <a:lstStyle/>
          <a:p>
            <a:pPr algn="l">
              <a:defRPr sz="1725" b="0">
                <a:solidFill>
                  <a:srgbClr val="75818C"/>
                </a:solidFill>
                <a:latin typeface="Calibri"/>
                <a:ea typeface="Calibri"/>
                <a:cs typeface="Calibri"/>
              </a:defRPr>
            </a:pPr>
            <a:r>
              <a:rPr sz="1725" b="0">
                <a:solidFill>
                  <a:srgbClr val="75818C"/>
                </a:solidFill>
                <a:latin typeface="Calibri"/>
                <a:ea typeface="Calibri"/>
                <a:cs typeface="Calibri"/>
              </a:rPr>
              <a:t>Reference</a:t>
            </a:r>
          </a:p>
        </p:txBody>
      </p:sp>
      <p:sp>
        <p:nvSpPr>
          <p:cNvPr id="49" name="Query">
            <a:extLst>
              <a:ext uri="{FF2B5EF4-FFF2-40B4-BE49-F238E27FC236}">
                <a16:creationId xmlns:a16="http://schemas.microsoft.com/office/drawing/2014/main" id="{DE751455-F212-4CF5-9A97-A3E7FF8FF924}"/>
              </a:ext>
            </a:extLst>
          </p:cNvPr>
          <p:cNvSpPr>
            <a:spLocks noGrp="1"/>
          </p:cNvSpPr>
          <p:nvPr/>
        </p:nvSpPr>
        <p:spPr>
          <a:xfrm>
            <a:off x="5429250" y="5229225"/>
            <a:ext cx="1428750" cy="333375"/>
          </a:xfrm>
          <a:prstGeom prst="rect">
            <a:avLst/>
          </a:prstGeom>
          <a:noFill/>
          <a:ln w="0">
            <a:noFill/>
          </a:ln>
        </p:spPr>
        <p:txBody>
          <a:bodyPr anchor="ctr">
            <a:noAutofit/>
          </a:bodyPr>
          <a:lstStyle/>
          <a:p>
            <a:pPr algn="l">
              <a:defRPr sz="1725" b="0">
                <a:solidFill>
                  <a:srgbClr val="75818C"/>
                </a:solidFill>
                <a:latin typeface="Calibri"/>
                <a:ea typeface="Calibri"/>
                <a:cs typeface="Calibri"/>
              </a:defRPr>
            </a:pPr>
            <a:r>
              <a:rPr sz="1725" b="0">
                <a:solidFill>
                  <a:srgbClr val="75818C"/>
                </a:solidFill>
                <a:latin typeface="Calibri"/>
                <a:ea typeface="Calibri"/>
                <a:cs typeface="Calibri"/>
              </a:rPr>
              <a:t>Query</a:t>
            </a:r>
          </a:p>
        </p:txBody>
      </p:sp>
      <p:sp>
        <p:nvSpPr>
          <p:cNvPr id="50" name="Rectangle 49">
            <a:extLst>
              <a:ext uri="{FF2B5EF4-FFF2-40B4-BE49-F238E27FC236}">
                <a16:creationId xmlns:a16="http://schemas.microsoft.com/office/drawing/2014/main" id="{3D799097-FC9C-4942-BC2F-4844C9CD8ABB}"/>
              </a:ext>
            </a:extLst>
          </p:cNvPr>
          <p:cNvSpPr>
            <a:spLocks noGrp="1"/>
          </p:cNvSpPr>
          <p:nvPr/>
        </p:nvSpPr>
        <p:spPr>
          <a:xfrm>
            <a:off x="7639050" y="4638675"/>
            <a:ext cx="1295400" cy="1009650"/>
          </a:xfrm>
          <a:prstGeom prst="rect">
            <a:avLst/>
          </a:prstGeom>
          <a:solidFill>
            <a:srgbClr val="F0F6F3"/>
          </a:solidFill>
          <a:ln w="15240">
            <a:solidFill>
              <a:srgbClr val="F0F6F3"/>
            </a:solidFill>
          </a:ln>
        </p:spPr>
        <p:txBody>
          <a:bodyPr/>
          <a:lstStyle/>
          <a:p>
            <a:endParaRPr lang="en-US"/>
          </a:p>
        </p:txBody>
      </p:sp>
      <p:sp>
        <p:nvSpPr>
          <p:cNvPr id="51" name="T">
            <a:extLst>
              <a:ext uri="{FF2B5EF4-FFF2-40B4-BE49-F238E27FC236}">
                <a16:creationId xmlns:a16="http://schemas.microsoft.com/office/drawing/2014/main" id="{AE1319F9-E9DF-4682-8601-DA4EDDCF0684}"/>
              </a:ext>
            </a:extLst>
          </p:cNvPr>
          <p:cNvSpPr>
            <a:spLocks noGrp="1"/>
          </p:cNvSpPr>
          <p:nvPr/>
        </p:nvSpPr>
        <p:spPr>
          <a:xfrm>
            <a:off x="6991350" y="45910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T</a:t>
            </a:r>
          </a:p>
        </p:txBody>
      </p:sp>
      <p:sp>
        <p:nvSpPr>
          <p:cNvPr id="52" name="T">
            <a:extLst>
              <a:ext uri="{FF2B5EF4-FFF2-40B4-BE49-F238E27FC236}">
                <a16:creationId xmlns:a16="http://schemas.microsoft.com/office/drawing/2014/main" id="{BD5BC48A-BA7B-4873-8CA8-B5BAF9C925FF}"/>
              </a:ext>
            </a:extLst>
          </p:cNvPr>
          <p:cNvSpPr>
            <a:spLocks noGrp="1"/>
          </p:cNvSpPr>
          <p:nvPr/>
        </p:nvSpPr>
        <p:spPr>
          <a:xfrm>
            <a:off x="7315200" y="45910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T</a:t>
            </a:r>
          </a:p>
        </p:txBody>
      </p:sp>
      <p:sp>
        <p:nvSpPr>
          <p:cNvPr id="53" name="A">
            <a:extLst>
              <a:ext uri="{FF2B5EF4-FFF2-40B4-BE49-F238E27FC236}">
                <a16:creationId xmlns:a16="http://schemas.microsoft.com/office/drawing/2014/main" id="{1066C179-8D8C-493E-AB0F-214B1A07DAD7}"/>
              </a:ext>
            </a:extLst>
          </p:cNvPr>
          <p:cNvSpPr>
            <a:spLocks noGrp="1"/>
          </p:cNvSpPr>
          <p:nvPr/>
        </p:nvSpPr>
        <p:spPr>
          <a:xfrm>
            <a:off x="7639050" y="4591050"/>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54" name="C">
            <a:extLst>
              <a:ext uri="{FF2B5EF4-FFF2-40B4-BE49-F238E27FC236}">
                <a16:creationId xmlns:a16="http://schemas.microsoft.com/office/drawing/2014/main" id="{953D74B2-1645-474C-9F13-0C64436BE94D}"/>
              </a:ext>
            </a:extLst>
          </p:cNvPr>
          <p:cNvSpPr>
            <a:spLocks noGrp="1"/>
          </p:cNvSpPr>
          <p:nvPr/>
        </p:nvSpPr>
        <p:spPr>
          <a:xfrm>
            <a:off x="7962900" y="4591050"/>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55" name="G">
            <a:extLst>
              <a:ext uri="{FF2B5EF4-FFF2-40B4-BE49-F238E27FC236}">
                <a16:creationId xmlns:a16="http://schemas.microsoft.com/office/drawing/2014/main" id="{18BFE8A6-1982-4C6C-897E-521AA73D00DC}"/>
              </a:ext>
            </a:extLst>
          </p:cNvPr>
          <p:cNvSpPr>
            <a:spLocks noGrp="1"/>
          </p:cNvSpPr>
          <p:nvPr/>
        </p:nvSpPr>
        <p:spPr>
          <a:xfrm>
            <a:off x="8286750" y="4591050"/>
            <a:ext cx="323850" cy="457200"/>
          </a:xfrm>
          <a:prstGeom prst="rect">
            <a:avLst/>
          </a:prstGeom>
          <a:noFill/>
          <a:ln w="0">
            <a:noFill/>
          </a:ln>
        </p:spPr>
        <p:txBody>
          <a:bodyPr anchor="ctr">
            <a:noAutofit/>
          </a:bodyPr>
          <a:lstStyle/>
          <a:p>
            <a:pPr algn="ctr">
              <a:defRPr sz="2325" b="0">
                <a:solidFill>
                  <a:srgbClr val="7C80C3"/>
                </a:solidFill>
                <a:latin typeface="PT Mono"/>
                <a:ea typeface="PT Mono"/>
                <a:cs typeface="PT Mono"/>
              </a:defRPr>
            </a:pPr>
            <a:r>
              <a:rPr sz="2325" b="0">
                <a:solidFill>
                  <a:srgbClr val="7C80C3"/>
                </a:solidFill>
                <a:latin typeface="PT Mono"/>
                <a:ea typeface="PT Mono"/>
                <a:cs typeface="PT Mono"/>
              </a:rPr>
              <a:t>G</a:t>
            </a:r>
          </a:p>
        </p:txBody>
      </p:sp>
      <p:sp>
        <p:nvSpPr>
          <p:cNvPr id="56" name="T">
            <a:extLst>
              <a:ext uri="{FF2B5EF4-FFF2-40B4-BE49-F238E27FC236}">
                <a16:creationId xmlns:a16="http://schemas.microsoft.com/office/drawing/2014/main" id="{04150E57-7AD6-45BA-AE8D-4BC99769ECFB}"/>
              </a:ext>
            </a:extLst>
          </p:cNvPr>
          <p:cNvSpPr>
            <a:spLocks noGrp="1"/>
          </p:cNvSpPr>
          <p:nvPr/>
        </p:nvSpPr>
        <p:spPr>
          <a:xfrm>
            <a:off x="8610600" y="4591050"/>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57" name="G">
            <a:extLst>
              <a:ext uri="{FF2B5EF4-FFF2-40B4-BE49-F238E27FC236}">
                <a16:creationId xmlns:a16="http://schemas.microsoft.com/office/drawing/2014/main" id="{27CE277A-962C-4497-9CC8-BC255B9E5BDC}"/>
              </a:ext>
            </a:extLst>
          </p:cNvPr>
          <p:cNvSpPr>
            <a:spLocks noGrp="1"/>
          </p:cNvSpPr>
          <p:nvPr/>
        </p:nvSpPr>
        <p:spPr>
          <a:xfrm>
            <a:off x="8934450" y="45910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G</a:t>
            </a:r>
          </a:p>
        </p:txBody>
      </p:sp>
      <p:sp>
        <p:nvSpPr>
          <p:cNvPr id="58" name="G">
            <a:extLst>
              <a:ext uri="{FF2B5EF4-FFF2-40B4-BE49-F238E27FC236}">
                <a16:creationId xmlns:a16="http://schemas.microsoft.com/office/drawing/2014/main" id="{B989BB67-187D-4FD0-9ED8-F580334993B7}"/>
              </a:ext>
            </a:extLst>
          </p:cNvPr>
          <p:cNvSpPr>
            <a:spLocks noGrp="1"/>
          </p:cNvSpPr>
          <p:nvPr/>
        </p:nvSpPr>
        <p:spPr>
          <a:xfrm>
            <a:off x="9258300" y="4591050"/>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G</a:t>
            </a:r>
          </a:p>
        </p:txBody>
      </p:sp>
      <p:sp>
        <p:nvSpPr>
          <p:cNvPr id="59" name="C">
            <a:extLst>
              <a:ext uri="{FF2B5EF4-FFF2-40B4-BE49-F238E27FC236}">
                <a16:creationId xmlns:a16="http://schemas.microsoft.com/office/drawing/2014/main" id="{7A83234D-2E09-49B6-9A77-F0129DA055C7}"/>
              </a:ext>
            </a:extLst>
          </p:cNvPr>
          <p:cNvSpPr>
            <a:spLocks noGrp="1"/>
          </p:cNvSpPr>
          <p:nvPr/>
        </p:nvSpPr>
        <p:spPr>
          <a:xfrm>
            <a:off x="6991350" y="517207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C</a:t>
            </a:r>
          </a:p>
        </p:txBody>
      </p:sp>
      <p:sp>
        <p:nvSpPr>
          <p:cNvPr id="60" name="C">
            <a:extLst>
              <a:ext uri="{FF2B5EF4-FFF2-40B4-BE49-F238E27FC236}">
                <a16:creationId xmlns:a16="http://schemas.microsoft.com/office/drawing/2014/main" id="{6A1C8E3C-7786-40FD-B896-452AF3E4B273}"/>
              </a:ext>
            </a:extLst>
          </p:cNvPr>
          <p:cNvSpPr>
            <a:spLocks noGrp="1"/>
          </p:cNvSpPr>
          <p:nvPr/>
        </p:nvSpPr>
        <p:spPr>
          <a:xfrm>
            <a:off x="7315200" y="517207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C</a:t>
            </a:r>
          </a:p>
        </p:txBody>
      </p:sp>
      <p:sp>
        <p:nvSpPr>
          <p:cNvPr id="61" name="A">
            <a:extLst>
              <a:ext uri="{FF2B5EF4-FFF2-40B4-BE49-F238E27FC236}">
                <a16:creationId xmlns:a16="http://schemas.microsoft.com/office/drawing/2014/main" id="{38033994-3B35-4028-92A0-B21F22113C14}"/>
              </a:ext>
            </a:extLst>
          </p:cNvPr>
          <p:cNvSpPr>
            <a:spLocks noGrp="1"/>
          </p:cNvSpPr>
          <p:nvPr/>
        </p:nvSpPr>
        <p:spPr>
          <a:xfrm>
            <a:off x="7639050" y="5172075"/>
            <a:ext cx="323850" cy="457200"/>
          </a:xfrm>
          <a:prstGeom prst="rect">
            <a:avLst/>
          </a:prstGeom>
          <a:noFill/>
          <a:ln w="0">
            <a:noFill/>
          </a:ln>
        </p:spPr>
        <p:txBody>
          <a:bodyPr anchor="ctr">
            <a:noAutofit/>
          </a:bodyPr>
          <a:lstStyle/>
          <a:p>
            <a:pPr algn="ctr">
              <a:defRPr sz="2325" b="0">
                <a:solidFill>
                  <a:srgbClr val="C8498E"/>
                </a:solidFill>
                <a:latin typeface="PT Mono"/>
                <a:ea typeface="PT Mono"/>
                <a:cs typeface="PT Mono"/>
              </a:defRPr>
            </a:pPr>
            <a:r>
              <a:rPr sz="2325" b="0">
                <a:solidFill>
                  <a:srgbClr val="C8498E"/>
                </a:solidFill>
                <a:latin typeface="PT Mono"/>
                <a:ea typeface="PT Mono"/>
                <a:cs typeface="PT Mono"/>
              </a:rPr>
              <a:t>A</a:t>
            </a:r>
          </a:p>
        </p:txBody>
      </p:sp>
      <p:sp>
        <p:nvSpPr>
          <p:cNvPr id="62" name="C">
            <a:extLst>
              <a:ext uri="{FF2B5EF4-FFF2-40B4-BE49-F238E27FC236}">
                <a16:creationId xmlns:a16="http://schemas.microsoft.com/office/drawing/2014/main" id="{69BB9653-6B40-4697-B41C-5431A69E276F}"/>
              </a:ext>
            </a:extLst>
          </p:cNvPr>
          <p:cNvSpPr>
            <a:spLocks noGrp="1"/>
          </p:cNvSpPr>
          <p:nvPr/>
        </p:nvSpPr>
        <p:spPr>
          <a:xfrm>
            <a:off x="7962900" y="5172075"/>
            <a:ext cx="323850" cy="457200"/>
          </a:xfrm>
          <a:prstGeom prst="rect">
            <a:avLst/>
          </a:prstGeom>
          <a:noFill/>
          <a:ln w="0">
            <a:noFill/>
          </a:ln>
        </p:spPr>
        <p:txBody>
          <a:bodyPr anchor="ctr">
            <a:noAutofit/>
          </a:bodyPr>
          <a:lstStyle/>
          <a:p>
            <a:pPr algn="ctr">
              <a:defRPr sz="2325" b="0">
                <a:solidFill>
                  <a:srgbClr val="3A96AA"/>
                </a:solidFill>
                <a:latin typeface="PT Mono"/>
                <a:ea typeface="PT Mono"/>
                <a:cs typeface="PT Mono"/>
              </a:defRPr>
            </a:pPr>
            <a:r>
              <a:rPr sz="2325" b="0">
                <a:solidFill>
                  <a:srgbClr val="3A96AA"/>
                </a:solidFill>
                <a:latin typeface="PT Mono"/>
                <a:ea typeface="PT Mono"/>
                <a:cs typeface="PT Mono"/>
              </a:rPr>
              <a:t>C</a:t>
            </a:r>
          </a:p>
        </p:txBody>
      </p:sp>
      <p:sp>
        <p:nvSpPr>
          <p:cNvPr id="63" name="G">
            <a:extLst>
              <a:ext uri="{FF2B5EF4-FFF2-40B4-BE49-F238E27FC236}">
                <a16:creationId xmlns:a16="http://schemas.microsoft.com/office/drawing/2014/main" id="{344B921A-4A58-4F94-8365-5457DE9EECB0}"/>
              </a:ext>
            </a:extLst>
          </p:cNvPr>
          <p:cNvSpPr>
            <a:spLocks noGrp="1"/>
          </p:cNvSpPr>
          <p:nvPr/>
        </p:nvSpPr>
        <p:spPr>
          <a:xfrm>
            <a:off x="8286750" y="5172075"/>
            <a:ext cx="323850" cy="457200"/>
          </a:xfrm>
          <a:prstGeom prst="rect">
            <a:avLst/>
          </a:prstGeom>
          <a:noFill/>
          <a:ln w="0">
            <a:noFill/>
          </a:ln>
        </p:spPr>
        <p:txBody>
          <a:bodyPr anchor="ctr">
            <a:noAutofit/>
          </a:bodyPr>
          <a:lstStyle/>
          <a:p>
            <a:pPr algn="ctr">
              <a:defRPr sz="2325" b="0">
                <a:solidFill>
                  <a:srgbClr val="7C80C3"/>
                </a:solidFill>
                <a:latin typeface="PT Mono"/>
                <a:ea typeface="PT Mono"/>
                <a:cs typeface="PT Mono"/>
              </a:defRPr>
            </a:pPr>
            <a:r>
              <a:rPr sz="2325" b="0">
                <a:solidFill>
                  <a:srgbClr val="7C80C3"/>
                </a:solidFill>
                <a:latin typeface="PT Mono"/>
                <a:ea typeface="PT Mono"/>
                <a:cs typeface="PT Mono"/>
              </a:rPr>
              <a:t>G</a:t>
            </a:r>
          </a:p>
        </p:txBody>
      </p:sp>
      <p:sp>
        <p:nvSpPr>
          <p:cNvPr id="64" name="T">
            <a:extLst>
              <a:ext uri="{FF2B5EF4-FFF2-40B4-BE49-F238E27FC236}">
                <a16:creationId xmlns:a16="http://schemas.microsoft.com/office/drawing/2014/main" id="{BDC998C2-EABD-44FF-9781-A2CEA4998BC0}"/>
              </a:ext>
            </a:extLst>
          </p:cNvPr>
          <p:cNvSpPr>
            <a:spLocks noGrp="1"/>
          </p:cNvSpPr>
          <p:nvPr/>
        </p:nvSpPr>
        <p:spPr>
          <a:xfrm>
            <a:off x="8610600" y="5172075"/>
            <a:ext cx="323850" cy="457200"/>
          </a:xfrm>
          <a:prstGeom prst="rect">
            <a:avLst/>
          </a:prstGeom>
          <a:noFill/>
          <a:ln w="0">
            <a:noFill/>
          </a:ln>
        </p:spPr>
        <p:txBody>
          <a:bodyPr anchor="ctr">
            <a:noAutofit/>
          </a:bodyPr>
          <a:lstStyle/>
          <a:p>
            <a:pPr algn="ctr">
              <a:defRPr sz="2325" b="0">
                <a:solidFill>
                  <a:srgbClr val="DB795E"/>
                </a:solidFill>
                <a:latin typeface="PT Mono"/>
                <a:ea typeface="PT Mono"/>
                <a:cs typeface="PT Mono"/>
              </a:defRPr>
            </a:pPr>
            <a:r>
              <a:rPr sz="2325" b="0">
                <a:solidFill>
                  <a:srgbClr val="DB795E"/>
                </a:solidFill>
                <a:latin typeface="PT Mono"/>
                <a:ea typeface="PT Mono"/>
                <a:cs typeface="PT Mono"/>
              </a:rPr>
              <a:t>T</a:t>
            </a:r>
          </a:p>
        </p:txBody>
      </p:sp>
      <p:sp>
        <p:nvSpPr>
          <p:cNvPr id="65" name="A">
            <a:extLst>
              <a:ext uri="{FF2B5EF4-FFF2-40B4-BE49-F238E27FC236}">
                <a16:creationId xmlns:a16="http://schemas.microsoft.com/office/drawing/2014/main" id="{D7AED968-9F45-41D1-8A09-38FD9FEA9A0D}"/>
              </a:ext>
            </a:extLst>
          </p:cNvPr>
          <p:cNvSpPr>
            <a:spLocks noGrp="1"/>
          </p:cNvSpPr>
          <p:nvPr/>
        </p:nvSpPr>
        <p:spPr>
          <a:xfrm>
            <a:off x="8934450" y="517207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A</a:t>
            </a:r>
          </a:p>
        </p:txBody>
      </p:sp>
      <p:sp>
        <p:nvSpPr>
          <p:cNvPr id="66" name="A">
            <a:extLst>
              <a:ext uri="{FF2B5EF4-FFF2-40B4-BE49-F238E27FC236}">
                <a16:creationId xmlns:a16="http://schemas.microsoft.com/office/drawing/2014/main" id="{1D0091DD-8781-4C05-B505-39CB56828040}"/>
              </a:ext>
            </a:extLst>
          </p:cNvPr>
          <p:cNvSpPr>
            <a:spLocks noGrp="1"/>
          </p:cNvSpPr>
          <p:nvPr/>
        </p:nvSpPr>
        <p:spPr>
          <a:xfrm>
            <a:off x="9258300" y="5172075"/>
            <a:ext cx="323850" cy="457200"/>
          </a:xfrm>
          <a:prstGeom prst="rect">
            <a:avLst/>
          </a:prstGeom>
          <a:noFill/>
          <a:ln w="0">
            <a:noFill/>
          </a:ln>
        </p:spPr>
        <p:txBody>
          <a:bodyPr anchor="ctr">
            <a:noAutofit/>
          </a:bodyPr>
          <a:lstStyle/>
          <a:p>
            <a:pPr algn="ctr">
              <a:defRPr sz="2325" b="0">
                <a:solidFill>
                  <a:srgbClr val="BCC3C7"/>
                </a:solidFill>
                <a:latin typeface="PT Mono"/>
                <a:ea typeface="PT Mono"/>
                <a:cs typeface="PT Mono"/>
              </a:defRPr>
            </a:pPr>
            <a:r>
              <a:rPr sz="2325" b="0">
                <a:solidFill>
                  <a:srgbClr val="BCC3C7"/>
                </a:solidFill>
                <a:latin typeface="PT Mono"/>
                <a:ea typeface="PT Mono"/>
                <a:cs typeface="PT Mono"/>
              </a:rPr>
              <a:t>A</a:t>
            </a:r>
          </a:p>
        </p:txBody>
      </p:sp>
      <p:sp>
        <p:nvSpPr>
          <p:cNvPr id="68"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11D8346C-7DC3-46AB-B3E4-51CC0FA7D889}" type="slidenum">
              <a:rPr lang="en-US" sz="2400" b="1">
                <a:solidFill>
                  <a:srgbClr val="000000"/>
                </a:solidFill>
                <a:latin typeface="Garamond"/>
                <a:ea typeface="Garamond"/>
                <a:cs typeface="Garamond"/>
              </a:rPr>
              <a:t>24</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84660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1"/>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62"/>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65"/>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Alignment: Filling the DP Matrix</a:t>
            </a:r>
          </a:p>
        </p:txBody>
      </p:sp>
      <p:pic>
        <p:nvPicPr>
          <p:cNvPr id="4" name="02-dp-matrix">
            <a:hlinkClick r:id="" action="ppaction://media"/>
            <a:extLst>
              <a:ext uri="{FF2B5EF4-FFF2-40B4-BE49-F238E27FC236}">
                <a16:creationId xmlns:a16="http://schemas.microsoft.com/office/drawing/2014/main" id="{0AAC596C-6D99-2649-6DEA-DE5581310C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2800" y="1193800"/>
            <a:ext cx="10566400" cy="5283200"/>
          </a:xfrm>
          <a:prstGeom prst="rect">
            <a:avLst/>
          </a:prstGeom>
        </p:spPr>
      </p:pic>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ABBEDEF4-5F88-459E-9109-8A4B2D936E27}" type="slidenum">
              <a:rPr lang="en-US" sz="2400" b="1">
                <a:solidFill>
                  <a:srgbClr val="000000"/>
                </a:solidFill>
                <a:latin typeface="Garamond"/>
                <a:ea typeface="Garamond"/>
                <a:cs typeface="Garamond"/>
              </a:rPr>
              <a:t>25</a:t>
            </a:fld>
            <a:endParaRPr lang="en-US" sz="2400" b="1">
              <a:solidFill>
                <a:srgbClr val="000000"/>
              </a:solidFill>
              <a:latin typeface="Garamond"/>
              <a:ea typeface="Garamond"/>
              <a:cs typeface="Garamond"/>
            </a:endParaRPr>
          </a:p>
        </p:txBody>
      </p:sp>
      <p:sp>
        <p:nvSpPr>
          <p:cNvPr id="6" name="Figure Explanation"/>
          <p:cNvSpPr>
            <a:spLocks noGrp="1"/>
          </p:cNvSpPr>
          <p:nvPr/>
        </p:nvSpPr>
        <p:spPr>
          <a:xfrm>
            <a:off x="685800" y="927100"/>
            <a:ext cx="11049000" cy="393700"/>
          </a:xfrm>
          <a:prstGeom prst="rect">
            <a:avLst/>
          </a:prstGeom>
        </p:spPr>
        <p:txBody>
          <a:bodyPr vert="horz" wrap="none" lIns="0" tIns="0" rIns="0" bIns="0" rtlCol="0" anchor="t">
            <a:noAutofit/>
          </a:bodyPr>
          <a:lstStyle/>
          <a:p>
            <a:r>
              <a:rPr sz="2400" b="0">
                <a:solidFill>
                  <a:srgbClr val="596772"/>
                </a:solidFill>
                <a:latin typeface="Calibri"/>
                <a:ea typeface="Calibri"/>
                <a:cs typeface="Calibri"/>
              </a:rPr>
              <a:t>Each cell stores the best cost for two prefixes</a:t>
            </a:r>
          </a:p>
        </p:txBody>
      </p:sp>
    </p:spTree>
    <p:extLst>
      <p:ext uri="{BB962C8B-B14F-4D97-AF65-F5344CB8AC3E}">
        <p14:creationId xmlns:p14="http://schemas.microsoft.com/office/powerpoint/2010/main" val="172791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67"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Alignment: Traceback</a:t>
            </a:r>
          </a:p>
        </p:txBody>
      </p:sp>
      <p:pic>
        <p:nvPicPr>
          <p:cNvPr id="4" name="03-traceback">
            <a:hlinkClick r:id="" action="ppaction://media"/>
            <a:extLst>
              <a:ext uri="{FF2B5EF4-FFF2-40B4-BE49-F238E27FC236}">
                <a16:creationId xmlns:a16="http://schemas.microsoft.com/office/drawing/2014/main" id="{0AAC596C-6D99-2649-6DEA-DE5581310C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2800" y="1193800"/>
            <a:ext cx="10566400" cy="5283200"/>
          </a:xfrm>
          <a:prstGeom prst="rect">
            <a:avLst/>
          </a:prstGeom>
        </p:spPr>
      </p:pic>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DF61A6E8-6A93-473A-A8FC-5E72B2C1838D}" type="slidenum">
              <a:rPr lang="en-US" sz="2400" b="1">
                <a:solidFill>
                  <a:srgbClr val="000000"/>
                </a:solidFill>
                <a:latin typeface="Garamond"/>
                <a:ea typeface="Garamond"/>
                <a:cs typeface="Garamond"/>
              </a:rPr>
              <a:t>26</a:t>
            </a:fld>
            <a:endParaRPr lang="en-US" sz="2400" b="1">
              <a:solidFill>
                <a:srgbClr val="000000"/>
              </a:solidFill>
              <a:latin typeface="Garamond"/>
              <a:ea typeface="Garamond"/>
              <a:cs typeface="Garamond"/>
            </a:endParaRPr>
          </a:p>
        </p:txBody>
      </p:sp>
      <p:sp>
        <p:nvSpPr>
          <p:cNvPr id="6" name="Figure Explanation"/>
          <p:cNvSpPr>
            <a:spLocks noGrp="1"/>
          </p:cNvSpPr>
          <p:nvPr/>
        </p:nvSpPr>
        <p:spPr>
          <a:xfrm>
            <a:off x="685800" y="927100"/>
            <a:ext cx="11049000" cy="393700"/>
          </a:xfrm>
          <a:prstGeom prst="rect">
            <a:avLst/>
          </a:prstGeom>
        </p:spPr>
        <p:txBody>
          <a:bodyPr vert="horz" wrap="none" lIns="0" tIns="0" rIns="0" bIns="0" rtlCol="0" anchor="t">
            <a:noAutofit/>
          </a:bodyPr>
          <a:lstStyle/>
          <a:p>
            <a:r>
              <a:rPr sz="2400" b="0">
                <a:solidFill>
                  <a:srgbClr val="596772"/>
                </a:solidFill>
                <a:latin typeface="Calibri"/>
                <a:ea typeface="Calibri"/>
                <a:cs typeface="Calibri"/>
              </a:rPr>
              <a:t>Follow a predecessor that explains the current cost</a:t>
            </a:r>
          </a:p>
        </p:txBody>
      </p:sp>
    </p:spTree>
    <p:extLst>
      <p:ext uri="{BB962C8B-B14F-4D97-AF65-F5344CB8AC3E}">
        <p14:creationId xmlns:p14="http://schemas.microsoft.com/office/powerpoint/2010/main" val="58939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00"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Affine Gap Costs</a:t>
            </a:r>
          </a:p>
        </p:txBody>
      </p:sp>
      <p:sp>
        <p:nvSpPr>
          <p:cNvPr id="2" name="Gap Cost = Open + Length × Extend">
            <a:extLst>
              <a:ext uri="{FF2B5EF4-FFF2-40B4-BE49-F238E27FC236}">
                <a16:creationId xmlns:a16="http://schemas.microsoft.com/office/drawing/2014/main" id="{B8196481-3146-4BDC-9626-1E58D2B1C7C6}"/>
              </a:ext>
            </a:extLst>
          </p:cNvPr>
          <p:cNvSpPr>
            <a:spLocks noGrp="1"/>
          </p:cNvSpPr>
          <p:nvPr/>
        </p:nvSpPr>
        <p:spPr>
          <a:xfrm>
            <a:off x="733425" y="1133475"/>
            <a:ext cx="10668000" cy="523875"/>
          </a:xfrm>
          <a:prstGeom prst="rect">
            <a:avLst/>
          </a:prstGeom>
          <a:noFill/>
          <a:ln w="0">
            <a:noFill/>
          </a:ln>
        </p:spPr>
        <p:txBody>
          <a:bodyPr anchor="ctr">
            <a:noAutofit/>
          </a:bodyPr>
          <a:lstStyle/>
          <a:p>
            <a:pPr algn="l">
              <a:defRPr sz="2700" b="1">
                <a:solidFill>
                  <a:srgbClr val="24313B"/>
                </a:solidFill>
                <a:latin typeface="Calibri"/>
                <a:ea typeface="Calibri"/>
                <a:cs typeface="Calibri"/>
              </a:defRPr>
            </a:pPr>
            <a:r>
              <a:rPr sz="2700" b="1" dirty="0">
                <a:solidFill>
                  <a:srgbClr val="24313B"/>
                </a:solidFill>
                <a:latin typeface="Calibri"/>
                <a:ea typeface="Calibri"/>
                <a:cs typeface="Calibri"/>
              </a:rPr>
              <a:t>Gap cost = open + length × extend</a:t>
            </a:r>
          </a:p>
        </p:txBody>
      </p:sp>
      <p:sp>
        <p:nvSpPr>
          <p:cNvPr id="3" name="Open = 4       Extend = 1">
            <a:extLst>
              <a:ext uri="{FF2B5EF4-FFF2-40B4-BE49-F238E27FC236}">
                <a16:creationId xmlns:a16="http://schemas.microsoft.com/office/drawing/2014/main" id="{C84E5CC0-A878-4349-8254-13CE42553BEC}"/>
              </a:ext>
            </a:extLst>
          </p:cNvPr>
          <p:cNvSpPr>
            <a:spLocks noGrp="1"/>
          </p:cNvSpPr>
          <p:nvPr/>
        </p:nvSpPr>
        <p:spPr>
          <a:xfrm>
            <a:off x="733425" y="1724025"/>
            <a:ext cx="10668000" cy="428625"/>
          </a:xfrm>
          <a:prstGeom prst="rect">
            <a:avLst/>
          </a:prstGeom>
          <a:noFill/>
          <a:ln w="0">
            <a:noFill/>
          </a:ln>
        </p:spPr>
        <p:txBody>
          <a:bodyPr anchor="ctr">
            <a:noAutofit/>
          </a:bodyPr>
          <a:lstStyle/>
          <a:p>
            <a:pPr algn="l">
              <a:defRPr sz="2100" b="0">
                <a:solidFill>
                  <a:srgbClr val="75818C"/>
                </a:solidFill>
                <a:latin typeface="Calibri"/>
                <a:ea typeface="Calibri"/>
                <a:cs typeface="Calibri"/>
              </a:defRPr>
            </a:pPr>
            <a:r>
              <a:rPr sz="2100" b="0">
                <a:solidFill>
                  <a:srgbClr val="75818C"/>
                </a:solidFill>
                <a:latin typeface="Calibri"/>
                <a:ea typeface="Calibri"/>
                <a:cs typeface="Calibri"/>
              </a:rPr>
              <a:t>Open = 4       extend = 1</a:t>
            </a:r>
          </a:p>
        </p:txBody>
      </p:sp>
      <p:sp>
        <p:nvSpPr>
          <p:cNvPr id="4" name="One Gap of Length 3">
            <a:extLst>
              <a:ext uri="{FF2B5EF4-FFF2-40B4-BE49-F238E27FC236}">
                <a16:creationId xmlns:a16="http://schemas.microsoft.com/office/drawing/2014/main" id="{690C6DF5-8C84-4EE0-80E2-6736CBE21CAE}"/>
              </a:ext>
            </a:extLst>
          </p:cNvPr>
          <p:cNvSpPr>
            <a:spLocks noGrp="1"/>
          </p:cNvSpPr>
          <p:nvPr/>
        </p:nvSpPr>
        <p:spPr>
          <a:xfrm>
            <a:off x="714375" y="2571750"/>
            <a:ext cx="5286375" cy="428625"/>
          </a:xfrm>
          <a:prstGeom prst="rect">
            <a:avLst/>
          </a:prstGeom>
          <a:noFill/>
          <a:ln w="0">
            <a:noFill/>
          </a:ln>
        </p:spPr>
        <p:txBody>
          <a:bodyPr anchor="ctr">
            <a:noAutofit/>
          </a:bodyPr>
          <a:lstStyle/>
          <a:p>
            <a:pPr algn="l">
              <a:defRPr sz="2325" b="1">
                <a:solidFill>
                  <a:srgbClr val="368B70"/>
                </a:solidFill>
                <a:latin typeface="Calibri"/>
                <a:ea typeface="Calibri"/>
                <a:cs typeface="Calibri"/>
              </a:defRPr>
            </a:pPr>
            <a:r>
              <a:rPr sz="2325" b="1">
                <a:solidFill>
                  <a:srgbClr val="368B70"/>
                </a:solidFill>
                <a:latin typeface="Calibri"/>
                <a:ea typeface="Calibri"/>
                <a:cs typeface="Calibri"/>
              </a:rPr>
              <a:t>One gap of length 3</a:t>
            </a:r>
          </a:p>
        </p:txBody>
      </p:sp>
      <p:sp>
        <p:nvSpPr>
          <p:cNvPr id="5" name="Reference">
            <a:extLst>
              <a:ext uri="{FF2B5EF4-FFF2-40B4-BE49-F238E27FC236}">
                <a16:creationId xmlns:a16="http://schemas.microsoft.com/office/drawing/2014/main" id="{08B4753F-68F2-47B7-938D-E71CBA459749}"/>
              </a:ext>
            </a:extLst>
          </p:cNvPr>
          <p:cNvSpPr>
            <a:spLocks noGrp="1"/>
          </p:cNvSpPr>
          <p:nvPr/>
        </p:nvSpPr>
        <p:spPr>
          <a:xfrm>
            <a:off x="714375" y="3124200"/>
            <a:ext cx="5286375" cy="238125"/>
          </a:xfrm>
          <a:prstGeom prst="rect">
            <a:avLst/>
          </a:prstGeom>
          <a:noFill/>
          <a:ln w="0">
            <a:noFill/>
          </a:ln>
        </p:spPr>
        <p:txBody>
          <a:bodyPr anchor="ctr">
            <a:noAutofit/>
          </a:bodyPr>
          <a:lstStyle/>
          <a:p>
            <a:pPr algn="l">
              <a:defRPr sz="1575" b="0">
                <a:solidFill>
                  <a:srgbClr val="75818C"/>
                </a:solidFill>
                <a:latin typeface="Calibri"/>
                <a:ea typeface="Calibri"/>
                <a:cs typeface="Calibri"/>
              </a:defRPr>
            </a:pPr>
            <a:r>
              <a:rPr sz="1575" b="0">
                <a:solidFill>
                  <a:srgbClr val="75818C"/>
                </a:solidFill>
                <a:latin typeface="Calibri"/>
                <a:ea typeface="Calibri"/>
                <a:cs typeface="Calibri"/>
              </a:rPr>
              <a:t>Reference</a:t>
            </a:r>
          </a:p>
        </p:txBody>
      </p:sp>
      <p:sp>
        <p:nvSpPr>
          <p:cNvPr id="6" name="A">
            <a:extLst>
              <a:ext uri="{FF2B5EF4-FFF2-40B4-BE49-F238E27FC236}">
                <a16:creationId xmlns:a16="http://schemas.microsoft.com/office/drawing/2014/main" id="{72491F5F-C470-46C3-BCF9-E134E464299D}"/>
              </a:ext>
            </a:extLst>
          </p:cNvPr>
          <p:cNvSpPr>
            <a:spLocks noGrp="1"/>
          </p:cNvSpPr>
          <p:nvPr/>
        </p:nvSpPr>
        <p:spPr>
          <a:xfrm>
            <a:off x="71437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7" name="C">
            <a:extLst>
              <a:ext uri="{FF2B5EF4-FFF2-40B4-BE49-F238E27FC236}">
                <a16:creationId xmlns:a16="http://schemas.microsoft.com/office/drawing/2014/main" id="{DA47A2CE-E5AB-4B64-B5CA-55422F6C714F}"/>
              </a:ext>
            </a:extLst>
          </p:cNvPr>
          <p:cNvSpPr>
            <a:spLocks noGrp="1"/>
          </p:cNvSpPr>
          <p:nvPr/>
        </p:nvSpPr>
        <p:spPr>
          <a:xfrm>
            <a:off x="1152525" y="3362325"/>
            <a:ext cx="438150" cy="457200"/>
          </a:xfrm>
          <a:prstGeom prst="rect">
            <a:avLst/>
          </a:prstGeom>
          <a:noFill/>
          <a:ln w="0">
            <a:noFill/>
          </a:ln>
        </p:spPr>
        <p:txBody>
          <a:bodyPr anchor="ctr">
            <a:noAutofit/>
          </a:bodyPr>
          <a:lstStyle/>
          <a:p>
            <a:pPr algn="ctr">
              <a:defRPr sz="2850" b="0">
                <a:solidFill>
                  <a:srgbClr val="3A96AA"/>
                </a:solidFill>
                <a:latin typeface="PT Mono"/>
                <a:ea typeface="PT Mono"/>
                <a:cs typeface="PT Mono"/>
              </a:defRPr>
            </a:pPr>
            <a:r>
              <a:rPr sz="2850" b="0">
                <a:solidFill>
                  <a:srgbClr val="3A96AA"/>
                </a:solidFill>
                <a:latin typeface="PT Mono"/>
                <a:ea typeface="PT Mono"/>
                <a:cs typeface="PT Mono"/>
              </a:rPr>
              <a:t>C</a:t>
            </a:r>
          </a:p>
        </p:txBody>
      </p:sp>
      <p:sp>
        <p:nvSpPr>
          <p:cNvPr id="8" name="A">
            <a:extLst>
              <a:ext uri="{FF2B5EF4-FFF2-40B4-BE49-F238E27FC236}">
                <a16:creationId xmlns:a16="http://schemas.microsoft.com/office/drawing/2014/main" id="{CFBDB117-EE33-4F9F-A911-0A0B9A581CD8}"/>
              </a:ext>
            </a:extLst>
          </p:cNvPr>
          <p:cNvSpPr>
            <a:spLocks noGrp="1"/>
          </p:cNvSpPr>
          <p:nvPr/>
        </p:nvSpPr>
        <p:spPr>
          <a:xfrm>
            <a:off x="159067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9" name="A">
            <a:extLst>
              <a:ext uri="{FF2B5EF4-FFF2-40B4-BE49-F238E27FC236}">
                <a16:creationId xmlns:a16="http://schemas.microsoft.com/office/drawing/2014/main" id="{06DCE88D-1DA6-49D5-9ACB-0E6F2CC8F6FA}"/>
              </a:ext>
            </a:extLst>
          </p:cNvPr>
          <p:cNvSpPr>
            <a:spLocks noGrp="1"/>
          </p:cNvSpPr>
          <p:nvPr/>
        </p:nvSpPr>
        <p:spPr>
          <a:xfrm>
            <a:off x="202882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10" name="A">
            <a:extLst>
              <a:ext uri="{FF2B5EF4-FFF2-40B4-BE49-F238E27FC236}">
                <a16:creationId xmlns:a16="http://schemas.microsoft.com/office/drawing/2014/main" id="{44DDCDDA-3B10-4CAF-AD6A-382FAA6EBC59}"/>
              </a:ext>
            </a:extLst>
          </p:cNvPr>
          <p:cNvSpPr>
            <a:spLocks noGrp="1"/>
          </p:cNvSpPr>
          <p:nvPr/>
        </p:nvSpPr>
        <p:spPr>
          <a:xfrm>
            <a:off x="246697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11" name="A">
            <a:extLst>
              <a:ext uri="{FF2B5EF4-FFF2-40B4-BE49-F238E27FC236}">
                <a16:creationId xmlns:a16="http://schemas.microsoft.com/office/drawing/2014/main" id="{E270BE97-0CE4-4356-849B-92221F39441A}"/>
              </a:ext>
            </a:extLst>
          </p:cNvPr>
          <p:cNvSpPr>
            <a:spLocks noGrp="1"/>
          </p:cNvSpPr>
          <p:nvPr/>
        </p:nvSpPr>
        <p:spPr>
          <a:xfrm>
            <a:off x="290512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12" name="A">
            <a:extLst>
              <a:ext uri="{FF2B5EF4-FFF2-40B4-BE49-F238E27FC236}">
                <a16:creationId xmlns:a16="http://schemas.microsoft.com/office/drawing/2014/main" id="{D3B48E9C-6E67-42E6-961F-8FA2AA135F3D}"/>
              </a:ext>
            </a:extLst>
          </p:cNvPr>
          <p:cNvSpPr>
            <a:spLocks noGrp="1"/>
          </p:cNvSpPr>
          <p:nvPr/>
        </p:nvSpPr>
        <p:spPr>
          <a:xfrm>
            <a:off x="334327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13" name="A">
            <a:extLst>
              <a:ext uri="{FF2B5EF4-FFF2-40B4-BE49-F238E27FC236}">
                <a16:creationId xmlns:a16="http://schemas.microsoft.com/office/drawing/2014/main" id="{46256B2E-3691-497F-8572-595F98A793AA}"/>
              </a:ext>
            </a:extLst>
          </p:cNvPr>
          <p:cNvSpPr>
            <a:spLocks noGrp="1"/>
          </p:cNvSpPr>
          <p:nvPr/>
        </p:nvSpPr>
        <p:spPr>
          <a:xfrm>
            <a:off x="3781425"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14" name="G">
            <a:extLst>
              <a:ext uri="{FF2B5EF4-FFF2-40B4-BE49-F238E27FC236}">
                <a16:creationId xmlns:a16="http://schemas.microsoft.com/office/drawing/2014/main" id="{625B7466-B4BE-43D3-B198-6ACE1EF5FF9B}"/>
              </a:ext>
            </a:extLst>
          </p:cNvPr>
          <p:cNvSpPr>
            <a:spLocks noGrp="1"/>
          </p:cNvSpPr>
          <p:nvPr/>
        </p:nvSpPr>
        <p:spPr>
          <a:xfrm>
            <a:off x="4219575" y="3362325"/>
            <a:ext cx="438150" cy="457200"/>
          </a:xfrm>
          <a:prstGeom prst="rect">
            <a:avLst/>
          </a:prstGeom>
          <a:noFill/>
          <a:ln w="0">
            <a:noFill/>
          </a:ln>
        </p:spPr>
        <p:txBody>
          <a:bodyPr anchor="ctr">
            <a:noAutofit/>
          </a:bodyPr>
          <a:lstStyle/>
          <a:p>
            <a:pPr algn="ctr">
              <a:defRPr sz="2850" b="0">
                <a:solidFill>
                  <a:srgbClr val="7C80C3"/>
                </a:solidFill>
                <a:latin typeface="PT Mono"/>
                <a:ea typeface="PT Mono"/>
                <a:cs typeface="PT Mono"/>
              </a:defRPr>
            </a:pPr>
            <a:r>
              <a:rPr sz="2850" b="0">
                <a:solidFill>
                  <a:srgbClr val="7C80C3"/>
                </a:solidFill>
                <a:latin typeface="PT Mono"/>
                <a:ea typeface="PT Mono"/>
                <a:cs typeface="PT Mono"/>
              </a:rPr>
              <a:t>G</a:t>
            </a:r>
          </a:p>
        </p:txBody>
      </p:sp>
      <p:sp>
        <p:nvSpPr>
          <p:cNvPr id="15" name="T">
            <a:extLst>
              <a:ext uri="{FF2B5EF4-FFF2-40B4-BE49-F238E27FC236}">
                <a16:creationId xmlns:a16="http://schemas.microsoft.com/office/drawing/2014/main" id="{E66ECE7E-7DC0-4394-A324-D4C0102CE04A}"/>
              </a:ext>
            </a:extLst>
          </p:cNvPr>
          <p:cNvSpPr>
            <a:spLocks noGrp="1"/>
          </p:cNvSpPr>
          <p:nvPr/>
        </p:nvSpPr>
        <p:spPr>
          <a:xfrm>
            <a:off x="4657725" y="3362325"/>
            <a:ext cx="438150" cy="457200"/>
          </a:xfrm>
          <a:prstGeom prst="rect">
            <a:avLst/>
          </a:prstGeom>
          <a:noFill/>
          <a:ln w="0">
            <a:noFill/>
          </a:ln>
        </p:spPr>
        <p:txBody>
          <a:bodyPr anchor="ctr">
            <a:noAutofit/>
          </a:bodyPr>
          <a:lstStyle/>
          <a:p>
            <a:pPr algn="ctr">
              <a:defRPr sz="2850" b="0">
                <a:solidFill>
                  <a:srgbClr val="DB795E"/>
                </a:solidFill>
                <a:latin typeface="PT Mono"/>
                <a:ea typeface="PT Mono"/>
                <a:cs typeface="PT Mono"/>
              </a:defRPr>
            </a:pPr>
            <a:r>
              <a:rPr sz="2850" b="0">
                <a:solidFill>
                  <a:srgbClr val="DB795E"/>
                </a:solidFill>
                <a:latin typeface="PT Mono"/>
                <a:ea typeface="PT Mono"/>
                <a:cs typeface="PT Mono"/>
              </a:rPr>
              <a:t>T</a:t>
            </a:r>
          </a:p>
        </p:txBody>
      </p:sp>
      <p:sp>
        <p:nvSpPr>
          <p:cNvPr id="16" name="Query">
            <a:extLst>
              <a:ext uri="{FF2B5EF4-FFF2-40B4-BE49-F238E27FC236}">
                <a16:creationId xmlns:a16="http://schemas.microsoft.com/office/drawing/2014/main" id="{3A3941CC-BBC9-43A8-9B21-037E7E50B609}"/>
              </a:ext>
            </a:extLst>
          </p:cNvPr>
          <p:cNvSpPr>
            <a:spLocks noGrp="1"/>
          </p:cNvSpPr>
          <p:nvPr/>
        </p:nvSpPr>
        <p:spPr>
          <a:xfrm>
            <a:off x="714375" y="3943350"/>
            <a:ext cx="5286375" cy="238125"/>
          </a:xfrm>
          <a:prstGeom prst="rect">
            <a:avLst/>
          </a:prstGeom>
          <a:noFill/>
          <a:ln w="0">
            <a:noFill/>
          </a:ln>
        </p:spPr>
        <p:txBody>
          <a:bodyPr anchor="ctr">
            <a:noAutofit/>
          </a:bodyPr>
          <a:lstStyle/>
          <a:p>
            <a:pPr algn="l">
              <a:defRPr sz="1575" b="0">
                <a:solidFill>
                  <a:srgbClr val="75818C"/>
                </a:solidFill>
                <a:latin typeface="Calibri"/>
                <a:ea typeface="Calibri"/>
                <a:cs typeface="Calibri"/>
              </a:defRPr>
            </a:pPr>
            <a:r>
              <a:rPr sz="1575" b="0">
                <a:solidFill>
                  <a:srgbClr val="75818C"/>
                </a:solidFill>
                <a:latin typeface="Calibri"/>
                <a:ea typeface="Calibri"/>
                <a:cs typeface="Calibri"/>
              </a:rPr>
              <a:t>Query</a:t>
            </a:r>
          </a:p>
        </p:txBody>
      </p:sp>
      <p:sp>
        <p:nvSpPr>
          <p:cNvPr id="17" name="A">
            <a:extLst>
              <a:ext uri="{FF2B5EF4-FFF2-40B4-BE49-F238E27FC236}">
                <a16:creationId xmlns:a16="http://schemas.microsoft.com/office/drawing/2014/main" id="{274DEA5E-6969-445F-A5FC-B565C8608D82}"/>
              </a:ext>
            </a:extLst>
          </p:cNvPr>
          <p:cNvSpPr>
            <a:spLocks noGrp="1"/>
          </p:cNvSpPr>
          <p:nvPr/>
        </p:nvSpPr>
        <p:spPr>
          <a:xfrm>
            <a:off x="714375"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18" name="C">
            <a:extLst>
              <a:ext uri="{FF2B5EF4-FFF2-40B4-BE49-F238E27FC236}">
                <a16:creationId xmlns:a16="http://schemas.microsoft.com/office/drawing/2014/main" id="{EF6EC0E5-0B30-4A83-BC33-28AD6FF2577D}"/>
              </a:ext>
            </a:extLst>
          </p:cNvPr>
          <p:cNvSpPr>
            <a:spLocks noGrp="1"/>
          </p:cNvSpPr>
          <p:nvPr/>
        </p:nvSpPr>
        <p:spPr>
          <a:xfrm>
            <a:off x="1152525" y="4181475"/>
            <a:ext cx="438150" cy="457200"/>
          </a:xfrm>
          <a:prstGeom prst="rect">
            <a:avLst/>
          </a:prstGeom>
          <a:noFill/>
          <a:ln w="0">
            <a:noFill/>
          </a:ln>
        </p:spPr>
        <p:txBody>
          <a:bodyPr anchor="ctr">
            <a:noAutofit/>
          </a:bodyPr>
          <a:lstStyle/>
          <a:p>
            <a:pPr algn="ctr">
              <a:defRPr sz="2850" b="0">
                <a:solidFill>
                  <a:srgbClr val="3A96AA"/>
                </a:solidFill>
                <a:latin typeface="PT Mono"/>
                <a:ea typeface="PT Mono"/>
                <a:cs typeface="PT Mono"/>
              </a:defRPr>
            </a:pPr>
            <a:r>
              <a:rPr sz="2850" b="0">
                <a:solidFill>
                  <a:srgbClr val="3A96AA"/>
                </a:solidFill>
                <a:latin typeface="PT Mono"/>
                <a:ea typeface="PT Mono"/>
                <a:cs typeface="PT Mono"/>
              </a:rPr>
              <a:t>C</a:t>
            </a:r>
          </a:p>
        </p:txBody>
      </p:sp>
      <p:sp>
        <p:nvSpPr>
          <p:cNvPr id="19" name="A">
            <a:extLst>
              <a:ext uri="{FF2B5EF4-FFF2-40B4-BE49-F238E27FC236}">
                <a16:creationId xmlns:a16="http://schemas.microsoft.com/office/drawing/2014/main" id="{0A383265-1DBD-4C12-9DEA-36FDC3EBA4F8}"/>
              </a:ext>
            </a:extLst>
          </p:cNvPr>
          <p:cNvSpPr>
            <a:spLocks noGrp="1"/>
          </p:cNvSpPr>
          <p:nvPr/>
        </p:nvSpPr>
        <p:spPr>
          <a:xfrm>
            <a:off x="1590675"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20" name="-">
            <a:extLst>
              <a:ext uri="{FF2B5EF4-FFF2-40B4-BE49-F238E27FC236}">
                <a16:creationId xmlns:a16="http://schemas.microsoft.com/office/drawing/2014/main" id="{D6FAC069-FA90-4E8D-96FF-887E7BDE9DC0}"/>
              </a:ext>
            </a:extLst>
          </p:cNvPr>
          <p:cNvSpPr>
            <a:spLocks noGrp="1"/>
          </p:cNvSpPr>
          <p:nvPr/>
        </p:nvSpPr>
        <p:spPr>
          <a:xfrm>
            <a:off x="2028825" y="4181475"/>
            <a:ext cx="438150" cy="457200"/>
          </a:xfrm>
          <a:prstGeom prst="rect">
            <a:avLst/>
          </a:prstGeom>
          <a:noFill/>
          <a:ln w="0">
            <a:noFill/>
          </a:ln>
        </p:spPr>
        <p:txBody>
          <a:bodyPr anchor="ctr">
            <a:noAutofit/>
          </a:bodyPr>
          <a:lstStyle/>
          <a:p>
            <a:pPr algn="ctr">
              <a:defRPr sz="2850" b="0">
                <a:solidFill>
                  <a:srgbClr val="CA9139"/>
                </a:solidFill>
                <a:latin typeface="PT Mono"/>
                <a:ea typeface="PT Mono"/>
                <a:cs typeface="PT Mono"/>
              </a:defRPr>
            </a:pPr>
            <a:r>
              <a:rPr sz="2850" b="0">
                <a:solidFill>
                  <a:srgbClr val="CA9139"/>
                </a:solidFill>
                <a:latin typeface="PT Mono"/>
                <a:ea typeface="PT Mono"/>
                <a:cs typeface="PT Mono"/>
              </a:rPr>
              <a:t>-</a:t>
            </a:r>
          </a:p>
        </p:txBody>
      </p:sp>
      <p:sp>
        <p:nvSpPr>
          <p:cNvPr id="21" name="-">
            <a:extLst>
              <a:ext uri="{FF2B5EF4-FFF2-40B4-BE49-F238E27FC236}">
                <a16:creationId xmlns:a16="http://schemas.microsoft.com/office/drawing/2014/main" id="{2611D9E0-C930-4BFC-B2C4-6CFAA6EF3375}"/>
              </a:ext>
            </a:extLst>
          </p:cNvPr>
          <p:cNvSpPr>
            <a:spLocks noGrp="1"/>
          </p:cNvSpPr>
          <p:nvPr/>
        </p:nvSpPr>
        <p:spPr>
          <a:xfrm>
            <a:off x="2466975" y="4181475"/>
            <a:ext cx="438150" cy="457200"/>
          </a:xfrm>
          <a:prstGeom prst="rect">
            <a:avLst/>
          </a:prstGeom>
          <a:noFill/>
          <a:ln w="0">
            <a:noFill/>
          </a:ln>
        </p:spPr>
        <p:txBody>
          <a:bodyPr anchor="ctr">
            <a:noAutofit/>
          </a:bodyPr>
          <a:lstStyle/>
          <a:p>
            <a:pPr algn="ctr">
              <a:defRPr sz="2850" b="0">
                <a:solidFill>
                  <a:srgbClr val="CA9139"/>
                </a:solidFill>
                <a:latin typeface="PT Mono"/>
                <a:ea typeface="PT Mono"/>
                <a:cs typeface="PT Mono"/>
              </a:defRPr>
            </a:pPr>
            <a:r>
              <a:rPr sz="2850" b="0">
                <a:solidFill>
                  <a:srgbClr val="CA9139"/>
                </a:solidFill>
                <a:latin typeface="PT Mono"/>
                <a:ea typeface="PT Mono"/>
                <a:cs typeface="PT Mono"/>
              </a:rPr>
              <a:t>-</a:t>
            </a:r>
          </a:p>
        </p:txBody>
      </p:sp>
      <p:sp>
        <p:nvSpPr>
          <p:cNvPr id="22" name="-">
            <a:extLst>
              <a:ext uri="{FF2B5EF4-FFF2-40B4-BE49-F238E27FC236}">
                <a16:creationId xmlns:a16="http://schemas.microsoft.com/office/drawing/2014/main" id="{C86242CD-8ABA-4D48-883D-D932EE5E918F}"/>
              </a:ext>
            </a:extLst>
          </p:cNvPr>
          <p:cNvSpPr>
            <a:spLocks noGrp="1"/>
          </p:cNvSpPr>
          <p:nvPr/>
        </p:nvSpPr>
        <p:spPr>
          <a:xfrm>
            <a:off x="2905125" y="4181475"/>
            <a:ext cx="438150" cy="457200"/>
          </a:xfrm>
          <a:prstGeom prst="rect">
            <a:avLst/>
          </a:prstGeom>
          <a:noFill/>
          <a:ln w="0">
            <a:noFill/>
          </a:ln>
        </p:spPr>
        <p:txBody>
          <a:bodyPr anchor="ctr">
            <a:noAutofit/>
          </a:bodyPr>
          <a:lstStyle/>
          <a:p>
            <a:pPr algn="ctr">
              <a:defRPr sz="2850" b="0">
                <a:solidFill>
                  <a:srgbClr val="CA9139"/>
                </a:solidFill>
                <a:latin typeface="PT Mono"/>
                <a:ea typeface="PT Mono"/>
                <a:cs typeface="PT Mono"/>
              </a:defRPr>
            </a:pPr>
            <a:r>
              <a:rPr sz="2850" b="0">
                <a:solidFill>
                  <a:srgbClr val="CA9139"/>
                </a:solidFill>
                <a:latin typeface="PT Mono"/>
                <a:ea typeface="PT Mono"/>
                <a:cs typeface="PT Mono"/>
              </a:rPr>
              <a:t>-</a:t>
            </a:r>
          </a:p>
        </p:txBody>
      </p:sp>
      <p:sp>
        <p:nvSpPr>
          <p:cNvPr id="23" name="A">
            <a:extLst>
              <a:ext uri="{FF2B5EF4-FFF2-40B4-BE49-F238E27FC236}">
                <a16:creationId xmlns:a16="http://schemas.microsoft.com/office/drawing/2014/main" id="{89F28D4C-4112-4283-8A17-BA76FE5254E3}"/>
              </a:ext>
            </a:extLst>
          </p:cNvPr>
          <p:cNvSpPr>
            <a:spLocks noGrp="1"/>
          </p:cNvSpPr>
          <p:nvPr/>
        </p:nvSpPr>
        <p:spPr>
          <a:xfrm>
            <a:off x="3343275"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24" name="A">
            <a:extLst>
              <a:ext uri="{FF2B5EF4-FFF2-40B4-BE49-F238E27FC236}">
                <a16:creationId xmlns:a16="http://schemas.microsoft.com/office/drawing/2014/main" id="{FD4FBEDA-1132-42AA-88F1-EE9888D493E5}"/>
              </a:ext>
            </a:extLst>
          </p:cNvPr>
          <p:cNvSpPr>
            <a:spLocks noGrp="1"/>
          </p:cNvSpPr>
          <p:nvPr/>
        </p:nvSpPr>
        <p:spPr>
          <a:xfrm>
            <a:off x="3781425"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25" name="G">
            <a:extLst>
              <a:ext uri="{FF2B5EF4-FFF2-40B4-BE49-F238E27FC236}">
                <a16:creationId xmlns:a16="http://schemas.microsoft.com/office/drawing/2014/main" id="{DDB0CACE-8AC4-4D35-9C76-09A41CB5A68A}"/>
              </a:ext>
            </a:extLst>
          </p:cNvPr>
          <p:cNvSpPr>
            <a:spLocks noGrp="1"/>
          </p:cNvSpPr>
          <p:nvPr/>
        </p:nvSpPr>
        <p:spPr>
          <a:xfrm>
            <a:off x="4219575" y="4181475"/>
            <a:ext cx="438150" cy="457200"/>
          </a:xfrm>
          <a:prstGeom prst="rect">
            <a:avLst/>
          </a:prstGeom>
          <a:noFill/>
          <a:ln w="0">
            <a:noFill/>
          </a:ln>
        </p:spPr>
        <p:txBody>
          <a:bodyPr anchor="ctr">
            <a:noAutofit/>
          </a:bodyPr>
          <a:lstStyle/>
          <a:p>
            <a:pPr algn="ctr">
              <a:defRPr sz="2850" b="0">
                <a:solidFill>
                  <a:srgbClr val="7C80C3"/>
                </a:solidFill>
                <a:latin typeface="PT Mono"/>
                <a:ea typeface="PT Mono"/>
                <a:cs typeface="PT Mono"/>
              </a:defRPr>
            </a:pPr>
            <a:r>
              <a:rPr sz="2850" b="0">
                <a:solidFill>
                  <a:srgbClr val="7C80C3"/>
                </a:solidFill>
                <a:latin typeface="PT Mono"/>
                <a:ea typeface="PT Mono"/>
                <a:cs typeface="PT Mono"/>
              </a:rPr>
              <a:t>G</a:t>
            </a:r>
          </a:p>
        </p:txBody>
      </p:sp>
      <p:sp>
        <p:nvSpPr>
          <p:cNvPr id="26" name="T">
            <a:extLst>
              <a:ext uri="{FF2B5EF4-FFF2-40B4-BE49-F238E27FC236}">
                <a16:creationId xmlns:a16="http://schemas.microsoft.com/office/drawing/2014/main" id="{AFB17E53-C7CF-4620-A5C8-AAC3A8F4CA55}"/>
              </a:ext>
            </a:extLst>
          </p:cNvPr>
          <p:cNvSpPr>
            <a:spLocks noGrp="1"/>
          </p:cNvSpPr>
          <p:nvPr/>
        </p:nvSpPr>
        <p:spPr>
          <a:xfrm>
            <a:off x="4657725" y="4181475"/>
            <a:ext cx="438150" cy="457200"/>
          </a:xfrm>
          <a:prstGeom prst="rect">
            <a:avLst/>
          </a:prstGeom>
          <a:noFill/>
          <a:ln w="0">
            <a:noFill/>
          </a:ln>
        </p:spPr>
        <p:txBody>
          <a:bodyPr anchor="ctr">
            <a:noAutofit/>
          </a:bodyPr>
          <a:lstStyle/>
          <a:p>
            <a:pPr algn="ctr">
              <a:defRPr sz="2850" b="0">
                <a:solidFill>
                  <a:srgbClr val="DB795E"/>
                </a:solidFill>
                <a:latin typeface="PT Mono"/>
                <a:ea typeface="PT Mono"/>
                <a:cs typeface="PT Mono"/>
              </a:defRPr>
            </a:pPr>
            <a:r>
              <a:rPr sz="2850" b="0">
                <a:solidFill>
                  <a:srgbClr val="DB795E"/>
                </a:solidFill>
                <a:latin typeface="PT Mono"/>
                <a:ea typeface="PT Mono"/>
                <a:cs typeface="PT Mono"/>
              </a:rPr>
              <a:t>T</a:t>
            </a:r>
          </a:p>
        </p:txBody>
      </p:sp>
      <p:sp>
        <p:nvSpPr>
          <p:cNvPr id="27" name="4 + 3 × 1 = 7">
            <a:extLst>
              <a:ext uri="{FF2B5EF4-FFF2-40B4-BE49-F238E27FC236}">
                <a16:creationId xmlns:a16="http://schemas.microsoft.com/office/drawing/2014/main" id="{76C12C66-4A71-472C-A364-9C3BB5337E4A}"/>
              </a:ext>
            </a:extLst>
          </p:cNvPr>
          <p:cNvSpPr>
            <a:spLocks noGrp="1"/>
          </p:cNvSpPr>
          <p:nvPr/>
        </p:nvSpPr>
        <p:spPr>
          <a:xfrm>
            <a:off x="714375" y="5000625"/>
            <a:ext cx="5286375" cy="647700"/>
          </a:xfrm>
          <a:prstGeom prst="rect">
            <a:avLst/>
          </a:prstGeom>
          <a:noFill/>
          <a:ln w="0">
            <a:noFill/>
          </a:ln>
        </p:spPr>
        <p:txBody>
          <a:bodyPr anchor="ctr">
            <a:noAutofit/>
          </a:bodyPr>
          <a:lstStyle/>
          <a:p>
            <a:pPr algn="l">
              <a:defRPr sz="3000" b="1">
                <a:solidFill>
                  <a:srgbClr val="368B70"/>
                </a:solidFill>
                <a:latin typeface="PT Mono"/>
                <a:ea typeface="PT Mono"/>
                <a:cs typeface="PT Mono"/>
              </a:defRPr>
            </a:pPr>
            <a:r>
              <a:rPr sz="3000" b="1">
                <a:solidFill>
                  <a:srgbClr val="368B70"/>
                </a:solidFill>
                <a:latin typeface="PT Mono"/>
                <a:ea typeface="PT Mono"/>
                <a:cs typeface="PT Mono"/>
              </a:rPr>
              <a:t>4 + 3 × 1 = 7</a:t>
            </a:r>
          </a:p>
        </p:txBody>
      </p:sp>
      <p:sp>
        <p:nvSpPr>
          <p:cNvPr id="28" name="Three Gaps of Length 1">
            <a:extLst>
              <a:ext uri="{FF2B5EF4-FFF2-40B4-BE49-F238E27FC236}">
                <a16:creationId xmlns:a16="http://schemas.microsoft.com/office/drawing/2014/main" id="{18CF5EB8-8216-4E9A-B002-3A4E1E44AF44}"/>
              </a:ext>
            </a:extLst>
          </p:cNvPr>
          <p:cNvSpPr>
            <a:spLocks noGrp="1"/>
          </p:cNvSpPr>
          <p:nvPr/>
        </p:nvSpPr>
        <p:spPr>
          <a:xfrm>
            <a:off x="6667500" y="2571750"/>
            <a:ext cx="5286375" cy="428625"/>
          </a:xfrm>
          <a:prstGeom prst="rect">
            <a:avLst/>
          </a:prstGeom>
          <a:noFill/>
          <a:ln w="0">
            <a:noFill/>
          </a:ln>
        </p:spPr>
        <p:txBody>
          <a:bodyPr anchor="ctr">
            <a:noAutofit/>
          </a:bodyPr>
          <a:lstStyle/>
          <a:p>
            <a:pPr algn="l">
              <a:defRPr sz="2325" b="1">
                <a:solidFill>
                  <a:srgbClr val="CA9139"/>
                </a:solidFill>
                <a:latin typeface="Calibri"/>
                <a:ea typeface="Calibri"/>
                <a:cs typeface="Calibri"/>
              </a:defRPr>
            </a:pPr>
            <a:r>
              <a:rPr sz="2325" b="1">
                <a:solidFill>
                  <a:srgbClr val="CA9139"/>
                </a:solidFill>
                <a:latin typeface="Calibri"/>
                <a:ea typeface="Calibri"/>
                <a:cs typeface="Calibri"/>
              </a:rPr>
              <a:t>Three gaps of length 1</a:t>
            </a:r>
          </a:p>
        </p:txBody>
      </p:sp>
      <p:sp>
        <p:nvSpPr>
          <p:cNvPr id="29" name="Reference">
            <a:extLst>
              <a:ext uri="{FF2B5EF4-FFF2-40B4-BE49-F238E27FC236}">
                <a16:creationId xmlns:a16="http://schemas.microsoft.com/office/drawing/2014/main" id="{D4E3A8ED-D0B5-49F1-8CD4-C38D185BF95A}"/>
              </a:ext>
            </a:extLst>
          </p:cNvPr>
          <p:cNvSpPr>
            <a:spLocks noGrp="1"/>
          </p:cNvSpPr>
          <p:nvPr/>
        </p:nvSpPr>
        <p:spPr>
          <a:xfrm>
            <a:off x="6667500" y="3124200"/>
            <a:ext cx="5286375" cy="238125"/>
          </a:xfrm>
          <a:prstGeom prst="rect">
            <a:avLst/>
          </a:prstGeom>
          <a:noFill/>
          <a:ln w="0">
            <a:noFill/>
          </a:ln>
        </p:spPr>
        <p:txBody>
          <a:bodyPr anchor="ctr">
            <a:noAutofit/>
          </a:bodyPr>
          <a:lstStyle/>
          <a:p>
            <a:pPr algn="l">
              <a:defRPr sz="1575" b="0">
                <a:solidFill>
                  <a:srgbClr val="75818C"/>
                </a:solidFill>
                <a:latin typeface="Calibri"/>
                <a:ea typeface="Calibri"/>
                <a:cs typeface="Calibri"/>
              </a:defRPr>
            </a:pPr>
            <a:r>
              <a:rPr sz="1575" b="0">
                <a:solidFill>
                  <a:srgbClr val="75818C"/>
                </a:solidFill>
                <a:latin typeface="Calibri"/>
                <a:ea typeface="Calibri"/>
                <a:cs typeface="Calibri"/>
              </a:rPr>
              <a:t>Reference</a:t>
            </a:r>
          </a:p>
        </p:txBody>
      </p:sp>
      <p:sp>
        <p:nvSpPr>
          <p:cNvPr id="30" name="A">
            <a:extLst>
              <a:ext uri="{FF2B5EF4-FFF2-40B4-BE49-F238E27FC236}">
                <a16:creationId xmlns:a16="http://schemas.microsoft.com/office/drawing/2014/main" id="{8FDBDE52-A6AC-4353-AA11-E7634A25B5CF}"/>
              </a:ext>
            </a:extLst>
          </p:cNvPr>
          <p:cNvSpPr>
            <a:spLocks noGrp="1"/>
          </p:cNvSpPr>
          <p:nvPr/>
        </p:nvSpPr>
        <p:spPr>
          <a:xfrm>
            <a:off x="666750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1" name="C">
            <a:extLst>
              <a:ext uri="{FF2B5EF4-FFF2-40B4-BE49-F238E27FC236}">
                <a16:creationId xmlns:a16="http://schemas.microsoft.com/office/drawing/2014/main" id="{4A287F2D-B468-4C43-B835-668A1C3CE567}"/>
              </a:ext>
            </a:extLst>
          </p:cNvPr>
          <p:cNvSpPr>
            <a:spLocks noGrp="1"/>
          </p:cNvSpPr>
          <p:nvPr/>
        </p:nvSpPr>
        <p:spPr>
          <a:xfrm>
            <a:off x="7105650" y="3362325"/>
            <a:ext cx="438150" cy="457200"/>
          </a:xfrm>
          <a:prstGeom prst="rect">
            <a:avLst/>
          </a:prstGeom>
          <a:noFill/>
          <a:ln w="0">
            <a:noFill/>
          </a:ln>
        </p:spPr>
        <p:txBody>
          <a:bodyPr anchor="ctr">
            <a:noAutofit/>
          </a:bodyPr>
          <a:lstStyle/>
          <a:p>
            <a:pPr algn="ctr">
              <a:defRPr sz="2850" b="0">
                <a:solidFill>
                  <a:srgbClr val="3A96AA"/>
                </a:solidFill>
                <a:latin typeface="PT Mono"/>
                <a:ea typeface="PT Mono"/>
                <a:cs typeface="PT Mono"/>
              </a:defRPr>
            </a:pPr>
            <a:r>
              <a:rPr sz="2850" b="0">
                <a:solidFill>
                  <a:srgbClr val="3A96AA"/>
                </a:solidFill>
                <a:latin typeface="PT Mono"/>
                <a:ea typeface="PT Mono"/>
                <a:cs typeface="PT Mono"/>
              </a:rPr>
              <a:t>C</a:t>
            </a:r>
          </a:p>
        </p:txBody>
      </p:sp>
      <p:sp>
        <p:nvSpPr>
          <p:cNvPr id="32" name="A">
            <a:extLst>
              <a:ext uri="{FF2B5EF4-FFF2-40B4-BE49-F238E27FC236}">
                <a16:creationId xmlns:a16="http://schemas.microsoft.com/office/drawing/2014/main" id="{BEDF4255-FB55-463B-BC14-08175B57E2CD}"/>
              </a:ext>
            </a:extLst>
          </p:cNvPr>
          <p:cNvSpPr>
            <a:spLocks noGrp="1"/>
          </p:cNvSpPr>
          <p:nvPr/>
        </p:nvSpPr>
        <p:spPr>
          <a:xfrm>
            <a:off x="754380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3" name="A">
            <a:extLst>
              <a:ext uri="{FF2B5EF4-FFF2-40B4-BE49-F238E27FC236}">
                <a16:creationId xmlns:a16="http://schemas.microsoft.com/office/drawing/2014/main" id="{D98508FF-3EE0-4D23-9F49-06A3BAC931E9}"/>
              </a:ext>
            </a:extLst>
          </p:cNvPr>
          <p:cNvSpPr>
            <a:spLocks noGrp="1"/>
          </p:cNvSpPr>
          <p:nvPr/>
        </p:nvSpPr>
        <p:spPr>
          <a:xfrm>
            <a:off x="798195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4" name="A">
            <a:extLst>
              <a:ext uri="{FF2B5EF4-FFF2-40B4-BE49-F238E27FC236}">
                <a16:creationId xmlns:a16="http://schemas.microsoft.com/office/drawing/2014/main" id="{2E18CFD9-58AD-46C4-B77E-299155971528}"/>
              </a:ext>
            </a:extLst>
          </p:cNvPr>
          <p:cNvSpPr>
            <a:spLocks noGrp="1"/>
          </p:cNvSpPr>
          <p:nvPr/>
        </p:nvSpPr>
        <p:spPr>
          <a:xfrm>
            <a:off x="842010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5" name="A">
            <a:extLst>
              <a:ext uri="{FF2B5EF4-FFF2-40B4-BE49-F238E27FC236}">
                <a16:creationId xmlns:a16="http://schemas.microsoft.com/office/drawing/2014/main" id="{10A1F424-2411-4434-BB4A-EDD7A07A9299}"/>
              </a:ext>
            </a:extLst>
          </p:cNvPr>
          <p:cNvSpPr>
            <a:spLocks noGrp="1"/>
          </p:cNvSpPr>
          <p:nvPr/>
        </p:nvSpPr>
        <p:spPr>
          <a:xfrm>
            <a:off x="885825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6" name="A">
            <a:extLst>
              <a:ext uri="{FF2B5EF4-FFF2-40B4-BE49-F238E27FC236}">
                <a16:creationId xmlns:a16="http://schemas.microsoft.com/office/drawing/2014/main" id="{A6C52639-71D3-4187-9090-B5BEAE9CF416}"/>
              </a:ext>
            </a:extLst>
          </p:cNvPr>
          <p:cNvSpPr>
            <a:spLocks noGrp="1"/>
          </p:cNvSpPr>
          <p:nvPr/>
        </p:nvSpPr>
        <p:spPr>
          <a:xfrm>
            <a:off x="929640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7" name="A">
            <a:extLst>
              <a:ext uri="{FF2B5EF4-FFF2-40B4-BE49-F238E27FC236}">
                <a16:creationId xmlns:a16="http://schemas.microsoft.com/office/drawing/2014/main" id="{11E06827-20A5-40A5-A018-B384DCF9C6CE}"/>
              </a:ext>
            </a:extLst>
          </p:cNvPr>
          <p:cNvSpPr>
            <a:spLocks noGrp="1"/>
          </p:cNvSpPr>
          <p:nvPr/>
        </p:nvSpPr>
        <p:spPr>
          <a:xfrm>
            <a:off x="9734550" y="336232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38" name="G">
            <a:extLst>
              <a:ext uri="{FF2B5EF4-FFF2-40B4-BE49-F238E27FC236}">
                <a16:creationId xmlns:a16="http://schemas.microsoft.com/office/drawing/2014/main" id="{70F97279-99D0-4EAF-8154-44F4C8F3BA98}"/>
              </a:ext>
            </a:extLst>
          </p:cNvPr>
          <p:cNvSpPr>
            <a:spLocks noGrp="1"/>
          </p:cNvSpPr>
          <p:nvPr/>
        </p:nvSpPr>
        <p:spPr>
          <a:xfrm>
            <a:off x="10172700" y="3362325"/>
            <a:ext cx="438150" cy="457200"/>
          </a:xfrm>
          <a:prstGeom prst="rect">
            <a:avLst/>
          </a:prstGeom>
          <a:noFill/>
          <a:ln w="0">
            <a:noFill/>
          </a:ln>
        </p:spPr>
        <p:txBody>
          <a:bodyPr anchor="ctr">
            <a:noAutofit/>
          </a:bodyPr>
          <a:lstStyle/>
          <a:p>
            <a:pPr algn="ctr">
              <a:defRPr sz="2850" b="0">
                <a:solidFill>
                  <a:srgbClr val="7C80C3"/>
                </a:solidFill>
                <a:latin typeface="PT Mono"/>
                <a:ea typeface="PT Mono"/>
                <a:cs typeface="PT Mono"/>
              </a:defRPr>
            </a:pPr>
            <a:r>
              <a:rPr sz="2850" b="0">
                <a:solidFill>
                  <a:srgbClr val="7C80C3"/>
                </a:solidFill>
                <a:latin typeface="PT Mono"/>
                <a:ea typeface="PT Mono"/>
                <a:cs typeface="PT Mono"/>
              </a:rPr>
              <a:t>G</a:t>
            </a:r>
          </a:p>
        </p:txBody>
      </p:sp>
      <p:sp>
        <p:nvSpPr>
          <p:cNvPr id="39" name="T">
            <a:extLst>
              <a:ext uri="{FF2B5EF4-FFF2-40B4-BE49-F238E27FC236}">
                <a16:creationId xmlns:a16="http://schemas.microsoft.com/office/drawing/2014/main" id="{8D3F4AFF-7C36-4B3F-A032-410DC2723262}"/>
              </a:ext>
            </a:extLst>
          </p:cNvPr>
          <p:cNvSpPr>
            <a:spLocks noGrp="1"/>
          </p:cNvSpPr>
          <p:nvPr/>
        </p:nvSpPr>
        <p:spPr>
          <a:xfrm>
            <a:off x="10610850" y="3362325"/>
            <a:ext cx="438150" cy="457200"/>
          </a:xfrm>
          <a:prstGeom prst="rect">
            <a:avLst/>
          </a:prstGeom>
          <a:noFill/>
          <a:ln w="0">
            <a:noFill/>
          </a:ln>
        </p:spPr>
        <p:txBody>
          <a:bodyPr anchor="ctr">
            <a:noAutofit/>
          </a:bodyPr>
          <a:lstStyle/>
          <a:p>
            <a:pPr algn="ctr">
              <a:defRPr sz="2850" b="0">
                <a:solidFill>
                  <a:srgbClr val="DB795E"/>
                </a:solidFill>
                <a:latin typeface="PT Mono"/>
                <a:ea typeface="PT Mono"/>
                <a:cs typeface="PT Mono"/>
              </a:defRPr>
            </a:pPr>
            <a:r>
              <a:rPr sz="2850" b="0">
                <a:solidFill>
                  <a:srgbClr val="DB795E"/>
                </a:solidFill>
                <a:latin typeface="PT Mono"/>
                <a:ea typeface="PT Mono"/>
                <a:cs typeface="PT Mono"/>
              </a:rPr>
              <a:t>T</a:t>
            </a:r>
          </a:p>
        </p:txBody>
      </p:sp>
      <p:sp>
        <p:nvSpPr>
          <p:cNvPr id="40" name="Query">
            <a:extLst>
              <a:ext uri="{FF2B5EF4-FFF2-40B4-BE49-F238E27FC236}">
                <a16:creationId xmlns:a16="http://schemas.microsoft.com/office/drawing/2014/main" id="{C965216E-E3DF-4A64-A37E-834A73AA3C53}"/>
              </a:ext>
            </a:extLst>
          </p:cNvPr>
          <p:cNvSpPr>
            <a:spLocks noGrp="1"/>
          </p:cNvSpPr>
          <p:nvPr/>
        </p:nvSpPr>
        <p:spPr>
          <a:xfrm>
            <a:off x="6667500" y="3943350"/>
            <a:ext cx="5286375" cy="238125"/>
          </a:xfrm>
          <a:prstGeom prst="rect">
            <a:avLst/>
          </a:prstGeom>
          <a:noFill/>
          <a:ln w="0">
            <a:noFill/>
          </a:ln>
        </p:spPr>
        <p:txBody>
          <a:bodyPr anchor="ctr">
            <a:noAutofit/>
          </a:bodyPr>
          <a:lstStyle/>
          <a:p>
            <a:pPr algn="l">
              <a:defRPr sz="1575" b="0">
                <a:solidFill>
                  <a:srgbClr val="75818C"/>
                </a:solidFill>
                <a:latin typeface="Calibri"/>
                <a:ea typeface="Calibri"/>
                <a:cs typeface="Calibri"/>
              </a:defRPr>
            </a:pPr>
            <a:r>
              <a:rPr sz="1575" b="0">
                <a:solidFill>
                  <a:srgbClr val="75818C"/>
                </a:solidFill>
                <a:latin typeface="Calibri"/>
                <a:ea typeface="Calibri"/>
                <a:cs typeface="Calibri"/>
              </a:rPr>
              <a:t>Query</a:t>
            </a:r>
          </a:p>
        </p:txBody>
      </p:sp>
      <p:sp>
        <p:nvSpPr>
          <p:cNvPr id="41" name="A">
            <a:extLst>
              <a:ext uri="{FF2B5EF4-FFF2-40B4-BE49-F238E27FC236}">
                <a16:creationId xmlns:a16="http://schemas.microsoft.com/office/drawing/2014/main" id="{90A466CF-7E70-47A4-8DAA-AB972F0E43C8}"/>
              </a:ext>
            </a:extLst>
          </p:cNvPr>
          <p:cNvSpPr>
            <a:spLocks noGrp="1"/>
          </p:cNvSpPr>
          <p:nvPr/>
        </p:nvSpPr>
        <p:spPr>
          <a:xfrm>
            <a:off x="6667500"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42" name="C">
            <a:extLst>
              <a:ext uri="{FF2B5EF4-FFF2-40B4-BE49-F238E27FC236}">
                <a16:creationId xmlns:a16="http://schemas.microsoft.com/office/drawing/2014/main" id="{E3B49FDF-6E45-40B7-AB3D-59EA00AE4300}"/>
              </a:ext>
            </a:extLst>
          </p:cNvPr>
          <p:cNvSpPr>
            <a:spLocks noGrp="1"/>
          </p:cNvSpPr>
          <p:nvPr/>
        </p:nvSpPr>
        <p:spPr>
          <a:xfrm>
            <a:off x="7105650" y="4181475"/>
            <a:ext cx="438150" cy="457200"/>
          </a:xfrm>
          <a:prstGeom prst="rect">
            <a:avLst/>
          </a:prstGeom>
          <a:noFill/>
          <a:ln w="0">
            <a:noFill/>
          </a:ln>
        </p:spPr>
        <p:txBody>
          <a:bodyPr anchor="ctr">
            <a:noAutofit/>
          </a:bodyPr>
          <a:lstStyle/>
          <a:p>
            <a:pPr algn="ctr">
              <a:defRPr sz="2850" b="0">
                <a:solidFill>
                  <a:srgbClr val="3A96AA"/>
                </a:solidFill>
                <a:latin typeface="PT Mono"/>
                <a:ea typeface="PT Mono"/>
                <a:cs typeface="PT Mono"/>
              </a:defRPr>
            </a:pPr>
            <a:r>
              <a:rPr sz="2850" b="0">
                <a:solidFill>
                  <a:srgbClr val="3A96AA"/>
                </a:solidFill>
                <a:latin typeface="PT Mono"/>
                <a:ea typeface="PT Mono"/>
                <a:cs typeface="PT Mono"/>
              </a:rPr>
              <a:t>C</a:t>
            </a:r>
          </a:p>
        </p:txBody>
      </p:sp>
      <p:sp>
        <p:nvSpPr>
          <p:cNvPr id="43" name="-">
            <a:extLst>
              <a:ext uri="{FF2B5EF4-FFF2-40B4-BE49-F238E27FC236}">
                <a16:creationId xmlns:a16="http://schemas.microsoft.com/office/drawing/2014/main" id="{B224243A-676C-4182-A8A2-B1609674A4A6}"/>
              </a:ext>
            </a:extLst>
          </p:cNvPr>
          <p:cNvSpPr>
            <a:spLocks noGrp="1"/>
          </p:cNvSpPr>
          <p:nvPr/>
        </p:nvSpPr>
        <p:spPr>
          <a:xfrm>
            <a:off x="7543800" y="4181475"/>
            <a:ext cx="438150" cy="457200"/>
          </a:xfrm>
          <a:prstGeom prst="rect">
            <a:avLst/>
          </a:prstGeom>
          <a:noFill/>
          <a:ln w="0">
            <a:noFill/>
          </a:ln>
        </p:spPr>
        <p:txBody>
          <a:bodyPr anchor="ctr">
            <a:noAutofit/>
          </a:bodyPr>
          <a:lstStyle/>
          <a:p>
            <a:pPr algn="ctr">
              <a:defRPr sz="2850" b="0">
                <a:solidFill>
                  <a:srgbClr val="CA9139"/>
                </a:solidFill>
                <a:latin typeface="PT Mono"/>
                <a:ea typeface="PT Mono"/>
                <a:cs typeface="PT Mono"/>
              </a:defRPr>
            </a:pPr>
            <a:r>
              <a:rPr sz="2850" b="0">
                <a:solidFill>
                  <a:srgbClr val="CA9139"/>
                </a:solidFill>
                <a:latin typeface="PT Mono"/>
                <a:ea typeface="PT Mono"/>
                <a:cs typeface="PT Mono"/>
              </a:rPr>
              <a:t>-</a:t>
            </a:r>
          </a:p>
        </p:txBody>
      </p:sp>
      <p:sp>
        <p:nvSpPr>
          <p:cNvPr id="44" name="A">
            <a:extLst>
              <a:ext uri="{FF2B5EF4-FFF2-40B4-BE49-F238E27FC236}">
                <a16:creationId xmlns:a16="http://schemas.microsoft.com/office/drawing/2014/main" id="{304F2518-0029-46B8-9507-0D447806B776}"/>
              </a:ext>
            </a:extLst>
          </p:cNvPr>
          <p:cNvSpPr>
            <a:spLocks noGrp="1"/>
          </p:cNvSpPr>
          <p:nvPr/>
        </p:nvSpPr>
        <p:spPr>
          <a:xfrm>
            <a:off x="7981950"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45" name="-">
            <a:extLst>
              <a:ext uri="{FF2B5EF4-FFF2-40B4-BE49-F238E27FC236}">
                <a16:creationId xmlns:a16="http://schemas.microsoft.com/office/drawing/2014/main" id="{282E1854-4031-4BE8-AAB3-D7C44B14B4E9}"/>
              </a:ext>
            </a:extLst>
          </p:cNvPr>
          <p:cNvSpPr>
            <a:spLocks noGrp="1"/>
          </p:cNvSpPr>
          <p:nvPr/>
        </p:nvSpPr>
        <p:spPr>
          <a:xfrm>
            <a:off x="8420100" y="4181475"/>
            <a:ext cx="438150" cy="457200"/>
          </a:xfrm>
          <a:prstGeom prst="rect">
            <a:avLst/>
          </a:prstGeom>
          <a:noFill/>
          <a:ln w="0">
            <a:noFill/>
          </a:ln>
        </p:spPr>
        <p:txBody>
          <a:bodyPr anchor="ctr">
            <a:noAutofit/>
          </a:bodyPr>
          <a:lstStyle/>
          <a:p>
            <a:pPr algn="ctr">
              <a:defRPr sz="2850" b="0">
                <a:solidFill>
                  <a:srgbClr val="CA9139"/>
                </a:solidFill>
                <a:latin typeface="PT Mono"/>
                <a:ea typeface="PT Mono"/>
                <a:cs typeface="PT Mono"/>
              </a:defRPr>
            </a:pPr>
            <a:r>
              <a:rPr sz="2850" b="0">
                <a:solidFill>
                  <a:srgbClr val="CA9139"/>
                </a:solidFill>
                <a:latin typeface="PT Mono"/>
                <a:ea typeface="PT Mono"/>
                <a:cs typeface="PT Mono"/>
              </a:rPr>
              <a:t>-</a:t>
            </a:r>
          </a:p>
        </p:txBody>
      </p:sp>
      <p:sp>
        <p:nvSpPr>
          <p:cNvPr id="46" name="A">
            <a:extLst>
              <a:ext uri="{FF2B5EF4-FFF2-40B4-BE49-F238E27FC236}">
                <a16:creationId xmlns:a16="http://schemas.microsoft.com/office/drawing/2014/main" id="{79CD5E5E-0D6B-40CB-B36F-C6B14D43AED4}"/>
              </a:ext>
            </a:extLst>
          </p:cNvPr>
          <p:cNvSpPr>
            <a:spLocks noGrp="1"/>
          </p:cNvSpPr>
          <p:nvPr/>
        </p:nvSpPr>
        <p:spPr>
          <a:xfrm>
            <a:off x="8858250"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47" name="-">
            <a:extLst>
              <a:ext uri="{FF2B5EF4-FFF2-40B4-BE49-F238E27FC236}">
                <a16:creationId xmlns:a16="http://schemas.microsoft.com/office/drawing/2014/main" id="{DD2955EB-CE41-46E7-911B-7529E7A99BEB}"/>
              </a:ext>
            </a:extLst>
          </p:cNvPr>
          <p:cNvSpPr>
            <a:spLocks noGrp="1"/>
          </p:cNvSpPr>
          <p:nvPr/>
        </p:nvSpPr>
        <p:spPr>
          <a:xfrm>
            <a:off x="9296400" y="4181475"/>
            <a:ext cx="438150" cy="457200"/>
          </a:xfrm>
          <a:prstGeom prst="rect">
            <a:avLst/>
          </a:prstGeom>
          <a:noFill/>
          <a:ln w="0">
            <a:noFill/>
          </a:ln>
        </p:spPr>
        <p:txBody>
          <a:bodyPr anchor="ctr">
            <a:noAutofit/>
          </a:bodyPr>
          <a:lstStyle/>
          <a:p>
            <a:pPr algn="ctr">
              <a:defRPr sz="2850" b="0">
                <a:solidFill>
                  <a:srgbClr val="CA9139"/>
                </a:solidFill>
                <a:latin typeface="PT Mono"/>
                <a:ea typeface="PT Mono"/>
                <a:cs typeface="PT Mono"/>
              </a:defRPr>
            </a:pPr>
            <a:r>
              <a:rPr sz="2850" b="0">
                <a:solidFill>
                  <a:srgbClr val="CA9139"/>
                </a:solidFill>
                <a:latin typeface="PT Mono"/>
                <a:ea typeface="PT Mono"/>
                <a:cs typeface="PT Mono"/>
              </a:rPr>
              <a:t>-</a:t>
            </a:r>
          </a:p>
        </p:txBody>
      </p:sp>
      <p:sp>
        <p:nvSpPr>
          <p:cNvPr id="48" name="A">
            <a:extLst>
              <a:ext uri="{FF2B5EF4-FFF2-40B4-BE49-F238E27FC236}">
                <a16:creationId xmlns:a16="http://schemas.microsoft.com/office/drawing/2014/main" id="{6F181CB0-B164-4647-9875-836D03811552}"/>
              </a:ext>
            </a:extLst>
          </p:cNvPr>
          <p:cNvSpPr>
            <a:spLocks noGrp="1"/>
          </p:cNvSpPr>
          <p:nvPr/>
        </p:nvSpPr>
        <p:spPr>
          <a:xfrm>
            <a:off x="9734550" y="4181475"/>
            <a:ext cx="438150" cy="457200"/>
          </a:xfrm>
          <a:prstGeom prst="rect">
            <a:avLst/>
          </a:prstGeom>
          <a:noFill/>
          <a:ln w="0">
            <a:noFill/>
          </a:ln>
        </p:spPr>
        <p:txBody>
          <a:bodyPr anchor="ctr">
            <a:noAutofit/>
          </a:bodyPr>
          <a:lstStyle/>
          <a:p>
            <a:pPr algn="ctr">
              <a:defRPr sz="2850" b="0">
                <a:solidFill>
                  <a:srgbClr val="C8498E"/>
                </a:solidFill>
                <a:latin typeface="PT Mono"/>
                <a:ea typeface="PT Mono"/>
                <a:cs typeface="PT Mono"/>
              </a:defRPr>
            </a:pPr>
            <a:r>
              <a:rPr sz="2850" b="0">
                <a:solidFill>
                  <a:srgbClr val="C8498E"/>
                </a:solidFill>
                <a:latin typeface="PT Mono"/>
                <a:ea typeface="PT Mono"/>
                <a:cs typeface="PT Mono"/>
              </a:rPr>
              <a:t>A</a:t>
            </a:r>
          </a:p>
        </p:txBody>
      </p:sp>
      <p:sp>
        <p:nvSpPr>
          <p:cNvPr id="49" name="G">
            <a:extLst>
              <a:ext uri="{FF2B5EF4-FFF2-40B4-BE49-F238E27FC236}">
                <a16:creationId xmlns:a16="http://schemas.microsoft.com/office/drawing/2014/main" id="{6FA1815E-CFDA-4530-852A-534712CAD1F4}"/>
              </a:ext>
            </a:extLst>
          </p:cNvPr>
          <p:cNvSpPr>
            <a:spLocks noGrp="1"/>
          </p:cNvSpPr>
          <p:nvPr/>
        </p:nvSpPr>
        <p:spPr>
          <a:xfrm>
            <a:off x="10172700" y="4181475"/>
            <a:ext cx="438150" cy="457200"/>
          </a:xfrm>
          <a:prstGeom prst="rect">
            <a:avLst/>
          </a:prstGeom>
          <a:noFill/>
          <a:ln w="0">
            <a:noFill/>
          </a:ln>
        </p:spPr>
        <p:txBody>
          <a:bodyPr anchor="ctr">
            <a:noAutofit/>
          </a:bodyPr>
          <a:lstStyle/>
          <a:p>
            <a:pPr algn="ctr">
              <a:defRPr sz="2850" b="0">
                <a:solidFill>
                  <a:srgbClr val="7C80C3"/>
                </a:solidFill>
                <a:latin typeface="PT Mono"/>
                <a:ea typeface="PT Mono"/>
                <a:cs typeface="PT Mono"/>
              </a:defRPr>
            </a:pPr>
            <a:r>
              <a:rPr sz="2850" b="0">
                <a:solidFill>
                  <a:srgbClr val="7C80C3"/>
                </a:solidFill>
                <a:latin typeface="PT Mono"/>
                <a:ea typeface="PT Mono"/>
                <a:cs typeface="PT Mono"/>
              </a:rPr>
              <a:t>G</a:t>
            </a:r>
          </a:p>
        </p:txBody>
      </p:sp>
      <p:sp>
        <p:nvSpPr>
          <p:cNvPr id="50" name="T">
            <a:extLst>
              <a:ext uri="{FF2B5EF4-FFF2-40B4-BE49-F238E27FC236}">
                <a16:creationId xmlns:a16="http://schemas.microsoft.com/office/drawing/2014/main" id="{4F871379-99FA-41C8-A686-0F42469E1D43}"/>
              </a:ext>
            </a:extLst>
          </p:cNvPr>
          <p:cNvSpPr>
            <a:spLocks noGrp="1"/>
          </p:cNvSpPr>
          <p:nvPr/>
        </p:nvSpPr>
        <p:spPr>
          <a:xfrm>
            <a:off x="10610850" y="4181475"/>
            <a:ext cx="438150" cy="457200"/>
          </a:xfrm>
          <a:prstGeom prst="rect">
            <a:avLst/>
          </a:prstGeom>
          <a:noFill/>
          <a:ln w="0">
            <a:noFill/>
          </a:ln>
        </p:spPr>
        <p:txBody>
          <a:bodyPr anchor="ctr">
            <a:noAutofit/>
          </a:bodyPr>
          <a:lstStyle/>
          <a:p>
            <a:pPr algn="ctr">
              <a:defRPr sz="2850" b="0">
                <a:solidFill>
                  <a:srgbClr val="DB795E"/>
                </a:solidFill>
                <a:latin typeface="PT Mono"/>
                <a:ea typeface="PT Mono"/>
                <a:cs typeface="PT Mono"/>
              </a:defRPr>
            </a:pPr>
            <a:r>
              <a:rPr sz="2850" b="0">
                <a:solidFill>
                  <a:srgbClr val="DB795E"/>
                </a:solidFill>
                <a:latin typeface="PT Mono"/>
                <a:ea typeface="PT Mono"/>
                <a:cs typeface="PT Mono"/>
              </a:rPr>
              <a:t>T</a:t>
            </a:r>
          </a:p>
        </p:txBody>
      </p:sp>
      <p:sp>
        <p:nvSpPr>
          <p:cNvPr id="51" name="3 × (4 + 1) = 15">
            <a:extLst>
              <a:ext uri="{FF2B5EF4-FFF2-40B4-BE49-F238E27FC236}">
                <a16:creationId xmlns:a16="http://schemas.microsoft.com/office/drawing/2014/main" id="{BDA539A1-83A3-40EA-ACEC-ABF2FD7EABE7}"/>
              </a:ext>
            </a:extLst>
          </p:cNvPr>
          <p:cNvSpPr>
            <a:spLocks noGrp="1"/>
          </p:cNvSpPr>
          <p:nvPr/>
        </p:nvSpPr>
        <p:spPr>
          <a:xfrm>
            <a:off x="6667500" y="5000625"/>
            <a:ext cx="5286375" cy="647700"/>
          </a:xfrm>
          <a:prstGeom prst="rect">
            <a:avLst/>
          </a:prstGeom>
          <a:noFill/>
          <a:ln w="0">
            <a:noFill/>
          </a:ln>
        </p:spPr>
        <p:txBody>
          <a:bodyPr anchor="ctr">
            <a:noAutofit/>
          </a:bodyPr>
          <a:lstStyle/>
          <a:p>
            <a:pPr algn="l">
              <a:defRPr sz="3000" b="1">
                <a:solidFill>
                  <a:srgbClr val="CA9139"/>
                </a:solidFill>
                <a:latin typeface="PT Mono"/>
                <a:ea typeface="PT Mono"/>
                <a:cs typeface="PT Mono"/>
              </a:defRPr>
            </a:pPr>
            <a:r>
              <a:rPr sz="3000" b="1">
                <a:solidFill>
                  <a:srgbClr val="CA9139"/>
                </a:solidFill>
                <a:latin typeface="PT Mono"/>
                <a:ea typeface="PT Mono"/>
                <a:cs typeface="PT Mono"/>
              </a:rPr>
              <a:t>3 × (4 + 1) = 15</a:t>
            </a:r>
          </a:p>
        </p:txBody>
      </p:sp>
      <p:sp>
        <p:nvSpPr>
          <p:cNvPr id="52" name="Opening Another Gap Has an Extra Cost.">
            <a:extLst>
              <a:ext uri="{FF2B5EF4-FFF2-40B4-BE49-F238E27FC236}">
                <a16:creationId xmlns:a16="http://schemas.microsoft.com/office/drawing/2014/main" id="{0EA66663-5E78-41B4-B059-798D892B9086}"/>
              </a:ext>
            </a:extLst>
          </p:cNvPr>
          <p:cNvSpPr>
            <a:spLocks noGrp="1"/>
          </p:cNvSpPr>
          <p:nvPr/>
        </p:nvSpPr>
        <p:spPr>
          <a:xfrm>
            <a:off x="714375" y="5819775"/>
            <a:ext cx="10668000" cy="419100"/>
          </a:xfrm>
          <a:prstGeom prst="rect">
            <a:avLst/>
          </a:prstGeom>
          <a:noFill/>
          <a:ln w="0">
            <a:noFill/>
          </a:ln>
        </p:spPr>
        <p:txBody>
          <a:bodyPr anchor="ctr">
            <a:noAutofit/>
          </a:bodyPr>
          <a:lstStyle/>
          <a:p>
            <a:pPr algn="l">
              <a:defRPr sz="2250" b="1">
                <a:solidFill>
                  <a:srgbClr val="24313B"/>
                </a:solidFill>
                <a:latin typeface="Calibri"/>
                <a:ea typeface="Calibri"/>
                <a:cs typeface="Calibri"/>
              </a:defRPr>
            </a:pPr>
            <a:r>
              <a:rPr sz="2250" b="1">
                <a:solidFill>
                  <a:srgbClr val="24313B"/>
                </a:solidFill>
                <a:latin typeface="Calibri"/>
                <a:ea typeface="Calibri"/>
                <a:cs typeface="Calibri"/>
              </a:rPr>
              <a:t>Opening another gap has an extra cost</a:t>
            </a:r>
          </a:p>
        </p:txBody>
      </p:sp>
      <p:sp>
        <p:nvSpPr>
          <p:cNvPr id="5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6E2D1AC2-7EB7-4D0C-9851-748A3427F839}" type="slidenum">
              <a:rPr lang="en-US" sz="2400" b="1">
                <a:solidFill>
                  <a:srgbClr val="000000"/>
                </a:solidFill>
                <a:latin typeface="Garamond"/>
                <a:ea typeface="Garamond"/>
                <a:cs typeface="Garamond"/>
              </a:rPr>
              <a:t>27</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48504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51"/>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Why Is Read Alignment Slow?</a:t>
            </a:r>
          </a:p>
        </p:txBody>
      </p:sp>
      <p:sp>
        <p:nvSpPr>
          <p:cNvPr id="13" name="Content Placeholder 12"/>
          <p:cNvSpPr>
            <a:spLocks noGrp="1"/>
          </p:cNvSpPr>
          <p:nvPr>
            <p:ph idx="1"/>
          </p:nvPr>
        </p:nvSpPr>
        <p:spPr>
          <a:xfrm>
            <a:off x="698500" y="1460500"/>
            <a:ext cx="5651500" cy="1219200"/>
          </a:xfrm>
        </p:spPr>
        <p:txBody>
          <a:bodyPr wrap="square" lIns="0" tIns="0" rIns="0" bIns="0" anchor="t"/>
          <a:lstStyle/>
          <a:p>
            <a:pPr marL="0" indent="0" algn="l">
              <a:lnSpc>
                <a:spcPct val="100000"/>
              </a:lnSpc>
              <a:spcAft>
                <a:spcPts val="700"/>
              </a:spcAft>
              <a:buNone/>
            </a:pPr>
            <a:r>
              <a:rPr lang="en-US" sz="2800" b="0">
                <a:solidFill>
                  <a:srgbClr val="000000"/>
                </a:solidFill>
                <a:latin typeface="Calibri"/>
                <a:ea typeface="Calibri"/>
                <a:cs typeface="Calibri"/>
              </a:rPr>
              <a:t>Full DP evaluates O(mn) cells</a:t>
            </a:r>
          </a:p>
        </p:txBody>
      </p:sp>
      <p:graphicFrame>
        <p:nvGraphicFramePr>
          <p:cNvPr id="3" name="Object 2"/>
          <p:cNvGraphicFramePr>
            <a:graphicFrameLocks noChangeAspect="1"/>
          </p:cNvGraphicFramePr>
          <p:nvPr/>
        </p:nvGraphicFramePr>
        <p:xfrm>
          <a:off x="6057900" y="1481818"/>
          <a:ext cx="4170868" cy="4717563"/>
        </p:xfrm>
        <a:graphic>
          <a:graphicData uri="http://schemas.openxmlformats.org/presentationml/2006/ole">
            <mc:AlternateContent xmlns:mc="http://schemas.openxmlformats.org/markup-compatibility/2006">
              <mc:Choice xmlns:v="urn:schemas-microsoft-com:vml" Requires="v">
                <p:oleObj name="Visio" r:id="rId3" imgW="1138581" imgH="1228784" progId="Visio.Drawing.11">
                  <p:embed/>
                </p:oleObj>
              </mc:Choice>
              <mc:Fallback>
                <p:oleObj name="Visio" r:id="rId3" imgW="1138581" imgH="1228784" progId="Visio.Drawing.11">
                  <p:embed/>
                  <p:pic>
                    <p:nvPicPr>
                      <p:cNvPr id="3" name="Object 2"/>
                      <p:cNvPicPr/>
                      <p:nvPr/>
                    </p:nvPicPr>
                    <p:blipFill>
                      <a:blip r:embed="rId4"/>
                      <a:stretch>
                        <a:fillRect/>
                      </a:stretch>
                    </p:blipFill>
                    <p:spPr>
                      <a:xfrm>
                        <a:off x="6057900" y="1481818"/>
                        <a:ext cx="4170868" cy="4717563"/>
                      </a:xfrm>
                      <a:prstGeom prst="rect">
                        <a:avLst/>
                      </a:prstGeom>
                    </p:spPr>
                  </p:pic>
                </p:oleObj>
              </mc:Fallback>
            </mc:AlternateContent>
          </a:graphicData>
        </a:graphic>
      </p:graphicFrame>
      <p:sp>
        <p:nvSpPr>
          <p:cNvPr id="11" name="Rectangle 10"/>
          <p:cNvSpPr/>
          <p:nvPr/>
        </p:nvSpPr>
        <p:spPr>
          <a:xfrm>
            <a:off x="7097486" y="3450027"/>
            <a:ext cx="3131282" cy="153888"/>
          </a:xfrm>
          <a:prstGeom prst="rect">
            <a:avLst/>
          </a:prstGeom>
          <a:solidFill>
            <a:schemeClr val="bg1">
              <a:alpha val="73000"/>
            </a:schemeClr>
          </a:solidFill>
        </p:spPr>
        <p:txBody>
          <a:bodyPr wrap="square" rtlCol="0" anchor="ctr">
            <a:spAutoFit/>
          </a:bodyPr>
          <a:lstStyle/>
          <a:p>
            <a:pPr algn="just">
              <a:defRPr>
                <a:latin typeface="Calibri"/>
                <a:ea typeface="Calibri"/>
                <a:cs typeface="Calibri"/>
              </a:defRPr>
            </a:pPr>
            <a:endParaRPr lang="en-US" sz="400" b="1" dirty="0">
              <a:solidFill>
                <a:srgbClr val="5F5F5F"/>
              </a:solidFill>
              <a:latin typeface="Calibri"/>
              <a:ea typeface="Calibri"/>
              <a:cs typeface="Calibri"/>
            </a:endParaRPr>
          </a:p>
        </p:txBody>
      </p:sp>
      <p:grpSp>
        <p:nvGrpSpPr>
          <p:cNvPr id="10" name="Group 9"/>
          <p:cNvGrpSpPr/>
          <p:nvPr/>
        </p:nvGrpSpPr>
        <p:grpSpPr>
          <a:xfrm>
            <a:off x="7257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8258629" y="2699660"/>
            <a:ext cx="827314" cy="369332"/>
          </a:xfrm>
          <a:prstGeom prst="rect">
            <a:avLst/>
          </a:prstGeom>
          <a:noFill/>
        </p:spPr>
        <p:txBody>
          <a:bodyPr wrap="square" rtlCol="0">
            <a:spAutoFit/>
          </a:bodyPr>
          <a:lstStyle/>
          <a:p>
            <a:pPr>
              <a:defRPr>
                <a:latin typeface="Calibri"/>
                <a:ea typeface="Calibri"/>
                <a:cs typeface="Calibri"/>
              </a:defRPr>
            </a:pPr>
            <a:r>
              <a:rPr lang="en-US" b="1" dirty="0" err="1">
                <a:solidFill>
                  <a:srgbClr val="FF0000"/>
                </a:solidFill>
                <a:effectLst>
                  <a:outerShdw blurRad="38100" dist="38100" dir="2700000" algn="tl">
                    <a:srgbClr val="000000">
                      <a:alpha val="43137"/>
                    </a:srgbClr>
                  </a:outerShdw>
                </a:effectLst>
                <a:latin typeface="Calibri"/>
                <a:ea typeface="Calibri"/>
                <a:cs typeface="Calibri"/>
              </a:rPr>
              <a:t>etc</a:t>
            </a:r>
            <a:endParaRPr lang="en-US" b="1" dirty="0">
              <a:solidFill>
                <a:srgbClr val="FF0000"/>
              </a:solidFill>
              <a:effectLst>
                <a:outerShdw blurRad="38100" dist="38100" dir="2700000" algn="tl">
                  <a:srgbClr val="000000">
                    <a:alpha val="43137"/>
                  </a:srgbClr>
                </a:outerShdw>
              </a:effectLst>
              <a:latin typeface="Calibri"/>
              <a:ea typeface="Calibri"/>
              <a:cs typeface="Calibri"/>
            </a:endParaRPr>
          </a:p>
        </p:txBody>
      </p:sp>
      <p:grpSp>
        <p:nvGrpSpPr>
          <p:cNvPr id="33" name="Group 32"/>
          <p:cNvGrpSpPr/>
          <p:nvPr/>
        </p:nvGrpSpPr>
        <p:grpSpPr>
          <a:xfrm rot="16200000" flipH="1">
            <a:off x="6219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7890424" y="3447146"/>
            <a:ext cx="827314" cy="369332"/>
          </a:xfrm>
          <a:prstGeom prst="rect">
            <a:avLst/>
          </a:prstGeom>
          <a:noFill/>
        </p:spPr>
        <p:txBody>
          <a:bodyPr wrap="square" rtlCol="0">
            <a:spAutoFit/>
          </a:bodyPr>
          <a:lstStyle/>
          <a:p>
            <a:pPr>
              <a:defRPr>
                <a:latin typeface="Calibri"/>
                <a:ea typeface="Calibri"/>
                <a:cs typeface="Calibri"/>
              </a:defRPr>
            </a:pPr>
            <a:r>
              <a:rPr lang="en-US" b="1" dirty="0" err="1">
                <a:solidFill>
                  <a:srgbClr val="FF0000"/>
                </a:solidFill>
                <a:effectLst>
                  <a:outerShdw blurRad="38100" dist="38100" dir="2700000" algn="tl">
                    <a:srgbClr val="000000">
                      <a:alpha val="43137"/>
                    </a:srgbClr>
                  </a:outerShdw>
                </a:effectLst>
                <a:latin typeface="Calibri"/>
                <a:ea typeface="Calibri"/>
                <a:cs typeface="Calibri"/>
              </a:rPr>
              <a:t>etc</a:t>
            </a:r>
            <a:endParaRPr lang="en-US" b="1" dirty="0">
              <a:solidFill>
                <a:srgbClr val="FF0000"/>
              </a:solidFill>
              <a:effectLst>
                <a:outerShdw blurRad="38100" dist="38100" dir="2700000" algn="tl">
                  <a:srgbClr val="000000">
                    <a:alpha val="43137"/>
                  </a:srgbClr>
                </a:outerShdw>
              </a:effectLst>
              <a:latin typeface="Calibri"/>
              <a:ea typeface="Calibri"/>
              <a:cs typeface="Calibri"/>
            </a:endParaRPr>
          </a:p>
        </p:txBody>
      </p:sp>
      <p:sp>
        <p:nvSpPr>
          <p:cNvPr id="48" name="Content Placeholder 12"/>
          <p:cNvSpPr txBox="1">
            <a:spLocks/>
          </p:cNvSpPr>
          <p:nvPr/>
        </p:nvSpPr>
        <p:spPr bwMode="auto">
          <a:xfrm>
            <a:off x="698500" y="2921000"/>
            <a:ext cx="5651500" cy="121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Calibri"/>
                <a:ea typeface="Calibri"/>
                <a:cs typeface="Calibri"/>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Calibri"/>
                <a:ea typeface="Calibri"/>
                <a:cs typeface="Calibri"/>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Calibri"/>
                <a:ea typeface="Calibri"/>
                <a:cs typeface="Calibri"/>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Calibri"/>
                <a:ea typeface="Calibri"/>
                <a:cs typeface="Calibri"/>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9pPr>
          </a:lstStyle>
          <a:p>
            <a:pPr marL="0" indent="0" algn="l">
              <a:lnSpc>
                <a:spcPct val="100000"/>
              </a:lnSpc>
              <a:spcAft>
                <a:spcPts val="700"/>
              </a:spcAft>
              <a:buNone/>
            </a:pPr>
            <a:r>
              <a:rPr lang="en-US" sz="2800" b="0">
                <a:solidFill>
                  <a:srgbClr val="000000"/>
                </a:solidFill>
                <a:latin typeface="Calibri"/>
                <a:ea typeface="Calibri"/>
                <a:cs typeface="Calibri"/>
              </a:rPr>
              <a:t>Dependencies constrain the update order</a:t>
            </a:r>
          </a:p>
        </p:txBody>
      </p:sp>
      <p:sp>
        <p:nvSpPr>
          <p:cNvPr id="49" name="Content Placeholder 12"/>
          <p:cNvSpPr txBox="1">
            <a:spLocks/>
          </p:cNvSpPr>
          <p:nvPr/>
        </p:nvSpPr>
        <p:spPr bwMode="auto">
          <a:xfrm>
            <a:off x="698500" y="4559300"/>
            <a:ext cx="5651500" cy="1219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Calibri"/>
                <a:ea typeface="Calibri"/>
                <a:cs typeface="Calibri"/>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Calibri"/>
                <a:ea typeface="Calibri"/>
                <a:cs typeface="Calibri"/>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Calibri"/>
                <a:ea typeface="Calibri"/>
                <a:cs typeface="Calibri"/>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Calibri"/>
                <a:ea typeface="Calibri"/>
                <a:cs typeface="Calibri"/>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Calibri"/>
                <a:ea typeface="Calibri"/>
                <a:cs typeface="Calibri"/>
              </a:defRPr>
            </a:lvl9pPr>
          </a:lstStyle>
          <a:p>
            <a:pPr marL="0" indent="0" algn="l">
              <a:lnSpc>
                <a:spcPct val="100000"/>
              </a:lnSpc>
              <a:spcAft>
                <a:spcPts val="700"/>
              </a:spcAft>
              <a:buNone/>
            </a:pPr>
            <a:r>
              <a:rPr lang="en-US" sz="2800" b="0">
                <a:solidFill>
                  <a:srgbClr val="000000"/>
                </a:solidFill>
                <a:latin typeface="Calibri"/>
                <a:ea typeface="Calibri"/>
                <a:cs typeface="Calibri"/>
              </a:rPr>
              <a:t>Many cells may be unnecessary for similar sequences</a:t>
            </a:r>
          </a:p>
        </p:txBody>
      </p:sp>
      <p:grpSp>
        <p:nvGrpSpPr>
          <p:cNvPr id="29" name="Group 28"/>
          <p:cNvGrpSpPr/>
          <p:nvPr/>
        </p:nvGrpSpPr>
        <p:grpSpPr>
          <a:xfrm>
            <a:off x="7509639"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a:defRPr>
                  <a:latin typeface="Calibri"/>
                  <a:ea typeface="Calibri"/>
                  <a:cs typeface="Calibri"/>
                </a:defRPr>
              </a:pPr>
              <a:r>
                <a:rPr lang="en-US" b="1" dirty="0" err="1">
                  <a:solidFill>
                    <a:srgbClr val="FF0000"/>
                  </a:solidFill>
                  <a:effectLst>
                    <a:outerShdw blurRad="38100" dist="38100" dir="2700000" algn="tl">
                      <a:srgbClr val="000000">
                        <a:alpha val="43137"/>
                      </a:srgbClr>
                    </a:outerShdw>
                  </a:effectLst>
                  <a:latin typeface="Calibri"/>
                  <a:ea typeface="Calibri"/>
                  <a:cs typeface="Calibri"/>
                </a:rPr>
                <a:t>etc</a:t>
              </a:r>
              <a:endParaRPr lang="en-US" b="1" dirty="0">
                <a:solidFill>
                  <a:srgbClr val="FF0000"/>
                </a:solidFill>
                <a:effectLst>
                  <a:outerShdw blurRad="38100" dist="38100" dir="2700000" algn="tl">
                    <a:srgbClr val="000000">
                      <a:alpha val="43137"/>
                    </a:srgbClr>
                  </a:outerShdw>
                </a:effectLst>
                <a:latin typeface="Calibri"/>
                <a:ea typeface="Calibri"/>
                <a:cs typeface="Calibri"/>
              </a:endParaRPr>
            </a:p>
          </p:txBody>
        </p:sp>
      </p:gr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92FAE63E-BE34-4A93-9DA6-3AC4CB84672A}" type="slidenum">
              <a:rPr lang="en-US" sz="2400" b="1">
                <a:solidFill>
                  <a:srgbClr val="000000"/>
                </a:solidFill>
                <a:latin typeface="Garamond"/>
                <a:ea typeface="Garamond"/>
                <a:cs typeface="Garamond"/>
              </a:rPr>
              <a:t>28</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68103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par>
                                <p:cTn id="27" presetID="1" presetClass="entr" presetSubtype="0"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33"/>
                                        </p:tgtEl>
                                      </p:cBhvr>
                                    </p:animEffect>
                                    <p:set>
                                      <p:cBhvr>
                                        <p:cTn id="33" dur="1" fill="hold">
                                          <p:stCondLst>
                                            <p:cond delay="499"/>
                                          </p:stCondLst>
                                        </p:cTn>
                                        <p:tgtEl>
                                          <p:spTgt spid="33"/>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47"/>
                                        </p:tgtEl>
                                      </p:cBhvr>
                                    </p:animEffect>
                                    <p:set>
                                      <p:cBhvr>
                                        <p:cTn id="36" dur="1" fill="hold">
                                          <p:stCondLst>
                                            <p:cond delay="499"/>
                                          </p:stCondLst>
                                        </p:cTn>
                                        <p:tgtEl>
                                          <p:spTgt spid="47"/>
                                        </p:tgtEl>
                                        <p:attrNameLst>
                                          <p:attrName>style.visibility</p:attrName>
                                        </p:attrNameLst>
                                      </p:cBhvr>
                                      <p:to>
                                        <p:strVal val="hidden"/>
                                      </p:to>
                                    </p:set>
                                  </p:childTnLst>
                                </p:cTn>
                              </p:par>
                              <p:par>
                                <p:cTn id="37" presetID="14" presetClass="entr" presetSubtype="1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randombar(horizontal)">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xit" presetSubtype="0" fill="hold" grpId="1" nodeType="clickEffect">
                                  <p:stCondLst>
                                    <p:cond delay="0"/>
                                  </p:stCondLst>
                                  <p:childTnLst>
                                    <p:animEffect transition="out" filter="fade">
                                      <p:cBhvr>
                                        <p:cTn id="43" dur="1000"/>
                                        <p:tgtEl>
                                          <p:spTgt spid="11"/>
                                        </p:tgtEl>
                                      </p:cBhvr>
                                    </p:animEffect>
                                    <p:anim calcmode="lin" valueType="num">
                                      <p:cBhvr>
                                        <p:cTn id="44" dur="1000"/>
                                        <p:tgtEl>
                                          <p:spTgt spid="11"/>
                                        </p:tgtEl>
                                        <p:attrNameLst>
                                          <p:attrName>ppt_x</p:attrName>
                                        </p:attrNameLst>
                                      </p:cBhvr>
                                      <p:tavLst>
                                        <p:tav tm="0">
                                          <p:val>
                                            <p:strVal val="ppt_x"/>
                                          </p:val>
                                        </p:tav>
                                        <p:tav tm="100000">
                                          <p:val>
                                            <p:strVal val="ppt_x"/>
                                          </p:val>
                                        </p:tav>
                                      </p:tavLst>
                                    </p:anim>
                                    <p:anim calcmode="lin" valueType="num">
                                      <p:cBhvr>
                                        <p:cTn id="45" dur="1000"/>
                                        <p:tgtEl>
                                          <p:spTgt spid="11"/>
                                        </p:tgtEl>
                                        <p:attrNameLst>
                                          <p:attrName>ppt_y</p:attrName>
                                        </p:attrNameLst>
                                      </p:cBhvr>
                                      <p:tavLst>
                                        <p:tav tm="0">
                                          <p:val>
                                            <p:strVal val="ppt_y"/>
                                          </p:val>
                                        </p:tav>
                                        <p:tav tm="100000">
                                          <p:val>
                                            <p:strVal val="ppt_y+.1"/>
                                          </p:val>
                                        </p:tav>
                                      </p:tavLst>
                                    </p:anim>
                                    <p:set>
                                      <p:cBhvr>
                                        <p:cTn id="46" dur="1" fill="hold">
                                          <p:stCondLst>
                                            <p:cond delay="999"/>
                                          </p:stCondLst>
                                        </p:cTn>
                                        <p:tgtEl>
                                          <p:spTgt spid="11"/>
                                        </p:tgtEl>
                                        <p:attrNameLst>
                                          <p:attrName>style.visibility</p:attrName>
                                        </p:attrNameLst>
                                      </p:cBhvr>
                                      <p:to>
                                        <p:strVal val="hidden"/>
                                      </p:to>
                                    </p:set>
                                  </p:childTnLst>
                                </p:cTn>
                              </p:par>
                              <p:par>
                                <p:cTn id="47" presetID="42" presetClass="exit" presetSubtype="0" fill="hold" nodeType="withEffect">
                                  <p:stCondLst>
                                    <p:cond delay="0"/>
                                  </p:stCondLst>
                                  <p:childTnLst>
                                    <p:animEffect transition="out" filter="fade">
                                      <p:cBhvr>
                                        <p:cTn id="48" dur="1000"/>
                                        <p:tgtEl>
                                          <p:spTgt spid="29"/>
                                        </p:tgtEl>
                                      </p:cBhvr>
                                    </p:animEffect>
                                    <p:anim calcmode="lin" valueType="num">
                                      <p:cBhvr>
                                        <p:cTn id="49" dur="1000"/>
                                        <p:tgtEl>
                                          <p:spTgt spid="29"/>
                                        </p:tgtEl>
                                        <p:attrNameLst>
                                          <p:attrName>ppt_x</p:attrName>
                                        </p:attrNameLst>
                                      </p:cBhvr>
                                      <p:tavLst>
                                        <p:tav tm="0">
                                          <p:val>
                                            <p:strVal val="ppt_x"/>
                                          </p:val>
                                        </p:tav>
                                        <p:tav tm="100000">
                                          <p:val>
                                            <p:strVal val="ppt_x"/>
                                          </p:val>
                                        </p:tav>
                                      </p:tavLst>
                                    </p:anim>
                                    <p:anim calcmode="lin" valueType="num">
                                      <p:cBhvr>
                                        <p:cTn id="50" dur="1000"/>
                                        <p:tgtEl>
                                          <p:spTgt spid="29"/>
                                        </p:tgtEl>
                                        <p:attrNameLst>
                                          <p:attrName>ppt_y</p:attrName>
                                        </p:attrNameLst>
                                      </p:cBhvr>
                                      <p:tavLst>
                                        <p:tav tm="0">
                                          <p:val>
                                            <p:strVal val="ppt_y"/>
                                          </p:val>
                                        </p:tav>
                                        <p:tav tm="100000">
                                          <p:val>
                                            <p:strVal val="ppt_y+.1"/>
                                          </p:val>
                                        </p:tav>
                                      </p:tavLst>
                                    </p:anim>
                                    <p:set>
                                      <p:cBhvr>
                                        <p:cTn id="51" dur="1" fill="hold">
                                          <p:stCondLst>
                                            <p:cond delay="999"/>
                                          </p:stCondLst>
                                        </p:cTn>
                                        <p:tgtEl>
                                          <p:spTgt spid="29"/>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Wavefront Alignment</a:t>
            </a:r>
          </a:p>
        </p:txBody>
      </p:sp>
      <p:pic>
        <p:nvPicPr>
          <p:cNvPr id="4" name="04-wavefront">
            <a:hlinkClick r:id="" action="ppaction://media"/>
            <a:extLst>
              <a:ext uri="{FF2B5EF4-FFF2-40B4-BE49-F238E27FC236}">
                <a16:creationId xmlns:a16="http://schemas.microsoft.com/office/drawing/2014/main" id="{0AAC596C-6D99-2649-6DEA-DE5581310C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2800" y="1193800"/>
            <a:ext cx="10566400" cy="5283200"/>
          </a:xfrm>
          <a:prstGeom prst="rect">
            <a:avLst/>
          </a:prstGeom>
        </p:spPr>
      </p:pic>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A7F59556-6544-4619-897D-B994240B850A}" type="slidenum">
              <a:rPr lang="en-US" sz="2400" b="1">
                <a:solidFill>
                  <a:srgbClr val="000000"/>
                </a:solidFill>
                <a:latin typeface="Garamond"/>
                <a:ea typeface="Garamond"/>
                <a:cs typeface="Garamond"/>
              </a:rPr>
              <a:t>29</a:t>
            </a:fld>
            <a:endParaRPr lang="en-US" sz="2400" b="1">
              <a:solidFill>
                <a:srgbClr val="000000"/>
              </a:solidFill>
              <a:latin typeface="Garamond"/>
              <a:ea typeface="Garamond"/>
              <a:cs typeface="Garamond"/>
            </a:endParaRPr>
          </a:p>
        </p:txBody>
      </p:sp>
      <p:sp>
        <p:nvSpPr>
          <p:cNvPr id="6" name="Figure Explanation"/>
          <p:cNvSpPr>
            <a:spLocks noGrp="1"/>
          </p:cNvSpPr>
          <p:nvPr/>
        </p:nvSpPr>
        <p:spPr>
          <a:xfrm>
            <a:off x="685800" y="927100"/>
            <a:ext cx="11049000" cy="393700"/>
          </a:xfrm>
          <a:prstGeom prst="rect">
            <a:avLst/>
          </a:prstGeom>
        </p:spPr>
        <p:txBody>
          <a:bodyPr vert="horz" wrap="none" lIns="0" tIns="0" rIns="0" bIns="0" rtlCol="0" anchor="t">
            <a:noAutofit/>
          </a:bodyPr>
          <a:lstStyle/>
          <a:p>
            <a:r>
              <a:rPr sz="2400" b="0">
                <a:solidFill>
                  <a:srgbClr val="596772"/>
                </a:solidFill>
                <a:latin typeface="Calibri"/>
                <a:ea typeface="Calibri"/>
                <a:cs typeface="Calibri"/>
              </a:rPr>
              <a:t>Unit-cost example: furthest reachable point per diagonal</a:t>
            </a:r>
          </a:p>
        </p:txBody>
      </p:sp>
    </p:spTree>
    <p:extLst>
      <p:ext uri="{BB962C8B-B14F-4D97-AF65-F5344CB8AC3E}">
        <p14:creationId xmlns:p14="http://schemas.microsoft.com/office/powerpoint/2010/main" val="12857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00"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WFA in Practice</a:t>
            </a:r>
          </a:p>
        </p:txBody>
      </p:sp>
      <p:sp>
        <p:nvSpPr>
          <p:cNvPr id="2" name="Similar Sequences Can Have a Small Align">
            <a:extLst>
              <a:ext uri="{FF2B5EF4-FFF2-40B4-BE49-F238E27FC236}">
                <a16:creationId xmlns:a16="http://schemas.microsoft.com/office/drawing/2014/main" id="{1F606735-AE76-4531-BE81-C10A8D22DAAE}"/>
              </a:ext>
            </a:extLst>
          </p:cNvPr>
          <p:cNvSpPr>
            <a:spLocks noGrp="1"/>
          </p:cNvSpPr>
          <p:nvPr/>
        </p:nvSpPr>
        <p:spPr>
          <a:xfrm>
            <a:off x="666750" y="1123950"/>
            <a:ext cx="10953750" cy="552450"/>
          </a:xfrm>
          <a:prstGeom prst="rect">
            <a:avLst/>
          </a:prstGeom>
          <a:noFill/>
          <a:ln w="0">
            <a:noFill/>
          </a:ln>
        </p:spPr>
        <p:txBody>
          <a:bodyPr anchor="ctr">
            <a:noAutofit/>
          </a:bodyPr>
          <a:lstStyle/>
          <a:p>
            <a:pPr algn="l">
              <a:defRPr sz="2550" b="1">
                <a:solidFill>
                  <a:srgbClr val="287F8E"/>
                </a:solidFill>
                <a:latin typeface="Calibri"/>
                <a:ea typeface="Calibri"/>
                <a:cs typeface="Calibri"/>
              </a:defRPr>
            </a:pPr>
            <a:r>
              <a:rPr sz="2550" b="1">
                <a:solidFill>
                  <a:srgbClr val="287F8E"/>
                </a:solidFill>
                <a:latin typeface="Calibri"/>
                <a:ea typeface="Calibri"/>
                <a:cs typeface="Calibri"/>
              </a:rPr>
              <a:t>Similar sequences can have a small alignment penalty</a:t>
            </a:r>
          </a:p>
        </p:txBody>
      </p:sp>
      <p:sp>
        <p:nvSpPr>
          <p:cNvPr id="3" name="n = Sequence Length        s = Optimal A">
            <a:extLst>
              <a:ext uri="{FF2B5EF4-FFF2-40B4-BE49-F238E27FC236}">
                <a16:creationId xmlns:a16="http://schemas.microsoft.com/office/drawing/2014/main" id="{648A8010-9FB8-46A7-9211-7EB6402E1E4C}"/>
              </a:ext>
            </a:extLst>
          </p:cNvPr>
          <p:cNvSpPr>
            <a:spLocks noGrp="1"/>
          </p:cNvSpPr>
          <p:nvPr/>
        </p:nvSpPr>
        <p:spPr>
          <a:xfrm>
            <a:off x="666750" y="1771650"/>
            <a:ext cx="10953750" cy="476250"/>
          </a:xfrm>
          <a:prstGeom prst="rect">
            <a:avLst/>
          </a:prstGeom>
          <a:noFill/>
          <a:ln w="0">
            <a:noFill/>
          </a:ln>
        </p:spPr>
        <p:txBody>
          <a:bodyPr anchor="ctr">
            <a:noAutofit/>
          </a:bodyPr>
          <a:lstStyle/>
          <a:p>
            <a:pPr algn="l">
              <a:defRPr sz="2100" b="0">
                <a:solidFill>
                  <a:srgbClr val="75818C"/>
                </a:solidFill>
                <a:latin typeface="Calibri"/>
                <a:ea typeface="Calibri"/>
                <a:cs typeface="Calibri"/>
              </a:defRPr>
            </a:pPr>
            <a:r>
              <a:rPr sz="2100" b="0">
                <a:solidFill>
                  <a:srgbClr val="75818C"/>
                </a:solidFill>
                <a:latin typeface="Calibri"/>
                <a:ea typeface="Calibri"/>
                <a:cs typeface="Calibri"/>
              </a:rPr>
              <a:t>n = sequence length        s = optimal alignment penalty</a:t>
            </a:r>
          </a:p>
        </p:txBody>
      </p:sp>
      <p:sp>
        <p:nvSpPr>
          <p:cNvPr id="4" name="Work">
            <a:extLst>
              <a:ext uri="{FF2B5EF4-FFF2-40B4-BE49-F238E27FC236}">
                <a16:creationId xmlns:a16="http://schemas.microsoft.com/office/drawing/2014/main" id="{E934B7E3-21B3-43C2-B36D-B0EC4D2F05B3}"/>
              </a:ext>
            </a:extLst>
          </p:cNvPr>
          <p:cNvSpPr>
            <a:spLocks noGrp="1"/>
          </p:cNvSpPr>
          <p:nvPr/>
        </p:nvSpPr>
        <p:spPr>
          <a:xfrm>
            <a:off x="714375" y="2743200"/>
            <a:ext cx="2143125" cy="457200"/>
          </a:xfrm>
          <a:prstGeom prst="rect">
            <a:avLst/>
          </a:prstGeom>
          <a:noFill/>
          <a:ln w="0">
            <a:noFill/>
          </a:ln>
        </p:spPr>
        <p:txBody>
          <a:bodyPr anchor="ctr">
            <a:noAutofit/>
          </a:bodyPr>
          <a:lstStyle/>
          <a:p>
            <a:pPr algn="l">
              <a:defRPr sz="2400" b="1">
                <a:solidFill>
                  <a:srgbClr val="4775BD"/>
                </a:solidFill>
                <a:latin typeface="Calibri"/>
                <a:ea typeface="Calibri"/>
                <a:cs typeface="Calibri"/>
              </a:defRPr>
            </a:pPr>
            <a:r>
              <a:rPr lang="en-US" sz="2400" b="1" dirty="0">
                <a:solidFill>
                  <a:srgbClr val="4775BD"/>
                </a:solidFill>
                <a:latin typeface="Calibri"/>
                <a:ea typeface="Calibri"/>
                <a:cs typeface="Calibri"/>
              </a:rPr>
              <a:t>Time</a:t>
            </a:r>
            <a:endParaRPr sz="2400" b="1" dirty="0">
              <a:solidFill>
                <a:srgbClr val="4775BD"/>
              </a:solidFill>
              <a:latin typeface="Calibri"/>
              <a:ea typeface="Calibri"/>
              <a:cs typeface="Calibri"/>
            </a:endParaRPr>
          </a:p>
        </p:txBody>
      </p:sp>
      <p:sp>
        <p:nvSpPr>
          <p:cNvPr id="5" name="O(ns + s²)">
            <a:extLst>
              <a:ext uri="{FF2B5EF4-FFF2-40B4-BE49-F238E27FC236}">
                <a16:creationId xmlns:a16="http://schemas.microsoft.com/office/drawing/2014/main" id="{E58F247F-E95A-44B5-9E0D-FD26EA9DC492}"/>
              </a:ext>
            </a:extLst>
          </p:cNvPr>
          <p:cNvSpPr>
            <a:spLocks noGrp="1"/>
          </p:cNvSpPr>
          <p:nvPr/>
        </p:nvSpPr>
        <p:spPr>
          <a:xfrm>
            <a:off x="3095625" y="2743200"/>
            <a:ext cx="3571875" cy="495300"/>
          </a:xfrm>
          <a:prstGeom prst="rect">
            <a:avLst/>
          </a:prstGeom>
          <a:noFill/>
          <a:ln w="0">
            <a:noFill/>
          </a:ln>
        </p:spPr>
        <p:txBody>
          <a:bodyPr anchor="ctr">
            <a:noAutofit/>
          </a:bodyPr>
          <a:lstStyle/>
          <a:p>
            <a:pPr algn="l">
              <a:defRPr sz="2775" b="1">
                <a:solidFill>
                  <a:srgbClr val="24313B"/>
                </a:solidFill>
                <a:latin typeface="PT Mono"/>
                <a:ea typeface="PT Mono"/>
                <a:cs typeface="PT Mono"/>
              </a:defRPr>
            </a:pPr>
            <a:r>
              <a:rPr sz="2775" b="1">
                <a:solidFill>
                  <a:srgbClr val="24313B"/>
                </a:solidFill>
                <a:latin typeface="PT Mono"/>
                <a:ea typeface="PT Mono"/>
                <a:cs typeface="PT Mono"/>
              </a:rPr>
              <a:t>O(ns + s²)</a:t>
            </a:r>
          </a:p>
        </p:txBody>
      </p:sp>
      <p:sp>
        <p:nvSpPr>
          <p:cNvPr id="6" name="Fewer states when s is small.">
            <a:extLst>
              <a:ext uri="{FF2B5EF4-FFF2-40B4-BE49-F238E27FC236}">
                <a16:creationId xmlns:a16="http://schemas.microsoft.com/office/drawing/2014/main" id="{753D79E3-E50B-4A28-A6AF-160B68E078E6}"/>
              </a:ext>
            </a:extLst>
          </p:cNvPr>
          <p:cNvSpPr>
            <a:spLocks noGrp="1"/>
          </p:cNvSpPr>
          <p:nvPr/>
        </p:nvSpPr>
        <p:spPr>
          <a:xfrm>
            <a:off x="6905625" y="2743200"/>
            <a:ext cx="4667250" cy="790575"/>
          </a:xfrm>
          <a:prstGeom prst="rect">
            <a:avLst/>
          </a:prstGeom>
          <a:noFill/>
          <a:ln w="0">
            <a:noFill/>
          </a:ln>
        </p:spPr>
        <p:txBody>
          <a:bodyPr anchor="ctr">
            <a:noAutofit/>
          </a:bodyPr>
          <a:lstStyle/>
          <a:p>
            <a:pPr algn="l">
              <a:defRPr sz="2100" b="0">
                <a:solidFill>
                  <a:srgbClr val="24313B"/>
                </a:solidFill>
                <a:latin typeface="Calibri"/>
                <a:ea typeface="Calibri"/>
                <a:cs typeface="Calibri"/>
              </a:defRPr>
            </a:pPr>
            <a:r>
              <a:rPr sz="2100" b="0">
                <a:solidFill>
                  <a:srgbClr val="24313B"/>
                </a:solidFill>
                <a:latin typeface="Calibri"/>
                <a:ea typeface="Calibri"/>
                <a:cs typeface="Calibri"/>
              </a:rPr>
              <a:t>Fewer states when s is small</a:t>
            </a:r>
          </a:p>
        </p:txBody>
      </p:sp>
      <p:sp>
        <p:nvSpPr>
          <p:cNvPr id="7" name="Straight Connector 6">
            <a:extLst>
              <a:ext uri="{FF2B5EF4-FFF2-40B4-BE49-F238E27FC236}">
                <a16:creationId xmlns:a16="http://schemas.microsoft.com/office/drawing/2014/main" id="{007B7F37-CA8C-4E24-B92C-CB2BC0A9DC0F}"/>
              </a:ext>
            </a:extLst>
          </p:cNvPr>
          <p:cNvSpPr>
            <a:spLocks noGrp="1"/>
          </p:cNvSpPr>
          <p:nvPr/>
        </p:nvSpPr>
        <p:spPr>
          <a:xfrm>
            <a:off x="714375" y="3590925"/>
            <a:ext cx="10810875" cy="0"/>
          </a:xfrm>
          <a:prstGeom prst="line">
            <a:avLst/>
          </a:prstGeom>
          <a:noFill/>
          <a:ln w="13335">
            <a:solidFill>
              <a:srgbClr val="DEE5EA"/>
            </a:solidFill>
          </a:ln>
        </p:spPr>
        <p:txBody>
          <a:bodyPr/>
          <a:lstStyle/>
          <a:p>
            <a:endParaRPr lang="en-US"/>
          </a:p>
        </p:txBody>
      </p:sp>
      <p:sp>
        <p:nvSpPr>
          <p:cNvPr id="8" name="Memory">
            <a:extLst>
              <a:ext uri="{FF2B5EF4-FFF2-40B4-BE49-F238E27FC236}">
                <a16:creationId xmlns:a16="http://schemas.microsoft.com/office/drawing/2014/main" id="{C091381F-94B9-464B-821F-83DBD510E0F5}"/>
              </a:ext>
            </a:extLst>
          </p:cNvPr>
          <p:cNvSpPr>
            <a:spLocks noGrp="1"/>
          </p:cNvSpPr>
          <p:nvPr/>
        </p:nvSpPr>
        <p:spPr>
          <a:xfrm>
            <a:off x="714375" y="3829050"/>
            <a:ext cx="2143125" cy="457200"/>
          </a:xfrm>
          <a:prstGeom prst="rect">
            <a:avLst/>
          </a:prstGeom>
          <a:noFill/>
          <a:ln w="0">
            <a:noFill/>
          </a:ln>
        </p:spPr>
        <p:txBody>
          <a:bodyPr anchor="ctr">
            <a:noAutofit/>
          </a:bodyPr>
          <a:lstStyle/>
          <a:p>
            <a:pPr algn="l">
              <a:defRPr sz="2400" b="1">
                <a:solidFill>
                  <a:srgbClr val="4775BD"/>
                </a:solidFill>
                <a:latin typeface="Calibri"/>
                <a:ea typeface="Calibri"/>
                <a:cs typeface="Calibri"/>
              </a:defRPr>
            </a:pPr>
            <a:r>
              <a:rPr sz="2400" b="1">
                <a:solidFill>
                  <a:srgbClr val="4775BD"/>
                </a:solidFill>
                <a:latin typeface="Calibri"/>
                <a:ea typeface="Calibri"/>
                <a:cs typeface="Calibri"/>
              </a:rPr>
              <a:t>Memory</a:t>
            </a:r>
          </a:p>
        </p:txBody>
      </p:sp>
      <p:sp>
        <p:nvSpPr>
          <p:cNvPr id="9" name="O(s²) → O(s)">
            <a:extLst>
              <a:ext uri="{FF2B5EF4-FFF2-40B4-BE49-F238E27FC236}">
                <a16:creationId xmlns:a16="http://schemas.microsoft.com/office/drawing/2014/main" id="{70ED717F-8D19-4504-8DBE-6505BA3516DA}"/>
              </a:ext>
            </a:extLst>
          </p:cNvPr>
          <p:cNvSpPr>
            <a:spLocks noGrp="1"/>
          </p:cNvSpPr>
          <p:nvPr/>
        </p:nvSpPr>
        <p:spPr>
          <a:xfrm>
            <a:off x="3095625" y="3829050"/>
            <a:ext cx="3571875" cy="495300"/>
          </a:xfrm>
          <a:prstGeom prst="rect">
            <a:avLst/>
          </a:prstGeom>
          <a:noFill/>
          <a:ln w="0">
            <a:noFill/>
          </a:ln>
        </p:spPr>
        <p:txBody>
          <a:bodyPr anchor="ctr">
            <a:noAutofit/>
          </a:bodyPr>
          <a:lstStyle/>
          <a:p>
            <a:pPr algn="l">
              <a:defRPr sz="2775" b="1">
                <a:solidFill>
                  <a:srgbClr val="24313B"/>
                </a:solidFill>
                <a:latin typeface="PT Mono"/>
                <a:ea typeface="PT Mono"/>
                <a:cs typeface="PT Mono"/>
              </a:defRPr>
            </a:pPr>
            <a:r>
              <a:rPr sz="2775" b="1">
                <a:solidFill>
                  <a:srgbClr val="24313B"/>
                </a:solidFill>
                <a:latin typeface="PT Mono"/>
                <a:ea typeface="PT Mono"/>
                <a:cs typeface="PT Mono"/>
              </a:rPr>
              <a:t>O(s²) → O(s)</a:t>
            </a:r>
          </a:p>
        </p:txBody>
      </p:sp>
      <p:sp>
        <p:nvSpPr>
          <p:cNvPr id="10" name="BiWFA uses bidirectional divide and conq">
            <a:extLst>
              <a:ext uri="{FF2B5EF4-FFF2-40B4-BE49-F238E27FC236}">
                <a16:creationId xmlns:a16="http://schemas.microsoft.com/office/drawing/2014/main" id="{49947D05-0DDC-49F0-AEE8-71D65C0FDA69}"/>
              </a:ext>
            </a:extLst>
          </p:cNvPr>
          <p:cNvSpPr>
            <a:spLocks noGrp="1"/>
          </p:cNvSpPr>
          <p:nvPr/>
        </p:nvSpPr>
        <p:spPr>
          <a:xfrm>
            <a:off x="6905624" y="3829050"/>
            <a:ext cx="4860663" cy="790575"/>
          </a:xfrm>
          <a:prstGeom prst="rect">
            <a:avLst/>
          </a:prstGeom>
          <a:noFill/>
          <a:ln w="0">
            <a:noFill/>
          </a:ln>
        </p:spPr>
        <p:txBody>
          <a:bodyPr anchor="ctr">
            <a:noAutofit/>
          </a:bodyPr>
          <a:lstStyle/>
          <a:p>
            <a:pPr algn="l">
              <a:defRPr sz="2100" b="0">
                <a:solidFill>
                  <a:srgbClr val="24313B"/>
                </a:solidFill>
                <a:latin typeface="Calibri"/>
                <a:ea typeface="Calibri"/>
                <a:cs typeface="Calibri"/>
              </a:defRPr>
            </a:pPr>
            <a:r>
              <a:rPr sz="2100" b="0" dirty="0" err="1">
                <a:solidFill>
                  <a:srgbClr val="24313B"/>
                </a:solidFill>
                <a:latin typeface="Calibri"/>
                <a:ea typeface="Calibri"/>
                <a:cs typeface="Calibri"/>
              </a:rPr>
              <a:t>BiWFA</a:t>
            </a:r>
            <a:r>
              <a:rPr sz="2100" b="0" dirty="0">
                <a:solidFill>
                  <a:srgbClr val="24313B"/>
                </a:solidFill>
                <a:latin typeface="Calibri"/>
                <a:ea typeface="Calibri"/>
                <a:cs typeface="Calibri"/>
              </a:rPr>
              <a:t> uses bidirectional divide and conquer</a:t>
            </a:r>
          </a:p>
        </p:txBody>
      </p:sp>
      <p:sp>
        <p:nvSpPr>
          <p:cNvPr id="11" name="Straight Connector 10">
            <a:extLst>
              <a:ext uri="{FF2B5EF4-FFF2-40B4-BE49-F238E27FC236}">
                <a16:creationId xmlns:a16="http://schemas.microsoft.com/office/drawing/2014/main" id="{78191614-021C-40D0-88AB-FD26EF803A47}"/>
              </a:ext>
            </a:extLst>
          </p:cNvPr>
          <p:cNvSpPr>
            <a:spLocks noGrp="1"/>
          </p:cNvSpPr>
          <p:nvPr/>
        </p:nvSpPr>
        <p:spPr>
          <a:xfrm>
            <a:off x="714375" y="4676775"/>
            <a:ext cx="10810875" cy="0"/>
          </a:xfrm>
          <a:prstGeom prst="line">
            <a:avLst/>
          </a:prstGeom>
          <a:noFill/>
          <a:ln w="13335">
            <a:solidFill>
              <a:srgbClr val="DEE5EA"/>
            </a:solidFill>
          </a:ln>
        </p:spPr>
        <p:txBody>
          <a:bodyPr/>
          <a:lstStyle/>
          <a:p>
            <a:endParaRPr lang="en-US"/>
          </a:p>
        </p:txBody>
      </p:sp>
      <p:sp>
        <p:nvSpPr>
          <p:cNvPr id="12" name="Guarantee">
            <a:extLst>
              <a:ext uri="{FF2B5EF4-FFF2-40B4-BE49-F238E27FC236}">
                <a16:creationId xmlns:a16="http://schemas.microsoft.com/office/drawing/2014/main" id="{7C2F27B3-2151-4AAD-9B86-068E37FA3560}"/>
              </a:ext>
            </a:extLst>
          </p:cNvPr>
          <p:cNvSpPr>
            <a:spLocks noGrp="1"/>
          </p:cNvSpPr>
          <p:nvPr/>
        </p:nvSpPr>
        <p:spPr>
          <a:xfrm>
            <a:off x="714375" y="4914900"/>
            <a:ext cx="2143125" cy="457200"/>
          </a:xfrm>
          <a:prstGeom prst="rect">
            <a:avLst/>
          </a:prstGeom>
          <a:noFill/>
          <a:ln w="0">
            <a:noFill/>
          </a:ln>
        </p:spPr>
        <p:txBody>
          <a:bodyPr anchor="ctr">
            <a:noAutofit/>
          </a:bodyPr>
          <a:lstStyle/>
          <a:p>
            <a:pPr algn="l">
              <a:defRPr sz="2400" b="1">
                <a:solidFill>
                  <a:srgbClr val="4775BD"/>
                </a:solidFill>
                <a:latin typeface="Calibri"/>
                <a:ea typeface="Calibri"/>
                <a:cs typeface="Calibri"/>
              </a:defRPr>
            </a:pPr>
            <a:r>
              <a:rPr sz="2400" b="1">
                <a:solidFill>
                  <a:srgbClr val="4775BD"/>
                </a:solidFill>
                <a:latin typeface="Calibri"/>
                <a:ea typeface="Calibri"/>
                <a:cs typeface="Calibri"/>
              </a:rPr>
              <a:t>Guarantee</a:t>
            </a:r>
          </a:p>
        </p:txBody>
      </p:sp>
      <p:sp>
        <p:nvSpPr>
          <p:cNvPr id="13" name="Exact">
            <a:extLst>
              <a:ext uri="{FF2B5EF4-FFF2-40B4-BE49-F238E27FC236}">
                <a16:creationId xmlns:a16="http://schemas.microsoft.com/office/drawing/2014/main" id="{A6345FC6-B42F-42B7-9770-6E790EF25934}"/>
              </a:ext>
            </a:extLst>
          </p:cNvPr>
          <p:cNvSpPr>
            <a:spLocks noGrp="1"/>
          </p:cNvSpPr>
          <p:nvPr/>
        </p:nvSpPr>
        <p:spPr>
          <a:xfrm>
            <a:off x="3095625" y="4914900"/>
            <a:ext cx="3571875" cy="495300"/>
          </a:xfrm>
          <a:prstGeom prst="rect">
            <a:avLst/>
          </a:prstGeom>
          <a:noFill/>
          <a:ln w="0">
            <a:noFill/>
          </a:ln>
        </p:spPr>
        <p:txBody>
          <a:bodyPr anchor="ctr">
            <a:noAutofit/>
          </a:bodyPr>
          <a:lstStyle/>
          <a:p>
            <a:pPr algn="l">
              <a:defRPr sz="2775" b="1">
                <a:solidFill>
                  <a:srgbClr val="24313B"/>
                </a:solidFill>
                <a:latin typeface="Calibri"/>
                <a:ea typeface="Calibri"/>
                <a:cs typeface="Calibri"/>
              </a:defRPr>
            </a:pPr>
            <a:r>
              <a:rPr sz="2775" b="1">
                <a:solidFill>
                  <a:srgbClr val="24313B"/>
                </a:solidFill>
                <a:latin typeface="Calibri"/>
                <a:ea typeface="Calibri"/>
                <a:cs typeface="Calibri"/>
              </a:rPr>
              <a:t>Exact</a:t>
            </a:r>
          </a:p>
        </p:txBody>
      </p:sp>
      <p:sp>
        <p:nvSpPr>
          <p:cNvPr id="14" name="Heuristic pruning can sacrifice optimali">
            <a:extLst>
              <a:ext uri="{FF2B5EF4-FFF2-40B4-BE49-F238E27FC236}">
                <a16:creationId xmlns:a16="http://schemas.microsoft.com/office/drawing/2014/main" id="{F6AC43D5-9E3E-4E9B-BEB7-A53FCBD5A423}"/>
              </a:ext>
            </a:extLst>
          </p:cNvPr>
          <p:cNvSpPr>
            <a:spLocks noGrp="1"/>
          </p:cNvSpPr>
          <p:nvPr/>
        </p:nvSpPr>
        <p:spPr>
          <a:xfrm>
            <a:off x="6905625" y="4914900"/>
            <a:ext cx="4667250" cy="790575"/>
          </a:xfrm>
          <a:prstGeom prst="rect">
            <a:avLst/>
          </a:prstGeom>
          <a:noFill/>
          <a:ln w="0">
            <a:noFill/>
          </a:ln>
        </p:spPr>
        <p:txBody>
          <a:bodyPr anchor="ctr">
            <a:noAutofit/>
          </a:bodyPr>
          <a:lstStyle/>
          <a:p>
            <a:pPr algn="l">
              <a:defRPr sz="2100" b="0">
                <a:solidFill>
                  <a:srgbClr val="24313B"/>
                </a:solidFill>
                <a:latin typeface="Calibri"/>
                <a:ea typeface="Calibri"/>
                <a:cs typeface="Calibri"/>
              </a:defRPr>
            </a:pPr>
            <a:r>
              <a:rPr sz="2100" b="0">
                <a:solidFill>
                  <a:srgbClr val="24313B"/>
                </a:solidFill>
                <a:latin typeface="Calibri"/>
                <a:ea typeface="Calibri"/>
                <a:cs typeface="Calibri"/>
              </a:rPr>
              <a:t>Heuristic pruning can sacrifice optimality</a:t>
            </a:r>
          </a:p>
        </p:txBody>
      </p:sp>
      <p:sp>
        <p:nvSpPr>
          <p:cNvPr id="15" name="Worst-Case Quadratic Cost Still Remains ">
            <a:extLst>
              <a:ext uri="{FF2B5EF4-FFF2-40B4-BE49-F238E27FC236}">
                <a16:creationId xmlns:a16="http://schemas.microsoft.com/office/drawing/2014/main" id="{C9350F28-0061-43BC-8B92-260A45D2F541}"/>
              </a:ext>
            </a:extLst>
          </p:cNvPr>
          <p:cNvSpPr>
            <a:spLocks noGrp="1"/>
          </p:cNvSpPr>
          <p:nvPr/>
        </p:nvSpPr>
        <p:spPr>
          <a:xfrm>
            <a:off x="714375" y="6067425"/>
            <a:ext cx="10810875" cy="400050"/>
          </a:xfrm>
          <a:prstGeom prst="rect">
            <a:avLst/>
          </a:prstGeom>
          <a:noFill/>
          <a:ln w="0">
            <a:noFill/>
          </a:ln>
        </p:spPr>
        <p:txBody>
          <a:bodyPr anchor="ctr">
            <a:noAutofit/>
          </a:bodyPr>
          <a:lstStyle/>
          <a:p>
            <a:pPr algn="l">
              <a:defRPr sz="2025" b="0">
                <a:solidFill>
                  <a:srgbClr val="75818C"/>
                </a:solidFill>
                <a:latin typeface="Calibri"/>
                <a:ea typeface="Calibri"/>
                <a:cs typeface="Calibri"/>
              </a:defRPr>
            </a:pPr>
            <a:r>
              <a:rPr sz="2025" b="0">
                <a:solidFill>
                  <a:srgbClr val="75818C"/>
                </a:solidFill>
                <a:latin typeface="Calibri"/>
                <a:ea typeface="Calibri"/>
                <a:cs typeface="Calibri"/>
              </a:rPr>
              <a:t>Worst-case quadratic cost still remains possible</a:t>
            </a:r>
          </a:p>
        </p:txBody>
      </p:sp>
      <p:sp>
        <p:nvSpPr>
          <p:cNvPr id="17"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97B129FB-46AD-4664-8167-6CADD53B6C3F}" type="slidenum">
              <a:rPr lang="en-US" sz="2400" b="1">
                <a:solidFill>
                  <a:srgbClr val="000000"/>
                </a:solidFill>
                <a:latin typeface="Garamond"/>
                <a:ea typeface="Garamond"/>
                <a:cs typeface="Garamond"/>
              </a:rPr>
              <a:t>30</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12481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Read Mapping Execution Time</a:t>
            </a:r>
          </a:p>
        </p:txBody>
      </p:sp>
      <p:sp>
        <p:nvSpPr>
          <p:cNvPr id="9" name="Rectangle 8">
            <a:extLst>
              <a:ext uri="{FF2B5EF4-FFF2-40B4-BE49-F238E27FC236}">
                <a16:creationId xmlns:a16="http://schemas.microsoft.com/office/drawing/2014/main" id="{1151993D-B0AE-A249-A47B-03097BF6AAD6}"/>
              </a:ext>
            </a:extLst>
          </p:cNvPr>
          <p:cNvSpPr/>
          <p:nvPr/>
        </p:nvSpPr>
        <p:spPr>
          <a:xfrm>
            <a:off x="698500" y="6108700"/>
            <a:ext cx="10795000" cy="304800"/>
          </a:xfrm>
          <a:prstGeom prst="rect">
            <a:avLst/>
          </a:prstGeom>
        </p:spPr>
        <p:txBody>
          <a:bodyPr wrap="square" lIns="0" tIns="0" rIns="0" bIns="0" anchor="t"/>
          <a:lstStyle/>
          <a:p>
            <a:pPr marL="0" indent="0" algn="l">
              <a:lnSpc>
                <a:spcPct val="100000"/>
              </a:lnSpc>
              <a:spcAft>
                <a:spcPts val="700"/>
              </a:spcAft>
              <a:buNone/>
            </a:pPr>
            <a:r>
              <a:rPr lang="en-US" sz="1600" b="0">
                <a:solidFill>
                  <a:srgbClr val="68757E"/>
                </a:solidFill>
                <a:latin typeface="Calibri"/>
                <a:ea typeface="Calibri"/>
                <a:cs typeface="Calibri"/>
              </a:rPr>
              <a:t>Kalikar et al., Nature Computational Science, 2022</a:t>
            </a:r>
          </a:p>
        </p:txBody>
      </p:sp>
      <p:sp>
        <p:nvSpPr>
          <p:cNvPr id="13" name="Content Placeholder 2">
            <a:extLst>
              <a:ext uri="{FF2B5EF4-FFF2-40B4-BE49-F238E27FC236}">
                <a16:creationId xmlns:a16="http://schemas.microsoft.com/office/drawing/2014/main" id="{C4E0DE36-8B6E-6040-9C4E-9FADC1D18A87}"/>
              </a:ext>
            </a:extLst>
          </p:cNvPr>
          <p:cNvSpPr>
            <a:spLocks noGrp="1"/>
          </p:cNvSpPr>
          <p:nvPr>
            <p:ph idx="1"/>
          </p:nvPr>
        </p:nvSpPr>
        <p:spPr>
          <a:xfrm>
            <a:off x="698500" y="4686300"/>
            <a:ext cx="10795000" cy="558800"/>
          </a:xfrm>
        </p:spPr>
        <p:txBody>
          <a:bodyPr wrap="square" lIns="0" tIns="0" rIns="0" bIns="0" anchor="t"/>
          <a:lstStyle/>
          <a:p>
            <a:pPr marL="0" indent="0" algn="l">
              <a:lnSpc>
                <a:spcPct val="100000"/>
              </a:lnSpc>
              <a:spcAft>
                <a:spcPts val="700"/>
              </a:spcAft>
              <a:buNone/>
            </a:pPr>
            <a:r>
              <a:rPr lang="en-US" sz="3000" b="1">
                <a:solidFill>
                  <a:srgbClr val="C00000"/>
                </a:solidFill>
                <a:latin typeface="Calibri"/>
                <a:ea typeface="Calibri"/>
                <a:cs typeface="Calibri"/>
              </a:rPr>
              <a:t>Chaining + alignment</a:t>
            </a:r>
          </a:p>
        </p:txBody>
      </p:sp>
      <p:sp>
        <p:nvSpPr>
          <p:cNvPr id="14" name="Rectangle 13">
            <a:extLst>
              <a:ext uri="{FF2B5EF4-FFF2-40B4-BE49-F238E27FC236}">
                <a16:creationId xmlns:a16="http://schemas.microsoft.com/office/drawing/2014/main" id="{26A0118B-D4E0-2F42-B612-54E1D844078F}"/>
              </a:ext>
            </a:extLst>
          </p:cNvPr>
          <p:cNvSpPr/>
          <p:nvPr/>
        </p:nvSpPr>
        <p:spPr>
          <a:xfrm>
            <a:off x="698500" y="5372100"/>
            <a:ext cx="10795000" cy="533400"/>
          </a:xfrm>
          <a:prstGeom prst="rect">
            <a:avLst/>
          </a:prstGeom>
        </p:spPr>
        <p:txBody>
          <a:bodyPr wrap="square" lIns="0" tIns="0" rIns="0" bIns="0" anchor="t"/>
          <a:lstStyle/>
          <a:p>
            <a:pPr marL="0" indent="0" algn="l">
              <a:lnSpc>
                <a:spcPct val="100000"/>
              </a:lnSpc>
              <a:spcAft>
                <a:spcPts val="700"/>
              </a:spcAft>
              <a:buNone/>
            </a:pPr>
            <a:r>
              <a:rPr lang="en-US" sz="2700" b="1">
                <a:solidFill>
                  <a:srgbClr val="000000"/>
                </a:solidFill>
                <a:latin typeface="Calibri"/>
                <a:ea typeface="Calibri"/>
                <a:cs typeface="Calibri"/>
              </a:rPr>
              <a:t>Dominate these minimap2 benchmarks</a:t>
            </a:r>
          </a:p>
        </p:txBody>
      </p:sp>
      <p:pic>
        <p:nvPicPr>
          <p:cNvPr id="6" name="Picture 5" descr="A graph of different colored bars&#10;&#10;Description automatically generated with medium confidence">
            <a:extLst>
              <a:ext uri="{FF2B5EF4-FFF2-40B4-BE49-F238E27FC236}">
                <a16:creationId xmlns:a16="http://schemas.microsoft.com/office/drawing/2014/main" id="{74EF906B-93B3-ED80-3ECD-E4C01BEE5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836" y="1219200"/>
            <a:ext cx="7524328" cy="3199922"/>
          </a:xfrm>
          <a:prstGeom prst="rect">
            <a:avLst/>
          </a:prstGeom>
        </p:spPr>
      </p:pic>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1BB70A89-2A63-4A5C-A926-8EE44B2EB2B6}" type="slidenum">
              <a:rPr lang="en-US" sz="2400" b="1">
                <a:solidFill>
                  <a:srgbClr val="000000"/>
                </a:solidFill>
                <a:latin typeface="Garamond"/>
                <a:ea typeface="Garamond"/>
                <a:cs typeface="Garamond"/>
              </a:rPr>
              <a:t>31</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42121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A336-5420-DCBB-F68D-BA478AD35414}"/>
              </a:ext>
            </a:extLst>
          </p:cNvPr>
          <p:cNvSpPr>
            <a:spLocks noGrp="1"/>
          </p:cNvSpPr>
          <p:nvPr>
            <p:ph type="title"/>
          </p:nvPr>
        </p:nvSpPr>
        <p:spPr/>
        <p:txBody>
          <a:bodyPr>
            <a:normAutofit/>
          </a:bodyPr>
          <a:lstStyle/>
          <a:p>
            <a:pPr marL="0" indent="0"/>
            <a:r>
              <a:rPr lang="en-US" dirty="0">
                <a:solidFill>
                  <a:srgbClr val="BF0600"/>
                </a:solidFill>
                <a:latin typeface="Calibri"/>
                <a:ea typeface="Calibri"/>
                <a:cs typeface="Calibri"/>
              </a:rPr>
              <a:t>Why do we rely on </a:t>
            </a:r>
            <a:br>
              <a:rPr lang="en-US" dirty="0">
                <a:solidFill>
                  <a:srgbClr val="BF0600"/>
                </a:solidFill>
                <a:latin typeface="Calibri"/>
                <a:ea typeface="Calibri"/>
                <a:cs typeface="Calibri"/>
              </a:rPr>
            </a:br>
            <a:r>
              <a:rPr lang="en-US" dirty="0">
                <a:solidFill>
                  <a:srgbClr val="BF0600"/>
                </a:solidFill>
                <a:latin typeface="Calibri"/>
                <a:ea typeface="Calibri"/>
                <a:cs typeface="Calibri"/>
              </a:rPr>
              <a:t>a single reference genome?</a:t>
            </a:r>
            <a:endParaRPr lang="en-US" dirty="0">
              <a:solidFill>
                <a:srgbClr val="BF0600"/>
              </a:solidFill>
            </a:endParaRPr>
          </a:p>
        </p:txBody>
      </p:sp>
      <p:sp>
        <p:nvSpPr>
          <p:cNvPr id="3" name="Slide Number Placeholder 2">
            <a:extLst>
              <a:ext uri="{FF2B5EF4-FFF2-40B4-BE49-F238E27FC236}">
                <a16:creationId xmlns:a16="http://schemas.microsoft.com/office/drawing/2014/main" id="{92CBE703-A5E2-A428-4058-275476EC8296}"/>
              </a:ext>
            </a:extLst>
          </p:cNvPr>
          <p:cNvSpPr>
            <a:spLocks noGrp="1"/>
          </p:cNvSpPr>
          <p:nvPr>
            <p:ph type="sldNum" sz="quarter" idx="12"/>
          </p:nvPr>
        </p:nvSpPr>
        <p:spPr/>
        <p:txBody>
          <a:bodyPr/>
          <a:lstStyle/>
          <a:p>
            <a:fld id="{926C5CFF-FC03-5F4C-B716-CBEBB43E48DE}" type="slidenum">
              <a:rPr lang="en-US" smtClean="0"/>
              <a:t>32</a:t>
            </a:fld>
            <a:endParaRPr lang="en-US"/>
          </a:p>
        </p:txBody>
      </p:sp>
    </p:spTree>
    <p:extLst>
      <p:ext uri="{BB962C8B-B14F-4D97-AF65-F5344CB8AC3E}">
        <p14:creationId xmlns:p14="http://schemas.microsoft.com/office/powerpoint/2010/main" val="4061674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oy, doll&#10;&#10;Description automatically generated">
            <a:extLst>
              <a:ext uri="{FF2B5EF4-FFF2-40B4-BE49-F238E27FC236}">
                <a16:creationId xmlns:a16="http://schemas.microsoft.com/office/drawing/2014/main" id="{A204DFC7-46EA-1DD1-25B3-2E4305E49202}"/>
              </a:ext>
            </a:extLst>
          </p:cNvPr>
          <p:cNvPicPr>
            <a:picLocks noChangeAspect="1"/>
          </p:cNvPicPr>
          <p:nvPr/>
        </p:nvPicPr>
        <p:blipFill>
          <a:blip r:embed="rId2">
            <a:alphaModFix amt="50000"/>
          </a:blip>
          <a:stretch>
            <a:fillRect/>
          </a:stretch>
        </p:blipFill>
        <p:spPr>
          <a:xfrm>
            <a:off x="6823489" y="1502623"/>
            <a:ext cx="2567120" cy="2567120"/>
          </a:xfrm>
          <a:prstGeom prst="rect">
            <a:avLst/>
          </a:prstGeom>
          <a:ln>
            <a:solidFill>
              <a:schemeClr val="tx1"/>
            </a:solidFill>
          </a:ln>
        </p:spPr>
      </p:pic>
      <p:sp>
        <p:nvSpPr>
          <p:cNvPr id="5" name="TextBox 4">
            <a:extLst>
              <a:ext uri="{FF2B5EF4-FFF2-40B4-BE49-F238E27FC236}">
                <a16:creationId xmlns:a16="http://schemas.microsoft.com/office/drawing/2014/main" id="{29B639CE-A08F-5A8B-4CDB-767F0341655C}"/>
              </a:ext>
            </a:extLst>
          </p:cNvPr>
          <p:cNvSpPr txBox="1"/>
          <p:nvPr/>
        </p:nvSpPr>
        <p:spPr>
          <a:xfrm>
            <a:off x="2555768" y="1124744"/>
            <a:ext cx="2590800" cy="369332"/>
          </a:xfrm>
          <a:prstGeom prst="rect">
            <a:avLst/>
          </a:prstGeom>
          <a:noFill/>
        </p:spPr>
        <p:txBody>
          <a:bodyPr wrap="square" rtlCol="0">
            <a:spAutoFit/>
          </a:bodyPr>
          <a:lstStyle/>
          <a:p>
            <a:pPr algn="ctr"/>
            <a:r>
              <a:rPr lang="en-US" b="1" dirty="0">
                <a:latin typeface="Calibri"/>
                <a:ea typeface="Calibri"/>
                <a:cs typeface="Calibri"/>
              </a:rPr>
              <a:t>Reference genome</a:t>
            </a:r>
          </a:p>
        </p:txBody>
      </p:sp>
      <p:sp>
        <p:nvSpPr>
          <p:cNvPr id="6" name="TextBox 5">
            <a:extLst>
              <a:ext uri="{FF2B5EF4-FFF2-40B4-BE49-F238E27FC236}">
                <a16:creationId xmlns:a16="http://schemas.microsoft.com/office/drawing/2014/main" id="{116D51BC-2513-D4EF-9B8C-095AB7FF4E86}"/>
              </a:ext>
            </a:extLst>
          </p:cNvPr>
          <p:cNvSpPr txBox="1"/>
          <p:nvPr/>
        </p:nvSpPr>
        <p:spPr>
          <a:xfrm>
            <a:off x="6769960" y="1124744"/>
            <a:ext cx="2590800" cy="369332"/>
          </a:xfrm>
          <a:prstGeom prst="rect">
            <a:avLst/>
          </a:prstGeom>
          <a:noFill/>
        </p:spPr>
        <p:txBody>
          <a:bodyPr wrap="square" rtlCol="0">
            <a:spAutoFit/>
          </a:bodyPr>
          <a:lstStyle/>
          <a:p>
            <a:pPr algn="ctr"/>
            <a:r>
              <a:rPr lang="en-US" b="1" dirty="0">
                <a:latin typeface="Calibri"/>
                <a:ea typeface="Calibri"/>
                <a:cs typeface="Calibri"/>
              </a:rPr>
              <a:t>Reads</a:t>
            </a:r>
          </a:p>
        </p:txBody>
      </p:sp>
      <p:pic>
        <p:nvPicPr>
          <p:cNvPr id="7" name="Picture 6" descr="A picture containing toy, doll&#10;&#10;Description automatically generated">
            <a:extLst>
              <a:ext uri="{FF2B5EF4-FFF2-40B4-BE49-F238E27FC236}">
                <a16:creationId xmlns:a16="http://schemas.microsoft.com/office/drawing/2014/main" id="{87E8D452-0EE0-F4BF-A12D-F6A4155E5BB1}"/>
              </a:ext>
            </a:extLst>
          </p:cNvPr>
          <p:cNvPicPr>
            <a:picLocks noChangeAspect="1"/>
          </p:cNvPicPr>
          <p:nvPr/>
        </p:nvPicPr>
        <p:blipFill>
          <a:blip r:embed="rId2"/>
          <a:stretch>
            <a:fillRect/>
          </a:stretch>
        </p:blipFill>
        <p:spPr>
          <a:xfrm>
            <a:off x="2567608" y="1502624"/>
            <a:ext cx="2567120" cy="2567120"/>
          </a:xfrm>
          <a:prstGeom prst="rect">
            <a:avLst/>
          </a:prstGeom>
          <a:ln>
            <a:solidFill>
              <a:schemeClr val="tx1"/>
            </a:solidFill>
          </a:ln>
        </p:spPr>
      </p:pic>
      <p:pic>
        <p:nvPicPr>
          <p:cNvPr id="8" name="Picture 7" descr="A picture containing toy, doll&#10;&#10;Description automatically generated">
            <a:extLst>
              <a:ext uri="{FF2B5EF4-FFF2-40B4-BE49-F238E27FC236}">
                <a16:creationId xmlns:a16="http://schemas.microsoft.com/office/drawing/2014/main" id="{AB81B083-3CF1-E8BF-0E8B-ED7D047776E3}"/>
              </a:ext>
            </a:extLst>
          </p:cNvPr>
          <p:cNvPicPr>
            <a:picLocks noChangeAspect="1"/>
          </p:cNvPicPr>
          <p:nvPr/>
        </p:nvPicPr>
        <p:blipFill rotWithShape="1">
          <a:blip r:embed="rId2"/>
          <a:srcRect l="31992" t="14588" r="56679" b="71025"/>
          <a:stretch/>
        </p:blipFill>
        <p:spPr>
          <a:xfrm>
            <a:off x="7643806" y="1885336"/>
            <a:ext cx="290822" cy="369332"/>
          </a:xfrm>
          <a:prstGeom prst="rect">
            <a:avLst/>
          </a:prstGeom>
          <a:ln>
            <a:solidFill>
              <a:schemeClr val="tx1"/>
            </a:solidFill>
          </a:ln>
        </p:spPr>
      </p:pic>
      <p:pic>
        <p:nvPicPr>
          <p:cNvPr id="9" name="Picture 8" descr="A picture containing toy, doll&#10;&#10;Description automatically generated">
            <a:extLst>
              <a:ext uri="{FF2B5EF4-FFF2-40B4-BE49-F238E27FC236}">
                <a16:creationId xmlns:a16="http://schemas.microsoft.com/office/drawing/2014/main" id="{268488FC-87B7-90B6-CA4D-67D38BFFE4E9}"/>
              </a:ext>
            </a:extLst>
          </p:cNvPr>
          <p:cNvPicPr>
            <a:picLocks noChangeAspect="1"/>
          </p:cNvPicPr>
          <p:nvPr/>
        </p:nvPicPr>
        <p:blipFill rotWithShape="1">
          <a:blip r:embed="rId2"/>
          <a:srcRect l="11484" t="65878" r="84360" b="26008"/>
          <a:stretch/>
        </p:blipFill>
        <p:spPr>
          <a:xfrm>
            <a:off x="7116622" y="3263227"/>
            <a:ext cx="106680" cy="208280"/>
          </a:xfrm>
          <a:prstGeom prst="rect">
            <a:avLst/>
          </a:prstGeom>
          <a:ln>
            <a:solidFill>
              <a:schemeClr val="tx1"/>
            </a:solidFill>
          </a:ln>
        </p:spPr>
      </p:pic>
      <p:pic>
        <p:nvPicPr>
          <p:cNvPr id="10" name="Picture 9" descr="A picture containing toy, doll&#10;&#10;Description automatically generated">
            <a:extLst>
              <a:ext uri="{FF2B5EF4-FFF2-40B4-BE49-F238E27FC236}">
                <a16:creationId xmlns:a16="http://schemas.microsoft.com/office/drawing/2014/main" id="{95FF3919-C0DA-F544-A4F8-98E25668A983}"/>
              </a:ext>
            </a:extLst>
          </p:cNvPr>
          <p:cNvPicPr>
            <a:picLocks noChangeAspect="1"/>
          </p:cNvPicPr>
          <p:nvPr/>
        </p:nvPicPr>
        <p:blipFill rotWithShape="1">
          <a:blip r:embed="rId2"/>
          <a:srcRect l="48417" t="35975" r="45844" b="57731"/>
          <a:stretch/>
        </p:blipFill>
        <p:spPr>
          <a:xfrm>
            <a:off x="8067900" y="2424773"/>
            <a:ext cx="147320" cy="161585"/>
          </a:xfrm>
          <a:prstGeom prst="rect">
            <a:avLst/>
          </a:prstGeom>
          <a:ln>
            <a:solidFill>
              <a:schemeClr val="tx1"/>
            </a:solidFill>
          </a:ln>
        </p:spPr>
      </p:pic>
      <p:pic>
        <p:nvPicPr>
          <p:cNvPr id="11" name="Picture 10" descr="A picture containing toy, doll&#10;&#10;Description automatically generated">
            <a:extLst>
              <a:ext uri="{FF2B5EF4-FFF2-40B4-BE49-F238E27FC236}">
                <a16:creationId xmlns:a16="http://schemas.microsoft.com/office/drawing/2014/main" id="{30E1928D-B923-2A2D-DDE8-FDB731266E08}"/>
              </a:ext>
            </a:extLst>
          </p:cNvPr>
          <p:cNvPicPr>
            <a:picLocks noChangeAspect="1"/>
          </p:cNvPicPr>
          <p:nvPr/>
        </p:nvPicPr>
        <p:blipFill rotWithShape="1">
          <a:blip r:embed="rId2"/>
          <a:srcRect l="87753" t="82503"/>
          <a:stretch/>
        </p:blipFill>
        <p:spPr>
          <a:xfrm>
            <a:off x="9076211" y="3620573"/>
            <a:ext cx="314399" cy="449171"/>
          </a:xfrm>
          <a:prstGeom prst="rect">
            <a:avLst/>
          </a:prstGeom>
          <a:ln>
            <a:solidFill>
              <a:schemeClr val="tx1"/>
            </a:solidFill>
          </a:ln>
        </p:spPr>
      </p:pic>
      <p:pic>
        <p:nvPicPr>
          <p:cNvPr id="12" name="Picture 11" descr="A picture containing toy, doll&#10;&#10;Description automatically generated">
            <a:extLst>
              <a:ext uri="{FF2B5EF4-FFF2-40B4-BE49-F238E27FC236}">
                <a16:creationId xmlns:a16="http://schemas.microsoft.com/office/drawing/2014/main" id="{97EAA61B-C214-6651-B260-02307620B278}"/>
              </a:ext>
            </a:extLst>
          </p:cNvPr>
          <p:cNvPicPr>
            <a:picLocks noChangeAspect="1"/>
          </p:cNvPicPr>
          <p:nvPr/>
        </p:nvPicPr>
        <p:blipFill rotWithShape="1">
          <a:blip r:embed="rId2"/>
          <a:srcRect t="90927" r="90922"/>
          <a:stretch/>
        </p:blipFill>
        <p:spPr>
          <a:xfrm>
            <a:off x="6824226" y="3838431"/>
            <a:ext cx="233049" cy="232919"/>
          </a:xfrm>
          <a:prstGeom prst="rect">
            <a:avLst/>
          </a:prstGeom>
          <a:ln>
            <a:solidFill>
              <a:schemeClr val="tx1"/>
            </a:solidFill>
          </a:ln>
        </p:spPr>
      </p:pic>
      <p:pic>
        <p:nvPicPr>
          <p:cNvPr id="14" name="Picture 13" descr="A picture containing toy, doll&#10;&#10;Description automatically generated">
            <a:extLst>
              <a:ext uri="{FF2B5EF4-FFF2-40B4-BE49-F238E27FC236}">
                <a16:creationId xmlns:a16="http://schemas.microsoft.com/office/drawing/2014/main" id="{A38BDA77-E7CA-2340-22C3-31277868F9EB}"/>
              </a:ext>
            </a:extLst>
          </p:cNvPr>
          <p:cNvPicPr>
            <a:picLocks noChangeAspect="1"/>
          </p:cNvPicPr>
          <p:nvPr/>
        </p:nvPicPr>
        <p:blipFill rotWithShape="1">
          <a:blip r:embed="rId2"/>
          <a:srcRect l="37315" t="47180" r="43293" b="47343"/>
          <a:stretch/>
        </p:blipFill>
        <p:spPr>
          <a:xfrm>
            <a:off x="7786472" y="2715889"/>
            <a:ext cx="497840" cy="140589"/>
          </a:xfrm>
          <a:prstGeom prst="rect">
            <a:avLst/>
          </a:prstGeom>
          <a:ln>
            <a:solidFill>
              <a:schemeClr val="tx1"/>
            </a:solidFill>
          </a:ln>
        </p:spPr>
      </p:pic>
      <p:pic>
        <p:nvPicPr>
          <p:cNvPr id="15" name="Picture 14" descr="A picture containing toy, doll&#10;&#10;Description automatically generated">
            <a:extLst>
              <a:ext uri="{FF2B5EF4-FFF2-40B4-BE49-F238E27FC236}">
                <a16:creationId xmlns:a16="http://schemas.microsoft.com/office/drawing/2014/main" id="{F28A0450-2FC9-A36A-E4DA-585592594AD8}"/>
              </a:ext>
            </a:extLst>
          </p:cNvPr>
          <p:cNvPicPr>
            <a:picLocks noChangeAspect="1"/>
          </p:cNvPicPr>
          <p:nvPr/>
        </p:nvPicPr>
        <p:blipFill rotWithShape="1">
          <a:blip r:embed="rId2"/>
          <a:srcRect l="59836" t="21506" r="25520" b="60997"/>
          <a:stretch/>
        </p:blipFill>
        <p:spPr>
          <a:xfrm>
            <a:off x="8379025" y="2030082"/>
            <a:ext cx="375920" cy="449172"/>
          </a:xfrm>
          <a:prstGeom prst="rect">
            <a:avLst/>
          </a:prstGeom>
          <a:ln>
            <a:solidFill>
              <a:schemeClr val="tx1"/>
            </a:solidFill>
          </a:ln>
        </p:spPr>
      </p:pic>
      <p:pic>
        <p:nvPicPr>
          <p:cNvPr id="16" name="Picture 15" descr="A picture containing toy, doll&#10;&#10;Description automatically generated">
            <a:extLst>
              <a:ext uri="{FF2B5EF4-FFF2-40B4-BE49-F238E27FC236}">
                <a16:creationId xmlns:a16="http://schemas.microsoft.com/office/drawing/2014/main" id="{5A47E610-8B4A-E5D3-DD62-255FD9EFA2AE}"/>
              </a:ext>
            </a:extLst>
          </p:cNvPr>
          <p:cNvPicPr>
            <a:picLocks noChangeAspect="1"/>
          </p:cNvPicPr>
          <p:nvPr/>
        </p:nvPicPr>
        <p:blipFill rotWithShape="1">
          <a:blip r:embed="rId2"/>
          <a:srcRect l="48396" t="76863" r="40720" b="12055"/>
          <a:stretch/>
        </p:blipFill>
        <p:spPr>
          <a:xfrm>
            <a:off x="8065360" y="3471508"/>
            <a:ext cx="279400" cy="284481"/>
          </a:xfrm>
          <a:prstGeom prst="rect">
            <a:avLst/>
          </a:prstGeom>
          <a:ln>
            <a:solidFill>
              <a:schemeClr val="tx1"/>
            </a:solidFill>
          </a:ln>
        </p:spPr>
      </p:pic>
      <p:pic>
        <p:nvPicPr>
          <p:cNvPr id="17" name="Picture 16" descr="A picture containing toy, doll&#10;&#10;Description automatically generated">
            <a:extLst>
              <a:ext uri="{FF2B5EF4-FFF2-40B4-BE49-F238E27FC236}">
                <a16:creationId xmlns:a16="http://schemas.microsoft.com/office/drawing/2014/main" id="{845F7232-5F3A-8352-1B4D-A1FB074047F0}"/>
              </a:ext>
            </a:extLst>
          </p:cNvPr>
          <p:cNvPicPr>
            <a:picLocks noChangeAspect="1"/>
          </p:cNvPicPr>
          <p:nvPr/>
        </p:nvPicPr>
        <p:blipFill rotWithShape="1">
          <a:blip r:embed="rId2"/>
          <a:srcRect l="35363" t="90405" r="53159"/>
          <a:stretch/>
        </p:blipFill>
        <p:spPr>
          <a:xfrm>
            <a:off x="7728052" y="3823434"/>
            <a:ext cx="294640" cy="246308"/>
          </a:xfrm>
          <a:prstGeom prst="rect">
            <a:avLst/>
          </a:prstGeom>
          <a:ln>
            <a:solidFill>
              <a:schemeClr val="tx1"/>
            </a:solidFill>
          </a:ln>
        </p:spPr>
      </p:pic>
      <p:pic>
        <p:nvPicPr>
          <p:cNvPr id="18" name="Picture 17" descr="A picture containing toy, doll&#10;&#10;Description automatically generated">
            <a:extLst>
              <a:ext uri="{FF2B5EF4-FFF2-40B4-BE49-F238E27FC236}">
                <a16:creationId xmlns:a16="http://schemas.microsoft.com/office/drawing/2014/main" id="{D320FC48-5597-AFB1-4C28-7742DF86B761}"/>
              </a:ext>
            </a:extLst>
          </p:cNvPr>
          <p:cNvPicPr>
            <a:picLocks noChangeAspect="1"/>
          </p:cNvPicPr>
          <p:nvPr/>
        </p:nvPicPr>
        <p:blipFill rotWithShape="1">
          <a:blip r:embed="rId2"/>
          <a:srcRect l="33821" t="55720" r="51536" b="30057"/>
          <a:stretch/>
        </p:blipFill>
        <p:spPr>
          <a:xfrm>
            <a:off x="7691980" y="2942021"/>
            <a:ext cx="375920" cy="365126"/>
          </a:xfrm>
          <a:prstGeom prst="rect">
            <a:avLst/>
          </a:prstGeom>
          <a:ln>
            <a:solidFill>
              <a:schemeClr val="tx1"/>
            </a:solidFill>
          </a:ln>
        </p:spPr>
      </p:pic>
      <p:pic>
        <p:nvPicPr>
          <p:cNvPr id="19" name="Picture 18" descr="A picture containing toy, doll&#10;&#10;Description automatically generated">
            <a:extLst>
              <a:ext uri="{FF2B5EF4-FFF2-40B4-BE49-F238E27FC236}">
                <a16:creationId xmlns:a16="http://schemas.microsoft.com/office/drawing/2014/main" id="{41975EDB-4EAA-5655-9C9D-03B1490CDBC6}"/>
              </a:ext>
            </a:extLst>
          </p:cNvPr>
          <p:cNvPicPr>
            <a:picLocks noChangeAspect="1"/>
          </p:cNvPicPr>
          <p:nvPr/>
        </p:nvPicPr>
        <p:blipFill rotWithShape="1">
          <a:blip r:embed="rId2"/>
          <a:srcRect l="48396" t="48600" r="35773" b="35623"/>
          <a:stretch/>
        </p:blipFill>
        <p:spPr>
          <a:xfrm>
            <a:off x="8067900" y="2752729"/>
            <a:ext cx="406400" cy="405024"/>
          </a:xfrm>
          <a:prstGeom prst="rect">
            <a:avLst/>
          </a:prstGeom>
          <a:ln>
            <a:solidFill>
              <a:schemeClr val="tx1"/>
            </a:solidFill>
          </a:ln>
        </p:spPr>
      </p:pic>
      <p:sp>
        <p:nvSpPr>
          <p:cNvPr id="20" name="TextBox 19">
            <a:extLst>
              <a:ext uri="{FF2B5EF4-FFF2-40B4-BE49-F238E27FC236}">
                <a16:creationId xmlns:a16="http://schemas.microsoft.com/office/drawing/2014/main" id="{EBB1819F-3EA3-0469-0894-82AE6769E63E}"/>
              </a:ext>
            </a:extLst>
          </p:cNvPr>
          <p:cNvSpPr txBox="1"/>
          <p:nvPr/>
        </p:nvSpPr>
        <p:spPr>
          <a:xfrm>
            <a:off x="1864644" y="4069744"/>
            <a:ext cx="3973048" cy="1477328"/>
          </a:xfrm>
          <a:prstGeom prst="rect">
            <a:avLst/>
          </a:prstGeom>
          <a:noFill/>
        </p:spPr>
        <p:txBody>
          <a:bodyPr wrap="square" lIns="0" tIns="0" rIns="0" bIns="0" rtlCol="0" anchor="t"/>
          <a:lstStyle/>
          <a:p>
            <a:pPr marL="0" indent="0" algn="l">
              <a:lnSpc>
                <a:spcPct val="100000"/>
              </a:lnSpc>
              <a:spcAft>
                <a:spcPts val="550"/>
              </a:spcAft>
              <a:buNone/>
            </a:pPr>
            <a:r>
              <a:rPr lang="en-US" sz="2200" b="1">
                <a:solidFill>
                  <a:srgbClr val="000000"/>
                </a:solidFill>
                <a:latin typeface="Calibri"/>
                <a:ea typeface="Calibri"/>
                <a:cs typeface="Calibri"/>
              </a:rPr>
              <a:t>A human reference</a:t>
            </a:r>
          </a:p>
          <a:p>
            <a:pPr marL="0" indent="0" algn="l">
              <a:lnSpc>
                <a:spcPct val="100000"/>
              </a:lnSpc>
              <a:spcAft>
                <a:spcPts val="550"/>
              </a:spcAft>
              <a:buNone/>
            </a:pPr>
            <a:r>
              <a:rPr lang="en-US" sz="2200" b="1">
                <a:solidFill>
                  <a:srgbClr val="000000"/>
                </a:solidFill>
                <a:latin typeface="Calibri"/>
                <a:ea typeface="Calibri"/>
                <a:cs typeface="Calibri"/>
              </a:rPr>
              <a:t>About 3.2 billion bases</a:t>
            </a:r>
          </a:p>
          <a:p>
            <a:pPr marL="0" indent="0" algn="l">
              <a:lnSpc>
                <a:spcPct val="100000"/>
              </a:lnSpc>
              <a:spcAft>
                <a:spcPts val="550"/>
              </a:spcAft>
              <a:buNone/>
            </a:pPr>
            <a:r>
              <a:rPr lang="en-US" sz="2200" b="1">
                <a:solidFill>
                  <a:srgbClr val="000000"/>
                </a:solidFill>
                <a:latin typeface="Calibri"/>
                <a:ea typeface="Calibri"/>
                <a:cs typeface="Calibri"/>
              </a:rPr>
              <a:t>One representation of genomic sequence</a:t>
            </a:r>
          </a:p>
        </p:txBody>
      </p:sp>
      <p:sp>
        <p:nvSpPr>
          <p:cNvPr id="21" name="TextBox 20">
            <a:extLst>
              <a:ext uri="{FF2B5EF4-FFF2-40B4-BE49-F238E27FC236}">
                <a16:creationId xmlns:a16="http://schemas.microsoft.com/office/drawing/2014/main" id="{4E3C08C3-C8F2-3103-4ED9-FD18BC182E3E}"/>
              </a:ext>
            </a:extLst>
          </p:cNvPr>
          <p:cNvSpPr txBox="1"/>
          <p:nvPr/>
        </p:nvSpPr>
        <p:spPr>
          <a:xfrm>
            <a:off x="6120525" y="4068074"/>
            <a:ext cx="3973048" cy="1754326"/>
          </a:xfrm>
          <a:prstGeom prst="rect">
            <a:avLst/>
          </a:prstGeom>
          <a:noFill/>
        </p:spPr>
        <p:txBody>
          <a:bodyPr wrap="square" lIns="0" tIns="0" rIns="0" bIns="0" rtlCol="0" anchor="t"/>
          <a:lstStyle/>
          <a:p>
            <a:pPr marL="0" indent="0" algn="l">
              <a:lnSpc>
                <a:spcPct val="100000"/>
              </a:lnSpc>
              <a:spcAft>
                <a:spcPts val="550"/>
              </a:spcAft>
              <a:buNone/>
            </a:pPr>
            <a:r>
              <a:rPr lang="en-US" sz="2200" b="1">
                <a:solidFill>
                  <a:srgbClr val="000000"/>
                </a:solidFill>
                <a:latin typeface="Calibri"/>
                <a:ea typeface="Calibri"/>
                <a:cs typeface="Calibri"/>
              </a:rPr>
              <a:t>Short and long reads</a:t>
            </a:r>
          </a:p>
          <a:p>
            <a:pPr marL="0" indent="0" algn="l">
              <a:lnSpc>
                <a:spcPct val="100000"/>
              </a:lnSpc>
              <a:spcAft>
                <a:spcPts val="550"/>
              </a:spcAft>
              <a:buNone/>
            </a:pPr>
            <a:r>
              <a:rPr lang="en-US" sz="2200" b="1">
                <a:solidFill>
                  <a:srgbClr val="000000"/>
                </a:solidFill>
                <a:latin typeface="Calibri"/>
                <a:ea typeface="Calibri"/>
                <a:cs typeface="Calibri"/>
              </a:rPr>
              <a:t>Candidate locations are found</a:t>
            </a:r>
          </a:p>
          <a:p>
            <a:pPr marL="0" indent="0" algn="l">
              <a:lnSpc>
                <a:spcPct val="100000"/>
              </a:lnSpc>
              <a:spcAft>
                <a:spcPts val="550"/>
              </a:spcAft>
              <a:buNone/>
            </a:pPr>
            <a:r>
              <a:rPr lang="en-US" sz="2200" b="1">
                <a:solidFill>
                  <a:srgbClr val="000000"/>
                </a:solidFill>
                <a:latin typeface="Calibri"/>
                <a:ea typeface="Calibri"/>
                <a:cs typeface="Calibri"/>
              </a:rPr>
              <a:t>Relative to a reference</a:t>
            </a:r>
          </a:p>
        </p:txBody>
      </p:sp>
      <p:sp>
        <p:nvSpPr>
          <p:cNvPr id="2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Recall: Solving the Puzzle</a:t>
            </a:r>
          </a:p>
        </p:txBody>
      </p:sp>
      <p:sp>
        <p:nvSpPr>
          <p:cNvPr id="2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82200CBC-B407-4F4F-AD3C-D86B2841A900}" type="slidenum">
              <a:rPr lang="en-US" sz="2400" b="1">
                <a:solidFill>
                  <a:srgbClr val="000000"/>
                </a:solidFill>
                <a:latin typeface="Garamond"/>
                <a:ea typeface="Garamond"/>
                <a:cs typeface="Garamond"/>
              </a:rPr>
              <a:t>33</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69803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757593D2-1519-55C9-855F-BAB85B934D00}"/>
              </a:ext>
            </a:extLst>
          </p:cNvPr>
          <p:cNvPicPr>
            <a:picLocks noChangeAspect="1"/>
          </p:cNvPicPr>
          <p:nvPr/>
        </p:nvPicPr>
        <p:blipFill rotWithShape="1">
          <a:blip r:embed="rId2"/>
          <a:srcRect l="28640" t="11798" r="56716" b="70706"/>
          <a:stretch/>
        </p:blipFill>
        <p:spPr>
          <a:xfrm>
            <a:off x="7943472" y="1853802"/>
            <a:ext cx="375920" cy="449172"/>
          </a:xfrm>
          <a:prstGeom prst="rect">
            <a:avLst/>
          </a:prstGeom>
          <a:ln w="9525">
            <a:solidFill>
              <a:schemeClr val="tx1"/>
            </a:solidFill>
          </a:ln>
        </p:spPr>
      </p:pic>
      <p:pic>
        <p:nvPicPr>
          <p:cNvPr id="62" name="Picture 61">
            <a:extLst>
              <a:ext uri="{FF2B5EF4-FFF2-40B4-BE49-F238E27FC236}">
                <a16:creationId xmlns:a16="http://schemas.microsoft.com/office/drawing/2014/main" id="{EE8C40AA-340F-813D-981E-3FFAF07D6874}"/>
              </a:ext>
            </a:extLst>
          </p:cNvPr>
          <p:cNvPicPr>
            <a:picLocks noChangeAspect="1"/>
          </p:cNvPicPr>
          <p:nvPr/>
        </p:nvPicPr>
        <p:blipFill rotWithShape="1">
          <a:blip r:embed="rId2"/>
          <a:srcRect l="56224" t="15230" r="32759" b="67556"/>
          <a:stretch/>
        </p:blipFill>
        <p:spPr>
          <a:xfrm>
            <a:off x="8211031" y="3228848"/>
            <a:ext cx="282833" cy="441903"/>
          </a:xfrm>
          <a:prstGeom prst="rect">
            <a:avLst/>
          </a:prstGeom>
          <a:ln w="9525">
            <a:solidFill>
              <a:schemeClr val="tx1"/>
            </a:solidFill>
          </a:ln>
        </p:spPr>
      </p:pic>
      <p:pic>
        <p:nvPicPr>
          <p:cNvPr id="63" name="Picture 62">
            <a:extLst>
              <a:ext uri="{FF2B5EF4-FFF2-40B4-BE49-F238E27FC236}">
                <a16:creationId xmlns:a16="http://schemas.microsoft.com/office/drawing/2014/main" id="{ECF70A70-817F-35CF-E0F1-518590AA1EC1}"/>
              </a:ext>
            </a:extLst>
          </p:cNvPr>
          <p:cNvPicPr>
            <a:picLocks noChangeAspect="1"/>
          </p:cNvPicPr>
          <p:nvPr/>
        </p:nvPicPr>
        <p:blipFill rotWithShape="1">
          <a:blip r:embed="rId2"/>
          <a:srcRect l="37538" t="47426" r="42892" b="45944"/>
          <a:stretch/>
        </p:blipFill>
        <p:spPr>
          <a:xfrm>
            <a:off x="7266807" y="2233711"/>
            <a:ext cx="502368" cy="170222"/>
          </a:xfrm>
          <a:prstGeom prst="rect">
            <a:avLst/>
          </a:prstGeom>
          <a:ln w="9525">
            <a:solidFill>
              <a:schemeClr val="tx1"/>
            </a:solidFill>
          </a:ln>
        </p:spPr>
      </p:pic>
      <p:pic>
        <p:nvPicPr>
          <p:cNvPr id="64" name="Picture 63">
            <a:extLst>
              <a:ext uri="{FF2B5EF4-FFF2-40B4-BE49-F238E27FC236}">
                <a16:creationId xmlns:a16="http://schemas.microsoft.com/office/drawing/2014/main" id="{7B8ED14C-5496-8A6B-713F-D5AB10EFD2CD}"/>
              </a:ext>
            </a:extLst>
          </p:cNvPr>
          <p:cNvPicPr>
            <a:picLocks noChangeAspect="1"/>
          </p:cNvPicPr>
          <p:nvPr/>
        </p:nvPicPr>
        <p:blipFill rotWithShape="1">
          <a:blip r:embed="rId2"/>
          <a:srcRect l="52198" t="74730" r="36348" b="15676"/>
          <a:stretch/>
        </p:blipFill>
        <p:spPr>
          <a:xfrm>
            <a:off x="8755195" y="2325223"/>
            <a:ext cx="294025" cy="246308"/>
          </a:xfrm>
          <a:prstGeom prst="rect">
            <a:avLst/>
          </a:prstGeom>
          <a:ln w="9525">
            <a:solidFill>
              <a:schemeClr val="tx1"/>
            </a:solidFill>
          </a:ln>
        </p:spPr>
      </p:pic>
      <p:pic>
        <p:nvPicPr>
          <p:cNvPr id="65" name="Picture 64">
            <a:extLst>
              <a:ext uri="{FF2B5EF4-FFF2-40B4-BE49-F238E27FC236}">
                <a16:creationId xmlns:a16="http://schemas.microsoft.com/office/drawing/2014/main" id="{019C4D82-8087-E8F1-2909-62542A131229}"/>
              </a:ext>
            </a:extLst>
          </p:cNvPr>
          <p:cNvPicPr>
            <a:picLocks noChangeAspect="1"/>
          </p:cNvPicPr>
          <p:nvPr/>
        </p:nvPicPr>
        <p:blipFill rotWithShape="1">
          <a:blip r:embed="rId2"/>
          <a:srcRect l="47478" t="31941" r="43791" b="61765"/>
          <a:stretch/>
        </p:blipFill>
        <p:spPr>
          <a:xfrm>
            <a:off x="7592972" y="3195703"/>
            <a:ext cx="224144" cy="161585"/>
          </a:xfrm>
          <a:prstGeom prst="rect">
            <a:avLst/>
          </a:prstGeom>
          <a:ln w="9525">
            <a:solidFill>
              <a:schemeClr val="tx1"/>
            </a:solidFill>
          </a:ln>
        </p:spPr>
      </p:pic>
      <p:pic>
        <p:nvPicPr>
          <p:cNvPr id="66" name="Picture 65">
            <a:extLst>
              <a:ext uri="{FF2B5EF4-FFF2-40B4-BE49-F238E27FC236}">
                <a16:creationId xmlns:a16="http://schemas.microsoft.com/office/drawing/2014/main" id="{5233861A-1FF7-B6CF-1868-7FC22C702E94}"/>
              </a:ext>
            </a:extLst>
          </p:cNvPr>
          <p:cNvPicPr>
            <a:picLocks noChangeAspect="1"/>
          </p:cNvPicPr>
          <p:nvPr/>
        </p:nvPicPr>
        <p:blipFill rotWithShape="1">
          <a:blip r:embed="rId2"/>
          <a:srcRect l="48668" t="47371" r="35500" b="36852"/>
          <a:stretch/>
        </p:blipFill>
        <p:spPr>
          <a:xfrm>
            <a:off x="6806193" y="2641434"/>
            <a:ext cx="406400" cy="405024"/>
          </a:xfrm>
          <a:prstGeom prst="rect">
            <a:avLst/>
          </a:prstGeom>
          <a:ln w="9525">
            <a:solidFill>
              <a:schemeClr val="tx1"/>
            </a:solidFill>
          </a:ln>
        </p:spPr>
      </p:pic>
      <p:sp>
        <p:nvSpPr>
          <p:cNvPr id="5" name="TextBox 4">
            <a:extLst>
              <a:ext uri="{FF2B5EF4-FFF2-40B4-BE49-F238E27FC236}">
                <a16:creationId xmlns:a16="http://schemas.microsoft.com/office/drawing/2014/main" id="{29B639CE-A08F-5A8B-4CDB-767F0341655C}"/>
              </a:ext>
            </a:extLst>
          </p:cNvPr>
          <p:cNvSpPr txBox="1"/>
          <p:nvPr/>
        </p:nvSpPr>
        <p:spPr>
          <a:xfrm>
            <a:off x="2555768" y="1124744"/>
            <a:ext cx="2590800" cy="369332"/>
          </a:xfrm>
          <a:prstGeom prst="rect">
            <a:avLst/>
          </a:prstGeom>
          <a:noFill/>
        </p:spPr>
        <p:txBody>
          <a:bodyPr wrap="square" rtlCol="0">
            <a:spAutoFit/>
          </a:bodyPr>
          <a:lstStyle/>
          <a:p>
            <a:pPr algn="ctr"/>
            <a:r>
              <a:rPr lang="en-US" b="1" dirty="0">
                <a:latin typeface="Calibri"/>
                <a:ea typeface="Calibri"/>
                <a:cs typeface="Calibri"/>
              </a:rPr>
              <a:t>Reference genome</a:t>
            </a:r>
          </a:p>
        </p:txBody>
      </p:sp>
      <p:sp>
        <p:nvSpPr>
          <p:cNvPr id="6" name="TextBox 5">
            <a:extLst>
              <a:ext uri="{FF2B5EF4-FFF2-40B4-BE49-F238E27FC236}">
                <a16:creationId xmlns:a16="http://schemas.microsoft.com/office/drawing/2014/main" id="{116D51BC-2513-D4EF-9B8C-095AB7FF4E86}"/>
              </a:ext>
            </a:extLst>
          </p:cNvPr>
          <p:cNvSpPr txBox="1"/>
          <p:nvPr/>
        </p:nvSpPr>
        <p:spPr>
          <a:xfrm>
            <a:off x="6769960" y="1124744"/>
            <a:ext cx="2590800" cy="369332"/>
          </a:xfrm>
          <a:prstGeom prst="rect">
            <a:avLst/>
          </a:prstGeom>
          <a:noFill/>
        </p:spPr>
        <p:txBody>
          <a:bodyPr wrap="square" rtlCol="0">
            <a:spAutoFit/>
          </a:bodyPr>
          <a:lstStyle/>
          <a:p>
            <a:pPr algn="ctr"/>
            <a:r>
              <a:rPr lang="en-US" b="1" dirty="0">
                <a:latin typeface="Calibri"/>
                <a:ea typeface="Calibri"/>
                <a:cs typeface="Calibri"/>
              </a:rPr>
              <a:t>Reads</a:t>
            </a:r>
          </a:p>
        </p:txBody>
      </p:sp>
      <p:pic>
        <p:nvPicPr>
          <p:cNvPr id="7" name="Picture 6" descr="A picture containing toy, doll&#10;&#10;Description automatically generated">
            <a:extLst>
              <a:ext uri="{FF2B5EF4-FFF2-40B4-BE49-F238E27FC236}">
                <a16:creationId xmlns:a16="http://schemas.microsoft.com/office/drawing/2014/main" id="{87E8D452-0EE0-F4BF-A12D-F6A4155E5BB1}"/>
              </a:ext>
            </a:extLst>
          </p:cNvPr>
          <p:cNvPicPr>
            <a:picLocks noChangeAspect="1"/>
          </p:cNvPicPr>
          <p:nvPr/>
        </p:nvPicPr>
        <p:blipFill>
          <a:blip r:embed="rId3"/>
          <a:stretch>
            <a:fillRect/>
          </a:stretch>
        </p:blipFill>
        <p:spPr>
          <a:xfrm>
            <a:off x="2567608" y="1502624"/>
            <a:ext cx="2567120" cy="2567120"/>
          </a:xfrm>
          <a:prstGeom prst="rect">
            <a:avLst/>
          </a:prstGeom>
          <a:ln>
            <a:solidFill>
              <a:schemeClr val="tx1"/>
            </a:solidFill>
          </a:ln>
        </p:spPr>
      </p:pic>
      <p:pic>
        <p:nvPicPr>
          <p:cNvPr id="22" name="Picture 21" descr="A picture containing toy, doll&#10;&#10;Description automatically generated">
            <a:extLst>
              <a:ext uri="{FF2B5EF4-FFF2-40B4-BE49-F238E27FC236}">
                <a16:creationId xmlns:a16="http://schemas.microsoft.com/office/drawing/2014/main" id="{587DAF06-87B3-58E6-CD29-2803D2B0462F}"/>
              </a:ext>
            </a:extLst>
          </p:cNvPr>
          <p:cNvPicPr>
            <a:picLocks noChangeAspect="1"/>
          </p:cNvPicPr>
          <p:nvPr/>
        </p:nvPicPr>
        <p:blipFill rotWithShape="1">
          <a:blip r:embed="rId3"/>
          <a:srcRect l="11484" t="65878" r="84360" b="26008"/>
          <a:stretch/>
        </p:blipFill>
        <p:spPr>
          <a:xfrm>
            <a:off x="8407400" y="2798503"/>
            <a:ext cx="106680" cy="208280"/>
          </a:xfrm>
          <a:prstGeom prst="rect">
            <a:avLst/>
          </a:prstGeom>
          <a:ln>
            <a:solidFill>
              <a:schemeClr val="tx1"/>
            </a:solidFill>
          </a:ln>
        </p:spPr>
      </p:pic>
      <p:pic>
        <p:nvPicPr>
          <p:cNvPr id="24" name="Picture 23" descr="A picture containing toy, doll&#10;&#10;Description automatically generated">
            <a:extLst>
              <a:ext uri="{FF2B5EF4-FFF2-40B4-BE49-F238E27FC236}">
                <a16:creationId xmlns:a16="http://schemas.microsoft.com/office/drawing/2014/main" id="{0FC1D74E-3D17-3807-209C-7D3EF07E7E7D}"/>
              </a:ext>
            </a:extLst>
          </p:cNvPr>
          <p:cNvPicPr>
            <a:picLocks noChangeAspect="1"/>
          </p:cNvPicPr>
          <p:nvPr/>
        </p:nvPicPr>
        <p:blipFill rotWithShape="1">
          <a:blip r:embed="rId3"/>
          <a:srcRect l="87753" t="82503"/>
          <a:stretch/>
        </p:blipFill>
        <p:spPr>
          <a:xfrm>
            <a:off x="8651240" y="1674060"/>
            <a:ext cx="314399" cy="449171"/>
          </a:xfrm>
          <a:prstGeom prst="rect">
            <a:avLst/>
          </a:prstGeom>
          <a:ln>
            <a:solidFill>
              <a:schemeClr val="tx1"/>
            </a:solidFill>
          </a:ln>
        </p:spPr>
      </p:pic>
      <p:pic>
        <p:nvPicPr>
          <p:cNvPr id="25" name="Picture 24" descr="A picture containing toy, doll&#10;&#10;Description automatically generated">
            <a:extLst>
              <a:ext uri="{FF2B5EF4-FFF2-40B4-BE49-F238E27FC236}">
                <a16:creationId xmlns:a16="http://schemas.microsoft.com/office/drawing/2014/main" id="{1FA8314A-1956-4481-7B4A-34CD6ACAFD98}"/>
              </a:ext>
            </a:extLst>
          </p:cNvPr>
          <p:cNvPicPr>
            <a:picLocks noChangeAspect="1"/>
          </p:cNvPicPr>
          <p:nvPr/>
        </p:nvPicPr>
        <p:blipFill rotWithShape="1">
          <a:blip r:embed="rId3"/>
          <a:srcRect t="90927" r="90922"/>
          <a:stretch/>
        </p:blipFill>
        <p:spPr>
          <a:xfrm>
            <a:off x="7527283" y="2669725"/>
            <a:ext cx="233049" cy="232919"/>
          </a:xfrm>
          <a:prstGeom prst="rect">
            <a:avLst/>
          </a:prstGeom>
          <a:ln>
            <a:solidFill>
              <a:schemeClr val="tx1"/>
            </a:solidFill>
          </a:ln>
        </p:spPr>
      </p:pic>
      <p:pic>
        <p:nvPicPr>
          <p:cNvPr id="29" name="Picture 28" descr="A picture containing toy, doll&#10;&#10;Description automatically generated">
            <a:extLst>
              <a:ext uri="{FF2B5EF4-FFF2-40B4-BE49-F238E27FC236}">
                <a16:creationId xmlns:a16="http://schemas.microsoft.com/office/drawing/2014/main" id="{E5BEAC41-9F5A-31D1-457A-3B871A0280EC}"/>
              </a:ext>
            </a:extLst>
          </p:cNvPr>
          <p:cNvPicPr>
            <a:picLocks noChangeAspect="1"/>
          </p:cNvPicPr>
          <p:nvPr/>
        </p:nvPicPr>
        <p:blipFill rotWithShape="1">
          <a:blip r:embed="rId3"/>
          <a:srcRect l="35363" t="90405" r="53159"/>
          <a:stretch/>
        </p:blipFill>
        <p:spPr>
          <a:xfrm>
            <a:off x="7548880" y="3551108"/>
            <a:ext cx="294640" cy="246308"/>
          </a:xfrm>
          <a:prstGeom prst="rect">
            <a:avLst/>
          </a:prstGeom>
          <a:ln>
            <a:solidFill>
              <a:schemeClr val="tx1"/>
            </a:solidFill>
          </a:ln>
        </p:spPr>
      </p:pic>
      <p:pic>
        <p:nvPicPr>
          <p:cNvPr id="30" name="Picture 29" descr="A picture containing toy, doll&#10;&#10;Description automatically generated">
            <a:extLst>
              <a:ext uri="{FF2B5EF4-FFF2-40B4-BE49-F238E27FC236}">
                <a16:creationId xmlns:a16="http://schemas.microsoft.com/office/drawing/2014/main" id="{863BA125-4157-FCE0-16B9-172FA283075B}"/>
              </a:ext>
            </a:extLst>
          </p:cNvPr>
          <p:cNvPicPr>
            <a:picLocks noChangeAspect="1"/>
          </p:cNvPicPr>
          <p:nvPr/>
        </p:nvPicPr>
        <p:blipFill rotWithShape="1">
          <a:blip r:embed="rId3"/>
          <a:srcRect l="33821" t="55720" r="51536" b="30057"/>
          <a:stretch/>
        </p:blipFill>
        <p:spPr>
          <a:xfrm>
            <a:off x="8808438" y="2942541"/>
            <a:ext cx="375920" cy="365126"/>
          </a:xfrm>
          <a:prstGeom prst="rect">
            <a:avLst/>
          </a:prstGeom>
          <a:ln>
            <a:solidFill>
              <a:schemeClr val="tx1"/>
            </a:solidFill>
          </a:ln>
        </p:spPr>
      </p:pic>
      <p:pic>
        <p:nvPicPr>
          <p:cNvPr id="33" name="Picture 32">
            <a:extLst>
              <a:ext uri="{FF2B5EF4-FFF2-40B4-BE49-F238E27FC236}">
                <a16:creationId xmlns:a16="http://schemas.microsoft.com/office/drawing/2014/main" id="{18826A73-ED5C-8A9A-7EAE-86F64AC9AB5E}"/>
              </a:ext>
            </a:extLst>
          </p:cNvPr>
          <p:cNvPicPr>
            <a:picLocks noChangeAspect="1"/>
          </p:cNvPicPr>
          <p:nvPr/>
        </p:nvPicPr>
        <p:blipFill rotWithShape="1">
          <a:blip r:embed="rId2"/>
          <a:srcRect l="28640" t="11798" r="56716" b="70706"/>
          <a:stretch/>
        </p:blipFill>
        <p:spPr>
          <a:xfrm>
            <a:off x="7934628" y="1857314"/>
            <a:ext cx="375920" cy="449172"/>
          </a:xfrm>
          <a:prstGeom prst="rect">
            <a:avLst/>
          </a:prstGeom>
          <a:ln w="57150">
            <a:solidFill>
              <a:srgbClr val="FF0000"/>
            </a:solidFill>
          </a:ln>
        </p:spPr>
      </p:pic>
      <p:pic>
        <p:nvPicPr>
          <p:cNvPr id="34" name="Picture 33">
            <a:extLst>
              <a:ext uri="{FF2B5EF4-FFF2-40B4-BE49-F238E27FC236}">
                <a16:creationId xmlns:a16="http://schemas.microsoft.com/office/drawing/2014/main" id="{5F17DD64-35BB-BBB0-A645-CE29336252A1}"/>
              </a:ext>
            </a:extLst>
          </p:cNvPr>
          <p:cNvPicPr>
            <a:picLocks noChangeAspect="1"/>
          </p:cNvPicPr>
          <p:nvPr/>
        </p:nvPicPr>
        <p:blipFill rotWithShape="1">
          <a:blip r:embed="rId2"/>
          <a:srcRect l="56224" t="15230" r="32759" b="67556"/>
          <a:stretch/>
        </p:blipFill>
        <p:spPr>
          <a:xfrm>
            <a:off x="8202187" y="3232360"/>
            <a:ext cx="282833" cy="441903"/>
          </a:xfrm>
          <a:prstGeom prst="rect">
            <a:avLst/>
          </a:prstGeom>
          <a:ln w="57150">
            <a:solidFill>
              <a:srgbClr val="FF0000"/>
            </a:solidFill>
          </a:ln>
        </p:spPr>
      </p:pic>
      <p:pic>
        <p:nvPicPr>
          <p:cNvPr id="35" name="Picture 34">
            <a:extLst>
              <a:ext uri="{FF2B5EF4-FFF2-40B4-BE49-F238E27FC236}">
                <a16:creationId xmlns:a16="http://schemas.microsoft.com/office/drawing/2014/main" id="{70CFF443-376C-D59E-5D3C-E50BB42CCBEB}"/>
              </a:ext>
            </a:extLst>
          </p:cNvPr>
          <p:cNvPicPr>
            <a:picLocks noChangeAspect="1"/>
          </p:cNvPicPr>
          <p:nvPr/>
        </p:nvPicPr>
        <p:blipFill rotWithShape="1">
          <a:blip r:embed="rId2"/>
          <a:srcRect l="37538" t="47426" r="42892" b="45944"/>
          <a:stretch/>
        </p:blipFill>
        <p:spPr>
          <a:xfrm>
            <a:off x="7257963" y="2237223"/>
            <a:ext cx="502368" cy="170222"/>
          </a:xfrm>
          <a:prstGeom prst="rect">
            <a:avLst/>
          </a:prstGeom>
          <a:ln w="57150">
            <a:solidFill>
              <a:srgbClr val="FF0000"/>
            </a:solidFill>
          </a:ln>
        </p:spPr>
      </p:pic>
      <p:pic>
        <p:nvPicPr>
          <p:cNvPr id="36" name="Picture 35">
            <a:extLst>
              <a:ext uri="{FF2B5EF4-FFF2-40B4-BE49-F238E27FC236}">
                <a16:creationId xmlns:a16="http://schemas.microsoft.com/office/drawing/2014/main" id="{C4970BAA-38C5-6D9F-5FCD-A71E6BD730AF}"/>
              </a:ext>
            </a:extLst>
          </p:cNvPr>
          <p:cNvPicPr>
            <a:picLocks noChangeAspect="1"/>
          </p:cNvPicPr>
          <p:nvPr/>
        </p:nvPicPr>
        <p:blipFill rotWithShape="1">
          <a:blip r:embed="rId2"/>
          <a:srcRect l="52198" t="74730" r="36348" b="15676"/>
          <a:stretch/>
        </p:blipFill>
        <p:spPr>
          <a:xfrm>
            <a:off x="8746351" y="2328735"/>
            <a:ext cx="294025" cy="246308"/>
          </a:xfrm>
          <a:prstGeom prst="rect">
            <a:avLst/>
          </a:prstGeom>
          <a:ln w="57150">
            <a:solidFill>
              <a:srgbClr val="FF0000"/>
            </a:solidFill>
          </a:ln>
        </p:spPr>
      </p:pic>
      <p:pic>
        <p:nvPicPr>
          <p:cNvPr id="37" name="Picture 36">
            <a:extLst>
              <a:ext uri="{FF2B5EF4-FFF2-40B4-BE49-F238E27FC236}">
                <a16:creationId xmlns:a16="http://schemas.microsoft.com/office/drawing/2014/main" id="{5F4AF2D4-5737-5E74-2798-372FD22556AF}"/>
              </a:ext>
            </a:extLst>
          </p:cNvPr>
          <p:cNvPicPr>
            <a:picLocks noChangeAspect="1"/>
          </p:cNvPicPr>
          <p:nvPr/>
        </p:nvPicPr>
        <p:blipFill rotWithShape="1">
          <a:blip r:embed="rId2"/>
          <a:srcRect l="47478" t="31941" r="43791" b="61765"/>
          <a:stretch/>
        </p:blipFill>
        <p:spPr>
          <a:xfrm>
            <a:off x="7584128" y="3199215"/>
            <a:ext cx="224144" cy="161585"/>
          </a:xfrm>
          <a:prstGeom prst="rect">
            <a:avLst/>
          </a:prstGeom>
          <a:ln w="57150">
            <a:solidFill>
              <a:srgbClr val="FF0000"/>
            </a:solidFill>
          </a:ln>
        </p:spPr>
      </p:pic>
      <p:pic>
        <p:nvPicPr>
          <p:cNvPr id="38" name="Picture 37">
            <a:extLst>
              <a:ext uri="{FF2B5EF4-FFF2-40B4-BE49-F238E27FC236}">
                <a16:creationId xmlns:a16="http://schemas.microsoft.com/office/drawing/2014/main" id="{1EA9D12D-C3A8-A602-8BA5-DCE02E36D3C4}"/>
              </a:ext>
            </a:extLst>
          </p:cNvPr>
          <p:cNvPicPr>
            <a:picLocks noChangeAspect="1"/>
          </p:cNvPicPr>
          <p:nvPr/>
        </p:nvPicPr>
        <p:blipFill rotWithShape="1">
          <a:blip r:embed="rId2"/>
          <a:srcRect l="48668" t="47371" r="35500" b="36852"/>
          <a:stretch/>
        </p:blipFill>
        <p:spPr>
          <a:xfrm>
            <a:off x="6797349" y="2644946"/>
            <a:ext cx="406400" cy="405024"/>
          </a:xfrm>
          <a:prstGeom prst="rect">
            <a:avLst/>
          </a:prstGeom>
          <a:ln w="57150">
            <a:solidFill>
              <a:srgbClr val="FF0000"/>
            </a:solidFill>
          </a:ln>
        </p:spPr>
      </p:pic>
      <p:sp>
        <p:nvSpPr>
          <p:cNvPr id="39" name="TextBox 38">
            <a:extLst>
              <a:ext uri="{FF2B5EF4-FFF2-40B4-BE49-F238E27FC236}">
                <a16:creationId xmlns:a16="http://schemas.microsoft.com/office/drawing/2014/main" id="{441D0172-DF4B-128C-68AB-5F5AE61304E2}"/>
              </a:ext>
            </a:extLst>
          </p:cNvPr>
          <p:cNvSpPr txBox="1"/>
          <p:nvPr/>
        </p:nvSpPr>
        <p:spPr>
          <a:xfrm>
            <a:off x="6095999" y="1430405"/>
            <a:ext cx="1104956" cy="369332"/>
          </a:xfrm>
          <a:prstGeom prst="rect">
            <a:avLst/>
          </a:prstGeom>
          <a:noFill/>
        </p:spPr>
        <p:txBody>
          <a:bodyPr wrap="square" rtlCol="0">
            <a:spAutoFit/>
          </a:bodyPr>
          <a:lstStyle/>
          <a:p>
            <a:pPr algn="ctr"/>
            <a:r>
              <a:rPr lang="en-US" b="1" dirty="0">
                <a:solidFill>
                  <a:srgbClr val="FF0000"/>
                </a:solidFill>
                <a:latin typeface="Calibri"/>
                <a:ea typeface="Calibri"/>
                <a:cs typeface="Calibri"/>
              </a:rPr>
              <a:t>Variants</a:t>
            </a:r>
          </a:p>
        </p:txBody>
      </p:sp>
      <p:cxnSp>
        <p:nvCxnSpPr>
          <p:cNvPr id="41" name="Straight Arrow Connector 40">
            <a:extLst>
              <a:ext uri="{FF2B5EF4-FFF2-40B4-BE49-F238E27FC236}">
                <a16:creationId xmlns:a16="http://schemas.microsoft.com/office/drawing/2014/main" id="{1DA2A2AD-0034-7DD5-BACF-3B0976DEB2F1}"/>
              </a:ext>
            </a:extLst>
          </p:cNvPr>
          <p:cNvCxnSpPr>
            <a:cxnSpLocks/>
          </p:cNvCxnSpPr>
          <p:nvPr/>
        </p:nvCxnSpPr>
        <p:spPr>
          <a:xfrm>
            <a:off x="6769860" y="1718985"/>
            <a:ext cx="147413" cy="836383"/>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AA73981-2CC9-B126-5C45-65AAE7D13304}"/>
              </a:ext>
            </a:extLst>
          </p:cNvPr>
          <p:cNvCxnSpPr>
            <a:cxnSpLocks/>
          </p:cNvCxnSpPr>
          <p:nvPr/>
        </p:nvCxnSpPr>
        <p:spPr>
          <a:xfrm>
            <a:off x="6872676" y="1733383"/>
            <a:ext cx="396414" cy="403792"/>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128A2ED-1E74-521E-D03B-F207A57EF80A}"/>
              </a:ext>
            </a:extLst>
          </p:cNvPr>
          <p:cNvCxnSpPr>
            <a:cxnSpLocks/>
          </p:cNvCxnSpPr>
          <p:nvPr/>
        </p:nvCxnSpPr>
        <p:spPr>
          <a:xfrm>
            <a:off x="7091570" y="1711483"/>
            <a:ext cx="716703" cy="223796"/>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E6B36BAC-62DB-2A48-8675-18E4E2C408D6}"/>
              </a:ext>
            </a:extLst>
          </p:cNvPr>
          <p:cNvCxnSpPr>
            <a:cxnSpLocks/>
          </p:cNvCxnSpPr>
          <p:nvPr/>
        </p:nvCxnSpPr>
        <p:spPr>
          <a:xfrm>
            <a:off x="7043628" y="1733384"/>
            <a:ext cx="1557828" cy="709667"/>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7E39C10-021C-3639-CF38-18D107FAB031}"/>
              </a:ext>
            </a:extLst>
          </p:cNvPr>
          <p:cNvCxnSpPr>
            <a:cxnSpLocks/>
          </p:cNvCxnSpPr>
          <p:nvPr/>
        </p:nvCxnSpPr>
        <p:spPr>
          <a:xfrm>
            <a:off x="7043628" y="1799737"/>
            <a:ext cx="1266920" cy="1258360"/>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2A01F4B-A700-CA31-52DB-0F10E4FF33BF}"/>
              </a:ext>
            </a:extLst>
          </p:cNvPr>
          <p:cNvCxnSpPr>
            <a:cxnSpLocks/>
          </p:cNvCxnSpPr>
          <p:nvPr/>
        </p:nvCxnSpPr>
        <p:spPr>
          <a:xfrm>
            <a:off x="6825036" y="1743949"/>
            <a:ext cx="699339" cy="1333165"/>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The Problem: Variants in the Genome</a:t>
            </a:r>
          </a:p>
        </p:txBody>
      </p:sp>
      <p:sp>
        <p:nvSpPr>
          <p:cNvPr id="9"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3DC34CAB-0649-4232-BC49-1B82F589C269}" type="slidenum">
              <a:rPr lang="en-US" sz="2400" b="1">
                <a:solidFill>
                  <a:srgbClr val="000000"/>
                </a:solidFill>
                <a:latin typeface="Garamond"/>
                <a:ea typeface="Garamond"/>
                <a:cs typeface="Garamond"/>
              </a:rPr>
              <a:t>34</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52315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oy, doll&#10;&#10;Description automatically generated">
            <a:extLst>
              <a:ext uri="{FF2B5EF4-FFF2-40B4-BE49-F238E27FC236}">
                <a16:creationId xmlns:a16="http://schemas.microsoft.com/office/drawing/2014/main" id="{A204DFC7-46EA-1DD1-25B3-2E4305E49202}"/>
              </a:ext>
            </a:extLst>
          </p:cNvPr>
          <p:cNvPicPr>
            <a:picLocks noChangeAspect="1"/>
          </p:cNvPicPr>
          <p:nvPr/>
        </p:nvPicPr>
        <p:blipFill>
          <a:blip r:embed="rId2">
            <a:alphaModFix amt="50000"/>
          </a:blip>
          <a:stretch>
            <a:fillRect/>
          </a:stretch>
        </p:blipFill>
        <p:spPr>
          <a:xfrm>
            <a:off x="6823489" y="1502623"/>
            <a:ext cx="2567120" cy="2567120"/>
          </a:xfrm>
          <a:prstGeom prst="rect">
            <a:avLst/>
          </a:prstGeom>
          <a:ln>
            <a:solidFill>
              <a:schemeClr val="tx1"/>
            </a:solidFill>
          </a:ln>
        </p:spPr>
      </p:pic>
      <p:sp>
        <p:nvSpPr>
          <p:cNvPr id="5" name="TextBox 4">
            <a:extLst>
              <a:ext uri="{FF2B5EF4-FFF2-40B4-BE49-F238E27FC236}">
                <a16:creationId xmlns:a16="http://schemas.microsoft.com/office/drawing/2014/main" id="{29B639CE-A08F-5A8B-4CDB-767F0341655C}"/>
              </a:ext>
            </a:extLst>
          </p:cNvPr>
          <p:cNvSpPr txBox="1"/>
          <p:nvPr/>
        </p:nvSpPr>
        <p:spPr>
          <a:xfrm>
            <a:off x="2555768" y="1124744"/>
            <a:ext cx="2590800" cy="369332"/>
          </a:xfrm>
          <a:prstGeom prst="rect">
            <a:avLst/>
          </a:prstGeom>
          <a:noFill/>
        </p:spPr>
        <p:txBody>
          <a:bodyPr wrap="square" rtlCol="0">
            <a:spAutoFit/>
          </a:bodyPr>
          <a:lstStyle/>
          <a:p>
            <a:pPr algn="ctr"/>
            <a:r>
              <a:rPr lang="en-US" b="1" dirty="0">
                <a:latin typeface="Calibri"/>
                <a:ea typeface="Calibri"/>
                <a:cs typeface="Calibri"/>
              </a:rPr>
              <a:t>Reference genome</a:t>
            </a:r>
          </a:p>
        </p:txBody>
      </p:sp>
      <p:sp>
        <p:nvSpPr>
          <p:cNvPr id="6" name="TextBox 5">
            <a:extLst>
              <a:ext uri="{FF2B5EF4-FFF2-40B4-BE49-F238E27FC236}">
                <a16:creationId xmlns:a16="http://schemas.microsoft.com/office/drawing/2014/main" id="{116D51BC-2513-D4EF-9B8C-095AB7FF4E86}"/>
              </a:ext>
            </a:extLst>
          </p:cNvPr>
          <p:cNvSpPr txBox="1"/>
          <p:nvPr/>
        </p:nvSpPr>
        <p:spPr>
          <a:xfrm>
            <a:off x="6769960" y="1124744"/>
            <a:ext cx="2590800" cy="369332"/>
          </a:xfrm>
          <a:prstGeom prst="rect">
            <a:avLst/>
          </a:prstGeom>
          <a:noFill/>
        </p:spPr>
        <p:txBody>
          <a:bodyPr wrap="square" rtlCol="0">
            <a:spAutoFit/>
          </a:bodyPr>
          <a:lstStyle/>
          <a:p>
            <a:pPr algn="ctr"/>
            <a:r>
              <a:rPr lang="en-US" b="1" dirty="0">
                <a:latin typeface="Calibri"/>
                <a:ea typeface="Calibri"/>
                <a:cs typeface="Calibri"/>
              </a:rPr>
              <a:t>Reads</a:t>
            </a:r>
          </a:p>
        </p:txBody>
      </p:sp>
      <p:pic>
        <p:nvPicPr>
          <p:cNvPr id="7" name="Picture 6" descr="A picture containing toy, doll&#10;&#10;Description automatically generated">
            <a:extLst>
              <a:ext uri="{FF2B5EF4-FFF2-40B4-BE49-F238E27FC236}">
                <a16:creationId xmlns:a16="http://schemas.microsoft.com/office/drawing/2014/main" id="{87E8D452-0EE0-F4BF-A12D-F6A4155E5BB1}"/>
              </a:ext>
            </a:extLst>
          </p:cNvPr>
          <p:cNvPicPr>
            <a:picLocks noChangeAspect="1"/>
          </p:cNvPicPr>
          <p:nvPr/>
        </p:nvPicPr>
        <p:blipFill>
          <a:blip r:embed="rId2"/>
          <a:stretch>
            <a:fillRect/>
          </a:stretch>
        </p:blipFill>
        <p:spPr>
          <a:xfrm>
            <a:off x="2567608" y="1502624"/>
            <a:ext cx="2567120" cy="2567120"/>
          </a:xfrm>
          <a:prstGeom prst="rect">
            <a:avLst/>
          </a:prstGeom>
          <a:ln>
            <a:solidFill>
              <a:schemeClr val="tx1"/>
            </a:solidFill>
          </a:ln>
        </p:spPr>
      </p:pic>
      <p:pic>
        <p:nvPicPr>
          <p:cNvPr id="9" name="Picture 8" descr="A picture containing toy, doll&#10;&#10;Description automatically generated">
            <a:extLst>
              <a:ext uri="{FF2B5EF4-FFF2-40B4-BE49-F238E27FC236}">
                <a16:creationId xmlns:a16="http://schemas.microsoft.com/office/drawing/2014/main" id="{268488FC-87B7-90B6-CA4D-67D38BFFE4E9}"/>
              </a:ext>
            </a:extLst>
          </p:cNvPr>
          <p:cNvPicPr>
            <a:picLocks noChangeAspect="1"/>
          </p:cNvPicPr>
          <p:nvPr/>
        </p:nvPicPr>
        <p:blipFill rotWithShape="1">
          <a:blip r:embed="rId2"/>
          <a:srcRect l="11484" t="65878" r="84360" b="26008"/>
          <a:stretch/>
        </p:blipFill>
        <p:spPr>
          <a:xfrm>
            <a:off x="7116622" y="3263227"/>
            <a:ext cx="106680" cy="208280"/>
          </a:xfrm>
          <a:prstGeom prst="rect">
            <a:avLst/>
          </a:prstGeom>
          <a:ln>
            <a:solidFill>
              <a:schemeClr val="tx1"/>
            </a:solidFill>
          </a:ln>
        </p:spPr>
      </p:pic>
      <p:pic>
        <p:nvPicPr>
          <p:cNvPr id="11" name="Picture 10" descr="A picture containing toy, doll&#10;&#10;Description automatically generated">
            <a:extLst>
              <a:ext uri="{FF2B5EF4-FFF2-40B4-BE49-F238E27FC236}">
                <a16:creationId xmlns:a16="http://schemas.microsoft.com/office/drawing/2014/main" id="{30E1928D-B923-2A2D-DDE8-FDB731266E08}"/>
              </a:ext>
            </a:extLst>
          </p:cNvPr>
          <p:cNvPicPr>
            <a:picLocks noChangeAspect="1"/>
          </p:cNvPicPr>
          <p:nvPr/>
        </p:nvPicPr>
        <p:blipFill rotWithShape="1">
          <a:blip r:embed="rId2"/>
          <a:srcRect l="87753" t="82503"/>
          <a:stretch/>
        </p:blipFill>
        <p:spPr>
          <a:xfrm>
            <a:off x="9076211" y="3620573"/>
            <a:ext cx="314399" cy="449171"/>
          </a:xfrm>
          <a:prstGeom prst="rect">
            <a:avLst/>
          </a:prstGeom>
          <a:ln>
            <a:solidFill>
              <a:schemeClr val="tx1"/>
            </a:solidFill>
          </a:ln>
        </p:spPr>
      </p:pic>
      <p:pic>
        <p:nvPicPr>
          <p:cNvPr id="12" name="Picture 11" descr="A picture containing toy, doll&#10;&#10;Description automatically generated">
            <a:extLst>
              <a:ext uri="{FF2B5EF4-FFF2-40B4-BE49-F238E27FC236}">
                <a16:creationId xmlns:a16="http://schemas.microsoft.com/office/drawing/2014/main" id="{97EAA61B-C214-6651-B260-02307620B278}"/>
              </a:ext>
            </a:extLst>
          </p:cNvPr>
          <p:cNvPicPr>
            <a:picLocks noChangeAspect="1"/>
          </p:cNvPicPr>
          <p:nvPr/>
        </p:nvPicPr>
        <p:blipFill rotWithShape="1">
          <a:blip r:embed="rId2"/>
          <a:srcRect t="90927" r="90922"/>
          <a:stretch/>
        </p:blipFill>
        <p:spPr>
          <a:xfrm>
            <a:off x="6824226" y="3838431"/>
            <a:ext cx="233049" cy="232919"/>
          </a:xfrm>
          <a:prstGeom prst="rect">
            <a:avLst/>
          </a:prstGeom>
          <a:ln>
            <a:solidFill>
              <a:schemeClr val="tx1"/>
            </a:solidFill>
          </a:ln>
        </p:spPr>
      </p:pic>
      <p:pic>
        <p:nvPicPr>
          <p:cNvPr id="17" name="Picture 16" descr="A picture containing toy, doll&#10;&#10;Description automatically generated">
            <a:extLst>
              <a:ext uri="{FF2B5EF4-FFF2-40B4-BE49-F238E27FC236}">
                <a16:creationId xmlns:a16="http://schemas.microsoft.com/office/drawing/2014/main" id="{845F7232-5F3A-8352-1B4D-A1FB074047F0}"/>
              </a:ext>
            </a:extLst>
          </p:cNvPr>
          <p:cNvPicPr>
            <a:picLocks noChangeAspect="1"/>
          </p:cNvPicPr>
          <p:nvPr/>
        </p:nvPicPr>
        <p:blipFill rotWithShape="1">
          <a:blip r:embed="rId2"/>
          <a:srcRect l="35363" t="90405" r="53159"/>
          <a:stretch/>
        </p:blipFill>
        <p:spPr>
          <a:xfrm>
            <a:off x="7728052" y="3823434"/>
            <a:ext cx="294640" cy="246308"/>
          </a:xfrm>
          <a:prstGeom prst="rect">
            <a:avLst/>
          </a:prstGeom>
          <a:ln>
            <a:solidFill>
              <a:schemeClr val="tx1"/>
            </a:solidFill>
          </a:ln>
        </p:spPr>
      </p:pic>
      <p:pic>
        <p:nvPicPr>
          <p:cNvPr id="18" name="Picture 17" descr="A picture containing toy, doll&#10;&#10;Description automatically generated">
            <a:extLst>
              <a:ext uri="{FF2B5EF4-FFF2-40B4-BE49-F238E27FC236}">
                <a16:creationId xmlns:a16="http://schemas.microsoft.com/office/drawing/2014/main" id="{D320FC48-5597-AFB1-4C28-7742DF86B761}"/>
              </a:ext>
            </a:extLst>
          </p:cNvPr>
          <p:cNvPicPr>
            <a:picLocks noChangeAspect="1"/>
          </p:cNvPicPr>
          <p:nvPr/>
        </p:nvPicPr>
        <p:blipFill rotWithShape="1">
          <a:blip r:embed="rId2"/>
          <a:srcRect l="33821" t="55720" r="51536" b="30057"/>
          <a:stretch/>
        </p:blipFill>
        <p:spPr>
          <a:xfrm>
            <a:off x="7691980" y="2942021"/>
            <a:ext cx="375920" cy="365126"/>
          </a:xfrm>
          <a:prstGeom prst="rect">
            <a:avLst/>
          </a:prstGeom>
          <a:ln>
            <a:solidFill>
              <a:schemeClr val="tx1"/>
            </a:solidFill>
          </a:ln>
        </p:spPr>
      </p:pic>
      <p:pic>
        <p:nvPicPr>
          <p:cNvPr id="3" name="Picture 2">
            <a:extLst>
              <a:ext uri="{FF2B5EF4-FFF2-40B4-BE49-F238E27FC236}">
                <a16:creationId xmlns:a16="http://schemas.microsoft.com/office/drawing/2014/main" id="{8646E54B-2494-0417-CE33-0DB99B3EA278}"/>
              </a:ext>
            </a:extLst>
          </p:cNvPr>
          <p:cNvPicPr>
            <a:picLocks noChangeAspect="1"/>
          </p:cNvPicPr>
          <p:nvPr/>
        </p:nvPicPr>
        <p:blipFill rotWithShape="1">
          <a:blip r:embed="rId3"/>
          <a:srcRect l="28640" t="11798" r="56716" b="70706"/>
          <a:stretch/>
        </p:blipFill>
        <p:spPr>
          <a:xfrm>
            <a:off x="9223672" y="5141930"/>
            <a:ext cx="375920" cy="449172"/>
          </a:xfrm>
          <a:prstGeom prst="rect">
            <a:avLst/>
          </a:prstGeom>
          <a:ln w="57150">
            <a:solidFill>
              <a:srgbClr val="FF0000"/>
            </a:solidFill>
          </a:ln>
        </p:spPr>
      </p:pic>
      <p:pic>
        <p:nvPicPr>
          <p:cNvPr id="22" name="Picture 21">
            <a:extLst>
              <a:ext uri="{FF2B5EF4-FFF2-40B4-BE49-F238E27FC236}">
                <a16:creationId xmlns:a16="http://schemas.microsoft.com/office/drawing/2014/main" id="{05CBC224-EE1E-7262-AEE3-6F5C6AEB281C}"/>
              </a:ext>
            </a:extLst>
          </p:cNvPr>
          <p:cNvPicPr>
            <a:picLocks noChangeAspect="1"/>
          </p:cNvPicPr>
          <p:nvPr/>
        </p:nvPicPr>
        <p:blipFill rotWithShape="1">
          <a:blip r:embed="rId3"/>
          <a:srcRect l="56224" t="15230" r="32759" b="67556"/>
          <a:stretch/>
        </p:blipFill>
        <p:spPr>
          <a:xfrm>
            <a:off x="8782419" y="5448496"/>
            <a:ext cx="282833" cy="441903"/>
          </a:xfrm>
          <a:prstGeom prst="rect">
            <a:avLst/>
          </a:prstGeom>
          <a:ln w="57150">
            <a:solidFill>
              <a:srgbClr val="FF0000"/>
            </a:solidFill>
          </a:ln>
        </p:spPr>
      </p:pic>
      <p:pic>
        <p:nvPicPr>
          <p:cNvPr id="23" name="Picture 22">
            <a:extLst>
              <a:ext uri="{FF2B5EF4-FFF2-40B4-BE49-F238E27FC236}">
                <a16:creationId xmlns:a16="http://schemas.microsoft.com/office/drawing/2014/main" id="{E41BDD8A-F090-BDEA-92BC-AF2123B49A03}"/>
              </a:ext>
            </a:extLst>
          </p:cNvPr>
          <p:cNvPicPr>
            <a:picLocks noChangeAspect="1"/>
          </p:cNvPicPr>
          <p:nvPr/>
        </p:nvPicPr>
        <p:blipFill rotWithShape="1">
          <a:blip r:embed="rId3"/>
          <a:srcRect l="37538" t="47426" r="42892" b="45944"/>
          <a:stretch/>
        </p:blipFill>
        <p:spPr>
          <a:xfrm>
            <a:off x="8363553" y="5141930"/>
            <a:ext cx="502368" cy="170222"/>
          </a:xfrm>
          <a:prstGeom prst="rect">
            <a:avLst/>
          </a:prstGeom>
          <a:ln w="57150">
            <a:solidFill>
              <a:srgbClr val="FF0000"/>
            </a:solidFill>
          </a:ln>
        </p:spPr>
      </p:pic>
      <p:pic>
        <p:nvPicPr>
          <p:cNvPr id="24" name="Picture 23">
            <a:extLst>
              <a:ext uri="{FF2B5EF4-FFF2-40B4-BE49-F238E27FC236}">
                <a16:creationId xmlns:a16="http://schemas.microsoft.com/office/drawing/2014/main" id="{DC2A9BFA-8F26-6C71-8EE0-E6DF173CF228}"/>
              </a:ext>
            </a:extLst>
          </p:cNvPr>
          <p:cNvPicPr>
            <a:picLocks noChangeAspect="1"/>
          </p:cNvPicPr>
          <p:nvPr/>
        </p:nvPicPr>
        <p:blipFill rotWithShape="1">
          <a:blip r:embed="rId3"/>
          <a:srcRect l="52198" t="74730" r="36348" b="15676"/>
          <a:stretch/>
        </p:blipFill>
        <p:spPr>
          <a:xfrm>
            <a:off x="8158124" y="3437980"/>
            <a:ext cx="294025" cy="246308"/>
          </a:xfrm>
          <a:prstGeom prst="rect">
            <a:avLst/>
          </a:prstGeom>
          <a:ln w="57150">
            <a:solidFill>
              <a:srgbClr val="0070C0"/>
            </a:solidFill>
          </a:ln>
        </p:spPr>
      </p:pic>
      <p:pic>
        <p:nvPicPr>
          <p:cNvPr id="25" name="Picture 24">
            <a:extLst>
              <a:ext uri="{FF2B5EF4-FFF2-40B4-BE49-F238E27FC236}">
                <a16:creationId xmlns:a16="http://schemas.microsoft.com/office/drawing/2014/main" id="{BBBBB65F-8E5A-9367-10A3-B6E591A1A9CE}"/>
              </a:ext>
            </a:extLst>
          </p:cNvPr>
          <p:cNvPicPr>
            <a:picLocks noChangeAspect="1"/>
          </p:cNvPicPr>
          <p:nvPr/>
        </p:nvPicPr>
        <p:blipFill rotWithShape="1">
          <a:blip r:embed="rId3"/>
          <a:srcRect l="47478" t="31941" r="43791" b="61765"/>
          <a:stretch/>
        </p:blipFill>
        <p:spPr>
          <a:xfrm>
            <a:off x="8379372" y="5507863"/>
            <a:ext cx="224144" cy="161585"/>
          </a:xfrm>
          <a:prstGeom prst="rect">
            <a:avLst/>
          </a:prstGeom>
          <a:ln w="57150">
            <a:solidFill>
              <a:srgbClr val="FF0000"/>
            </a:solidFill>
          </a:ln>
        </p:spPr>
      </p:pic>
      <p:pic>
        <p:nvPicPr>
          <p:cNvPr id="26" name="Picture 25">
            <a:extLst>
              <a:ext uri="{FF2B5EF4-FFF2-40B4-BE49-F238E27FC236}">
                <a16:creationId xmlns:a16="http://schemas.microsoft.com/office/drawing/2014/main" id="{F52CD01A-D57E-F902-0C29-C2D8B534DAC0}"/>
              </a:ext>
            </a:extLst>
          </p:cNvPr>
          <p:cNvPicPr>
            <a:picLocks noChangeAspect="1"/>
          </p:cNvPicPr>
          <p:nvPr/>
        </p:nvPicPr>
        <p:blipFill rotWithShape="1">
          <a:blip r:embed="rId3"/>
          <a:srcRect l="48668" t="47371" r="35500" b="36852"/>
          <a:stretch/>
        </p:blipFill>
        <p:spPr>
          <a:xfrm>
            <a:off x="8065360" y="2700414"/>
            <a:ext cx="406400" cy="405024"/>
          </a:xfrm>
          <a:prstGeom prst="rect">
            <a:avLst/>
          </a:prstGeom>
          <a:ln w="57150">
            <a:solidFill>
              <a:srgbClr val="0070C0"/>
            </a:solidFill>
          </a:ln>
        </p:spPr>
      </p:pic>
      <p:sp>
        <p:nvSpPr>
          <p:cNvPr id="27" name="TextBox 26">
            <a:extLst>
              <a:ext uri="{FF2B5EF4-FFF2-40B4-BE49-F238E27FC236}">
                <a16:creationId xmlns:a16="http://schemas.microsoft.com/office/drawing/2014/main" id="{FEC2F08F-0015-F68B-E0A9-2D9852F8489A}"/>
              </a:ext>
            </a:extLst>
          </p:cNvPr>
          <p:cNvSpPr txBox="1"/>
          <p:nvPr/>
        </p:nvSpPr>
        <p:spPr>
          <a:xfrm>
            <a:off x="6250932" y="4081535"/>
            <a:ext cx="3928576" cy="646331"/>
          </a:xfrm>
          <a:prstGeom prst="rect">
            <a:avLst/>
          </a:prstGeom>
          <a:noFill/>
        </p:spPr>
        <p:txBody>
          <a:bodyPr wrap="square" rtlCol="0">
            <a:spAutoFit/>
          </a:bodyPr>
          <a:lstStyle/>
          <a:p>
            <a:pPr algn="ctr"/>
            <a:r>
              <a:rPr lang="en-US" b="1" dirty="0">
                <a:latin typeface="Calibri"/>
                <a:ea typeface="Calibri"/>
                <a:cs typeface="Calibri"/>
              </a:rPr>
              <a:t>Some reads </a:t>
            </a:r>
            <a:r>
              <a:rPr lang="en-US" b="1" dirty="0">
                <a:solidFill>
                  <a:srgbClr val="0070C0"/>
                </a:solidFill>
                <a:latin typeface="Calibri"/>
                <a:ea typeface="Calibri"/>
                <a:cs typeface="Calibri"/>
              </a:rPr>
              <a:t>can be mapped </a:t>
            </a:r>
            <a:r>
              <a:rPr lang="en-US" b="1" dirty="0">
                <a:latin typeface="Calibri"/>
                <a:ea typeface="Calibri"/>
                <a:cs typeface="Calibri"/>
              </a:rPr>
              <a:t>due to </a:t>
            </a:r>
            <a:r>
              <a:rPr lang="en-US" b="1" dirty="0">
                <a:solidFill>
                  <a:srgbClr val="0070C0"/>
                </a:solidFill>
                <a:latin typeface="Calibri"/>
                <a:ea typeface="Calibri"/>
                <a:cs typeface="Calibri"/>
              </a:rPr>
              <a:t>sufficient context</a:t>
            </a:r>
          </a:p>
        </p:txBody>
      </p:sp>
      <p:cxnSp>
        <p:nvCxnSpPr>
          <p:cNvPr id="28" name="Straight Arrow Connector 27">
            <a:extLst>
              <a:ext uri="{FF2B5EF4-FFF2-40B4-BE49-F238E27FC236}">
                <a16:creationId xmlns:a16="http://schemas.microsoft.com/office/drawing/2014/main" id="{54814D1A-581B-BE22-E655-3A2F1620B59C}"/>
              </a:ext>
            </a:extLst>
          </p:cNvPr>
          <p:cNvCxnSpPr>
            <a:cxnSpLocks/>
          </p:cNvCxnSpPr>
          <p:nvPr/>
        </p:nvCxnSpPr>
        <p:spPr>
          <a:xfrm flipH="1" flipV="1">
            <a:off x="8471760" y="3778563"/>
            <a:ext cx="163792" cy="350180"/>
          </a:xfrm>
          <a:prstGeom prst="straightConnector1">
            <a:avLst/>
          </a:prstGeom>
          <a:ln w="19050" cap="rnd">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14C061A-1A6A-361F-8BE2-1DC3A468AE3C}"/>
              </a:ext>
            </a:extLst>
          </p:cNvPr>
          <p:cNvCxnSpPr>
            <a:cxnSpLocks/>
          </p:cNvCxnSpPr>
          <p:nvPr/>
        </p:nvCxnSpPr>
        <p:spPr>
          <a:xfrm flipH="1" flipV="1">
            <a:off x="8552689" y="3226875"/>
            <a:ext cx="419775" cy="954024"/>
          </a:xfrm>
          <a:prstGeom prst="straightConnector1">
            <a:avLst/>
          </a:prstGeom>
          <a:ln w="19050" cap="rnd">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2F956C1-651C-DBE0-A6F3-F0EDBBA857BF}"/>
              </a:ext>
            </a:extLst>
          </p:cNvPr>
          <p:cNvSpPr txBox="1"/>
          <p:nvPr/>
        </p:nvSpPr>
        <p:spPr>
          <a:xfrm>
            <a:off x="4458079" y="4859993"/>
            <a:ext cx="3928576" cy="1477328"/>
          </a:xfrm>
          <a:prstGeom prst="rect">
            <a:avLst/>
          </a:prstGeom>
          <a:noFill/>
        </p:spPr>
        <p:txBody>
          <a:bodyPr wrap="square" rtlCol="0">
            <a:spAutoFit/>
          </a:bodyPr>
          <a:lstStyle/>
          <a:p>
            <a:pPr algn="ctr"/>
            <a:r>
              <a:rPr lang="en-US" b="1" dirty="0">
                <a:latin typeface="Calibri"/>
                <a:ea typeface="Calibri"/>
                <a:cs typeface="Calibri"/>
              </a:rPr>
              <a:t>Some reads </a:t>
            </a:r>
            <a:r>
              <a:rPr lang="en-US" b="1" dirty="0">
                <a:solidFill>
                  <a:srgbClr val="FF0000"/>
                </a:solidFill>
                <a:latin typeface="Calibri"/>
                <a:ea typeface="Calibri"/>
                <a:cs typeface="Calibri"/>
              </a:rPr>
              <a:t>fail </a:t>
            </a:r>
            <a:r>
              <a:rPr lang="en-US" b="1" dirty="0">
                <a:latin typeface="Calibri"/>
                <a:ea typeface="Calibri"/>
                <a:cs typeface="Calibri"/>
              </a:rPr>
              <a:t>to </a:t>
            </a:r>
            <a:r>
              <a:rPr lang="en-US" b="1" dirty="0">
                <a:solidFill>
                  <a:srgbClr val="FF0000"/>
                </a:solidFill>
                <a:latin typeface="Calibri"/>
                <a:ea typeface="Calibri"/>
                <a:cs typeface="Calibri"/>
              </a:rPr>
              <a:t>be mapped</a:t>
            </a:r>
            <a:br>
              <a:rPr lang="en-US" b="1" dirty="0">
                <a:solidFill>
                  <a:srgbClr val="FF0000"/>
                </a:solidFill>
                <a:latin typeface="Calibri"/>
                <a:ea typeface="Calibri"/>
                <a:cs typeface="Calibri"/>
              </a:rPr>
            </a:br>
            <a:r>
              <a:rPr lang="en-US" b="1" dirty="0">
                <a:latin typeface="Calibri"/>
                <a:ea typeface="Calibri"/>
                <a:cs typeface="Calibri"/>
              </a:rPr>
              <a:t>because they are </a:t>
            </a:r>
            <a:r>
              <a:rPr lang="en-US" b="1" dirty="0">
                <a:solidFill>
                  <a:srgbClr val="FF0000"/>
                </a:solidFill>
                <a:latin typeface="Calibri"/>
                <a:ea typeface="Calibri"/>
                <a:cs typeface="Calibri"/>
              </a:rPr>
              <a:t>too different </a:t>
            </a:r>
            <a:r>
              <a:rPr lang="en-US" b="1" dirty="0">
                <a:latin typeface="Calibri"/>
                <a:ea typeface="Calibri"/>
                <a:cs typeface="Calibri"/>
              </a:rPr>
              <a:t>from the </a:t>
            </a:r>
            <a:r>
              <a:rPr lang="en-US" b="1" dirty="0">
                <a:solidFill>
                  <a:srgbClr val="FF0000"/>
                </a:solidFill>
                <a:latin typeface="Calibri"/>
                <a:ea typeface="Calibri"/>
                <a:cs typeface="Calibri"/>
              </a:rPr>
              <a:t>single reference</a:t>
            </a:r>
            <a:br>
              <a:rPr lang="en-US" b="1" dirty="0">
                <a:solidFill>
                  <a:srgbClr val="FF0000"/>
                </a:solidFill>
                <a:latin typeface="Calibri"/>
                <a:ea typeface="Calibri"/>
                <a:cs typeface="Calibri"/>
              </a:rPr>
            </a:br>
            <a:endParaRPr lang="en-US" b="1" dirty="0">
              <a:solidFill>
                <a:srgbClr val="FF0000"/>
              </a:solidFill>
              <a:latin typeface="Calibri"/>
              <a:ea typeface="Calibri"/>
              <a:cs typeface="Calibri"/>
            </a:endParaRPr>
          </a:p>
          <a:p>
            <a:pPr algn="ctr"/>
            <a:r>
              <a:rPr lang="en-US" b="1" u="sng" dirty="0">
                <a:solidFill>
                  <a:srgbClr val="FF0000"/>
                </a:solidFill>
                <a:latin typeface="Calibri"/>
                <a:ea typeface="Calibri"/>
                <a:cs typeface="Calibri"/>
              </a:rPr>
              <a:t>Reference bias!</a:t>
            </a:r>
          </a:p>
        </p:txBody>
      </p:sp>
      <p:sp>
        <p:nvSpPr>
          <p:cNvPr id="15"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The Problem: Variants in the Genome</a:t>
            </a:r>
          </a:p>
        </p:txBody>
      </p:sp>
      <p:sp>
        <p:nvSpPr>
          <p:cNvPr id="8"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5804B0F9-DDC0-43DB-8649-C3EACA37E7C2}" type="slidenum">
              <a:rPr lang="en-US" sz="2400" b="1">
                <a:solidFill>
                  <a:srgbClr val="000000"/>
                </a:solidFill>
                <a:latin typeface="Garamond"/>
                <a:ea typeface="Garamond"/>
                <a:cs typeface="Garamond"/>
              </a:rPr>
              <a:t>35</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66960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945932-BA7F-E958-2624-527EAE679235}"/>
              </a:ext>
            </a:extLst>
          </p:cNvPr>
          <p:cNvSpPr>
            <a:spLocks noGrp="1"/>
          </p:cNvSpPr>
          <p:nvPr>
            <p:ph idx="1"/>
          </p:nvPr>
        </p:nvSpPr>
        <p:spPr>
          <a:xfrm>
            <a:off x="698500" y="1206500"/>
            <a:ext cx="10795000" cy="2286000"/>
          </a:xfrm>
        </p:spPr>
        <p:txBody>
          <a:bodyPr wrap="square" lIns="0" tIns="0" rIns="0" bIns="0" anchor="t"/>
          <a:lstStyle/>
          <a:p>
            <a:pPr marL="228600" indent="-228600" algn="l">
              <a:lnSpc>
                <a:spcPct val="100000"/>
              </a:lnSpc>
              <a:spcAft>
                <a:spcPts val="900"/>
              </a:spcAft>
              <a:buChar char="•"/>
            </a:pPr>
            <a:r>
              <a:rPr lang="en-US" sz="2700" b="0" dirty="0">
                <a:solidFill>
                  <a:srgbClr val="000000"/>
                </a:solidFill>
                <a:latin typeface="Calibri"/>
                <a:ea typeface="Calibri"/>
                <a:cs typeface="Calibri"/>
              </a:rPr>
              <a:t>Map against multiple reference genomes</a:t>
            </a:r>
          </a:p>
          <a:p>
            <a:pPr marL="228600" indent="-228600" algn="l">
              <a:lnSpc>
                <a:spcPct val="100000"/>
              </a:lnSpc>
              <a:spcAft>
                <a:spcPts val="900"/>
              </a:spcAft>
              <a:buChar char="•"/>
            </a:pPr>
            <a:r>
              <a:rPr lang="en-US" sz="2700" b="0" dirty="0">
                <a:solidFill>
                  <a:srgbClr val="000000"/>
                </a:solidFill>
                <a:latin typeface="Calibri"/>
                <a:ea typeface="Calibri"/>
                <a:cs typeface="Calibri"/>
              </a:rPr>
              <a:t>Repeating the search duplicates work</a:t>
            </a:r>
          </a:p>
          <a:p>
            <a:pPr marL="228600" indent="-228600" algn="l">
              <a:lnSpc>
                <a:spcPct val="100000"/>
              </a:lnSpc>
              <a:spcAft>
                <a:spcPts val="900"/>
              </a:spcAft>
              <a:buChar char="•"/>
            </a:pPr>
            <a:r>
              <a:rPr lang="en-US" sz="2700" b="0" dirty="0">
                <a:solidFill>
                  <a:srgbClr val="000000"/>
                </a:solidFill>
                <a:latin typeface="Calibri"/>
                <a:ea typeface="Calibri"/>
                <a:cs typeface="Calibri"/>
              </a:rPr>
              <a:t>The sample may contain new combinations of variants</a:t>
            </a:r>
          </a:p>
        </p:txBody>
      </p:sp>
      <p:pic>
        <p:nvPicPr>
          <p:cNvPr id="9" name="Picture 8">
            <a:extLst>
              <a:ext uri="{FF2B5EF4-FFF2-40B4-BE49-F238E27FC236}">
                <a16:creationId xmlns:a16="http://schemas.microsoft.com/office/drawing/2014/main" id="{66E8E166-AA26-BDB0-7B7C-355FA32EC501}"/>
              </a:ext>
            </a:extLst>
          </p:cNvPr>
          <p:cNvPicPr>
            <a:picLocks noChangeAspect="1"/>
          </p:cNvPicPr>
          <p:nvPr/>
        </p:nvPicPr>
        <p:blipFill>
          <a:blip r:embed="rId2"/>
          <a:srcRect/>
          <a:stretch/>
        </p:blipFill>
        <p:spPr>
          <a:xfrm>
            <a:off x="4947361" y="3144458"/>
            <a:ext cx="1148638" cy="1148638"/>
          </a:xfrm>
          <a:prstGeom prst="rect">
            <a:avLst/>
          </a:prstGeom>
          <a:ln>
            <a:solidFill>
              <a:schemeClr val="tx1"/>
            </a:solidFill>
          </a:ln>
        </p:spPr>
      </p:pic>
      <p:pic>
        <p:nvPicPr>
          <p:cNvPr id="10" name="Picture 9">
            <a:extLst>
              <a:ext uri="{FF2B5EF4-FFF2-40B4-BE49-F238E27FC236}">
                <a16:creationId xmlns:a16="http://schemas.microsoft.com/office/drawing/2014/main" id="{19B9B3BD-37B1-95CA-0DF9-919D7056455B}"/>
              </a:ext>
            </a:extLst>
          </p:cNvPr>
          <p:cNvPicPr>
            <a:picLocks noChangeAspect="1"/>
          </p:cNvPicPr>
          <p:nvPr/>
        </p:nvPicPr>
        <p:blipFill>
          <a:blip r:embed="rId3"/>
          <a:srcRect/>
          <a:stretch/>
        </p:blipFill>
        <p:spPr>
          <a:xfrm>
            <a:off x="7504362" y="3144458"/>
            <a:ext cx="1148638" cy="1148638"/>
          </a:xfrm>
          <a:prstGeom prst="rect">
            <a:avLst/>
          </a:prstGeom>
          <a:ln>
            <a:solidFill>
              <a:schemeClr val="tx1"/>
            </a:solidFill>
          </a:ln>
        </p:spPr>
      </p:pic>
      <p:pic>
        <p:nvPicPr>
          <p:cNvPr id="11" name="Picture 10">
            <a:extLst>
              <a:ext uri="{FF2B5EF4-FFF2-40B4-BE49-F238E27FC236}">
                <a16:creationId xmlns:a16="http://schemas.microsoft.com/office/drawing/2014/main" id="{4F808EA4-B4CC-B536-5A2D-DA9F29C00369}"/>
              </a:ext>
            </a:extLst>
          </p:cNvPr>
          <p:cNvPicPr>
            <a:picLocks noChangeAspect="1"/>
          </p:cNvPicPr>
          <p:nvPr/>
        </p:nvPicPr>
        <p:blipFill>
          <a:blip r:embed="rId4"/>
          <a:srcRect/>
          <a:stretch/>
        </p:blipFill>
        <p:spPr>
          <a:xfrm>
            <a:off x="6202766" y="3144458"/>
            <a:ext cx="1148638" cy="1148638"/>
          </a:xfrm>
          <a:prstGeom prst="rect">
            <a:avLst/>
          </a:prstGeom>
          <a:ln>
            <a:solidFill>
              <a:schemeClr val="tx1"/>
            </a:solidFill>
          </a:ln>
        </p:spPr>
      </p:pic>
      <p:pic>
        <p:nvPicPr>
          <p:cNvPr id="12" name="Picture 11" descr="A picture containing toy, doll&#10;&#10;Description automatically generated">
            <a:extLst>
              <a:ext uri="{FF2B5EF4-FFF2-40B4-BE49-F238E27FC236}">
                <a16:creationId xmlns:a16="http://schemas.microsoft.com/office/drawing/2014/main" id="{A8E9EE3C-108F-D64D-B6EF-0A9D3631F9E5}"/>
              </a:ext>
            </a:extLst>
          </p:cNvPr>
          <p:cNvPicPr>
            <a:picLocks noChangeAspect="1"/>
          </p:cNvPicPr>
          <p:nvPr/>
        </p:nvPicPr>
        <p:blipFill>
          <a:blip r:embed="rId5"/>
          <a:stretch>
            <a:fillRect/>
          </a:stretch>
        </p:blipFill>
        <p:spPr>
          <a:xfrm>
            <a:off x="3691956" y="3144458"/>
            <a:ext cx="1148638" cy="1148638"/>
          </a:xfrm>
          <a:prstGeom prst="rect">
            <a:avLst/>
          </a:prstGeom>
          <a:ln>
            <a:solidFill>
              <a:schemeClr val="tx1"/>
            </a:solidFill>
          </a:ln>
        </p:spPr>
      </p:pic>
      <p:sp>
        <p:nvSpPr>
          <p:cNvPr id="6"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Mapping to Multiple References</a:t>
            </a:r>
          </a:p>
        </p:txBody>
      </p:sp>
      <p:sp>
        <p:nvSpPr>
          <p:cNvPr id="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8CAA6B16-503C-4619-9EDD-028323248129}" type="slidenum">
              <a:rPr lang="en-US" sz="2400" b="1">
                <a:solidFill>
                  <a:srgbClr val="000000"/>
                </a:solidFill>
                <a:latin typeface="Garamond"/>
                <a:ea typeface="Garamond"/>
                <a:cs typeface="Garamond"/>
              </a:rPr>
              <a:t>36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05958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945932-BA7F-E958-2624-527EAE679235}"/>
              </a:ext>
            </a:extLst>
          </p:cNvPr>
          <p:cNvSpPr>
            <a:spLocks noGrp="1"/>
          </p:cNvSpPr>
          <p:nvPr>
            <p:ph idx="1"/>
          </p:nvPr>
        </p:nvSpPr>
        <p:spPr>
          <a:xfrm>
            <a:off x="698500" y="1206500"/>
            <a:ext cx="10795000" cy="2286000"/>
          </a:xfrm>
        </p:spPr>
        <p:txBody>
          <a:bodyPr wrap="square" lIns="0" tIns="0" rIns="0" bIns="0" anchor="t"/>
          <a:lstStyle/>
          <a:p>
            <a:pPr marL="228600" indent="-228600" algn="l">
              <a:lnSpc>
                <a:spcPct val="100000"/>
              </a:lnSpc>
              <a:spcAft>
                <a:spcPts val="900"/>
              </a:spcAft>
              <a:buChar char="•"/>
            </a:pPr>
            <a:r>
              <a:rPr lang="en-US" sz="2700" b="0">
                <a:solidFill>
                  <a:srgbClr val="000000"/>
                </a:solidFill>
                <a:latin typeface="Calibri"/>
                <a:ea typeface="Calibri"/>
                <a:cs typeface="Calibri"/>
              </a:rPr>
              <a:t>Share sequence across reference genomes</a:t>
            </a:r>
          </a:p>
          <a:p>
            <a:pPr marL="228600" indent="-228600" algn="l">
              <a:lnSpc>
                <a:spcPct val="100000"/>
              </a:lnSpc>
              <a:spcAft>
                <a:spcPts val="900"/>
              </a:spcAft>
              <a:buChar char="•"/>
            </a:pPr>
            <a:r>
              <a:rPr lang="en-US" sz="2700" b="0">
                <a:solidFill>
                  <a:srgbClr val="000000"/>
                </a:solidFill>
                <a:latin typeface="Calibri"/>
                <a:ea typeface="Calibri"/>
                <a:cs typeface="Calibri"/>
              </a:rPr>
              <a:t>Represent alternative alleles as graph paths</a:t>
            </a:r>
          </a:p>
          <a:p>
            <a:pPr marL="228600" indent="-228600" algn="l">
              <a:lnSpc>
                <a:spcPct val="100000"/>
              </a:lnSpc>
              <a:spcAft>
                <a:spcPts val="900"/>
              </a:spcAft>
              <a:buChar char="•"/>
            </a:pPr>
            <a:r>
              <a:rPr lang="en-US" sz="2700" b="0">
                <a:solidFill>
                  <a:srgbClr val="000000"/>
                </a:solidFill>
                <a:latin typeface="Calibri"/>
                <a:ea typeface="Calibri"/>
                <a:cs typeface="Calibri"/>
              </a:rPr>
              <a:t>Search these alternatives within one reference structure</a:t>
            </a:r>
          </a:p>
        </p:txBody>
      </p:sp>
      <p:pic>
        <p:nvPicPr>
          <p:cNvPr id="17" name="Picture 16">
            <a:extLst>
              <a:ext uri="{FF2B5EF4-FFF2-40B4-BE49-F238E27FC236}">
                <a16:creationId xmlns:a16="http://schemas.microsoft.com/office/drawing/2014/main" id="{35A36201-AFA9-6065-74F8-175787290855}"/>
              </a:ext>
            </a:extLst>
          </p:cNvPr>
          <p:cNvPicPr>
            <a:picLocks noChangeAspect="1"/>
          </p:cNvPicPr>
          <p:nvPr/>
        </p:nvPicPr>
        <p:blipFill rotWithShape="1">
          <a:blip r:embed="rId2"/>
          <a:srcRect l="32009" t="12544" r="40633" b="52129"/>
          <a:stretch/>
        </p:blipFill>
        <p:spPr>
          <a:xfrm>
            <a:off x="6854973" y="3933133"/>
            <a:ext cx="314250" cy="405765"/>
          </a:xfrm>
          <a:prstGeom prst="rect">
            <a:avLst/>
          </a:prstGeom>
          <a:ln>
            <a:solidFill>
              <a:schemeClr val="tx1"/>
            </a:solidFill>
          </a:ln>
        </p:spPr>
      </p:pic>
      <p:pic>
        <p:nvPicPr>
          <p:cNvPr id="18" name="Picture 17">
            <a:extLst>
              <a:ext uri="{FF2B5EF4-FFF2-40B4-BE49-F238E27FC236}">
                <a16:creationId xmlns:a16="http://schemas.microsoft.com/office/drawing/2014/main" id="{A68B35C5-AFFB-D7A9-D3A9-A589CF827957}"/>
              </a:ext>
            </a:extLst>
          </p:cNvPr>
          <p:cNvPicPr>
            <a:picLocks noChangeAspect="1"/>
          </p:cNvPicPr>
          <p:nvPr/>
        </p:nvPicPr>
        <p:blipFill rotWithShape="1">
          <a:blip r:embed="rId3"/>
          <a:srcRect l="34779" t="6739" r="39349" b="49863"/>
          <a:stretch/>
        </p:blipFill>
        <p:spPr>
          <a:xfrm>
            <a:off x="6854974" y="3342295"/>
            <a:ext cx="297181" cy="498476"/>
          </a:xfrm>
          <a:prstGeom prst="rect">
            <a:avLst/>
          </a:prstGeom>
          <a:ln>
            <a:solidFill>
              <a:schemeClr val="tx1"/>
            </a:solidFill>
          </a:ln>
        </p:spPr>
      </p:pic>
      <p:pic>
        <p:nvPicPr>
          <p:cNvPr id="19" name="Picture 18">
            <a:extLst>
              <a:ext uri="{FF2B5EF4-FFF2-40B4-BE49-F238E27FC236}">
                <a16:creationId xmlns:a16="http://schemas.microsoft.com/office/drawing/2014/main" id="{EEEBC0C6-5C9D-59AB-7E39-EF70AB2E51FB}"/>
              </a:ext>
            </a:extLst>
          </p:cNvPr>
          <p:cNvPicPr>
            <a:picLocks noChangeAspect="1"/>
          </p:cNvPicPr>
          <p:nvPr/>
        </p:nvPicPr>
        <p:blipFill rotWithShape="1">
          <a:blip r:embed="rId4"/>
          <a:srcRect l="31338" t="12545" r="37649" b="49863"/>
          <a:stretch/>
        </p:blipFill>
        <p:spPr>
          <a:xfrm>
            <a:off x="6833982" y="4430751"/>
            <a:ext cx="356233" cy="431800"/>
          </a:xfrm>
          <a:prstGeom prst="rect">
            <a:avLst/>
          </a:prstGeom>
          <a:ln>
            <a:solidFill>
              <a:schemeClr val="tx1"/>
            </a:solidFill>
          </a:ln>
        </p:spPr>
      </p:pic>
      <p:pic>
        <p:nvPicPr>
          <p:cNvPr id="20" name="Picture 19" descr="A picture containing toy, doll&#10;&#10;Description automatically generated">
            <a:extLst>
              <a:ext uri="{FF2B5EF4-FFF2-40B4-BE49-F238E27FC236}">
                <a16:creationId xmlns:a16="http://schemas.microsoft.com/office/drawing/2014/main" id="{E0789A7E-3A1E-E1D0-F300-DA6BD9C9C07F}"/>
              </a:ext>
            </a:extLst>
          </p:cNvPr>
          <p:cNvPicPr>
            <a:picLocks noChangeAspect="1"/>
          </p:cNvPicPr>
          <p:nvPr/>
        </p:nvPicPr>
        <p:blipFill>
          <a:blip r:embed="rId5"/>
          <a:stretch>
            <a:fillRect/>
          </a:stretch>
        </p:blipFill>
        <p:spPr>
          <a:xfrm>
            <a:off x="5231904" y="3789040"/>
            <a:ext cx="1148638" cy="1148638"/>
          </a:xfrm>
          <a:prstGeom prst="rect">
            <a:avLst/>
          </a:prstGeom>
          <a:ln>
            <a:solidFill>
              <a:schemeClr val="tx1"/>
            </a:solidFill>
          </a:ln>
        </p:spPr>
      </p:pic>
      <p:cxnSp>
        <p:nvCxnSpPr>
          <p:cNvPr id="22" name="Straight Connector 21">
            <a:extLst>
              <a:ext uri="{FF2B5EF4-FFF2-40B4-BE49-F238E27FC236}">
                <a16:creationId xmlns:a16="http://schemas.microsoft.com/office/drawing/2014/main" id="{FF828F65-F123-6F44-02F5-74E436899FB5}"/>
              </a:ext>
            </a:extLst>
          </p:cNvPr>
          <p:cNvCxnSpPr/>
          <p:nvPr/>
        </p:nvCxnSpPr>
        <p:spPr>
          <a:xfrm>
            <a:off x="5831533" y="3933132"/>
            <a:ext cx="1023441" cy="0"/>
          </a:xfrm>
          <a:prstGeom prst="line">
            <a:avLst/>
          </a:prstGeom>
          <a:ln w="25400"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DA3E1F-5397-2829-5715-A81276BED45A}"/>
              </a:ext>
            </a:extLst>
          </p:cNvPr>
          <p:cNvCxnSpPr/>
          <p:nvPr/>
        </p:nvCxnSpPr>
        <p:spPr>
          <a:xfrm>
            <a:off x="5831533" y="4338897"/>
            <a:ext cx="1023441" cy="0"/>
          </a:xfrm>
          <a:prstGeom prst="line">
            <a:avLst/>
          </a:prstGeom>
          <a:ln w="25400"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A7CA5F4-93A6-7F36-4F34-0C383941CEAC}"/>
              </a:ext>
            </a:extLst>
          </p:cNvPr>
          <p:cNvCxnSpPr>
            <a:cxnSpLocks/>
          </p:cNvCxnSpPr>
          <p:nvPr/>
        </p:nvCxnSpPr>
        <p:spPr>
          <a:xfrm>
            <a:off x="5831533" y="3933133"/>
            <a:ext cx="1023441" cy="498127"/>
          </a:xfrm>
          <a:prstGeom prst="line">
            <a:avLst/>
          </a:prstGeom>
          <a:ln w="25400"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869F0E5-B2F7-D7A8-6BED-0727154EDCCF}"/>
              </a:ext>
            </a:extLst>
          </p:cNvPr>
          <p:cNvCxnSpPr>
            <a:cxnSpLocks/>
          </p:cNvCxnSpPr>
          <p:nvPr/>
        </p:nvCxnSpPr>
        <p:spPr>
          <a:xfrm>
            <a:off x="5831533" y="4338897"/>
            <a:ext cx="1002449" cy="536418"/>
          </a:xfrm>
          <a:prstGeom prst="line">
            <a:avLst/>
          </a:prstGeom>
          <a:ln w="25400"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3404086-369B-003B-DA39-B4FDBBF3399E}"/>
              </a:ext>
            </a:extLst>
          </p:cNvPr>
          <p:cNvCxnSpPr>
            <a:cxnSpLocks/>
          </p:cNvCxnSpPr>
          <p:nvPr/>
        </p:nvCxnSpPr>
        <p:spPr>
          <a:xfrm flipV="1">
            <a:off x="5831533" y="3342296"/>
            <a:ext cx="1023441" cy="590837"/>
          </a:xfrm>
          <a:prstGeom prst="line">
            <a:avLst/>
          </a:prstGeom>
          <a:ln w="254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FF4A17C-D184-B945-32B5-DDFDCA4CCEC0}"/>
              </a:ext>
            </a:extLst>
          </p:cNvPr>
          <p:cNvCxnSpPr>
            <a:cxnSpLocks/>
          </p:cNvCxnSpPr>
          <p:nvPr/>
        </p:nvCxnSpPr>
        <p:spPr>
          <a:xfrm flipV="1">
            <a:off x="5831532" y="3840771"/>
            <a:ext cx="1012944" cy="498126"/>
          </a:xfrm>
          <a:prstGeom prst="line">
            <a:avLst/>
          </a:prstGeom>
          <a:ln w="25400" cap="rnd">
            <a:solidFill>
              <a:srgbClr val="7030A0"/>
            </a:solidFill>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C71786A1-D48F-EE45-9AE6-AD15CE39B90B}"/>
              </a:ext>
            </a:extLst>
          </p:cNvPr>
          <p:cNvPicPr>
            <a:picLocks noChangeAspect="1"/>
          </p:cNvPicPr>
          <p:nvPr/>
        </p:nvPicPr>
        <p:blipFill rotWithShape="1">
          <a:blip r:embed="rId2"/>
          <a:srcRect l="50398" t="74382" r="39238" b="12095"/>
          <a:stretch/>
        </p:blipFill>
        <p:spPr>
          <a:xfrm>
            <a:off x="4795208" y="4486905"/>
            <a:ext cx="119042" cy="155331"/>
          </a:xfrm>
          <a:prstGeom prst="rect">
            <a:avLst/>
          </a:prstGeom>
          <a:ln>
            <a:solidFill>
              <a:schemeClr val="tx1"/>
            </a:solidFill>
          </a:ln>
        </p:spPr>
      </p:pic>
      <p:pic>
        <p:nvPicPr>
          <p:cNvPr id="36" name="Picture 35">
            <a:extLst>
              <a:ext uri="{FF2B5EF4-FFF2-40B4-BE49-F238E27FC236}">
                <a16:creationId xmlns:a16="http://schemas.microsoft.com/office/drawing/2014/main" id="{F23E6F2B-87CA-A4B8-83CD-116E1E0B2055}"/>
              </a:ext>
            </a:extLst>
          </p:cNvPr>
          <p:cNvPicPr>
            <a:picLocks noChangeAspect="1"/>
          </p:cNvPicPr>
          <p:nvPr/>
        </p:nvPicPr>
        <p:blipFill rotWithShape="1">
          <a:blip r:embed="rId3"/>
          <a:srcRect l="52346" t="71320" r="37290" b="14674"/>
          <a:stretch/>
        </p:blipFill>
        <p:spPr>
          <a:xfrm>
            <a:off x="4798612" y="4255319"/>
            <a:ext cx="119042" cy="160874"/>
          </a:xfrm>
          <a:prstGeom prst="rect">
            <a:avLst/>
          </a:prstGeom>
          <a:ln>
            <a:solidFill>
              <a:schemeClr val="tx1"/>
            </a:solidFill>
          </a:ln>
        </p:spPr>
      </p:pic>
      <p:pic>
        <p:nvPicPr>
          <p:cNvPr id="37" name="Picture 36">
            <a:extLst>
              <a:ext uri="{FF2B5EF4-FFF2-40B4-BE49-F238E27FC236}">
                <a16:creationId xmlns:a16="http://schemas.microsoft.com/office/drawing/2014/main" id="{105EA4FE-124B-2957-1406-DCC96545BD81}"/>
              </a:ext>
            </a:extLst>
          </p:cNvPr>
          <p:cNvPicPr>
            <a:picLocks noChangeAspect="1"/>
          </p:cNvPicPr>
          <p:nvPr/>
        </p:nvPicPr>
        <p:blipFill rotWithShape="1">
          <a:blip r:embed="rId4"/>
          <a:srcRect l="51890" t="71803" r="37747" b="14673"/>
          <a:stretch/>
        </p:blipFill>
        <p:spPr>
          <a:xfrm>
            <a:off x="4795208" y="4707221"/>
            <a:ext cx="119042" cy="155331"/>
          </a:xfrm>
          <a:prstGeom prst="rect">
            <a:avLst/>
          </a:prstGeom>
          <a:ln>
            <a:solidFill>
              <a:schemeClr val="tx1"/>
            </a:solidFill>
          </a:ln>
        </p:spPr>
      </p:pic>
      <p:cxnSp>
        <p:nvCxnSpPr>
          <p:cNvPr id="39" name="Straight Connector 38">
            <a:extLst>
              <a:ext uri="{FF2B5EF4-FFF2-40B4-BE49-F238E27FC236}">
                <a16:creationId xmlns:a16="http://schemas.microsoft.com/office/drawing/2014/main" id="{9E775925-630E-80A9-7D59-9215DB40873C}"/>
              </a:ext>
            </a:extLst>
          </p:cNvPr>
          <p:cNvCxnSpPr>
            <a:cxnSpLocks/>
          </p:cNvCxnSpPr>
          <p:nvPr/>
        </p:nvCxnSpPr>
        <p:spPr>
          <a:xfrm>
            <a:off x="4936279" y="4575611"/>
            <a:ext cx="869945" cy="87860"/>
          </a:xfrm>
          <a:prstGeom prst="line">
            <a:avLst/>
          </a:prstGeom>
          <a:ln w="25400"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C365ADC-855A-3AE4-FA38-97EB60FDFE08}"/>
              </a:ext>
            </a:extLst>
          </p:cNvPr>
          <p:cNvCxnSpPr>
            <a:cxnSpLocks/>
          </p:cNvCxnSpPr>
          <p:nvPr/>
        </p:nvCxnSpPr>
        <p:spPr>
          <a:xfrm flipV="1">
            <a:off x="4927158" y="4688616"/>
            <a:ext cx="904375" cy="89867"/>
          </a:xfrm>
          <a:prstGeom prst="line">
            <a:avLst/>
          </a:prstGeom>
          <a:ln w="25400"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ED5801D-2F4D-EC18-D178-3F9E6FD7A74A}"/>
              </a:ext>
            </a:extLst>
          </p:cNvPr>
          <p:cNvCxnSpPr>
            <a:cxnSpLocks/>
          </p:cNvCxnSpPr>
          <p:nvPr/>
        </p:nvCxnSpPr>
        <p:spPr>
          <a:xfrm>
            <a:off x="4936278" y="4329183"/>
            <a:ext cx="895254" cy="334288"/>
          </a:xfrm>
          <a:prstGeom prst="line">
            <a:avLst/>
          </a:prstGeom>
          <a:ln w="25400" cap="rnd">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Mapping to a Graph Reference</a:t>
            </a:r>
          </a:p>
        </p:txBody>
      </p:sp>
      <p:sp>
        <p:nvSpPr>
          <p:cNvPr id="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4CBA5B84-3D4C-4072-A789-AF38C487F857}" type="slidenum">
              <a:rPr lang="en-US" sz="2400" b="1">
                <a:solidFill>
                  <a:srgbClr val="000000"/>
                </a:solidFill>
                <a:latin typeface="Garamond"/>
                <a:ea typeface="Garamond"/>
                <a:cs typeface="Garamond"/>
              </a:rPr>
              <a:t>37</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37480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Genome Graphs</a:t>
            </a:r>
          </a:p>
        </p:txBody>
      </p:sp>
      <p:sp>
        <p:nvSpPr>
          <p:cNvPr id="111" name="Google Shape;111;p15"/>
          <p:cNvSpPr txBox="1">
            <a:spLocks noGrp="1"/>
          </p:cNvSpPr>
          <p:nvPr>
            <p:ph type="body" idx="1"/>
          </p:nvPr>
        </p:nvSpPr>
        <p:spPr>
          <a:xfrm>
            <a:off x="698500" y="1130300"/>
            <a:ext cx="10795000" cy="2159000"/>
          </a:xfrm>
          <a:prstGeom prst="rect">
            <a:avLst/>
          </a:prstGeom>
          <a:noFill/>
          <a:ln>
            <a:noFill/>
          </a:ln>
        </p:spPr>
        <p:txBody>
          <a:bodyPr spcFirstLastPara="1" vert="horz" wrap="square" lIns="0" tIns="0" rIns="0" bIns="0" rtlCol="0" anchor="t" anchorCtr="0">
            <a:noAutofit/>
          </a:bodyPr>
          <a:lstStyle/>
          <a:p>
            <a:pPr marL="228600" indent="-228600" algn="l">
              <a:lnSpc>
                <a:spcPct val="100000"/>
              </a:lnSpc>
              <a:spcAft>
                <a:spcPts val="850"/>
              </a:spcAft>
              <a:buChar char="•"/>
            </a:pPr>
            <a:r>
              <a:rPr lang="en-US" sz="2700" b="0">
                <a:solidFill>
                  <a:srgbClr val="000000"/>
                </a:solidFill>
                <a:latin typeface="Calibri"/>
                <a:ea typeface="Calibri"/>
                <a:cs typeface="Calibri"/>
              </a:rPr>
              <a:t>Nodes store sequence; edges connect alternatives</a:t>
            </a:r>
          </a:p>
          <a:p>
            <a:pPr marL="228600" indent="-228600" algn="l">
              <a:lnSpc>
                <a:spcPct val="100000"/>
              </a:lnSpc>
              <a:spcAft>
                <a:spcPts val="850"/>
              </a:spcAft>
              <a:buChar char="•"/>
            </a:pPr>
            <a:r>
              <a:rPr lang="en-US" sz="2700" b="0">
                <a:solidFill>
                  <a:srgbClr val="000000"/>
                </a:solidFill>
                <a:latin typeface="Calibri"/>
                <a:ea typeface="Calibri"/>
                <a:cs typeface="Calibri"/>
              </a:rPr>
              <a:t>Paths represent different genomic sequences</a:t>
            </a:r>
          </a:p>
          <a:p>
            <a:pPr marL="228600" indent="-228600" algn="l">
              <a:lnSpc>
                <a:spcPct val="100000"/>
              </a:lnSpc>
              <a:spcAft>
                <a:spcPts val="850"/>
              </a:spcAft>
              <a:buChar char="•"/>
            </a:pPr>
            <a:r>
              <a:rPr lang="en-US" sz="2700" b="0">
                <a:solidFill>
                  <a:srgbClr val="000000"/>
                </a:solidFill>
                <a:latin typeface="Calibri"/>
                <a:ea typeface="Calibri"/>
                <a:cs typeface="Calibri"/>
              </a:rPr>
              <a:t>A graph can reduce single-reference bias</a:t>
            </a:r>
          </a:p>
        </p:txBody>
      </p:sp>
      <p:sp>
        <p:nvSpPr>
          <p:cNvPr id="3" name="TextBox 2">
            <a:extLst>
              <a:ext uri="{FF2B5EF4-FFF2-40B4-BE49-F238E27FC236}">
                <a16:creationId xmlns:a16="http://schemas.microsoft.com/office/drawing/2014/main" id="{27DE9D2F-B35D-C140-AE9A-D0D1DC5209F4}"/>
              </a:ext>
            </a:extLst>
          </p:cNvPr>
          <p:cNvSpPr txBox="1"/>
          <p:nvPr/>
        </p:nvSpPr>
        <p:spPr>
          <a:xfrm>
            <a:off x="5832760" y="4188773"/>
            <a:ext cx="1311350" cy="605909"/>
          </a:xfrm>
          <a:prstGeom prst="flowChartTerminator">
            <a:avLst/>
          </a:prstGeom>
          <a:noFill/>
          <a:ln w="38100">
            <a:solidFill>
              <a:schemeClr val="tx1"/>
            </a:solidFill>
          </a:ln>
        </p:spPr>
        <p:txBody>
          <a:bodyPr wrap="square" rtlCol="0">
            <a:spAutoFit/>
          </a:bodyPr>
          <a:lstStyle/>
          <a:p>
            <a:pPr algn="ctr"/>
            <a:r>
              <a:rPr lang="en-US" sz="2200" dirty="0">
                <a:latin typeface="PT Mono"/>
                <a:ea typeface="PT Mono"/>
                <a:cs typeface="PT Mono"/>
              </a:rPr>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8933219" y="4174736"/>
            <a:ext cx="1260661" cy="605909"/>
          </a:xfrm>
          <a:prstGeom prst="flowChartTerminator">
            <a:avLst/>
          </a:prstGeom>
          <a:noFill/>
          <a:ln w="38100">
            <a:solidFill>
              <a:schemeClr val="tx1"/>
            </a:solidFill>
          </a:ln>
        </p:spPr>
        <p:txBody>
          <a:bodyPr wrap="square" rtlCol="0">
            <a:spAutoFit/>
          </a:bodyPr>
          <a:lstStyle/>
          <a:p>
            <a:pPr algn="ctr"/>
            <a:r>
              <a:rPr lang="en-US" sz="2200" dirty="0">
                <a:latin typeface="PT Mono"/>
                <a:ea typeface="PT Mono"/>
                <a:cs typeface="PT Mono"/>
              </a:rPr>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7513474" y="3597659"/>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FE6200"/>
                </a:solidFill>
                <a:latin typeface="PT Mono"/>
                <a:ea typeface="PT Mono"/>
                <a:cs typeface="PT Mono"/>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7513474" y="5401495"/>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00B050"/>
                </a:solidFill>
                <a:latin typeface="PT Mono"/>
                <a:ea typeface="PT Mono"/>
                <a:cs typeface="PT Mono"/>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6856876"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6546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8125349"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8125349" y="4780645"/>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1B286-8767-8244-90C6-AE7B2578B24D}"/>
              </a:ext>
            </a:extLst>
          </p:cNvPr>
          <p:cNvSpPr txBox="1"/>
          <p:nvPr/>
        </p:nvSpPr>
        <p:spPr>
          <a:xfrm>
            <a:off x="7951981" y="4445086"/>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7030A0"/>
                </a:solidFill>
                <a:latin typeface="PT Mono"/>
                <a:ea typeface="PT Mono"/>
                <a:cs typeface="PT Mono"/>
              </a:rPr>
              <a:t>T</a:t>
            </a:r>
          </a:p>
        </p:txBody>
      </p:sp>
      <p:cxnSp>
        <p:nvCxnSpPr>
          <p:cNvPr id="19" name="Curved Connector 18">
            <a:extLst>
              <a:ext uri="{FF2B5EF4-FFF2-40B4-BE49-F238E27FC236}">
                <a16:creationId xmlns:a16="http://schemas.microsoft.com/office/drawing/2014/main" id="{E19F0209-8C34-324D-B07F-F5AC626B9C12}"/>
              </a:ext>
            </a:extLst>
          </p:cNvPr>
          <p:cNvCxnSpPr>
            <a:cxnSpLocks/>
            <a:stCxn id="8" idx="2"/>
            <a:endCxn id="14" idx="1"/>
          </p:cNvCxnSpPr>
          <p:nvPr/>
        </p:nvCxnSpPr>
        <p:spPr>
          <a:xfrm rot="16200000" flipH="1">
            <a:off x="7613460" y="4409519"/>
            <a:ext cx="544473" cy="132569"/>
          </a:xfrm>
          <a:prstGeom prst="curvedConnector2">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7CDDCDC-6C54-E64C-94BA-36E4CAE5FCB9}"/>
              </a:ext>
            </a:extLst>
          </p:cNvPr>
          <p:cNvCxnSpPr>
            <a:cxnSpLocks/>
            <a:stCxn id="14" idx="3"/>
            <a:endCxn id="7" idx="1"/>
          </p:cNvCxnSpPr>
          <p:nvPr/>
        </p:nvCxnSpPr>
        <p:spPr>
          <a:xfrm flipV="1">
            <a:off x="8563856" y="4477690"/>
            <a:ext cx="369363" cy="270350"/>
          </a:xfrm>
          <a:prstGeom prst="curved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01654BE5-E649-474E-B085-7740C1C1D2D9}"/>
              </a:ext>
            </a:extLst>
          </p:cNvPr>
          <p:cNvCxnSpPr>
            <a:cxnSpLocks/>
            <a:stCxn id="3" idx="1"/>
            <a:endCxn id="7" idx="3"/>
          </p:cNvCxnSpPr>
          <p:nvPr/>
        </p:nvCxnSpPr>
        <p:spPr>
          <a:xfrm rot="10800000" flipH="1">
            <a:off x="5832760" y="4477692"/>
            <a:ext cx="4361119" cy="14037"/>
          </a:xfrm>
          <a:prstGeom prst="curvedConnector5">
            <a:avLst>
              <a:gd name="adj1" fmla="val -5242"/>
              <a:gd name="adj2" fmla="val -13506803"/>
              <a:gd name="adj3" fmla="val 10524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1890964" y="3958840"/>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alibri"/>
                <a:ea typeface="Calibri"/>
                <a:cs typeface="Calibri"/>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alibri"/>
                <a:ea typeface="Calibri"/>
                <a:cs typeface="Calibri"/>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alibri"/>
                <a:ea typeface="Calibri"/>
                <a:cs typeface="Calibri"/>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alibri"/>
                <a:ea typeface="Calibri"/>
                <a:cs typeface="Calibri"/>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alibri"/>
                <a:ea typeface="Calibri"/>
                <a:cs typeface="Calibri"/>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alibri"/>
                <a:ea typeface="Calibri"/>
                <a:cs typeface="Calibri"/>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alibri"/>
                <a:ea typeface="Calibri"/>
                <a:cs typeface="Calibri"/>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alibri"/>
                <a:ea typeface="Calibri"/>
                <a:cs typeface="Calibri"/>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alibri"/>
                <a:ea typeface="Calibri"/>
                <a:cs typeface="Calibri"/>
              </a:defRPr>
            </a:lvl9pPr>
          </a:lstStyle>
          <a:p>
            <a:pPr marL="153988" indent="0">
              <a:lnSpc>
                <a:spcPct val="120000"/>
              </a:lnSpc>
              <a:spcBef>
                <a:spcPts val="0"/>
              </a:spcBef>
              <a:spcAft>
                <a:spcPts val="600"/>
              </a:spcAft>
              <a:buSzPts val="2200"/>
              <a:buNone/>
            </a:pPr>
            <a:r>
              <a:rPr lang="en-US" sz="2200" b="1" kern="1200" dirty="0">
                <a:solidFill>
                  <a:srgbClr val="FE6200"/>
                </a:solidFill>
                <a:latin typeface="Calibri"/>
                <a:ea typeface="Calibri"/>
                <a:cs typeface="Calibri"/>
              </a:rPr>
              <a:t>Sequence #1: </a:t>
            </a:r>
            <a:r>
              <a:rPr lang="en-US" sz="2200" kern="1200" dirty="0">
                <a:solidFill>
                  <a:schemeClr val="tx1"/>
                </a:solidFill>
                <a:latin typeface="PT Mono"/>
                <a:ea typeface="PT Mono"/>
                <a:cs typeface="PT Mono"/>
              </a:rPr>
              <a:t>ACG</a:t>
            </a:r>
            <a:r>
              <a:rPr lang="en-US" sz="2200" b="1" kern="1200" dirty="0">
                <a:solidFill>
                  <a:srgbClr val="FE6200"/>
                </a:solidFill>
                <a:latin typeface="PT Mono"/>
                <a:ea typeface="PT Mono"/>
                <a:cs typeface="PT Mono"/>
              </a:rPr>
              <a:t>T</a:t>
            </a:r>
            <a:r>
              <a:rPr lang="en-US" sz="2200" kern="1200" dirty="0">
                <a:solidFill>
                  <a:schemeClr val="tx1"/>
                </a:solidFill>
                <a:latin typeface="PT Mono"/>
                <a:ea typeface="PT Mono"/>
                <a:cs typeface="PT Mono"/>
              </a:rPr>
              <a:t>ACGT</a:t>
            </a:r>
          </a:p>
          <a:p>
            <a:pPr marL="153988" indent="0">
              <a:lnSpc>
                <a:spcPct val="120000"/>
              </a:lnSpc>
              <a:spcBef>
                <a:spcPts val="0"/>
              </a:spcBef>
              <a:spcAft>
                <a:spcPts val="600"/>
              </a:spcAft>
              <a:buSzPts val="2200"/>
              <a:buNone/>
            </a:pPr>
            <a:r>
              <a:rPr lang="en-US" sz="2200" b="1" kern="1200" dirty="0">
                <a:solidFill>
                  <a:srgbClr val="00B050"/>
                </a:solidFill>
                <a:latin typeface="Calibri"/>
                <a:ea typeface="Calibri"/>
                <a:cs typeface="Calibri"/>
              </a:rPr>
              <a:t>Sequence #2: </a:t>
            </a:r>
            <a:r>
              <a:rPr lang="en-US" sz="2200" kern="1200" dirty="0">
                <a:solidFill>
                  <a:schemeClr val="tx1"/>
                </a:solidFill>
                <a:latin typeface="PT Mono"/>
                <a:ea typeface="PT Mono"/>
                <a:cs typeface="PT Mono"/>
              </a:rPr>
              <a:t>ACG</a:t>
            </a:r>
            <a:r>
              <a:rPr lang="en-US" sz="2200" b="1" kern="1200" dirty="0">
                <a:solidFill>
                  <a:srgbClr val="00B050"/>
                </a:solidFill>
                <a:latin typeface="PT Mono"/>
                <a:ea typeface="PT Mono"/>
                <a:cs typeface="PT Mono"/>
              </a:rPr>
              <a:t>G</a:t>
            </a:r>
            <a:r>
              <a:rPr lang="en-US" sz="2200" kern="1200" dirty="0">
                <a:solidFill>
                  <a:schemeClr val="tx1"/>
                </a:solidFill>
                <a:latin typeface="PT Mono"/>
                <a:ea typeface="PT Mono"/>
                <a:cs typeface="PT Mono"/>
              </a:rPr>
              <a:t>ACGT</a:t>
            </a:r>
          </a:p>
          <a:p>
            <a:pPr marL="153988" indent="0">
              <a:lnSpc>
                <a:spcPct val="120000"/>
              </a:lnSpc>
              <a:spcBef>
                <a:spcPts val="0"/>
              </a:spcBef>
              <a:spcAft>
                <a:spcPts val="600"/>
              </a:spcAft>
              <a:buSzPts val="2200"/>
              <a:buNone/>
            </a:pPr>
            <a:r>
              <a:rPr lang="en-US" sz="2200" b="1" kern="1200" dirty="0">
                <a:solidFill>
                  <a:srgbClr val="7030A0"/>
                </a:solidFill>
                <a:latin typeface="Calibri"/>
                <a:ea typeface="Calibri"/>
                <a:cs typeface="Calibri"/>
              </a:rPr>
              <a:t>Sequence #3: </a:t>
            </a:r>
            <a:r>
              <a:rPr lang="en-US" sz="2200" kern="1200" dirty="0">
                <a:solidFill>
                  <a:schemeClr val="tx1"/>
                </a:solidFill>
                <a:latin typeface="PT Mono"/>
                <a:ea typeface="PT Mono"/>
                <a:cs typeface="PT Mono"/>
              </a:rPr>
              <a:t>ACG</a:t>
            </a:r>
            <a:r>
              <a:rPr lang="en-US" sz="2200" b="1" kern="1200" dirty="0">
                <a:solidFill>
                  <a:srgbClr val="7030A0"/>
                </a:solidFill>
                <a:latin typeface="PT Mono"/>
                <a:ea typeface="PT Mono"/>
                <a:cs typeface="PT Mono"/>
              </a:rPr>
              <a:t>TT</a:t>
            </a:r>
            <a:r>
              <a:rPr lang="en-US" sz="2200" kern="1200" dirty="0">
                <a:solidFill>
                  <a:schemeClr val="tx1"/>
                </a:solidFill>
                <a:latin typeface="PT Mono"/>
                <a:ea typeface="PT Mono"/>
                <a:cs typeface="PT Mono"/>
              </a:rPr>
              <a:t>ACGT</a:t>
            </a:r>
          </a:p>
          <a:p>
            <a:pPr marL="153988" indent="0">
              <a:lnSpc>
                <a:spcPct val="120000"/>
              </a:lnSpc>
              <a:spcBef>
                <a:spcPts val="0"/>
              </a:spcBef>
              <a:spcAft>
                <a:spcPts val="600"/>
              </a:spcAft>
              <a:buSzPts val="2200"/>
              <a:buNone/>
            </a:pPr>
            <a:r>
              <a:rPr lang="en-US" sz="2200" b="1" kern="1200" dirty="0">
                <a:solidFill>
                  <a:srgbClr val="C00000"/>
                </a:solidFill>
                <a:latin typeface="Calibri"/>
                <a:ea typeface="Calibri"/>
                <a:cs typeface="Calibri"/>
              </a:rPr>
              <a:t>Sequence #4: </a:t>
            </a:r>
            <a:r>
              <a:rPr lang="en-US" sz="2200" kern="1200" dirty="0">
                <a:solidFill>
                  <a:schemeClr val="tx1"/>
                </a:solidFill>
                <a:latin typeface="PT Mono"/>
                <a:ea typeface="PT Mono"/>
                <a:cs typeface="PT Mono"/>
              </a:rPr>
              <a:t>ACGACGT</a:t>
            </a:r>
          </a:p>
          <a:p>
            <a:pPr marL="153988" indent="0">
              <a:lnSpc>
                <a:spcPct val="120000"/>
              </a:lnSpc>
              <a:spcBef>
                <a:spcPts val="0"/>
              </a:spcBef>
              <a:spcAft>
                <a:spcPts val="600"/>
              </a:spcAft>
              <a:buSzPts val="2200"/>
              <a:buNone/>
            </a:pPr>
            <a:endParaRPr lang="en-US" sz="2200" dirty="0">
              <a:solidFill>
                <a:schemeClr val="tx1"/>
              </a:solidFill>
              <a:latin typeface="Calibri"/>
              <a:ea typeface="Calibri"/>
              <a:cs typeface="Calibri"/>
            </a:endParaRP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A84E0580-6BBD-4B65-98D2-565D5B385B9B}" type="slidenum">
              <a:rPr lang="en-US" sz="2400" b="1">
                <a:solidFill>
                  <a:srgbClr val="000000"/>
                </a:solidFill>
                <a:latin typeface="Garamond"/>
                <a:ea typeface="Garamond"/>
                <a:cs typeface="Garamond"/>
              </a:rPr>
              <a:t>38</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212227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1">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Read Mapping to a Pangenome Graph</a:t>
            </a:r>
          </a:p>
        </p:txBody>
      </p:sp>
      <p:sp>
        <p:nvSpPr>
          <p:cNvPr id="2" name="Shared Sequence, Alternative Paths">
            <a:extLst>
              <a:ext uri="{FF2B5EF4-FFF2-40B4-BE49-F238E27FC236}">
                <a16:creationId xmlns:a16="http://schemas.microsoft.com/office/drawing/2014/main" id="{8591139B-EBB4-475B-A8BA-A6F2891BE6CB}"/>
              </a:ext>
            </a:extLst>
          </p:cNvPr>
          <p:cNvSpPr>
            <a:spLocks noGrp="1"/>
          </p:cNvSpPr>
          <p:nvPr/>
        </p:nvSpPr>
        <p:spPr>
          <a:xfrm>
            <a:off x="638175" y="1152525"/>
            <a:ext cx="5238750" cy="476250"/>
          </a:xfrm>
          <a:prstGeom prst="rect">
            <a:avLst/>
          </a:prstGeom>
          <a:noFill/>
          <a:ln w="0">
            <a:noFill/>
          </a:ln>
        </p:spPr>
        <p:txBody>
          <a:bodyPr anchor="ctr">
            <a:noAutofit/>
          </a:bodyPr>
          <a:lstStyle/>
          <a:p>
            <a:pPr algn="l">
              <a:defRPr sz="2250" b="1">
                <a:solidFill>
                  <a:srgbClr val="24313B"/>
                </a:solidFill>
                <a:latin typeface="Calibri"/>
                <a:ea typeface="Calibri"/>
                <a:cs typeface="Calibri"/>
              </a:defRPr>
            </a:pPr>
            <a:r>
              <a:rPr sz="2250" b="1">
                <a:solidFill>
                  <a:srgbClr val="24313B"/>
                </a:solidFill>
                <a:latin typeface="Calibri"/>
                <a:ea typeface="Calibri"/>
                <a:cs typeface="Calibri"/>
              </a:rPr>
              <a:t>Shared sequence, alternative paths</a:t>
            </a:r>
          </a:p>
        </p:txBody>
      </p:sp>
      <p:sp>
        <p:nvSpPr>
          <p:cNvPr id="3" name="Freeform 2">
            <a:extLst>
              <a:ext uri="{FF2B5EF4-FFF2-40B4-BE49-F238E27FC236}">
                <a16:creationId xmlns:a16="http://schemas.microsoft.com/office/drawing/2014/main" id="{ADE955F0-0645-44F0-AF8C-1FB9114666D8}"/>
              </a:ext>
            </a:extLst>
          </p:cNvPr>
          <p:cNvSpPr>
            <a:spLocks noGrp="1"/>
          </p:cNvSpPr>
          <p:nvPr/>
        </p:nvSpPr>
        <p:spPr>
          <a:xfrm>
            <a:off x="2047875" y="2105025"/>
            <a:ext cx="638175" cy="847725"/>
          </a:xfrm>
          <a:custGeom>
            <a:avLst/>
            <a:gdLst/>
            <a:ahLst/>
            <a:cxnLst/>
            <a:rect l="0" t="0" r="0" b="0"/>
            <a:pathLst>
              <a:path w="638175" h="847725">
                <a:moveTo>
                  <a:pt x="0" y="847725"/>
                </a:moveTo>
                <a:lnTo>
                  <a:pt x="638175" y="0"/>
                </a:lnTo>
              </a:path>
            </a:pathLst>
          </a:custGeom>
          <a:noFill/>
          <a:ln w="33338">
            <a:solidFill>
              <a:srgbClr val="4775BD"/>
            </a:solidFill>
          </a:ln>
        </p:spPr>
        <p:txBody>
          <a:bodyPr/>
          <a:lstStyle/>
          <a:p>
            <a:endParaRPr lang="en-US"/>
          </a:p>
        </p:txBody>
      </p:sp>
      <p:sp>
        <p:nvSpPr>
          <p:cNvPr id="4" name="Freeform 3">
            <a:extLst>
              <a:ext uri="{FF2B5EF4-FFF2-40B4-BE49-F238E27FC236}">
                <a16:creationId xmlns:a16="http://schemas.microsoft.com/office/drawing/2014/main" id="{9B533231-D04C-443D-A284-492A4D8D15EA}"/>
              </a:ext>
            </a:extLst>
          </p:cNvPr>
          <p:cNvSpPr>
            <a:spLocks noGrp="1"/>
          </p:cNvSpPr>
          <p:nvPr/>
        </p:nvSpPr>
        <p:spPr>
          <a:xfrm>
            <a:off x="2047875" y="2952750"/>
            <a:ext cx="638175" cy="838200"/>
          </a:xfrm>
          <a:custGeom>
            <a:avLst/>
            <a:gdLst/>
            <a:ahLst/>
            <a:cxnLst/>
            <a:rect l="0" t="0" r="0" b="0"/>
            <a:pathLst>
              <a:path w="638175" h="838200">
                <a:moveTo>
                  <a:pt x="0" y="0"/>
                </a:moveTo>
                <a:lnTo>
                  <a:pt x="638175" y="838200"/>
                </a:lnTo>
              </a:path>
            </a:pathLst>
          </a:custGeom>
          <a:noFill/>
          <a:ln w="33338">
            <a:solidFill>
              <a:srgbClr val="368B70"/>
            </a:solidFill>
          </a:ln>
        </p:spPr>
        <p:txBody>
          <a:bodyPr/>
          <a:lstStyle/>
          <a:p>
            <a:endParaRPr lang="en-US"/>
          </a:p>
        </p:txBody>
      </p:sp>
      <p:sp>
        <p:nvSpPr>
          <p:cNvPr id="5" name="Freeform 4">
            <a:extLst>
              <a:ext uri="{FF2B5EF4-FFF2-40B4-BE49-F238E27FC236}">
                <a16:creationId xmlns:a16="http://schemas.microsoft.com/office/drawing/2014/main" id="{FB07FCC5-504B-4EC9-8E14-2083C0F06B7D}"/>
              </a:ext>
            </a:extLst>
          </p:cNvPr>
          <p:cNvSpPr>
            <a:spLocks noGrp="1"/>
          </p:cNvSpPr>
          <p:nvPr/>
        </p:nvSpPr>
        <p:spPr>
          <a:xfrm>
            <a:off x="3448050" y="2105025"/>
            <a:ext cx="981075" cy="847725"/>
          </a:xfrm>
          <a:custGeom>
            <a:avLst/>
            <a:gdLst/>
            <a:ahLst/>
            <a:cxnLst/>
            <a:rect l="0" t="0" r="0" b="0"/>
            <a:pathLst>
              <a:path w="981075" h="847725">
                <a:moveTo>
                  <a:pt x="0" y="0"/>
                </a:moveTo>
                <a:lnTo>
                  <a:pt x="981075" y="847725"/>
                </a:lnTo>
              </a:path>
            </a:pathLst>
          </a:custGeom>
          <a:noFill/>
          <a:ln w="33338">
            <a:solidFill>
              <a:srgbClr val="4775BD"/>
            </a:solidFill>
          </a:ln>
        </p:spPr>
        <p:txBody>
          <a:bodyPr/>
          <a:lstStyle/>
          <a:p>
            <a:endParaRPr lang="en-US"/>
          </a:p>
        </p:txBody>
      </p:sp>
      <p:sp>
        <p:nvSpPr>
          <p:cNvPr id="6" name="Freeform 5">
            <a:extLst>
              <a:ext uri="{FF2B5EF4-FFF2-40B4-BE49-F238E27FC236}">
                <a16:creationId xmlns:a16="http://schemas.microsoft.com/office/drawing/2014/main" id="{AAE6993F-1E14-4169-849F-274557147B1F}"/>
              </a:ext>
            </a:extLst>
          </p:cNvPr>
          <p:cNvSpPr>
            <a:spLocks noGrp="1"/>
          </p:cNvSpPr>
          <p:nvPr/>
        </p:nvSpPr>
        <p:spPr>
          <a:xfrm>
            <a:off x="3448050" y="2952750"/>
            <a:ext cx="981075" cy="838200"/>
          </a:xfrm>
          <a:custGeom>
            <a:avLst/>
            <a:gdLst/>
            <a:ahLst/>
            <a:cxnLst/>
            <a:rect l="0" t="0" r="0" b="0"/>
            <a:pathLst>
              <a:path w="981075" h="838200">
                <a:moveTo>
                  <a:pt x="0" y="838200"/>
                </a:moveTo>
                <a:lnTo>
                  <a:pt x="981075" y="0"/>
                </a:lnTo>
              </a:path>
            </a:pathLst>
          </a:custGeom>
          <a:noFill/>
          <a:ln w="33338">
            <a:solidFill>
              <a:srgbClr val="368B70"/>
            </a:solidFill>
          </a:ln>
        </p:spPr>
        <p:txBody>
          <a:bodyPr/>
          <a:lstStyle/>
          <a:p>
            <a:endParaRPr lang="en-US"/>
          </a:p>
        </p:txBody>
      </p:sp>
      <p:sp>
        <p:nvSpPr>
          <p:cNvPr id="7" name="Rectangle 6">
            <a:extLst>
              <a:ext uri="{FF2B5EF4-FFF2-40B4-BE49-F238E27FC236}">
                <a16:creationId xmlns:a16="http://schemas.microsoft.com/office/drawing/2014/main" id="{B12BC209-FE94-4405-BCEA-D63A124AE885}"/>
              </a:ext>
            </a:extLst>
          </p:cNvPr>
          <p:cNvSpPr>
            <a:spLocks noGrp="1"/>
          </p:cNvSpPr>
          <p:nvPr/>
        </p:nvSpPr>
        <p:spPr>
          <a:xfrm>
            <a:off x="762000" y="2676525"/>
            <a:ext cx="1285875" cy="561975"/>
          </a:xfrm>
          <a:prstGeom prst="rect">
            <a:avLst/>
          </a:prstGeom>
          <a:solidFill>
            <a:srgbClr val="FFFFFF"/>
          </a:solidFill>
          <a:ln w="15240">
            <a:solidFill>
              <a:srgbClr val="4775BD"/>
            </a:solidFill>
          </a:ln>
        </p:spPr>
        <p:txBody>
          <a:bodyPr/>
          <a:lstStyle/>
          <a:p>
            <a:endParaRPr lang="en-US"/>
          </a:p>
        </p:txBody>
      </p:sp>
      <p:sp>
        <p:nvSpPr>
          <p:cNvPr id="8" name="ACG">
            <a:extLst>
              <a:ext uri="{FF2B5EF4-FFF2-40B4-BE49-F238E27FC236}">
                <a16:creationId xmlns:a16="http://schemas.microsoft.com/office/drawing/2014/main" id="{15B73E29-1D6E-457A-BAC3-D445C2C987BA}"/>
              </a:ext>
            </a:extLst>
          </p:cNvPr>
          <p:cNvSpPr>
            <a:spLocks noGrp="1"/>
          </p:cNvSpPr>
          <p:nvPr/>
        </p:nvSpPr>
        <p:spPr>
          <a:xfrm>
            <a:off x="838200" y="2714625"/>
            <a:ext cx="1133475" cy="476250"/>
          </a:xfrm>
          <a:prstGeom prst="rect">
            <a:avLst/>
          </a:prstGeom>
          <a:noFill/>
          <a:ln w="0">
            <a:noFill/>
          </a:ln>
        </p:spPr>
        <p:txBody>
          <a:bodyPr anchor="ctr">
            <a:noAutofit/>
          </a:bodyPr>
          <a:lstStyle/>
          <a:p>
            <a:pPr algn="ctr">
              <a:defRPr sz="2475" b="0">
                <a:solidFill>
                  <a:srgbClr val="24313B"/>
                </a:solidFill>
                <a:latin typeface="PT Mono"/>
                <a:ea typeface="PT Mono"/>
                <a:cs typeface="PT Mono"/>
              </a:defRPr>
            </a:pPr>
            <a:r>
              <a:rPr sz="2475" b="0">
                <a:solidFill>
                  <a:srgbClr val="24313B"/>
                </a:solidFill>
                <a:latin typeface="PT Mono"/>
                <a:ea typeface="PT Mono"/>
                <a:cs typeface="PT Mono"/>
              </a:rPr>
              <a:t>ACG</a:t>
            </a:r>
          </a:p>
        </p:txBody>
      </p:sp>
      <p:sp>
        <p:nvSpPr>
          <p:cNvPr id="9" name="Rectangle 8">
            <a:extLst>
              <a:ext uri="{FF2B5EF4-FFF2-40B4-BE49-F238E27FC236}">
                <a16:creationId xmlns:a16="http://schemas.microsoft.com/office/drawing/2014/main" id="{6E65DFDA-4C25-433D-98BC-870B3B7FA71C}"/>
              </a:ext>
            </a:extLst>
          </p:cNvPr>
          <p:cNvSpPr>
            <a:spLocks noGrp="1"/>
          </p:cNvSpPr>
          <p:nvPr/>
        </p:nvSpPr>
        <p:spPr>
          <a:xfrm>
            <a:off x="2686050" y="1828800"/>
            <a:ext cx="762000" cy="561975"/>
          </a:xfrm>
          <a:prstGeom prst="rect">
            <a:avLst/>
          </a:prstGeom>
          <a:solidFill>
            <a:srgbClr val="FFFFFF"/>
          </a:solidFill>
          <a:ln w="15240">
            <a:solidFill>
              <a:srgbClr val="4775BD"/>
            </a:solidFill>
          </a:ln>
        </p:spPr>
        <p:txBody>
          <a:bodyPr/>
          <a:lstStyle/>
          <a:p>
            <a:endParaRPr lang="en-US"/>
          </a:p>
        </p:txBody>
      </p:sp>
      <p:sp>
        <p:nvSpPr>
          <p:cNvPr id="10" name="T">
            <a:extLst>
              <a:ext uri="{FF2B5EF4-FFF2-40B4-BE49-F238E27FC236}">
                <a16:creationId xmlns:a16="http://schemas.microsoft.com/office/drawing/2014/main" id="{94AB7CD9-CDFE-4F26-82C0-5E8BE0E13F26}"/>
              </a:ext>
            </a:extLst>
          </p:cNvPr>
          <p:cNvSpPr>
            <a:spLocks noGrp="1"/>
          </p:cNvSpPr>
          <p:nvPr/>
        </p:nvSpPr>
        <p:spPr>
          <a:xfrm>
            <a:off x="2762250" y="1866900"/>
            <a:ext cx="609600" cy="476250"/>
          </a:xfrm>
          <a:prstGeom prst="rect">
            <a:avLst/>
          </a:prstGeom>
          <a:noFill/>
          <a:ln w="0">
            <a:noFill/>
          </a:ln>
        </p:spPr>
        <p:txBody>
          <a:bodyPr anchor="ctr">
            <a:noAutofit/>
          </a:bodyPr>
          <a:lstStyle/>
          <a:p>
            <a:pPr algn="ctr">
              <a:defRPr sz="2475" b="0">
                <a:solidFill>
                  <a:srgbClr val="24313B"/>
                </a:solidFill>
                <a:latin typeface="PT Mono"/>
                <a:ea typeface="PT Mono"/>
                <a:cs typeface="PT Mono"/>
              </a:defRPr>
            </a:pPr>
            <a:r>
              <a:rPr sz="2475" b="0">
                <a:solidFill>
                  <a:srgbClr val="24313B"/>
                </a:solidFill>
                <a:latin typeface="PT Mono"/>
                <a:ea typeface="PT Mono"/>
                <a:cs typeface="PT Mono"/>
              </a:rPr>
              <a:t>T</a:t>
            </a:r>
          </a:p>
        </p:txBody>
      </p:sp>
      <p:sp>
        <p:nvSpPr>
          <p:cNvPr id="11" name="Rectangle 10">
            <a:extLst>
              <a:ext uri="{FF2B5EF4-FFF2-40B4-BE49-F238E27FC236}">
                <a16:creationId xmlns:a16="http://schemas.microsoft.com/office/drawing/2014/main" id="{DFD5979F-DC8B-4568-9B40-2B1B4474BF9B}"/>
              </a:ext>
            </a:extLst>
          </p:cNvPr>
          <p:cNvSpPr>
            <a:spLocks noGrp="1"/>
          </p:cNvSpPr>
          <p:nvPr/>
        </p:nvSpPr>
        <p:spPr>
          <a:xfrm>
            <a:off x="2686050" y="3514725"/>
            <a:ext cx="762000" cy="561975"/>
          </a:xfrm>
          <a:prstGeom prst="rect">
            <a:avLst/>
          </a:prstGeom>
          <a:solidFill>
            <a:srgbClr val="FFFFFF"/>
          </a:solidFill>
          <a:ln w="15240">
            <a:solidFill>
              <a:srgbClr val="368B70"/>
            </a:solidFill>
          </a:ln>
        </p:spPr>
        <p:txBody>
          <a:bodyPr/>
          <a:lstStyle/>
          <a:p>
            <a:endParaRPr lang="en-US"/>
          </a:p>
        </p:txBody>
      </p:sp>
      <p:sp>
        <p:nvSpPr>
          <p:cNvPr id="12" name="G">
            <a:extLst>
              <a:ext uri="{FF2B5EF4-FFF2-40B4-BE49-F238E27FC236}">
                <a16:creationId xmlns:a16="http://schemas.microsoft.com/office/drawing/2014/main" id="{F22ABA49-D92A-4466-BD79-1D47B29DDC17}"/>
              </a:ext>
            </a:extLst>
          </p:cNvPr>
          <p:cNvSpPr>
            <a:spLocks noGrp="1"/>
          </p:cNvSpPr>
          <p:nvPr/>
        </p:nvSpPr>
        <p:spPr>
          <a:xfrm>
            <a:off x="2762250" y="3552825"/>
            <a:ext cx="609600" cy="476250"/>
          </a:xfrm>
          <a:prstGeom prst="rect">
            <a:avLst/>
          </a:prstGeom>
          <a:noFill/>
          <a:ln w="0">
            <a:noFill/>
          </a:ln>
        </p:spPr>
        <p:txBody>
          <a:bodyPr anchor="ctr">
            <a:noAutofit/>
          </a:bodyPr>
          <a:lstStyle/>
          <a:p>
            <a:pPr algn="ctr">
              <a:defRPr sz="2475" b="0">
                <a:solidFill>
                  <a:srgbClr val="24313B"/>
                </a:solidFill>
                <a:latin typeface="PT Mono"/>
                <a:ea typeface="PT Mono"/>
                <a:cs typeface="PT Mono"/>
              </a:defRPr>
            </a:pPr>
            <a:r>
              <a:rPr sz="2475" b="0">
                <a:solidFill>
                  <a:srgbClr val="24313B"/>
                </a:solidFill>
                <a:latin typeface="PT Mono"/>
                <a:ea typeface="PT Mono"/>
                <a:cs typeface="PT Mono"/>
              </a:rPr>
              <a:t>G</a:t>
            </a:r>
          </a:p>
        </p:txBody>
      </p:sp>
      <p:sp>
        <p:nvSpPr>
          <p:cNvPr id="13" name="Rectangle 12">
            <a:extLst>
              <a:ext uri="{FF2B5EF4-FFF2-40B4-BE49-F238E27FC236}">
                <a16:creationId xmlns:a16="http://schemas.microsoft.com/office/drawing/2014/main" id="{76CD2C02-662C-47E7-872C-B6CDBEEDDDD7}"/>
              </a:ext>
            </a:extLst>
          </p:cNvPr>
          <p:cNvSpPr>
            <a:spLocks noGrp="1"/>
          </p:cNvSpPr>
          <p:nvPr/>
        </p:nvSpPr>
        <p:spPr>
          <a:xfrm>
            <a:off x="4429125" y="2676525"/>
            <a:ext cx="1571625" cy="561975"/>
          </a:xfrm>
          <a:prstGeom prst="rect">
            <a:avLst/>
          </a:prstGeom>
          <a:solidFill>
            <a:srgbClr val="FFFFFF"/>
          </a:solidFill>
          <a:ln w="15240">
            <a:solidFill>
              <a:srgbClr val="4775BD"/>
            </a:solidFill>
          </a:ln>
        </p:spPr>
        <p:txBody>
          <a:bodyPr/>
          <a:lstStyle/>
          <a:p>
            <a:endParaRPr lang="en-US"/>
          </a:p>
        </p:txBody>
      </p:sp>
      <p:sp>
        <p:nvSpPr>
          <p:cNvPr id="14" name="ACGT">
            <a:extLst>
              <a:ext uri="{FF2B5EF4-FFF2-40B4-BE49-F238E27FC236}">
                <a16:creationId xmlns:a16="http://schemas.microsoft.com/office/drawing/2014/main" id="{5BDAC5BA-A671-42FC-B410-63D0FA08DCA3}"/>
              </a:ext>
            </a:extLst>
          </p:cNvPr>
          <p:cNvSpPr>
            <a:spLocks noGrp="1"/>
          </p:cNvSpPr>
          <p:nvPr/>
        </p:nvSpPr>
        <p:spPr>
          <a:xfrm>
            <a:off x="4505325" y="2714625"/>
            <a:ext cx="1419225" cy="476250"/>
          </a:xfrm>
          <a:prstGeom prst="rect">
            <a:avLst/>
          </a:prstGeom>
          <a:noFill/>
          <a:ln w="0">
            <a:noFill/>
          </a:ln>
        </p:spPr>
        <p:txBody>
          <a:bodyPr anchor="ctr">
            <a:noAutofit/>
          </a:bodyPr>
          <a:lstStyle/>
          <a:p>
            <a:pPr algn="ctr">
              <a:defRPr sz="2475" b="0">
                <a:solidFill>
                  <a:srgbClr val="24313B"/>
                </a:solidFill>
                <a:latin typeface="PT Mono"/>
                <a:ea typeface="PT Mono"/>
                <a:cs typeface="PT Mono"/>
              </a:defRPr>
            </a:pPr>
            <a:r>
              <a:rPr sz="2475" b="0">
                <a:solidFill>
                  <a:srgbClr val="24313B"/>
                </a:solidFill>
                <a:latin typeface="PT Mono"/>
                <a:ea typeface="PT Mono"/>
                <a:cs typeface="PT Mono"/>
              </a:rPr>
              <a:t>ACGT</a:t>
            </a:r>
          </a:p>
        </p:txBody>
      </p:sp>
      <p:sp>
        <p:nvSpPr>
          <p:cNvPr id="15" name="Read">
            <a:extLst>
              <a:ext uri="{FF2B5EF4-FFF2-40B4-BE49-F238E27FC236}">
                <a16:creationId xmlns:a16="http://schemas.microsoft.com/office/drawing/2014/main" id="{52328D0F-C86B-421E-B72E-E3E90F5214C3}"/>
              </a:ext>
            </a:extLst>
          </p:cNvPr>
          <p:cNvSpPr>
            <a:spLocks noGrp="1"/>
          </p:cNvSpPr>
          <p:nvPr/>
        </p:nvSpPr>
        <p:spPr>
          <a:xfrm>
            <a:off x="809625" y="4486275"/>
            <a:ext cx="857250" cy="400050"/>
          </a:xfrm>
          <a:prstGeom prst="rect">
            <a:avLst/>
          </a:prstGeom>
          <a:noFill/>
          <a:ln w="0">
            <a:noFill/>
          </a:ln>
        </p:spPr>
        <p:txBody>
          <a:bodyPr anchor="ctr">
            <a:noAutofit/>
          </a:bodyPr>
          <a:lstStyle/>
          <a:p>
            <a:pPr algn="l">
              <a:defRPr sz="2025" b="1">
                <a:solidFill>
                  <a:srgbClr val="24313B"/>
                </a:solidFill>
                <a:latin typeface="Calibri"/>
                <a:ea typeface="Calibri"/>
                <a:cs typeface="Calibri"/>
              </a:defRPr>
            </a:pPr>
            <a:r>
              <a:rPr sz="2025" b="1">
                <a:solidFill>
                  <a:srgbClr val="24313B"/>
                </a:solidFill>
                <a:latin typeface="Calibri"/>
                <a:ea typeface="Calibri"/>
                <a:cs typeface="Calibri"/>
              </a:rPr>
              <a:t>Read</a:t>
            </a:r>
          </a:p>
        </p:txBody>
      </p:sp>
      <p:sp>
        <p:nvSpPr>
          <p:cNvPr id="16" name="A">
            <a:extLst>
              <a:ext uri="{FF2B5EF4-FFF2-40B4-BE49-F238E27FC236}">
                <a16:creationId xmlns:a16="http://schemas.microsoft.com/office/drawing/2014/main" id="{E767F7E0-B0D0-4D4D-8AEF-23186749D09F}"/>
              </a:ext>
            </a:extLst>
          </p:cNvPr>
          <p:cNvSpPr>
            <a:spLocks noGrp="1"/>
          </p:cNvSpPr>
          <p:nvPr/>
        </p:nvSpPr>
        <p:spPr>
          <a:xfrm>
            <a:off x="1809750" y="4429125"/>
            <a:ext cx="400050" cy="457200"/>
          </a:xfrm>
          <a:prstGeom prst="rect">
            <a:avLst/>
          </a:prstGeom>
          <a:noFill/>
          <a:ln w="0">
            <a:noFill/>
          </a:ln>
        </p:spPr>
        <p:txBody>
          <a:bodyPr anchor="ctr">
            <a:noAutofit/>
          </a:bodyPr>
          <a:lstStyle/>
          <a:p>
            <a:pPr algn="ctr">
              <a:defRPr sz="2550" b="0">
                <a:solidFill>
                  <a:srgbClr val="C8498E"/>
                </a:solidFill>
                <a:latin typeface="PT Mono"/>
                <a:ea typeface="PT Mono"/>
                <a:cs typeface="PT Mono"/>
              </a:defRPr>
            </a:pPr>
            <a:r>
              <a:rPr sz="2550" b="0">
                <a:solidFill>
                  <a:srgbClr val="C8498E"/>
                </a:solidFill>
                <a:latin typeface="PT Mono"/>
                <a:ea typeface="PT Mono"/>
                <a:cs typeface="PT Mono"/>
              </a:rPr>
              <a:t>A</a:t>
            </a:r>
          </a:p>
        </p:txBody>
      </p:sp>
      <p:sp>
        <p:nvSpPr>
          <p:cNvPr id="17" name="C">
            <a:extLst>
              <a:ext uri="{FF2B5EF4-FFF2-40B4-BE49-F238E27FC236}">
                <a16:creationId xmlns:a16="http://schemas.microsoft.com/office/drawing/2014/main" id="{459AE1DD-7D09-45BF-BC36-FEC31AEB0283}"/>
              </a:ext>
            </a:extLst>
          </p:cNvPr>
          <p:cNvSpPr>
            <a:spLocks noGrp="1"/>
          </p:cNvSpPr>
          <p:nvPr/>
        </p:nvSpPr>
        <p:spPr>
          <a:xfrm>
            <a:off x="2209800" y="4429125"/>
            <a:ext cx="400050" cy="457200"/>
          </a:xfrm>
          <a:prstGeom prst="rect">
            <a:avLst/>
          </a:prstGeom>
          <a:noFill/>
          <a:ln w="0">
            <a:noFill/>
          </a:ln>
        </p:spPr>
        <p:txBody>
          <a:bodyPr anchor="ctr">
            <a:noAutofit/>
          </a:bodyPr>
          <a:lstStyle/>
          <a:p>
            <a:pPr algn="ctr">
              <a:defRPr sz="2550" b="0">
                <a:solidFill>
                  <a:srgbClr val="3A96AA"/>
                </a:solidFill>
                <a:latin typeface="PT Mono"/>
                <a:ea typeface="PT Mono"/>
                <a:cs typeface="PT Mono"/>
              </a:defRPr>
            </a:pPr>
            <a:r>
              <a:rPr sz="2550" b="0">
                <a:solidFill>
                  <a:srgbClr val="3A96AA"/>
                </a:solidFill>
                <a:latin typeface="PT Mono"/>
                <a:ea typeface="PT Mono"/>
                <a:cs typeface="PT Mono"/>
              </a:rPr>
              <a:t>C</a:t>
            </a:r>
          </a:p>
        </p:txBody>
      </p:sp>
      <p:sp>
        <p:nvSpPr>
          <p:cNvPr id="18" name="G">
            <a:extLst>
              <a:ext uri="{FF2B5EF4-FFF2-40B4-BE49-F238E27FC236}">
                <a16:creationId xmlns:a16="http://schemas.microsoft.com/office/drawing/2014/main" id="{81244FA0-DC51-411B-B456-EAD818F5FBF4}"/>
              </a:ext>
            </a:extLst>
          </p:cNvPr>
          <p:cNvSpPr>
            <a:spLocks noGrp="1"/>
          </p:cNvSpPr>
          <p:nvPr/>
        </p:nvSpPr>
        <p:spPr>
          <a:xfrm>
            <a:off x="2609850" y="4429125"/>
            <a:ext cx="400050" cy="457200"/>
          </a:xfrm>
          <a:prstGeom prst="rect">
            <a:avLst/>
          </a:prstGeom>
          <a:noFill/>
          <a:ln w="0">
            <a:noFill/>
          </a:ln>
        </p:spPr>
        <p:txBody>
          <a:bodyPr anchor="ctr">
            <a:noAutofit/>
          </a:bodyPr>
          <a:lstStyle/>
          <a:p>
            <a:pPr algn="ctr">
              <a:defRPr sz="2550" b="0">
                <a:solidFill>
                  <a:srgbClr val="7C80C3"/>
                </a:solidFill>
                <a:latin typeface="PT Mono"/>
                <a:ea typeface="PT Mono"/>
                <a:cs typeface="PT Mono"/>
              </a:defRPr>
            </a:pPr>
            <a:r>
              <a:rPr sz="2550" b="0">
                <a:solidFill>
                  <a:srgbClr val="7C80C3"/>
                </a:solidFill>
                <a:latin typeface="PT Mono"/>
                <a:ea typeface="PT Mono"/>
                <a:cs typeface="PT Mono"/>
              </a:rPr>
              <a:t>G</a:t>
            </a:r>
          </a:p>
        </p:txBody>
      </p:sp>
      <p:sp>
        <p:nvSpPr>
          <p:cNvPr id="19" name="G">
            <a:extLst>
              <a:ext uri="{FF2B5EF4-FFF2-40B4-BE49-F238E27FC236}">
                <a16:creationId xmlns:a16="http://schemas.microsoft.com/office/drawing/2014/main" id="{4835B81B-594D-43F5-914E-4056323F7556}"/>
              </a:ext>
            </a:extLst>
          </p:cNvPr>
          <p:cNvSpPr>
            <a:spLocks noGrp="1"/>
          </p:cNvSpPr>
          <p:nvPr/>
        </p:nvSpPr>
        <p:spPr>
          <a:xfrm>
            <a:off x="3009900" y="4429125"/>
            <a:ext cx="400050" cy="457200"/>
          </a:xfrm>
          <a:prstGeom prst="rect">
            <a:avLst/>
          </a:prstGeom>
          <a:noFill/>
          <a:ln w="0">
            <a:noFill/>
          </a:ln>
        </p:spPr>
        <p:txBody>
          <a:bodyPr anchor="ctr">
            <a:noAutofit/>
          </a:bodyPr>
          <a:lstStyle/>
          <a:p>
            <a:pPr algn="ctr">
              <a:defRPr sz="2550" b="0">
                <a:solidFill>
                  <a:srgbClr val="7C80C3"/>
                </a:solidFill>
                <a:latin typeface="PT Mono"/>
                <a:ea typeface="PT Mono"/>
                <a:cs typeface="PT Mono"/>
              </a:defRPr>
            </a:pPr>
            <a:r>
              <a:rPr sz="2550" b="0">
                <a:solidFill>
                  <a:srgbClr val="7C80C3"/>
                </a:solidFill>
                <a:latin typeface="PT Mono"/>
                <a:ea typeface="PT Mono"/>
                <a:cs typeface="PT Mono"/>
              </a:rPr>
              <a:t>G</a:t>
            </a:r>
          </a:p>
        </p:txBody>
      </p:sp>
      <p:sp>
        <p:nvSpPr>
          <p:cNvPr id="20" name="A">
            <a:extLst>
              <a:ext uri="{FF2B5EF4-FFF2-40B4-BE49-F238E27FC236}">
                <a16:creationId xmlns:a16="http://schemas.microsoft.com/office/drawing/2014/main" id="{61BDBFBC-9BF0-47C1-A881-27BCC92DF192}"/>
              </a:ext>
            </a:extLst>
          </p:cNvPr>
          <p:cNvSpPr>
            <a:spLocks noGrp="1"/>
          </p:cNvSpPr>
          <p:nvPr/>
        </p:nvSpPr>
        <p:spPr>
          <a:xfrm>
            <a:off x="3409950" y="4429125"/>
            <a:ext cx="400050" cy="457200"/>
          </a:xfrm>
          <a:prstGeom prst="rect">
            <a:avLst/>
          </a:prstGeom>
          <a:noFill/>
          <a:ln w="0">
            <a:noFill/>
          </a:ln>
        </p:spPr>
        <p:txBody>
          <a:bodyPr anchor="ctr">
            <a:noAutofit/>
          </a:bodyPr>
          <a:lstStyle/>
          <a:p>
            <a:pPr algn="ctr">
              <a:defRPr sz="2550" b="0">
                <a:solidFill>
                  <a:srgbClr val="C8498E"/>
                </a:solidFill>
                <a:latin typeface="PT Mono"/>
                <a:ea typeface="PT Mono"/>
                <a:cs typeface="PT Mono"/>
              </a:defRPr>
            </a:pPr>
            <a:r>
              <a:rPr sz="2550" b="0">
                <a:solidFill>
                  <a:srgbClr val="C8498E"/>
                </a:solidFill>
                <a:latin typeface="PT Mono"/>
                <a:ea typeface="PT Mono"/>
                <a:cs typeface="PT Mono"/>
              </a:rPr>
              <a:t>A</a:t>
            </a:r>
          </a:p>
        </p:txBody>
      </p:sp>
      <p:sp>
        <p:nvSpPr>
          <p:cNvPr id="21" name="C">
            <a:extLst>
              <a:ext uri="{FF2B5EF4-FFF2-40B4-BE49-F238E27FC236}">
                <a16:creationId xmlns:a16="http://schemas.microsoft.com/office/drawing/2014/main" id="{BB98A6BD-2239-439C-8F39-9570092E5940}"/>
              </a:ext>
            </a:extLst>
          </p:cNvPr>
          <p:cNvSpPr>
            <a:spLocks noGrp="1"/>
          </p:cNvSpPr>
          <p:nvPr/>
        </p:nvSpPr>
        <p:spPr>
          <a:xfrm>
            <a:off x="3810000" y="4429125"/>
            <a:ext cx="400050" cy="457200"/>
          </a:xfrm>
          <a:prstGeom prst="rect">
            <a:avLst/>
          </a:prstGeom>
          <a:noFill/>
          <a:ln w="0">
            <a:noFill/>
          </a:ln>
        </p:spPr>
        <p:txBody>
          <a:bodyPr anchor="ctr">
            <a:noAutofit/>
          </a:bodyPr>
          <a:lstStyle/>
          <a:p>
            <a:pPr algn="ctr">
              <a:defRPr sz="2550" b="0">
                <a:solidFill>
                  <a:srgbClr val="3A96AA"/>
                </a:solidFill>
                <a:latin typeface="PT Mono"/>
                <a:ea typeface="PT Mono"/>
                <a:cs typeface="PT Mono"/>
              </a:defRPr>
            </a:pPr>
            <a:r>
              <a:rPr sz="2550" b="0">
                <a:solidFill>
                  <a:srgbClr val="3A96AA"/>
                </a:solidFill>
                <a:latin typeface="PT Mono"/>
                <a:ea typeface="PT Mono"/>
                <a:cs typeface="PT Mono"/>
              </a:rPr>
              <a:t>C</a:t>
            </a:r>
          </a:p>
        </p:txBody>
      </p:sp>
      <p:sp>
        <p:nvSpPr>
          <p:cNvPr id="22" name="G">
            <a:extLst>
              <a:ext uri="{FF2B5EF4-FFF2-40B4-BE49-F238E27FC236}">
                <a16:creationId xmlns:a16="http://schemas.microsoft.com/office/drawing/2014/main" id="{579C740F-FDED-4B4F-B713-CD1D4E2E0313}"/>
              </a:ext>
            </a:extLst>
          </p:cNvPr>
          <p:cNvSpPr>
            <a:spLocks noGrp="1"/>
          </p:cNvSpPr>
          <p:nvPr/>
        </p:nvSpPr>
        <p:spPr>
          <a:xfrm>
            <a:off x="4210050" y="4429125"/>
            <a:ext cx="400050" cy="457200"/>
          </a:xfrm>
          <a:prstGeom prst="rect">
            <a:avLst/>
          </a:prstGeom>
          <a:noFill/>
          <a:ln w="0">
            <a:noFill/>
          </a:ln>
        </p:spPr>
        <p:txBody>
          <a:bodyPr anchor="ctr">
            <a:noAutofit/>
          </a:bodyPr>
          <a:lstStyle/>
          <a:p>
            <a:pPr algn="ctr">
              <a:defRPr sz="2550" b="0">
                <a:solidFill>
                  <a:srgbClr val="7C80C3"/>
                </a:solidFill>
                <a:latin typeface="PT Mono"/>
                <a:ea typeface="PT Mono"/>
                <a:cs typeface="PT Mono"/>
              </a:defRPr>
            </a:pPr>
            <a:r>
              <a:rPr sz="2550" b="0">
                <a:solidFill>
                  <a:srgbClr val="7C80C3"/>
                </a:solidFill>
                <a:latin typeface="PT Mono"/>
                <a:ea typeface="PT Mono"/>
                <a:cs typeface="PT Mono"/>
              </a:rPr>
              <a:t>G</a:t>
            </a:r>
          </a:p>
        </p:txBody>
      </p:sp>
      <p:sp>
        <p:nvSpPr>
          <p:cNvPr id="23" name="T">
            <a:extLst>
              <a:ext uri="{FF2B5EF4-FFF2-40B4-BE49-F238E27FC236}">
                <a16:creationId xmlns:a16="http://schemas.microsoft.com/office/drawing/2014/main" id="{BEF01FD1-47AE-461B-9BF7-E1B236E361CD}"/>
              </a:ext>
            </a:extLst>
          </p:cNvPr>
          <p:cNvSpPr>
            <a:spLocks noGrp="1"/>
          </p:cNvSpPr>
          <p:nvPr/>
        </p:nvSpPr>
        <p:spPr>
          <a:xfrm>
            <a:off x="4610100" y="4429125"/>
            <a:ext cx="400050" cy="457200"/>
          </a:xfrm>
          <a:prstGeom prst="rect">
            <a:avLst/>
          </a:prstGeom>
          <a:noFill/>
          <a:ln w="0">
            <a:noFill/>
          </a:ln>
        </p:spPr>
        <p:txBody>
          <a:bodyPr anchor="ctr">
            <a:noAutofit/>
          </a:bodyPr>
          <a:lstStyle/>
          <a:p>
            <a:pPr algn="ctr">
              <a:defRPr sz="2550" b="0">
                <a:solidFill>
                  <a:srgbClr val="DB795E"/>
                </a:solidFill>
                <a:latin typeface="PT Mono"/>
                <a:ea typeface="PT Mono"/>
                <a:cs typeface="PT Mono"/>
              </a:defRPr>
            </a:pPr>
            <a:r>
              <a:rPr sz="2550" b="0">
                <a:solidFill>
                  <a:srgbClr val="DB795E"/>
                </a:solidFill>
                <a:latin typeface="PT Mono"/>
                <a:ea typeface="PT Mono"/>
                <a:cs typeface="PT Mono"/>
              </a:rPr>
              <a:t>T</a:t>
            </a:r>
          </a:p>
        </p:txBody>
      </p:sp>
      <p:sp>
        <p:nvSpPr>
          <p:cNvPr id="24" name="Seeds">
            <a:extLst>
              <a:ext uri="{FF2B5EF4-FFF2-40B4-BE49-F238E27FC236}">
                <a16:creationId xmlns:a16="http://schemas.microsoft.com/office/drawing/2014/main" id="{268DA829-FE5F-4EC4-AE52-8D1FDB65B1AE}"/>
              </a:ext>
            </a:extLst>
          </p:cNvPr>
          <p:cNvSpPr>
            <a:spLocks noGrp="1"/>
          </p:cNvSpPr>
          <p:nvPr/>
        </p:nvSpPr>
        <p:spPr>
          <a:xfrm>
            <a:off x="6791325" y="1571625"/>
            <a:ext cx="4572000" cy="476250"/>
          </a:xfrm>
          <a:prstGeom prst="rect">
            <a:avLst/>
          </a:prstGeom>
          <a:noFill/>
          <a:ln w="0">
            <a:noFill/>
          </a:ln>
        </p:spPr>
        <p:txBody>
          <a:bodyPr anchor="ctr">
            <a:noAutofit/>
          </a:bodyPr>
          <a:lstStyle/>
          <a:p>
            <a:pPr algn="l">
              <a:defRPr sz="2550" b="1">
                <a:solidFill>
                  <a:srgbClr val="4775BD"/>
                </a:solidFill>
                <a:latin typeface="Calibri"/>
                <a:ea typeface="Calibri"/>
                <a:cs typeface="Calibri"/>
              </a:defRPr>
            </a:pPr>
            <a:r>
              <a:rPr sz="2550" b="1">
                <a:solidFill>
                  <a:srgbClr val="4775BD"/>
                </a:solidFill>
                <a:latin typeface="Calibri"/>
                <a:ea typeface="Calibri"/>
                <a:cs typeface="Calibri"/>
              </a:rPr>
              <a:t>Seeds</a:t>
            </a:r>
          </a:p>
        </p:txBody>
      </p:sp>
      <p:sp>
        <p:nvSpPr>
          <p:cNvPr id="25" name="Matches on Graph Paths">
            <a:extLst>
              <a:ext uri="{FF2B5EF4-FFF2-40B4-BE49-F238E27FC236}">
                <a16:creationId xmlns:a16="http://schemas.microsoft.com/office/drawing/2014/main" id="{B21B0852-6D5D-460D-86CA-016981F6BEC4}"/>
              </a:ext>
            </a:extLst>
          </p:cNvPr>
          <p:cNvSpPr>
            <a:spLocks noGrp="1"/>
          </p:cNvSpPr>
          <p:nvPr/>
        </p:nvSpPr>
        <p:spPr>
          <a:xfrm>
            <a:off x="6791325" y="2095500"/>
            <a:ext cx="4667250" cy="685800"/>
          </a:xfrm>
          <a:prstGeom prst="rect">
            <a:avLst/>
          </a:prstGeom>
          <a:noFill/>
          <a:ln w="0">
            <a:noFill/>
          </a:ln>
        </p:spPr>
        <p:txBody>
          <a:bodyPr anchor="ctr">
            <a:noAutofit/>
          </a:bodyPr>
          <a:lstStyle/>
          <a:p>
            <a:pPr algn="l">
              <a:defRPr sz="2175" b="0">
                <a:solidFill>
                  <a:srgbClr val="24313B"/>
                </a:solidFill>
                <a:latin typeface="Calibri"/>
                <a:ea typeface="Calibri"/>
                <a:cs typeface="Calibri"/>
              </a:defRPr>
            </a:pPr>
            <a:r>
              <a:rPr sz="2175" b="0">
                <a:solidFill>
                  <a:srgbClr val="24313B"/>
                </a:solidFill>
                <a:latin typeface="Calibri"/>
                <a:ea typeface="Calibri"/>
                <a:cs typeface="Calibri"/>
              </a:rPr>
              <a:t>Matches on graph paths</a:t>
            </a:r>
          </a:p>
        </p:txBody>
      </p:sp>
      <p:sp>
        <p:nvSpPr>
          <p:cNvPr id="26" name="Straight Connector 25">
            <a:extLst>
              <a:ext uri="{FF2B5EF4-FFF2-40B4-BE49-F238E27FC236}">
                <a16:creationId xmlns:a16="http://schemas.microsoft.com/office/drawing/2014/main" id="{0EA0BF2C-8123-4ECF-8F96-14CF6AA44BFA}"/>
              </a:ext>
            </a:extLst>
          </p:cNvPr>
          <p:cNvSpPr>
            <a:spLocks noGrp="1"/>
          </p:cNvSpPr>
          <p:nvPr/>
        </p:nvSpPr>
        <p:spPr>
          <a:xfrm>
            <a:off x="6791325" y="2705100"/>
            <a:ext cx="4524375" cy="0"/>
          </a:xfrm>
          <a:prstGeom prst="line">
            <a:avLst/>
          </a:prstGeom>
          <a:noFill/>
          <a:ln w="13335">
            <a:solidFill>
              <a:srgbClr val="DEE5EA"/>
            </a:solidFill>
          </a:ln>
        </p:spPr>
        <p:txBody>
          <a:bodyPr/>
          <a:lstStyle/>
          <a:p>
            <a:endParaRPr lang="en-US"/>
          </a:p>
        </p:txBody>
      </p:sp>
      <p:sp>
        <p:nvSpPr>
          <p:cNvPr id="27" name="Chains">
            <a:extLst>
              <a:ext uri="{FF2B5EF4-FFF2-40B4-BE49-F238E27FC236}">
                <a16:creationId xmlns:a16="http://schemas.microsoft.com/office/drawing/2014/main" id="{81B6CE22-CF1A-4161-94C8-F0E6C1D48260}"/>
              </a:ext>
            </a:extLst>
          </p:cNvPr>
          <p:cNvSpPr>
            <a:spLocks noGrp="1"/>
          </p:cNvSpPr>
          <p:nvPr/>
        </p:nvSpPr>
        <p:spPr>
          <a:xfrm>
            <a:off x="6791325" y="2895600"/>
            <a:ext cx="4572000" cy="476250"/>
          </a:xfrm>
          <a:prstGeom prst="rect">
            <a:avLst/>
          </a:prstGeom>
          <a:noFill/>
          <a:ln w="0">
            <a:noFill/>
          </a:ln>
        </p:spPr>
        <p:txBody>
          <a:bodyPr anchor="ctr">
            <a:noAutofit/>
          </a:bodyPr>
          <a:lstStyle/>
          <a:p>
            <a:pPr algn="l">
              <a:defRPr sz="2550" b="1">
                <a:solidFill>
                  <a:srgbClr val="368B70"/>
                </a:solidFill>
                <a:latin typeface="Calibri"/>
                <a:ea typeface="Calibri"/>
                <a:cs typeface="Calibri"/>
              </a:defRPr>
            </a:pPr>
            <a:r>
              <a:rPr sz="2550" b="1">
                <a:solidFill>
                  <a:srgbClr val="368B70"/>
                </a:solidFill>
                <a:latin typeface="Calibri"/>
                <a:ea typeface="Calibri"/>
                <a:cs typeface="Calibri"/>
              </a:rPr>
              <a:t>Chains</a:t>
            </a:r>
          </a:p>
        </p:txBody>
      </p:sp>
      <p:sp>
        <p:nvSpPr>
          <p:cNvPr id="28" name="Compatible Order and Graph Distances">
            <a:extLst>
              <a:ext uri="{FF2B5EF4-FFF2-40B4-BE49-F238E27FC236}">
                <a16:creationId xmlns:a16="http://schemas.microsoft.com/office/drawing/2014/main" id="{8CD28508-4CD2-4BCE-BFA3-E99256588561}"/>
              </a:ext>
            </a:extLst>
          </p:cNvPr>
          <p:cNvSpPr>
            <a:spLocks noGrp="1"/>
          </p:cNvSpPr>
          <p:nvPr/>
        </p:nvSpPr>
        <p:spPr>
          <a:xfrm>
            <a:off x="6791325" y="3419475"/>
            <a:ext cx="4667250" cy="685800"/>
          </a:xfrm>
          <a:prstGeom prst="rect">
            <a:avLst/>
          </a:prstGeom>
          <a:noFill/>
          <a:ln w="0">
            <a:noFill/>
          </a:ln>
        </p:spPr>
        <p:txBody>
          <a:bodyPr anchor="ctr">
            <a:noAutofit/>
          </a:bodyPr>
          <a:lstStyle/>
          <a:p>
            <a:pPr algn="l">
              <a:defRPr sz="2175" b="0">
                <a:solidFill>
                  <a:srgbClr val="24313B"/>
                </a:solidFill>
                <a:latin typeface="Calibri"/>
                <a:ea typeface="Calibri"/>
                <a:cs typeface="Calibri"/>
              </a:defRPr>
            </a:pPr>
            <a:r>
              <a:rPr sz="2175" b="0">
                <a:solidFill>
                  <a:srgbClr val="24313B"/>
                </a:solidFill>
                <a:latin typeface="Calibri"/>
                <a:ea typeface="Calibri"/>
                <a:cs typeface="Calibri"/>
              </a:rPr>
              <a:t>Compatible order and graph distances</a:t>
            </a:r>
          </a:p>
        </p:txBody>
      </p:sp>
      <p:sp>
        <p:nvSpPr>
          <p:cNvPr id="29" name="Straight Connector 28">
            <a:extLst>
              <a:ext uri="{FF2B5EF4-FFF2-40B4-BE49-F238E27FC236}">
                <a16:creationId xmlns:a16="http://schemas.microsoft.com/office/drawing/2014/main" id="{5E6FFA31-F00A-4A9C-B456-1D9CCAC58005}"/>
              </a:ext>
            </a:extLst>
          </p:cNvPr>
          <p:cNvSpPr>
            <a:spLocks noGrp="1"/>
          </p:cNvSpPr>
          <p:nvPr/>
        </p:nvSpPr>
        <p:spPr>
          <a:xfrm>
            <a:off x="6791325" y="4029075"/>
            <a:ext cx="4524375" cy="0"/>
          </a:xfrm>
          <a:prstGeom prst="line">
            <a:avLst/>
          </a:prstGeom>
          <a:noFill/>
          <a:ln w="13335">
            <a:solidFill>
              <a:srgbClr val="DEE5EA"/>
            </a:solidFill>
          </a:ln>
        </p:spPr>
        <p:txBody>
          <a:bodyPr/>
          <a:lstStyle/>
          <a:p>
            <a:endParaRPr lang="en-US"/>
          </a:p>
        </p:txBody>
      </p:sp>
      <p:sp>
        <p:nvSpPr>
          <p:cNvPr id="30" name="Extension">
            <a:extLst>
              <a:ext uri="{FF2B5EF4-FFF2-40B4-BE49-F238E27FC236}">
                <a16:creationId xmlns:a16="http://schemas.microsoft.com/office/drawing/2014/main" id="{5D313471-CF82-4E44-B228-20247AB538B8}"/>
              </a:ext>
            </a:extLst>
          </p:cNvPr>
          <p:cNvSpPr>
            <a:spLocks noGrp="1"/>
          </p:cNvSpPr>
          <p:nvPr/>
        </p:nvSpPr>
        <p:spPr>
          <a:xfrm>
            <a:off x="6791325" y="4219575"/>
            <a:ext cx="4572000" cy="476250"/>
          </a:xfrm>
          <a:prstGeom prst="rect">
            <a:avLst/>
          </a:prstGeom>
          <a:noFill/>
          <a:ln w="0">
            <a:noFill/>
          </a:ln>
        </p:spPr>
        <p:txBody>
          <a:bodyPr anchor="ctr">
            <a:noAutofit/>
          </a:bodyPr>
          <a:lstStyle/>
          <a:p>
            <a:pPr algn="l">
              <a:defRPr sz="2550" b="1">
                <a:solidFill>
                  <a:srgbClr val="8273B6"/>
                </a:solidFill>
                <a:latin typeface="Calibri"/>
                <a:ea typeface="Calibri"/>
                <a:cs typeface="Calibri"/>
              </a:defRPr>
            </a:pPr>
            <a:r>
              <a:rPr sz="2550" b="1">
                <a:solidFill>
                  <a:srgbClr val="8273B6"/>
                </a:solidFill>
                <a:latin typeface="Calibri"/>
                <a:ea typeface="Calibri"/>
                <a:cs typeface="Calibri"/>
              </a:rPr>
              <a:t>Extension</a:t>
            </a:r>
          </a:p>
        </p:txBody>
      </p:sp>
      <p:sp>
        <p:nvSpPr>
          <p:cNvPr id="31" name="Base-Level Alignment in a Candidate Regi">
            <a:extLst>
              <a:ext uri="{FF2B5EF4-FFF2-40B4-BE49-F238E27FC236}">
                <a16:creationId xmlns:a16="http://schemas.microsoft.com/office/drawing/2014/main" id="{6696C527-BE59-47BF-AC26-615A83C88695}"/>
              </a:ext>
            </a:extLst>
          </p:cNvPr>
          <p:cNvSpPr>
            <a:spLocks noGrp="1"/>
          </p:cNvSpPr>
          <p:nvPr/>
        </p:nvSpPr>
        <p:spPr>
          <a:xfrm>
            <a:off x="6791325" y="4743450"/>
            <a:ext cx="4667250" cy="685800"/>
          </a:xfrm>
          <a:prstGeom prst="rect">
            <a:avLst/>
          </a:prstGeom>
          <a:noFill/>
          <a:ln w="0">
            <a:noFill/>
          </a:ln>
        </p:spPr>
        <p:txBody>
          <a:bodyPr anchor="ctr">
            <a:noAutofit/>
          </a:bodyPr>
          <a:lstStyle/>
          <a:p>
            <a:pPr algn="l">
              <a:defRPr sz="2175" b="0">
                <a:solidFill>
                  <a:srgbClr val="24313B"/>
                </a:solidFill>
                <a:latin typeface="Calibri"/>
                <a:ea typeface="Calibri"/>
                <a:cs typeface="Calibri"/>
              </a:defRPr>
            </a:pPr>
            <a:r>
              <a:rPr sz="2175" b="0">
                <a:solidFill>
                  <a:srgbClr val="24313B"/>
                </a:solidFill>
                <a:latin typeface="Calibri"/>
                <a:ea typeface="Calibri"/>
                <a:cs typeface="Calibri"/>
              </a:rPr>
              <a:t>Base-level alignment in a candidate region</a:t>
            </a:r>
          </a:p>
        </p:txBody>
      </p:sp>
      <p:sp>
        <p:nvSpPr>
          <p:cNvPr id="32" name="vg Giraffe: Short Reads and Long-Read Ch">
            <a:extLst>
              <a:ext uri="{FF2B5EF4-FFF2-40B4-BE49-F238E27FC236}">
                <a16:creationId xmlns:a16="http://schemas.microsoft.com/office/drawing/2014/main" id="{24A27410-4977-42CF-B251-4AD4EF097E69}"/>
              </a:ext>
            </a:extLst>
          </p:cNvPr>
          <p:cNvSpPr>
            <a:spLocks noGrp="1"/>
          </p:cNvSpPr>
          <p:nvPr/>
        </p:nvSpPr>
        <p:spPr>
          <a:xfrm>
            <a:off x="695325" y="5667375"/>
            <a:ext cx="10953750" cy="447675"/>
          </a:xfrm>
          <a:prstGeom prst="rect">
            <a:avLst/>
          </a:prstGeom>
          <a:noFill/>
          <a:ln w="0">
            <a:noFill/>
          </a:ln>
        </p:spPr>
        <p:txBody>
          <a:bodyPr anchor="ctr">
            <a:noAutofit/>
          </a:bodyPr>
          <a:lstStyle/>
          <a:p>
            <a:pPr algn="l">
              <a:defRPr sz="2250" b="1">
                <a:solidFill>
                  <a:srgbClr val="287F8E"/>
                </a:solidFill>
                <a:latin typeface="Calibri"/>
                <a:ea typeface="Calibri"/>
                <a:cs typeface="Calibri"/>
              </a:defRPr>
            </a:pPr>
            <a:r>
              <a:rPr sz="2250" b="1">
                <a:solidFill>
                  <a:srgbClr val="287F8E"/>
                </a:solidFill>
                <a:latin typeface="Calibri"/>
                <a:ea typeface="Calibri"/>
                <a:cs typeface="Calibri"/>
              </a:rPr>
              <a:t>vg Giraffe: short reads and long-read chaining</a:t>
            </a:r>
          </a:p>
        </p:txBody>
      </p:sp>
      <p:sp>
        <p:nvSpPr>
          <p:cNvPr id="33" name="Minigraph-Cactus and PGGB Build Graphs; ">
            <a:extLst>
              <a:ext uri="{FF2B5EF4-FFF2-40B4-BE49-F238E27FC236}">
                <a16:creationId xmlns:a16="http://schemas.microsoft.com/office/drawing/2014/main" id="{7C4CAED2-2AFF-40F3-B4F5-457039D8566E}"/>
              </a:ext>
            </a:extLst>
          </p:cNvPr>
          <p:cNvSpPr>
            <a:spLocks noGrp="1"/>
          </p:cNvSpPr>
          <p:nvPr/>
        </p:nvSpPr>
        <p:spPr>
          <a:xfrm>
            <a:off x="695325" y="6181725"/>
            <a:ext cx="10953750" cy="371475"/>
          </a:xfrm>
          <a:prstGeom prst="rect">
            <a:avLst/>
          </a:prstGeom>
          <a:noFill/>
          <a:ln w="0">
            <a:noFill/>
          </a:ln>
        </p:spPr>
        <p:txBody>
          <a:bodyPr anchor="ctr">
            <a:noAutofit/>
          </a:bodyPr>
          <a:lstStyle/>
          <a:p>
            <a:pPr algn="l">
              <a:defRPr sz="1800" b="0">
                <a:solidFill>
                  <a:srgbClr val="75818C"/>
                </a:solidFill>
                <a:latin typeface="Calibri"/>
                <a:ea typeface="Calibri"/>
                <a:cs typeface="Calibri"/>
              </a:defRPr>
            </a:pPr>
            <a:r>
              <a:rPr sz="1800" b="0">
                <a:solidFill>
                  <a:srgbClr val="75818C"/>
                </a:solidFill>
                <a:latin typeface="Calibri"/>
                <a:ea typeface="Calibri"/>
                <a:cs typeface="Calibri"/>
              </a:rPr>
              <a:t>Minigraph-Cactus and PGGB build graphs; mappers search them</a:t>
            </a:r>
          </a:p>
        </p:txBody>
      </p:sp>
      <p:sp>
        <p:nvSpPr>
          <p:cNvPr id="3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8C49B8FB-9DF5-4325-AE83-A54FCF42E1D9}" type="slidenum">
              <a:rPr lang="en-US" sz="2400" b="1">
                <a:solidFill>
                  <a:srgbClr val="000000"/>
                </a:solidFill>
                <a:latin typeface="Garamond"/>
                <a:ea typeface="Garamond"/>
                <a:cs typeface="Garamond"/>
              </a:rPr>
              <a:t>39</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30565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Haplotype-Aware References</a:t>
            </a:r>
          </a:p>
        </p:txBody>
      </p:sp>
      <p:sp>
        <p:nvSpPr>
          <p:cNvPr id="2" name="Graph Topology Alone Can Allow Unobserve">
            <a:extLst>
              <a:ext uri="{FF2B5EF4-FFF2-40B4-BE49-F238E27FC236}">
                <a16:creationId xmlns:a16="http://schemas.microsoft.com/office/drawing/2014/main" id="{5A8020BE-927F-488D-BAB9-B2ED01333C9F}"/>
              </a:ext>
            </a:extLst>
          </p:cNvPr>
          <p:cNvSpPr>
            <a:spLocks noGrp="1"/>
          </p:cNvSpPr>
          <p:nvPr/>
        </p:nvSpPr>
        <p:spPr>
          <a:xfrm>
            <a:off x="619125" y="1057275"/>
            <a:ext cx="11049000" cy="514350"/>
          </a:xfrm>
          <a:prstGeom prst="rect">
            <a:avLst/>
          </a:prstGeom>
          <a:noFill/>
          <a:ln w="0">
            <a:noFill/>
          </a:ln>
        </p:spPr>
        <p:txBody>
          <a:bodyPr anchor="ctr">
            <a:noAutofit/>
          </a:bodyPr>
          <a:lstStyle/>
          <a:p>
            <a:pPr algn="l">
              <a:defRPr sz="2475" b="1">
                <a:solidFill>
                  <a:srgbClr val="24313B"/>
                </a:solidFill>
                <a:latin typeface="Calibri"/>
                <a:ea typeface="Calibri"/>
                <a:cs typeface="Calibri"/>
              </a:defRPr>
            </a:pPr>
            <a:r>
              <a:rPr sz="2475" b="1">
                <a:solidFill>
                  <a:srgbClr val="24313B"/>
                </a:solidFill>
                <a:latin typeface="Calibri"/>
                <a:ea typeface="Calibri"/>
                <a:cs typeface="Calibri"/>
              </a:rPr>
              <a:t>Graph topology alone can allow unobserved combinations</a:t>
            </a:r>
          </a:p>
        </p:txBody>
      </p:sp>
      <p:sp>
        <p:nvSpPr>
          <p:cNvPr id="3" name="Observed Haplotype 1">
            <a:extLst>
              <a:ext uri="{FF2B5EF4-FFF2-40B4-BE49-F238E27FC236}">
                <a16:creationId xmlns:a16="http://schemas.microsoft.com/office/drawing/2014/main" id="{D926EC5C-851C-4A11-855B-B796EB8250EF}"/>
              </a:ext>
            </a:extLst>
          </p:cNvPr>
          <p:cNvSpPr>
            <a:spLocks noGrp="1"/>
          </p:cNvSpPr>
          <p:nvPr/>
        </p:nvSpPr>
        <p:spPr>
          <a:xfrm>
            <a:off x="685800" y="2047875"/>
            <a:ext cx="4667250" cy="495300"/>
          </a:xfrm>
          <a:prstGeom prst="rect">
            <a:avLst/>
          </a:prstGeom>
          <a:noFill/>
          <a:ln w="0">
            <a:noFill/>
          </a:ln>
        </p:spPr>
        <p:txBody>
          <a:bodyPr anchor="ctr">
            <a:noAutofit/>
          </a:bodyPr>
          <a:lstStyle/>
          <a:p>
            <a:pPr algn="l">
              <a:defRPr sz="2175" b="1">
                <a:solidFill>
                  <a:srgbClr val="4775BD"/>
                </a:solidFill>
                <a:latin typeface="Calibri"/>
                <a:ea typeface="Calibri"/>
                <a:cs typeface="Calibri"/>
              </a:defRPr>
            </a:pPr>
            <a:r>
              <a:rPr sz="2175" b="1">
                <a:solidFill>
                  <a:srgbClr val="4775BD"/>
                </a:solidFill>
                <a:latin typeface="Calibri"/>
                <a:ea typeface="Calibri"/>
                <a:cs typeface="Calibri"/>
              </a:rPr>
              <a:t>Observed haplotype 1</a:t>
            </a:r>
          </a:p>
        </p:txBody>
      </p:sp>
      <p:sp>
        <p:nvSpPr>
          <p:cNvPr id="4" name="Straight Connector 3">
            <a:extLst>
              <a:ext uri="{FF2B5EF4-FFF2-40B4-BE49-F238E27FC236}">
                <a16:creationId xmlns:a16="http://schemas.microsoft.com/office/drawing/2014/main" id="{28353AB3-EA1F-49B6-BFA5-7E403C6D2C92}"/>
              </a:ext>
            </a:extLst>
          </p:cNvPr>
          <p:cNvSpPr>
            <a:spLocks noGrp="1"/>
          </p:cNvSpPr>
          <p:nvPr/>
        </p:nvSpPr>
        <p:spPr>
          <a:xfrm>
            <a:off x="5600700" y="2514600"/>
            <a:ext cx="4953000" cy="0"/>
          </a:xfrm>
          <a:prstGeom prst="line">
            <a:avLst/>
          </a:prstGeom>
          <a:noFill/>
          <a:ln w="28575">
            <a:solidFill>
              <a:srgbClr val="4775BD"/>
            </a:solidFill>
          </a:ln>
        </p:spPr>
        <p:txBody>
          <a:bodyPr/>
          <a:lstStyle/>
          <a:p>
            <a:endParaRPr lang="en-US"/>
          </a:p>
        </p:txBody>
      </p:sp>
      <p:sp>
        <p:nvSpPr>
          <p:cNvPr id="5" name="A">
            <a:extLst>
              <a:ext uri="{FF2B5EF4-FFF2-40B4-BE49-F238E27FC236}">
                <a16:creationId xmlns:a16="http://schemas.microsoft.com/office/drawing/2014/main" id="{DC429C5C-57B5-4A36-8313-E8E00E8CBA18}"/>
              </a:ext>
            </a:extLst>
          </p:cNvPr>
          <p:cNvSpPr>
            <a:spLocks noGrp="1"/>
          </p:cNvSpPr>
          <p:nvPr/>
        </p:nvSpPr>
        <p:spPr>
          <a:xfrm>
            <a:off x="5648325" y="197167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6" name="C">
            <a:extLst>
              <a:ext uri="{FF2B5EF4-FFF2-40B4-BE49-F238E27FC236}">
                <a16:creationId xmlns:a16="http://schemas.microsoft.com/office/drawing/2014/main" id="{43555A31-DAF8-460A-A1AD-E5FF898390C5}"/>
              </a:ext>
            </a:extLst>
          </p:cNvPr>
          <p:cNvSpPr>
            <a:spLocks noGrp="1"/>
          </p:cNvSpPr>
          <p:nvPr/>
        </p:nvSpPr>
        <p:spPr>
          <a:xfrm>
            <a:off x="6076950" y="197167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7" name="G">
            <a:extLst>
              <a:ext uri="{FF2B5EF4-FFF2-40B4-BE49-F238E27FC236}">
                <a16:creationId xmlns:a16="http://schemas.microsoft.com/office/drawing/2014/main" id="{A52FA531-22CD-4B87-9559-EF38F0D89792}"/>
              </a:ext>
            </a:extLst>
          </p:cNvPr>
          <p:cNvSpPr>
            <a:spLocks noGrp="1"/>
          </p:cNvSpPr>
          <p:nvPr/>
        </p:nvSpPr>
        <p:spPr>
          <a:xfrm>
            <a:off x="6505575" y="197167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8" name="T">
            <a:extLst>
              <a:ext uri="{FF2B5EF4-FFF2-40B4-BE49-F238E27FC236}">
                <a16:creationId xmlns:a16="http://schemas.microsoft.com/office/drawing/2014/main" id="{6C6B50C8-2AE7-4A1D-9AAA-9822CC89C92A}"/>
              </a:ext>
            </a:extLst>
          </p:cNvPr>
          <p:cNvSpPr>
            <a:spLocks noGrp="1"/>
          </p:cNvSpPr>
          <p:nvPr/>
        </p:nvSpPr>
        <p:spPr>
          <a:xfrm>
            <a:off x="6934200" y="19716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9" name="A">
            <a:extLst>
              <a:ext uri="{FF2B5EF4-FFF2-40B4-BE49-F238E27FC236}">
                <a16:creationId xmlns:a16="http://schemas.microsoft.com/office/drawing/2014/main" id="{C43AFE08-FBAC-4361-897C-D8D4A90B401E}"/>
              </a:ext>
            </a:extLst>
          </p:cNvPr>
          <p:cNvSpPr>
            <a:spLocks noGrp="1"/>
          </p:cNvSpPr>
          <p:nvPr/>
        </p:nvSpPr>
        <p:spPr>
          <a:xfrm>
            <a:off x="7362825" y="197167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10" name="C">
            <a:extLst>
              <a:ext uri="{FF2B5EF4-FFF2-40B4-BE49-F238E27FC236}">
                <a16:creationId xmlns:a16="http://schemas.microsoft.com/office/drawing/2014/main" id="{10603B13-531A-4268-A672-5455B82BC75C}"/>
              </a:ext>
            </a:extLst>
          </p:cNvPr>
          <p:cNvSpPr>
            <a:spLocks noGrp="1"/>
          </p:cNvSpPr>
          <p:nvPr/>
        </p:nvSpPr>
        <p:spPr>
          <a:xfrm>
            <a:off x="7791450" y="197167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11" name="G">
            <a:extLst>
              <a:ext uri="{FF2B5EF4-FFF2-40B4-BE49-F238E27FC236}">
                <a16:creationId xmlns:a16="http://schemas.microsoft.com/office/drawing/2014/main" id="{643F9911-727D-49A1-986E-2C53869639D3}"/>
              </a:ext>
            </a:extLst>
          </p:cNvPr>
          <p:cNvSpPr>
            <a:spLocks noGrp="1"/>
          </p:cNvSpPr>
          <p:nvPr/>
        </p:nvSpPr>
        <p:spPr>
          <a:xfrm>
            <a:off x="8220075" y="197167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12" name="T">
            <a:extLst>
              <a:ext uri="{FF2B5EF4-FFF2-40B4-BE49-F238E27FC236}">
                <a16:creationId xmlns:a16="http://schemas.microsoft.com/office/drawing/2014/main" id="{3C10FE06-20E0-4C0F-94C6-87B2E9C60844}"/>
              </a:ext>
            </a:extLst>
          </p:cNvPr>
          <p:cNvSpPr>
            <a:spLocks noGrp="1"/>
          </p:cNvSpPr>
          <p:nvPr/>
        </p:nvSpPr>
        <p:spPr>
          <a:xfrm>
            <a:off x="8648700" y="19716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13" name="A">
            <a:extLst>
              <a:ext uri="{FF2B5EF4-FFF2-40B4-BE49-F238E27FC236}">
                <a16:creationId xmlns:a16="http://schemas.microsoft.com/office/drawing/2014/main" id="{8D0A5B4B-588C-4176-A5F8-25FCCE910722}"/>
              </a:ext>
            </a:extLst>
          </p:cNvPr>
          <p:cNvSpPr>
            <a:spLocks noGrp="1"/>
          </p:cNvSpPr>
          <p:nvPr/>
        </p:nvSpPr>
        <p:spPr>
          <a:xfrm>
            <a:off x="9077325" y="197167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14" name="T">
            <a:extLst>
              <a:ext uri="{FF2B5EF4-FFF2-40B4-BE49-F238E27FC236}">
                <a16:creationId xmlns:a16="http://schemas.microsoft.com/office/drawing/2014/main" id="{EA672A08-601A-4BA1-9F16-E1D96ADCC932}"/>
              </a:ext>
            </a:extLst>
          </p:cNvPr>
          <p:cNvSpPr>
            <a:spLocks noGrp="1"/>
          </p:cNvSpPr>
          <p:nvPr/>
        </p:nvSpPr>
        <p:spPr>
          <a:xfrm>
            <a:off x="9505950" y="19716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15" name="T">
            <a:extLst>
              <a:ext uri="{FF2B5EF4-FFF2-40B4-BE49-F238E27FC236}">
                <a16:creationId xmlns:a16="http://schemas.microsoft.com/office/drawing/2014/main" id="{A3219D40-0FE2-4887-B75E-04CFD49C1A9C}"/>
              </a:ext>
            </a:extLst>
          </p:cNvPr>
          <p:cNvSpPr>
            <a:spLocks noGrp="1"/>
          </p:cNvSpPr>
          <p:nvPr/>
        </p:nvSpPr>
        <p:spPr>
          <a:xfrm>
            <a:off x="9934575" y="19716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16" name="Observed Haplotype 2">
            <a:extLst>
              <a:ext uri="{FF2B5EF4-FFF2-40B4-BE49-F238E27FC236}">
                <a16:creationId xmlns:a16="http://schemas.microsoft.com/office/drawing/2014/main" id="{C4FC41B2-F7BB-4A67-916B-3544A06EB53F}"/>
              </a:ext>
            </a:extLst>
          </p:cNvPr>
          <p:cNvSpPr>
            <a:spLocks noGrp="1"/>
          </p:cNvSpPr>
          <p:nvPr/>
        </p:nvSpPr>
        <p:spPr>
          <a:xfrm>
            <a:off x="685800" y="2981325"/>
            <a:ext cx="4667250" cy="495300"/>
          </a:xfrm>
          <a:prstGeom prst="rect">
            <a:avLst/>
          </a:prstGeom>
          <a:noFill/>
          <a:ln w="0">
            <a:noFill/>
          </a:ln>
        </p:spPr>
        <p:txBody>
          <a:bodyPr anchor="ctr">
            <a:noAutofit/>
          </a:bodyPr>
          <a:lstStyle/>
          <a:p>
            <a:pPr algn="l">
              <a:defRPr sz="2175" b="1">
                <a:solidFill>
                  <a:srgbClr val="368B70"/>
                </a:solidFill>
                <a:latin typeface="Calibri"/>
                <a:ea typeface="Calibri"/>
                <a:cs typeface="Calibri"/>
              </a:defRPr>
            </a:pPr>
            <a:r>
              <a:rPr sz="2175" b="1">
                <a:solidFill>
                  <a:srgbClr val="368B70"/>
                </a:solidFill>
                <a:latin typeface="Calibri"/>
                <a:ea typeface="Calibri"/>
                <a:cs typeface="Calibri"/>
              </a:rPr>
              <a:t>Observed haplotype 2</a:t>
            </a:r>
          </a:p>
        </p:txBody>
      </p:sp>
      <p:sp>
        <p:nvSpPr>
          <p:cNvPr id="17" name="Straight Connector 16">
            <a:extLst>
              <a:ext uri="{FF2B5EF4-FFF2-40B4-BE49-F238E27FC236}">
                <a16:creationId xmlns:a16="http://schemas.microsoft.com/office/drawing/2014/main" id="{B407F946-D83D-4F48-B909-C8A22DB05FCD}"/>
              </a:ext>
            </a:extLst>
          </p:cNvPr>
          <p:cNvSpPr>
            <a:spLocks noGrp="1"/>
          </p:cNvSpPr>
          <p:nvPr/>
        </p:nvSpPr>
        <p:spPr>
          <a:xfrm>
            <a:off x="5600700" y="3448050"/>
            <a:ext cx="4953000" cy="0"/>
          </a:xfrm>
          <a:prstGeom prst="line">
            <a:avLst/>
          </a:prstGeom>
          <a:noFill/>
          <a:ln w="28575">
            <a:solidFill>
              <a:srgbClr val="368B70"/>
            </a:solidFill>
          </a:ln>
        </p:spPr>
        <p:txBody>
          <a:bodyPr/>
          <a:lstStyle/>
          <a:p>
            <a:endParaRPr lang="en-US"/>
          </a:p>
        </p:txBody>
      </p:sp>
      <p:sp>
        <p:nvSpPr>
          <p:cNvPr id="18" name="A">
            <a:extLst>
              <a:ext uri="{FF2B5EF4-FFF2-40B4-BE49-F238E27FC236}">
                <a16:creationId xmlns:a16="http://schemas.microsoft.com/office/drawing/2014/main" id="{8994559E-1CFB-495F-8398-0AE6D755CB8A}"/>
              </a:ext>
            </a:extLst>
          </p:cNvPr>
          <p:cNvSpPr>
            <a:spLocks noGrp="1"/>
          </p:cNvSpPr>
          <p:nvPr/>
        </p:nvSpPr>
        <p:spPr>
          <a:xfrm>
            <a:off x="5648325" y="290512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19" name="C">
            <a:extLst>
              <a:ext uri="{FF2B5EF4-FFF2-40B4-BE49-F238E27FC236}">
                <a16:creationId xmlns:a16="http://schemas.microsoft.com/office/drawing/2014/main" id="{B2628C55-E0AB-46C7-893D-DE705A47F76E}"/>
              </a:ext>
            </a:extLst>
          </p:cNvPr>
          <p:cNvSpPr>
            <a:spLocks noGrp="1"/>
          </p:cNvSpPr>
          <p:nvPr/>
        </p:nvSpPr>
        <p:spPr>
          <a:xfrm>
            <a:off x="6076950" y="290512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20" name="G">
            <a:extLst>
              <a:ext uri="{FF2B5EF4-FFF2-40B4-BE49-F238E27FC236}">
                <a16:creationId xmlns:a16="http://schemas.microsoft.com/office/drawing/2014/main" id="{EBDFC005-33F2-44BF-8546-2065F5A5C8F1}"/>
              </a:ext>
            </a:extLst>
          </p:cNvPr>
          <p:cNvSpPr>
            <a:spLocks noGrp="1"/>
          </p:cNvSpPr>
          <p:nvPr/>
        </p:nvSpPr>
        <p:spPr>
          <a:xfrm>
            <a:off x="6505575" y="290512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21" name="G">
            <a:extLst>
              <a:ext uri="{FF2B5EF4-FFF2-40B4-BE49-F238E27FC236}">
                <a16:creationId xmlns:a16="http://schemas.microsoft.com/office/drawing/2014/main" id="{8C2B6935-D230-4E19-8C35-4382B6A34D7A}"/>
              </a:ext>
            </a:extLst>
          </p:cNvPr>
          <p:cNvSpPr>
            <a:spLocks noGrp="1"/>
          </p:cNvSpPr>
          <p:nvPr/>
        </p:nvSpPr>
        <p:spPr>
          <a:xfrm>
            <a:off x="6934200" y="290512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22" name="A">
            <a:extLst>
              <a:ext uri="{FF2B5EF4-FFF2-40B4-BE49-F238E27FC236}">
                <a16:creationId xmlns:a16="http://schemas.microsoft.com/office/drawing/2014/main" id="{A4BD9379-171A-44DD-981E-762C8F838FB3}"/>
              </a:ext>
            </a:extLst>
          </p:cNvPr>
          <p:cNvSpPr>
            <a:spLocks noGrp="1"/>
          </p:cNvSpPr>
          <p:nvPr/>
        </p:nvSpPr>
        <p:spPr>
          <a:xfrm>
            <a:off x="7362825" y="290512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23" name="C">
            <a:extLst>
              <a:ext uri="{FF2B5EF4-FFF2-40B4-BE49-F238E27FC236}">
                <a16:creationId xmlns:a16="http://schemas.microsoft.com/office/drawing/2014/main" id="{F57263BC-172A-4F6C-98C4-C52DBAAA6CC4}"/>
              </a:ext>
            </a:extLst>
          </p:cNvPr>
          <p:cNvSpPr>
            <a:spLocks noGrp="1"/>
          </p:cNvSpPr>
          <p:nvPr/>
        </p:nvSpPr>
        <p:spPr>
          <a:xfrm>
            <a:off x="7791450" y="290512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24" name="G">
            <a:extLst>
              <a:ext uri="{FF2B5EF4-FFF2-40B4-BE49-F238E27FC236}">
                <a16:creationId xmlns:a16="http://schemas.microsoft.com/office/drawing/2014/main" id="{4CD5BA17-46B4-46D4-9404-6D9D29E9EAA3}"/>
              </a:ext>
            </a:extLst>
          </p:cNvPr>
          <p:cNvSpPr>
            <a:spLocks noGrp="1"/>
          </p:cNvSpPr>
          <p:nvPr/>
        </p:nvSpPr>
        <p:spPr>
          <a:xfrm>
            <a:off x="8220075" y="290512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25" name="T">
            <a:extLst>
              <a:ext uri="{FF2B5EF4-FFF2-40B4-BE49-F238E27FC236}">
                <a16:creationId xmlns:a16="http://schemas.microsoft.com/office/drawing/2014/main" id="{0F36EF72-2223-432B-B24F-7554247DCEC5}"/>
              </a:ext>
            </a:extLst>
          </p:cNvPr>
          <p:cNvSpPr>
            <a:spLocks noGrp="1"/>
          </p:cNvSpPr>
          <p:nvPr/>
        </p:nvSpPr>
        <p:spPr>
          <a:xfrm>
            <a:off x="8648700" y="290512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26" name="C">
            <a:extLst>
              <a:ext uri="{FF2B5EF4-FFF2-40B4-BE49-F238E27FC236}">
                <a16:creationId xmlns:a16="http://schemas.microsoft.com/office/drawing/2014/main" id="{16F70450-19DB-49F9-A2C2-C04EC10ECEDF}"/>
              </a:ext>
            </a:extLst>
          </p:cNvPr>
          <p:cNvSpPr>
            <a:spLocks noGrp="1"/>
          </p:cNvSpPr>
          <p:nvPr/>
        </p:nvSpPr>
        <p:spPr>
          <a:xfrm>
            <a:off x="9077325" y="290512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27" name="T">
            <a:extLst>
              <a:ext uri="{FF2B5EF4-FFF2-40B4-BE49-F238E27FC236}">
                <a16:creationId xmlns:a16="http://schemas.microsoft.com/office/drawing/2014/main" id="{CF4A7BDE-7C82-4B74-B7B0-4E97323E151D}"/>
              </a:ext>
            </a:extLst>
          </p:cNvPr>
          <p:cNvSpPr>
            <a:spLocks noGrp="1"/>
          </p:cNvSpPr>
          <p:nvPr/>
        </p:nvSpPr>
        <p:spPr>
          <a:xfrm>
            <a:off x="9505950" y="290512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28" name="T">
            <a:extLst>
              <a:ext uri="{FF2B5EF4-FFF2-40B4-BE49-F238E27FC236}">
                <a16:creationId xmlns:a16="http://schemas.microsoft.com/office/drawing/2014/main" id="{2CF246DF-D798-48F5-ADC4-238E05AD6E23}"/>
              </a:ext>
            </a:extLst>
          </p:cNvPr>
          <p:cNvSpPr>
            <a:spLocks noGrp="1"/>
          </p:cNvSpPr>
          <p:nvPr/>
        </p:nvSpPr>
        <p:spPr>
          <a:xfrm>
            <a:off x="9934575" y="290512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29" name="Another Graph Path">
            <a:extLst>
              <a:ext uri="{FF2B5EF4-FFF2-40B4-BE49-F238E27FC236}">
                <a16:creationId xmlns:a16="http://schemas.microsoft.com/office/drawing/2014/main" id="{F241A107-8859-4907-87A6-F316EA6D7B1F}"/>
              </a:ext>
            </a:extLst>
          </p:cNvPr>
          <p:cNvSpPr>
            <a:spLocks noGrp="1"/>
          </p:cNvSpPr>
          <p:nvPr/>
        </p:nvSpPr>
        <p:spPr>
          <a:xfrm>
            <a:off x="685800" y="3914775"/>
            <a:ext cx="4667250" cy="495300"/>
          </a:xfrm>
          <a:prstGeom prst="rect">
            <a:avLst/>
          </a:prstGeom>
          <a:noFill/>
          <a:ln w="0">
            <a:noFill/>
          </a:ln>
        </p:spPr>
        <p:txBody>
          <a:bodyPr anchor="ctr">
            <a:noAutofit/>
          </a:bodyPr>
          <a:lstStyle/>
          <a:p>
            <a:pPr algn="l">
              <a:defRPr sz="2175" b="1">
                <a:solidFill>
                  <a:srgbClr val="CA9139"/>
                </a:solidFill>
                <a:latin typeface="Calibri"/>
                <a:ea typeface="Calibri"/>
                <a:cs typeface="Calibri"/>
              </a:defRPr>
            </a:pPr>
            <a:r>
              <a:rPr sz="2175" b="1">
                <a:solidFill>
                  <a:srgbClr val="CA9139"/>
                </a:solidFill>
                <a:latin typeface="Calibri"/>
                <a:ea typeface="Calibri"/>
                <a:cs typeface="Calibri"/>
              </a:rPr>
              <a:t>Another graph path</a:t>
            </a:r>
          </a:p>
        </p:txBody>
      </p:sp>
      <p:sp>
        <p:nvSpPr>
          <p:cNvPr id="30" name="Straight Connector 29">
            <a:extLst>
              <a:ext uri="{FF2B5EF4-FFF2-40B4-BE49-F238E27FC236}">
                <a16:creationId xmlns:a16="http://schemas.microsoft.com/office/drawing/2014/main" id="{204FD41D-D903-4DD9-84EC-345BDDA038D9}"/>
              </a:ext>
            </a:extLst>
          </p:cNvPr>
          <p:cNvSpPr>
            <a:spLocks noGrp="1"/>
          </p:cNvSpPr>
          <p:nvPr/>
        </p:nvSpPr>
        <p:spPr>
          <a:xfrm>
            <a:off x="5600700" y="4381500"/>
            <a:ext cx="4953000" cy="0"/>
          </a:xfrm>
          <a:prstGeom prst="line">
            <a:avLst/>
          </a:prstGeom>
          <a:noFill/>
          <a:ln w="28575">
            <a:solidFill>
              <a:srgbClr val="CA9139"/>
            </a:solidFill>
          </a:ln>
        </p:spPr>
        <p:txBody>
          <a:bodyPr/>
          <a:lstStyle/>
          <a:p>
            <a:endParaRPr lang="en-US"/>
          </a:p>
        </p:txBody>
      </p:sp>
      <p:sp>
        <p:nvSpPr>
          <p:cNvPr id="31" name="A">
            <a:extLst>
              <a:ext uri="{FF2B5EF4-FFF2-40B4-BE49-F238E27FC236}">
                <a16:creationId xmlns:a16="http://schemas.microsoft.com/office/drawing/2014/main" id="{FC7B6FED-08C3-4B43-A2B3-9091D3CD6788}"/>
              </a:ext>
            </a:extLst>
          </p:cNvPr>
          <p:cNvSpPr>
            <a:spLocks noGrp="1"/>
          </p:cNvSpPr>
          <p:nvPr/>
        </p:nvSpPr>
        <p:spPr>
          <a:xfrm>
            <a:off x="5648325" y="383857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32" name="C">
            <a:extLst>
              <a:ext uri="{FF2B5EF4-FFF2-40B4-BE49-F238E27FC236}">
                <a16:creationId xmlns:a16="http://schemas.microsoft.com/office/drawing/2014/main" id="{EBEC06AF-EE14-44D5-870E-DC283A372B9F}"/>
              </a:ext>
            </a:extLst>
          </p:cNvPr>
          <p:cNvSpPr>
            <a:spLocks noGrp="1"/>
          </p:cNvSpPr>
          <p:nvPr/>
        </p:nvSpPr>
        <p:spPr>
          <a:xfrm>
            <a:off x="6076950" y="383857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33" name="G">
            <a:extLst>
              <a:ext uri="{FF2B5EF4-FFF2-40B4-BE49-F238E27FC236}">
                <a16:creationId xmlns:a16="http://schemas.microsoft.com/office/drawing/2014/main" id="{D3B7DF5C-8B04-4E78-AF0E-FA4CE89227DB}"/>
              </a:ext>
            </a:extLst>
          </p:cNvPr>
          <p:cNvSpPr>
            <a:spLocks noGrp="1"/>
          </p:cNvSpPr>
          <p:nvPr/>
        </p:nvSpPr>
        <p:spPr>
          <a:xfrm>
            <a:off x="6505575" y="383857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34" name="T">
            <a:extLst>
              <a:ext uri="{FF2B5EF4-FFF2-40B4-BE49-F238E27FC236}">
                <a16:creationId xmlns:a16="http://schemas.microsoft.com/office/drawing/2014/main" id="{E3190093-C1E3-486F-962F-5B3052E65483}"/>
              </a:ext>
            </a:extLst>
          </p:cNvPr>
          <p:cNvSpPr>
            <a:spLocks noGrp="1"/>
          </p:cNvSpPr>
          <p:nvPr/>
        </p:nvSpPr>
        <p:spPr>
          <a:xfrm>
            <a:off x="6934200" y="38385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35" name="A">
            <a:extLst>
              <a:ext uri="{FF2B5EF4-FFF2-40B4-BE49-F238E27FC236}">
                <a16:creationId xmlns:a16="http://schemas.microsoft.com/office/drawing/2014/main" id="{E9C0CF85-AD55-439D-95A8-542988EFF9FC}"/>
              </a:ext>
            </a:extLst>
          </p:cNvPr>
          <p:cNvSpPr>
            <a:spLocks noGrp="1"/>
          </p:cNvSpPr>
          <p:nvPr/>
        </p:nvSpPr>
        <p:spPr>
          <a:xfrm>
            <a:off x="7362825" y="3838575"/>
            <a:ext cx="428625" cy="457200"/>
          </a:xfrm>
          <a:prstGeom prst="rect">
            <a:avLst/>
          </a:prstGeom>
          <a:noFill/>
          <a:ln w="0">
            <a:noFill/>
          </a:ln>
        </p:spPr>
        <p:txBody>
          <a:bodyPr anchor="ctr">
            <a:noAutofit/>
          </a:bodyPr>
          <a:lstStyle/>
          <a:p>
            <a:pPr algn="ctr">
              <a:defRPr sz="2700" b="0">
                <a:solidFill>
                  <a:srgbClr val="C8498E"/>
                </a:solidFill>
                <a:latin typeface="PT Mono"/>
                <a:ea typeface="PT Mono"/>
                <a:cs typeface="PT Mono"/>
              </a:defRPr>
            </a:pPr>
            <a:r>
              <a:rPr sz="2700" b="0">
                <a:solidFill>
                  <a:srgbClr val="C8498E"/>
                </a:solidFill>
                <a:latin typeface="PT Mono"/>
                <a:ea typeface="PT Mono"/>
                <a:cs typeface="PT Mono"/>
              </a:rPr>
              <a:t>A</a:t>
            </a:r>
          </a:p>
        </p:txBody>
      </p:sp>
      <p:sp>
        <p:nvSpPr>
          <p:cNvPr id="36" name="C">
            <a:extLst>
              <a:ext uri="{FF2B5EF4-FFF2-40B4-BE49-F238E27FC236}">
                <a16:creationId xmlns:a16="http://schemas.microsoft.com/office/drawing/2014/main" id="{920EB148-6101-482A-9C19-F202DA28D0CD}"/>
              </a:ext>
            </a:extLst>
          </p:cNvPr>
          <p:cNvSpPr>
            <a:spLocks noGrp="1"/>
          </p:cNvSpPr>
          <p:nvPr/>
        </p:nvSpPr>
        <p:spPr>
          <a:xfrm>
            <a:off x="7791450" y="383857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37" name="G">
            <a:extLst>
              <a:ext uri="{FF2B5EF4-FFF2-40B4-BE49-F238E27FC236}">
                <a16:creationId xmlns:a16="http://schemas.microsoft.com/office/drawing/2014/main" id="{D36BBA41-1235-4607-85BC-DCFA0BF357BA}"/>
              </a:ext>
            </a:extLst>
          </p:cNvPr>
          <p:cNvSpPr>
            <a:spLocks noGrp="1"/>
          </p:cNvSpPr>
          <p:nvPr/>
        </p:nvSpPr>
        <p:spPr>
          <a:xfrm>
            <a:off x="8220075" y="3838575"/>
            <a:ext cx="428625" cy="457200"/>
          </a:xfrm>
          <a:prstGeom prst="rect">
            <a:avLst/>
          </a:prstGeom>
          <a:noFill/>
          <a:ln w="0">
            <a:noFill/>
          </a:ln>
        </p:spPr>
        <p:txBody>
          <a:bodyPr anchor="ctr">
            <a:noAutofit/>
          </a:bodyPr>
          <a:lstStyle/>
          <a:p>
            <a:pPr algn="ctr">
              <a:defRPr sz="2700" b="0">
                <a:solidFill>
                  <a:srgbClr val="7C80C3"/>
                </a:solidFill>
                <a:latin typeface="PT Mono"/>
                <a:ea typeface="PT Mono"/>
                <a:cs typeface="PT Mono"/>
              </a:defRPr>
            </a:pPr>
            <a:r>
              <a:rPr sz="2700" b="0">
                <a:solidFill>
                  <a:srgbClr val="7C80C3"/>
                </a:solidFill>
                <a:latin typeface="PT Mono"/>
                <a:ea typeface="PT Mono"/>
                <a:cs typeface="PT Mono"/>
              </a:rPr>
              <a:t>G</a:t>
            </a:r>
          </a:p>
        </p:txBody>
      </p:sp>
      <p:sp>
        <p:nvSpPr>
          <p:cNvPr id="38" name="T">
            <a:extLst>
              <a:ext uri="{FF2B5EF4-FFF2-40B4-BE49-F238E27FC236}">
                <a16:creationId xmlns:a16="http://schemas.microsoft.com/office/drawing/2014/main" id="{CF0C60A5-79A3-469E-979F-8AAD1197DAF2}"/>
              </a:ext>
            </a:extLst>
          </p:cNvPr>
          <p:cNvSpPr>
            <a:spLocks noGrp="1"/>
          </p:cNvSpPr>
          <p:nvPr/>
        </p:nvSpPr>
        <p:spPr>
          <a:xfrm>
            <a:off x="8648700" y="38385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39" name="C">
            <a:extLst>
              <a:ext uri="{FF2B5EF4-FFF2-40B4-BE49-F238E27FC236}">
                <a16:creationId xmlns:a16="http://schemas.microsoft.com/office/drawing/2014/main" id="{5AB24A6F-7CDE-4F51-B894-BCBA7A7150FF}"/>
              </a:ext>
            </a:extLst>
          </p:cNvPr>
          <p:cNvSpPr>
            <a:spLocks noGrp="1"/>
          </p:cNvSpPr>
          <p:nvPr/>
        </p:nvSpPr>
        <p:spPr>
          <a:xfrm>
            <a:off x="9077325" y="3838575"/>
            <a:ext cx="428625" cy="457200"/>
          </a:xfrm>
          <a:prstGeom prst="rect">
            <a:avLst/>
          </a:prstGeom>
          <a:noFill/>
          <a:ln w="0">
            <a:noFill/>
          </a:ln>
        </p:spPr>
        <p:txBody>
          <a:bodyPr anchor="ctr">
            <a:noAutofit/>
          </a:bodyPr>
          <a:lstStyle/>
          <a:p>
            <a:pPr algn="ctr">
              <a:defRPr sz="2700" b="0">
                <a:solidFill>
                  <a:srgbClr val="3A96AA"/>
                </a:solidFill>
                <a:latin typeface="PT Mono"/>
                <a:ea typeface="PT Mono"/>
                <a:cs typeface="PT Mono"/>
              </a:defRPr>
            </a:pPr>
            <a:r>
              <a:rPr sz="2700" b="0">
                <a:solidFill>
                  <a:srgbClr val="3A96AA"/>
                </a:solidFill>
                <a:latin typeface="PT Mono"/>
                <a:ea typeface="PT Mono"/>
                <a:cs typeface="PT Mono"/>
              </a:rPr>
              <a:t>C</a:t>
            </a:r>
          </a:p>
        </p:txBody>
      </p:sp>
      <p:sp>
        <p:nvSpPr>
          <p:cNvPr id="40" name="T">
            <a:extLst>
              <a:ext uri="{FF2B5EF4-FFF2-40B4-BE49-F238E27FC236}">
                <a16:creationId xmlns:a16="http://schemas.microsoft.com/office/drawing/2014/main" id="{FE0CB716-6EC3-4A39-BC93-8E4E4EF3D87A}"/>
              </a:ext>
            </a:extLst>
          </p:cNvPr>
          <p:cNvSpPr>
            <a:spLocks noGrp="1"/>
          </p:cNvSpPr>
          <p:nvPr/>
        </p:nvSpPr>
        <p:spPr>
          <a:xfrm>
            <a:off x="9505950" y="38385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41" name="T">
            <a:extLst>
              <a:ext uri="{FF2B5EF4-FFF2-40B4-BE49-F238E27FC236}">
                <a16:creationId xmlns:a16="http://schemas.microsoft.com/office/drawing/2014/main" id="{9A3DFC18-AF2A-4CB1-AABC-AEB3F9687AC4}"/>
              </a:ext>
            </a:extLst>
          </p:cNvPr>
          <p:cNvSpPr>
            <a:spLocks noGrp="1"/>
          </p:cNvSpPr>
          <p:nvPr/>
        </p:nvSpPr>
        <p:spPr>
          <a:xfrm>
            <a:off x="9934575" y="3838575"/>
            <a:ext cx="428625" cy="457200"/>
          </a:xfrm>
          <a:prstGeom prst="rect">
            <a:avLst/>
          </a:prstGeom>
          <a:noFill/>
          <a:ln w="0">
            <a:noFill/>
          </a:ln>
        </p:spPr>
        <p:txBody>
          <a:bodyPr anchor="ctr">
            <a:noAutofit/>
          </a:bodyPr>
          <a:lstStyle/>
          <a:p>
            <a:pPr algn="ctr">
              <a:defRPr sz="2700" b="0">
                <a:solidFill>
                  <a:srgbClr val="DB795E"/>
                </a:solidFill>
                <a:latin typeface="PT Mono"/>
                <a:ea typeface="PT Mono"/>
                <a:cs typeface="PT Mono"/>
              </a:defRPr>
            </a:pPr>
            <a:r>
              <a:rPr sz="2700" b="0">
                <a:solidFill>
                  <a:srgbClr val="DB795E"/>
                </a:solidFill>
                <a:latin typeface="PT Mono"/>
                <a:ea typeface="PT Mono"/>
                <a:cs typeface="PT Mono"/>
              </a:rPr>
              <a:t>T</a:t>
            </a:r>
          </a:p>
        </p:txBody>
      </p:sp>
      <p:sp>
        <p:nvSpPr>
          <p:cNvPr id="5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11D8920F-5CB2-4C9C-90DF-8B4B96243C2E}" type="slidenum">
              <a:rPr lang="en-US" sz="2400" b="1">
                <a:solidFill>
                  <a:srgbClr val="000000"/>
                </a:solidFill>
                <a:latin typeface="Garamond"/>
                <a:ea typeface="Garamond"/>
                <a:cs typeface="Garamond"/>
              </a:rPr>
              <a:t>40</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42530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Sequence Analysis: Key Ideas</a:t>
            </a:r>
          </a:p>
        </p:txBody>
      </p:sp>
      <p:sp>
        <p:nvSpPr>
          <p:cNvPr id="2" name="Seeds">
            <a:extLst>
              <a:ext uri="{FF2B5EF4-FFF2-40B4-BE49-F238E27FC236}">
                <a16:creationId xmlns:a16="http://schemas.microsoft.com/office/drawing/2014/main" id="{243CDBBE-6BC5-40D5-8B12-89FFCD9E2B1A}"/>
              </a:ext>
            </a:extLst>
          </p:cNvPr>
          <p:cNvSpPr>
            <a:spLocks noGrp="1"/>
          </p:cNvSpPr>
          <p:nvPr/>
        </p:nvSpPr>
        <p:spPr>
          <a:xfrm>
            <a:off x="704850" y="1438275"/>
            <a:ext cx="3048000" cy="581025"/>
          </a:xfrm>
          <a:prstGeom prst="rect">
            <a:avLst/>
          </a:prstGeom>
          <a:noFill/>
          <a:ln w="0">
            <a:noFill/>
          </a:ln>
        </p:spPr>
        <p:txBody>
          <a:bodyPr anchor="ctr">
            <a:noAutofit/>
          </a:bodyPr>
          <a:lstStyle/>
          <a:p>
            <a:pPr algn="l">
              <a:defRPr sz="2775" b="1">
                <a:solidFill>
                  <a:srgbClr val="4775BD"/>
                </a:solidFill>
                <a:latin typeface="Calibri"/>
                <a:ea typeface="Calibri"/>
                <a:cs typeface="Calibri"/>
              </a:defRPr>
            </a:pPr>
            <a:r>
              <a:rPr sz="2775" b="1">
                <a:solidFill>
                  <a:srgbClr val="4775BD"/>
                </a:solidFill>
                <a:latin typeface="Calibri"/>
                <a:ea typeface="Calibri"/>
                <a:cs typeface="Calibri"/>
              </a:rPr>
              <a:t>Seeds</a:t>
            </a:r>
          </a:p>
        </p:txBody>
      </p:sp>
      <p:sp>
        <p:nvSpPr>
          <p:cNvPr id="3" name="Find Candidate Matches">
            <a:extLst>
              <a:ext uri="{FF2B5EF4-FFF2-40B4-BE49-F238E27FC236}">
                <a16:creationId xmlns:a16="http://schemas.microsoft.com/office/drawing/2014/main" id="{20506CC9-80A5-421B-B143-747975348055}"/>
              </a:ext>
            </a:extLst>
          </p:cNvPr>
          <p:cNvSpPr>
            <a:spLocks noGrp="1"/>
          </p:cNvSpPr>
          <p:nvPr/>
        </p:nvSpPr>
        <p:spPr>
          <a:xfrm>
            <a:off x="4276725" y="1438275"/>
            <a:ext cx="7239000" cy="619125"/>
          </a:xfrm>
          <a:prstGeom prst="rect">
            <a:avLst/>
          </a:prstGeom>
          <a:noFill/>
          <a:ln w="0">
            <a:noFill/>
          </a:ln>
        </p:spPr>
        <p:txBody>
          <a:bodyPr anchor="ctr">
            <a:noAutofit/>
          </a:bodyPr>
          <a:lstStyle/>
          <a:p>
            <a:pPr algn="l">
              <a:defRPr sz="2700" b="0">
                <a:solidFill>
                  <a:srgbClr val="24313B"/>
                </a:solidFill>
                <a:latin typeface="Calibri"/>
                <a:ea typeface="Calibri"/>
                <a:cs typeface="Calibri"/>
              </a:defRPr>
            </a:pPr>
            <a:r>
              <a:rPr sz="2700" b="0">
                <a:solidFill>
                  <a:srgbClr val="24313B"/>
                </a:solidFill>
                <a:latin typeface="Calibri"/>
                <a:ea typeface="Calibri"/>
                <a:cs typeface="Calibri"/>
              </a:rPr>
              <a:t>Find candidate matches</a:t>
            </a:r>
          </a:p>
        </p:txBody>
      </p:sp>
      <p:sp>
        <p:nvSpPr>
          <p:cNvPr id="4" name="Straight Connector 3">
            <a:extLst>
              <a:ext uri="{FF2B5EF4-FFF2-40B4-BE49-F238E27FC236}">
                <a16:creationId xmlns:a16="http://schemas.microsoft.com/office/drawing/2014/main" id="{11623BAA-9BA2-4285-AB5E-241A7E425E12}"/>
              </a:ext>
            </a:extLst>
          </p:cNvPr>
          <p:cNvSpPr>
            <a:spLocks noGrp="1"/>
          </p:cNvSpPr>
          <p:nvPr/>
        </p:nvSpPr>
        <p:spPr>
          <a:xfrm>
            <a:off x="704850" y="2314575"/>
            <a:ext cx="10810875" cy="0"/>
          </a:xfrm>
          <a:prstGeom prst="line">
            <a:avLst/>
          </a:prstGeom>
          <a:noFill/>
          <a:ln w="13335">
            <a:solidFill>
              <a:srgbClr val="DEE5EA"/>
            </a:solidFill>
          </a:ln>
        </p:spPr>
        <p:txBody>
          <a:bodyPr/>
          <a:lstStyle/>
          <a:p>
            <a:endParaRPr lang="en-US"/>
          </a:p>
        </p:txBody>
      </p:sp>
      <p:sp>
        <p:nvSpPr>
          <p:cNvPr id="5" name="Chains">
            <a:extLst>
              <a:ext uri="{FF2B5EF4-FFF2-40B4-BE49-F238E27FC236}">
                <a16:creationId xmlns:a16="http://schemas.microsoft.com/office/drawing/2014/main" id="{86B9233D-A4D9-4E5B-BC13-D468CA786102}"/>
              </a:ext>
            </a:extLst>
          </p:cNvPr>
          <p:cNvSpPr>
            <a:spLocks noGrp="1"/>
          </p:cNvSpPr>
          <p:nvPr/>
        </p:nvSpPr>
        <p:spPr>
          <a:xfrm>
            <a:off x="704850" y="2619375"/>
            <a:ext cx="3048000" cy="581025"/>
          </a:xfrm>
          <a:prstGeom prst="rect">
            <a:avLst/>
          </a:prstGeom>
          <a:noFill/>
          <a:ln w="0">
            <a:noFill/>
          </a:ln>
        </p:spPr>
        <p:txBody>
          <a:bodyPr anchor="ctr">
            <a:noAutofit/>
          </a:bodyPr>
          <a:lstStyle/>
          <a:p>
            <a:pPr algn="l">
              <a:defRPr sz="2775" b="1">
                <a:solidFill>
                  <a:srgbClr val="368B70"/>
                </a:solidFill>
                <a:latin typeface="Calibri"/>
                <a:ea typeface="Calibri"/>
                <a:cs typeface="Calibri"/>
              </a:defRPr>
            </a:pPr>
            <a:r>
              <a:rPr sz="2775" b="1">
                <a:solidFill>
                  <a:srgbClr val="368B70"/>
                </a:solidFill>
                <a:latin typeface="Calibri"/>
                <a:ea typeface="Calibri"/>
                <a:cs typeface="Calibri"/>
              </a:rPr>
              <a:t>Chains</a:t>
            </a:r>
          </a:p>
        </p:txBody>
      </p:sp>
      <p:sp>
        <p:nvSpPr>
          <p:cNvPr id="6" name="Link Consistent Positional Evidence">
            <a:extLst>
              <a:ext uri="{FF2B5EF4-FFF2-40B4-BE49-F238E27FC236}">
                <a16:creationId xmlns:a16="http://schemas.microsoft.com/office/drawing/2014/main" id="{EA692CC1-1E79-4D30-95CE-15CAA0AB6A4C}"/>
              </a:ext>
            </a:extLst>
          </p:cNvPr>
          <p:cNvSpPr>
            <a:spLocks noGrp="1"/>
          </p:cNvSpPr>
          <p:nvPr/>
        </p:nvSpPr>
        <p:spPr>
          <a:xfrm>
            <a:off x="4276725" y="2619375"/>
            <a:ext cx="7239000" cy="619125"/>
          </a:xfrm>
          <a:prstGeom prst="rect">
            <a:avLst/>
          </a:prstGeom>
          <a:noFill/>
          <a:ln w="0">
            <a:noFill/>
          </a:ln>
        </p:spPr>
        <p:txBody>
          <a:bodyPr anchor="ctr">
            <a:noAutofit/>
          </a:bodyPr>
          <a:lstStyle/>
          <a:p>
            <a:pPr algn="l">
              <a:defRPr sz="2700" b="0">
                <a:solidFill>
                  <a:srgbClr val="24313B"/>
                </a:solidFill>
                <a:latin typeface="Calibri"/>
                <a:ea typeface="Calibri"/>
                <a:cs typeface="Calibri"/>
              </a:defRPr>
            </a:pPr>
            <a:r>
              <a:rPr sz="2700" b="0">
                <a:solidFill>
                  <a:srgbClr val="24313B"/>
                </a:solidFill>
                <a:latin typeface="Calibri"/>
                <a:ea typeface="Calibri"/>
                <a:cs typeface="Calibri"/>
              </a:rPr>
              <a:t>Link consistent positional evidence</a:t>
            </a:r>
          </a:p>
        </p:txBody>
      </p:sp>
      <p:sp>
        <p:nvSpPr>
          <p:cNvPr id="7" name="Straight Connector 6">
            <a:extLst>
              <a:ext uri="{FF2B5EF4-FFF2-40B4-BE49-F238E27FC236}">
                <a16:creationId xmlns:a16="http://schemas.microsoft.com/office/drawing/2014/main" id="{8F7FA3BC-8DCC-4C8B-9D74-78308FB08867}"/>
              </a:ext>
            </a:extLst>
          </p:cNvPr>
          <p:cNvSpPr>
            <a:spLocks noGrp="1"/>
          </p:cNvSpPr>
          <p:nvPr/>
        </p:nvSpPr>
        <p:spPr>
          <a:xfrm>
            <a:off x="704850" y="3495675"/>
            <a:ext cx="10810875" cy="0"/>
          </a:xfrm>
          <a:prstGeom prst="line">
            <a:avLst/>
          </a:prstGeom>
          <a:noFill/>
          <a:ln w="13335">
            <a:solidFill>
              <a:srgbClr val="DEE5EA"/>
            </a:solidFill>
          </a:ln>
        </p:spPr>
        <p:txBody>
          <a:bodyPr/>
          <a:lstStyle/>
          <a:p>
            <a:endParaRPr lang="en-US"/>
          </a:p>
        </p:txBody>
      </p:sp>
      <p:sp>
        <p:nvSpPr>
          <p:cNvPr id="8" name="Alignment">
            <a:extLst>
              <a:ext uri="{FF2B5EF4-FFF2-40B4-BE49-F238E27FC236}">
                <a16:creationId xmlns:a16="http://schemas.microsoft.com/office/drawing/2014/main" id="{A062DB16-364E-46A2-9368-5CD4E565B5F5}"/>
              </a:ext>
            </a:extLst>
          </p:cNvPr>
          <p:cNvSpPr>
            <a:spLocks noGrp="1"/>
          </p:cNvSpPr>
          <p:nvPr/>
        </p:nvSpPr>
        <p:spPr>
          <a:xfrm>
            <a:off x="704850" y="3800475"/>
            <a:ext cx="3048000" cy="581025"/>
          </a:xfrm>
          <a:prstGeom prst="rect">
            <a:avLst/>
          </a:prstGeom>
          <a:noFill/>
          <a:ln w="0">
            <a:noFill/>
          </a:ln>
        </p:spPr>
        <p:txBody>
          <a:bodyPr anchor="ctr">
            <a:noAutofit/>
          </a:bodyPr>
          <a:lstStyle/>
          <a:p>
            <a:pPr algn="l">
              <a:defRPr sz="2775" b="1">
                <a:solidFill>
                  <a:srgbClr val="8273B6"/>
                </a:solidFill>
                <a:latin typeface="Calibri"/>
                <a:ea typeface="Calibri"/>
                <a:cs typeface="Calibri"/>
              </a:defRPr>
            </a:pPr>
            <a:r>
              <a:rPr sz="2775" b="1">
                <a:solidFill>
                  <a:srgbClr val="8273B6"/>
                </a:solidFill>
                <a:latin typeface="Calibri"/>
                <a:ea typeface="Calibri"/>
                <a:cs typeface="Calibri"/>
              </a:rPr>
              <a:t>Alignment</a:t>
            </a:r>
          </a:p>
        </p:txBody>
      </p:sp>
      <p:sp>
        <p:nvSpPr>
          <p:cNvPr id="9" name="Resolve Base-Level Differences">
            <a:extLst>
              <a:ext uri="{FF2B5EF4-FFF2-40B4-BE49-F238E27FC236}">
                <a16:creationId xmlns:a16="http://schemas.microsoft.com/office/drawing/2014/main" id="{69466A74-EAF8-47E3-9428-9BCB89C27994}"/>
              </a:ext>
            </a:extLst>
          </p:cNvPr>
          <p:cNvSpPr>
            <a:spLocks noGrp="1"/>
          </p:cNvSpPr>
          <p:nvPr/>
        </p:nvSpPr>
        <p:spPr>
          <a:xfrm>
            <a:off x="4276725" y="3800475"/>
            <a:ext cx="7239000" cy="619125"/>
          </a:xfrm>
          <a:prstGeom prst="rect">
            <a:avLst/>
          </a:prstGeom>
          <a:noFill/>
          <a:ln w="0">
            <a:noFill/>
          </a:ln>
        </p:spPr>
        <p:txBody>
          <a:bodyPr anchor="ctr">
            <a:noAutofit/>
          </a:bodyPr>
          <a:lstStyle/>
          <a:p>
            <a:pPr algn="l">
              <a:defRPr sz="2700" b="0">
                <a:solidFill>
                  <a:srgbClr val="24313B"/>
                </a:solidFill>
                <a:latin typeface="Calibri"/>
                <a:ea typeface="Calibri"/>
                <a:cs typeface="Calibri"/>
              </a:defRPr>
            </a:pPr>
            <a:r>
              <a:rPr sz="2700" b="0">
                <a:solidFill>
                  <a:srgbClr val="24313B"/>
                </a:solidFill>
                <a:latin typeface="Calibri"/>
                <a:ea typeface="Calibri"/>
                <a:cs typeface="Calibri"/>
              </a:rPr>
              <a:t>Resolve base-level differences</a:t>
            </a:r>
          </a:p>
        </p:txBody>
      </p:sp>
      <p:sp>
        <p:nvSpPr>
          <p:cNvPr id="10" name="Straight Connector 9">
            <a:extLst>
              <a:ext uri="{FF2B5EF4-FFF2-40B4-BE49-F238E27FC236}">
                <a16:creationId xmlns:a16="http://schemas.microsoft.com/office/drawing/2014/main" id="{6226E8FB-AC48-4BA7-9262-3611B4D573C7}"/>
              </a:ext>
            </a:extLst>
          </p:cNvPr>
          <p:cNvSpPr>
            <a:spLocks noGrp="1"/>
          </p:cNvSpPr>
          <p:nvPr/>
        </p:nvSpPr>
        <p:spPr>
          <a:xfrm>
            <a:off x="704850" y="4676775"/>
            <a:ext cx="10810875" cy="0"/>
          </a:xfrm>
          <a:prstGeom prst="line">
            <a:avLst/>
          </a:prstGeom>
          <a:noFill/>
          <a:ln w="13335">
            <a:solidFill>
              <a:srgbClr val="DEE5EA"/>
            </a:solidFill>
          </a:ln>
        </p:spPr>
        <p:txBody>
          <a:bodyPr/>
          <a:lstStyle/>
          <a:p>
            <a:endParaRPr lang="en-US"/>
          </a:p>
        </p:txBody>
      </p:sp>
      <p:sp>
        <p:nvSpPr>
          <p:cNvPr id="11" name="Pangenomes">
            <a:extLst>
              <a:ext uri="{FF2B5EF4-FFF2-40B4-BE49-F238E27FC236}">
                <a16:creationId xmlns:a16="http://schemas.microsoft.com/office/drawing/2014/main" id="{E15D9988-E013-481A-8C5A-BFE01A10D401}"/>
              </a:ext>
            </a:extLst>
          </p:cNvPr>
          <p:cNvSpPr>
            <a:spLocks noGrp="1"/>
          </p:cNvSpPr>
          <p:nvPr/>
        </p:nvSpPr>
        <p:spPr>
          <a:xfrm>
            <a:off x="704850" y="4981575"/>
            <a:ext cx="3048000" cy="581025"/>
          </a:xfrm>
          <a:prstGeom prst="rect">
            <a:avLst/>
          </a:prstGeom>
          <a:noFill/>
          <a:ln w="0">
            <a:noFill/>
          </a:ln>
        </p:spPr>
        <p:txBody>
          <a:bodyPr anchor="ctr">
            <a:noAutofit/>
          </a:bodyPr>
          <a:lstStyle/>
          <a:p>
            <a:pPr algn="l">
              <a:defRPr sz="2775" b="1">
                <a:solidFill>
                  <a:srgbClr val="287F8E"/>
                </a:solidFill>
                <a:latin typeface="Calibri"/>
                <a:ea typeface="Calibri"/>
                <a:cs typeface="Calibri"/>
              </a:defRPr>
            </a:pPr>
            <a:r>
              <a:rPr sz="2775" b="1">
                <a:solidFill>
                  <a:srgbClr val="287F8E"/>
                </a:solidFill>
                <a:latin typeface="Calibri"/>
                <a:ea typeface="Calibri"/>
                <a:cs typeface="Calibri"/>
              </a:rPr>
              <a:t>Pangenomes</a:t>
            </a:r>
          </a:p>
        </p:txBody>
      </p:sp>
      <p:sp>
        <p:nvSpPr>
          <p:cNvPr id="12" name="Represent Alternatives Across Genomes">
            <a:extLst>
              <a:ext uri="{FF2B5EF4-FFF2-40B4-BE49-F238E27FC236}">
                <a16:creationId xmlns:a16="http://schemas.microsoft.com/office/drawing/2014/main" id="{43C2D1EE-80AB-4FE6-8537-46A376B7423E}"/>
              </a:ext>
            </a:extLst>
          </p:cNvPr>
          <p:cNvSpPr>
            <a:spLocks noGrp="1"/>
          </p:cNvSpPr>
          <p:nvPr/>
        </p:nvSpPr>
        <p:spPr>
          <a:xfrm>
            <a:off x="4276725" y="4981575"/>
            <a:ext cx="7239000" cy="619125"/>
          </a:xfrm>
          <a:prstGeom prst="rect">
            <a:avLst/>
          </a:prstGeom>
          <a:noFill/>
          <a:ln w="0">
            <a:noFill/>
          </a:ln>
        </p:spPr>
        <p:txBody>
          <a:bodyPr anchor="ctr">
            <a:noAutofit/>
          </a:bodyPr>
          <a:lstStyle/>
          <a:p>
            <a:pPr algn="l">
              <a:defRPr sz="2700" b="0">
                <a:solidFill>
                  <a:srgbClr val="24313B"/>
                </a:solidFill>
                <a:latin typeface="Calibri"/>
                <a:ea typeface="Calibri"/>
                <a:cs typeface="Calibri"/>
              </a:defRPr>
            </a:pPr>
            <a:r>
              <a:rPr sz="2700" b="0">
                <a:solidFill>
                  <a:srgbClr val="24313B"/>
                </a:solidFill>
                <a:latin typeface="Calibri"/>
                <a:ea typeface="Calibri"/>
                <a:cs typeface="Calibri"/>
              </a:rPr>
              <a:t>Represent alternatives across genomes</a:t>
            </a:r>
          </a:p>
        </p:txBody>
      </p:sp>
      <p:sp>
        <p:nvSpPr>
          <p:cNvPr id="1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F7B4B3EB-8A18-4DAD-85CC-E78FED4177C5}" type="slidenum">
              <a:rPr lang="en-US" sz="2400" b="1">
                <a:solidFill>
                  <a:srgbClr val="000000"/>
                </a:solidFill>
                <a:latin typeface="Garamond"/>
                <a:ea typeface="Garamond"/>
                <a:cs typeface="Garamond"/>
              </a:rPr>
              <a:t>41</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40172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41EA3-300A-46C7-35B4-A510DFA6F77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C2C175-D28E-E2EF-E26B-EB2DA140A4C7}"/>
              </a:ext>
            </a:extLst>
          </p:cNvPr>
          <p:cNvSpPr>
            <a:spLocks noGrp="1"/>
          </p:cNvSpPr>
          <p:nvPr>
            <p:ph idx="1"/>
          </p:nvPr>
        </p:nvSpPr>
        <p:spPr/>
        <p:txBody>
          <a:bodyPr/>
          <a:lstStyle/>
          <a:p>
            <a:r>
              <a:rPr lang="en-US" sz="2000" b="1" dirty="0">
                <a:latin typeface="Calibri"/>
                <a:cs typeface="Calibri"/>
              </a:rPr>
              <a:t>From molecules to genomic variations: Accelerating genome analysis via</a:t>
            </a:r>
            <a:br>
              <a:rPr lang="en-US" sz="2000" b="1" dirty="0">
                <a:latin typeface="Calibri"/>
                <a:cs typeface="Calibri"/>
              </a:rPr>
            </a:br>
            <a:r>
              <a:rPr lang="en-US" sz="2000" b="1" dirty="0">
                <a:latin typeface="Calibri"/>
                <a:cs typeface="Calibri"/>
              </a:rPr>
              <a:t>intelligent algorithms and architectures</a:t>
            </a:r>
            <a:br>
              <a:rPr lang="en-US" sz="2000" b="1" dirty="0">
                <a:latin typeface="Calibri"/>
                <a:cs typeface="Calibri"/>
              </a:rPr>
            </a:br>
            <a:r>
              <a:rPr lang="en-US" sz="2000" dirty="0">
                <a:latin typeface="Calibri"/>
                <a:cs typeface="Calibri"/>
              </a:rPr>
              <a:t>Mohammed </a:t>
            </a:r>
            <a:r>
              <a:rPr lang="en-US" sz="2000" dirty="0" err="1">
                <a:latin typeface="Calibri"/>
                <a:cs typeface="Calibri"/>
              </a:rPr>
              <a:t>Alser</a:t>
            </a:r>
            <a:r>
              <a:rPr lang="en-US" sz="2000" dirty="0">
                <a:latin typeface="Calibri"/>
                <a:cs typeface="Calibri"/>
              </a:rPr>
              <a:t>, Joel </a:t>
            </a:r>
            <a:r>
              <a:rPr lang="en-US" sz="2000" dirty="0" err="1">
                <a:latin typeface="Calibri"/>
                <a:cs typeface="Calibri"/>
              </a:rPr>
              <a:t>Lindegger</a:t>
            </a:r>
            <a:r>
              <a:rPr lang="en-US" sz="2000" dirty="0">
                <a:latin typeface="Calibri"/>
                <a:cs typeface="Calibri"/>
              </a:rPr>
              <a:t>, </a:t>
            </a:r>
            <a:r>
              <a:rPr lang="en-US" sz="2000" u="sng" dirty="0">
                <a:latin typeface="Calibri"/>
                <a:cs typeface="Calibri"/>
              </a:rPr>
              <a:t>Can Firtina</a:t>
            </a:r>
            <a:r>
              <a:rPr lang="en-US" sz="2000" dirty="0">
                <a:latin typeface="Calibri"/>
                <a:cs typeface="Calibri"/>
              </a:rPr>
              <a:t>, Nour </a:t>
            </a:r>
            <a:r>
              <a:rPr lang="en-US" sz="2000" dirty="0" err="1">
                <a:latin typeface="Calibri"/>
                <a:cs typeface="Calibri"/>
              </a:rPr>
              <a:t>Almadhoun</a:t>
            </a:r>
            <a:r>
              <a:rPr lang="en-US" sz="2000" dirty="0">
                <a:latin typeface="Calibri"/>
                <a:cs typeface="Calibri"/>
              </a:rPr>
              <a:t>, </a:t>
            </a:r>
            <a:r>
              <a:rPr lang="en-US" sz="2000" dirty="0" err="1">
                <a:latin typeface="Calibri"/>
                <a:cs typeface="Calibri"/>
              </a:rPr>
              <a:t>Haiyu</a:t>
            </a:r>
            <a:r>
              <a:rPr lang="en-US" sz="2000" dirty="0">
                <a:latin typeface="Calibri"/>
                <a:cs typeface="Calibri"/>
              </a:rPr>
              <a:t> Mao, Gagandeep Singh, Juan Gomez-Luna, Onur Mutlu</a:t>
            </a:r>
            <a:br>
              <a:rPr lang="en-US" sz="2000" dirty="0">
                <a:latin typeface="Calibri"/>
                <a:cs typeface="Calibri"/>
              </a:rPr>
            </a:br>
            <a:r>
              <a:rPr lang="en-US" sz="2000" dirty="0">
                <a:latin typeface="Calibri"/>
                <a:cs typeface="Calibri"/>
                <a:hlinkClick r:id="rId3"/>
              </a:rPr>
              <a:t>Computational and Structural Biotechnology Journal (</a:t>
            </a:r>
            <a:r>
              <a:rPr lang="en-US" sz="2000" b="1" dirty="0">
                <a:latin typeface="Calibri"/>
                <a:cs typeface="Calibri"/>
                <a:hlinkClick r:id="rId3"/>
              </a:rPr>
              <a:t>CSBJ</a:t>
            </a:r>
            <a:r>
              <a:rPr lang="en-US" sz="2000" dirty="0">
                <a:latin typeface="Calibri"/>
                <a:cs typeface="Calibri"/>
                <a:hlinkClick r:id="rId3"/>
              </a:rPr>
              <a:t>)</a:t>
            </a:r>
            <a:r>
              <a:rPr lang="en-US" sz="2000" dirty="0">
                <a:latin typeface="Calibri"/>
                <a:cs typeface="Calibri"/>
              </a:rPr>
              <a:t>, August 2022.</a:t>
            </a:r>
            <a:br>
              <a:rPr lang="en-US" sz="2000" dirty="0">
                <a:latin typeface="Calibri"/>
                <a:cs typeface="Calibri"/>
              </a:rPr>
            </a:br>
            <a:r>
              <a:rPr lang="en-US" sz="2000" dirty="0">
                <a:latin typeface="Calibri"/>
                <a:cs typeface="Calibri"/>
                <a:hlinkClick r:id="rId4"/>
              </a:rPr>
              <a:t>[PDF]</a:t>
            </a:r>
            <a:r>
              <a:rPr lang="en-US" sz="2000" dirty="0">
                <a:latin typeface="Calibri"/>
                <a:cs typeface="Calibri"/>
              </a:rPr>
              <a:t> </a:t>
            </a:r>
            <a:r>
              <a:rPr lang="en-US" sz="2000" dirty="0">
                <a:latin typeface="Calibri"/>
                <a:cs typeface="Calibri"/>
                <a:hlinkClick r:id="rId5"/>
              </a:rPr>
              <a:t>[Code]</a:t>
            </a:r>
            <a:r>
              <a:rPr lang="en-US" sz="2000" dirty="0">
                <a:latin typeface="Calibri"/>
                <a:cs typeface="Calibri"/>
              </a:rPr>
              <a:t> </a:t>
            </a:r>
            <a:r>
              <a:rPr lang="en-US" sz="2000" dirty="0">
                <a:latin typeface="Calibri"/>
                <a:cs typeface="Calibri"/>
                <a:hlinkClick r:id="rId6"/>
              </a:rPr>
              <a:t>[DOI]</a:t>
            </a:r>
            <a:endParaRPr lang="en-US" sz="2000" dirty="0">
              <a:latin typeface="Calibri"/>
              <a:cs typeface="Calibri"/>
            </a:endParaRPr>
          </a:p>
        </p:txBody>
      </p:sp>
      <p:sp>
        <p:nvSpPr>
          <p:cNvPr id="3" name="Title 2">
            <a:extLst>
              <a:ext uri="{FF2B5EF4-FFF2-40B4-BE49-F238E27FC236}">
                <a16:creationId xmlns:a16="http://schemas.microsoft.com/office/drawing/2014/main" id="{8BB08E1D-F4BA-7845-5A46-191EE9DDBE2A}"/>
              </a:ext>
            </a:extLst>
          </p:cNvPr>
          <p:cNvSpPr>
            <a:spLocks noGrp="1"/>
          </p:cNvSpPr>
          <p:nvPr>
            <p:ph type="title"/>
          </p:nvPr>
        </p:nvSpPr>
        <p:spPr/>
        <p:txBody>
          <a:bodyPr/>
          <a:lstStyle/>
          <a:p>
            <a:r>
              <a:rPr lang="en-US" dirty="0"/>
              <a:t>Recommended: Genome Analysis Steps </a:t>
            </a:r>
            <a:r>
              <a:rPr lang="en-US" sz="2400" dirty="0"/>
              <a:t>[CSBJ '22]</a:t>
            </a:r>
          </a:p>
        </p:txBody>
      </p:sp>
      <p:sp>
        <p:nvSpPr>
          <p:cNvPr id="4" name="Slide Number Placeholder 3">
            <a:extLst>
              <a:ext uri="{FF2B5EF4-FFF2-40B4-BE49-F238E27FC236}">
                <a16:creationId xmlns:a16="http://schemas.microsoft.com/office/drawing/2014/main" id="{093F745C-0878-6190-1495-169E711F7078}"/>
              </a:ext>
            </a:extLst>
          </p:cNvPr>
          <p:cNvSpPr>
            <a:spLocks noGrp="1"/>
          </p:cNvSpPr>
          <p:nvPr>
            <p:ph type="sldNum" sz="quarter" idx="12"/>
          </p:nvPr>
        </p:nvSpPr>
        <p:spPr/>
        <p:txBody>
          <a:bodyPr/>
          <a:lstStyle/>
          <a:p>
            <a:fld id="{926C5CFF-FC03-5F4C-B716-CBEBB43E48DE}" type="slidenum">
              <a:rPr lang="en-US" smtClean="0">
                <a:latin typeface="Garamond"/>
                <a:cs typeface="Calibri"/>
              </a:rPr>
              <a:t>42</a:t>
            </a:fld>
            <a:endParaRPr lang="en-US" dirty="0">
              <a:latin typeface="Garamond"/>
              <a:cs typeface="Calibri"/>
            </a:endParaRPr>
          </a:p>
        </p:txBody>
      </p:sp>
      <p:pic>
        <p:nvPicPr>
          <p:cNvPr id="6" name="Picture 5">
            <a:extLst>
              <a:ext uri="{FF2B5EF4-FFF2-40B4-BE49-F238E27FC236}">
                <a16:creationId xmlns:a16="http://schemas.microsoft.com/office/drawing/2014/main" id="{F2B91254-5B04-7D48-03C1-B32B142A0B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031" y="3189632"/>
            <a:ext cx="11351937" cy="2441147"/>
          </a:xfrm>
          <a:prstGeom prst="rect">
            <a:avLst/>
          </a:prstGeom>
        </p:spPr>
      </p:pic>
    </p:spTree>
    <p:extLst>
      <p:ext uri="{BB962C8B-B14F-4D97-AF65-F5344CB8AC3E}">
        <p14:creationId xmlns:p14="http://schemas.microsoft.com/office/powerpoint/2010/main" val="3216843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7C0D8-19D2-B5FE-A93B-BBA69DA52C3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Genome Analysis Pipeline</a:t>
            </a:r>
          </a:p>
        </p:txBody>
      </p:sp>
      <p:pic>
        <p:nvPicPr>
          <p:cNvPr id="5" name="Picture 4">
            <a:extLst>
              <a:ext uri="{FF2B5EF4-FFF2-40B4-BE49-F238E27FC236}">
                <a16:creationId xmlns:a16="http://schemas.microsoft.com/office/drawing/2014/main" id="{925C81CB-1034-5449-EDF0-28E4B5569CCC}"/>
              </a:ext>
            </a:extLst>
          </p:cNvPr>
          <p:cNvPicPr>
            <a:picLocks noChangeAspect="1"/>
          </p:cNvPicPr>
          <p:nvPr/>
        </p:nvPicPr>
        <p:blipFill>
          <a:blip r:embed="rId2"/>
          <a:stretch>
            <a:fillRect/>
          </a:stretch>
        </p:blipFill>
        <p:spPr>
          <a:xfrm>
            <a:off x="2835073" y="1219200"/>
            <a:ext cx="6521854" cy="4946104"/>
          </a:xfrm>
          <a:prstGeom prst="rect">
            <a:avLst/>
          </a:prstGeom>
        </p:spPr>
      </p:pic>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381EB7E3-5863-42E3-854D-869E8E1EEBC4}" type="slidenum">
              <a:rPr lang="en-US" sz="2400" b="1">
                <a:solidFill>
                  <a:srgbClr val="000000"/>
                </a:solidFill>
                <a:latin typeface="Garamond"/>
                <a:ea typeface="Garamond"/>
                <a:cs typeface="Garamond"/>
              </a:rPr>
              <a:t>43</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527822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CE2D1-59B5-0D6D-A105-09BAB0DFEC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Further Steps in Genome Analysis</a:t>
            </a:r>
          </a:p>
        </p:txBody>
      </p:sp>
      <p:pic>
        <p:nvPicPr>
          <p:cNvPr id="5" name="Picture 4">
            <a:extLst>
              <a:ext uri="{FF2B5EF4-FFF2-40B4-BE49-F238E27FC236}">
                <a16:creationId xmlns:a16="http://schemas.microsoft.com/office/drawing/2014/main" id="{9E60F813-8DD2-41C5-3965-E8912A892504}"/>
              </a:ext>
            </a:extLst>
          </p:cNvPr>
          <p:cNvPicPr>
            <a:picLocks noChangeAspect="1"/>
          </p:cNvPicPr>
          <p:nvPr/>
        </p:nvPicPr>
        <p:blipFill>
          <a:blip r:embed="rId2"/>
          <a:srcRect t="76885" r="2762"/>
          <a:stretch/>
        </p:blipFill>
        <p:spPr>
          <a:xfrm>
            <a:off x="1752601" y="2636912"/>
            <a:ext cx="8856301" cy="1596566"/>
          </a:xfrm>
          <a:prstGeom prst="rect">
            <a:avLst/>
          </a:prstGeom>
        </p:spPr>
      </p:pic>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876AC79F-961D-4FC5-8DE3-E9161B44645C}" type="slidenum">
              <a:rPr lang="en-US" sz="2400" b="1">
                <a:solidFill>
                  <a:srgbClr val="000000"/>
                </a:solidFill>
                <a:latin typeface="Garamond"/>
                <a:ea typeface="Garamond"/>
                <a:cs typeface="Garamond"/>
              </a:rPr>
              <a:t>44</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53068272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2B5A-75A4-8443-2466-6E620754080A}"/>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Metagenomics</a:t>
            </a:r>
          </a:p>
        </p:txBody>
      </p:sp>
      <p:sp>
        <p:nvSpPr>
          <p:cNvPr id="3" name="Content Placeholder 2">
            <a:extLst>
              <a:ext uri="{FF2B5EF4-FFF2-40B4-BE49-F238E27FC236}">
                <a16:creationId xmlns:a16="http://schemas.microsoft.com/office/drawing/2014/main" id="{EEC9DD57-96F3-DE25-72EC-702362B8F7AB}"/>
              </a:ext>
            </a:extLst>
          </p:cNvPr>
          <p:cNvSpPr>
            <a:spLocks noGrp="1"/>
          </p:cNvSpPr>
          <p:nvPr>
            <p:ph idx="1"/>
          </p:nvPr>
        </p:nvSpPr>
        <p:spPr>
          <a:xfrm>
            <a:off x="1790700" y="2750145"/>
            <a:ext cx="9091416" cy="1357710"/>
          </a:xfrm>
        </p:spPr>
        <p:txBody>
          <a:bodyPr/>
          <a:lstStyle/>
          <a:p>
            <a:pPr marL="0" indent="0" algn="ctr">
              <a:buNone/>
            </a:pPr>
            <a:r>
              <a:rPr lang="en-US" sz="4000" b="1" kern="1200" dirty="0">
                <a:latin typeface="Calibri"/>
                <a:ea typeface="Calibri"/>
                <a:cs typeface="Calibri"/>
              </a:rPr>
              <a:t>How to analyze many </a:t>
            </a:r>
            <a:r>
              <a:rPr lang="en-US" sz="4000" b="1" i="1" kern="1200" dirty="0">
                <a:latin typeface="Calibri"/>
                <a:ea typeface="Calibri"/>
                <a:cs typeface="Calibri"/>
              </a:rPr>
              <a:t>unknown</a:t>
            </a:r>
            <a:r>
              <a:rPr lang="en-US" sz="4000" b="1" kern="1200" dirty="0">
                <a:latin typeface="Calibri"/>
                <a:ea typeface="Calibri"/>
                <a:cs typeface="Calibri"/>
              </a:rPr>
              <a:t> organisms </a:t>
            </a:r>
            <a:r>
              <a:rPr lang="en-US" sz="4000" kern="1200" dirty="0">
                <a:latin typeface="Calibri"/>
                <a:ea typeface="Calibri"/>
                <a:cs typeface="Calibri"/>
              </a:rPr>
              <a:t>in the same environment?</a:t>
            </a:r>
            <a:endParaRPr lang="en-US" sz="4000" dirty="0">
              <a:solidFill>
                <a:srgbClr val="FF0000"/>
              </a:solidFill>
              <a:latin typeface="Calibri"/>
              <a:ea typeface="Calibri"/>
              <a:cs typeface="Calibri"/>
            </a:endParaRPr>
          </a:p>
        </p:txBody>
      </p:sp>
      <p:grpSp>
        <p:nvGrpSpPr>
          <p:cNvPr id="20" name="Group 19">
            <a:extLst>
              <a:ext uri="{FF2B5EF4-FFF2-40B4-BE49-F238E27FC236}">
                <a16:creationId xmlns:a16="http://schemas.microsoft.com/office/drawing/2014/main" id="{68E8C75C-3F91-7D25-F0CC-E97B43278032}"/>
              </a:ext>
            </a:extLst>
          </p:cNvPr>
          <p:cNvGrpSpPr/>
          <p:nvPr/>
        </p:nvGrpSpPr>
        <p:grpSpPr>
          <a:xfrm>
            <a:off x="4541343" y="4346508"/>
            <a:ext cx="3033115" cy="1592330"/>
            <a:chOff x="6047821" y="6661206"/>
            <a:chExt cx="3033115" cy="1592330"/>
          </a:xfrm>
        </p:grpSpPr>
        <p:sp>
          <p:nvSpPr>
            <p:cNvPr id="6" name="Rounded Rectangle 5">
              <a:extLst>
                <a:ext uri="{FF2B5EF4-FFF2-40B4-BE49-F238E27FC236}">
                  <a16:creationId xmlns:a16="http://schemas.microsoft.com/office/drawing/2014/main" id="{535B6CFD-3DC5-72AA-80BC-4E91B858858E}"/>
                </a:ext>
              </a:extLst>
            </p:cNvPr>
            <p:cNvSpPr/>
            <p:nvPr/>
          </p:nvSpPr>
          <p:spPr>
            <a:xfrm>
              <a:off x="6047821" y="7101408"/>
              <a:ext cx="3033115" cy="1152128"/>
            </a:xfrm>
            <a:prstGeom prst="roundRect">
              <a:avLst/>
            </a:prstGeom>
            <a:solidFill>
              <a:srgbClr val="E5EFFE"/>
            </a:solidFill>
            <a:ln w="31750" cap="flat" cmpd="sng" algn="ctr">
              <a:solidFill>
                <a:srgbClr val="60A0FE"/>
              </a:solidFill>
              <a:prstDash val="solid"/>
            </a:ln>
            <a:effectLst/>
          </p:spPr>
          <p:txBody>
            <a:bodyPr rtlCol="0" anchor="ctr"/>
            <a:lstStyle/>
            <a:p>
              <a:pPr algn="ctr" defTabSz="1600847"/>
              <a:endParaRPr lang="en-US" sz="1600" b="1" kern="0" dirty="0">
                <a:latin typeface="Calibri"/>
                <a:ea typeface="Calibri"/>
                <a:cs typeface="Calibri"/>
              </a:endParaRPr>
            </a:p>
          </p:txBody>
        </p:sp>
        <p:grpSp>
          <p:nvGrpSpPr>
            <p:cNvPr id="7" name="Group 6">
              <a:extLst>
                <a:ext uri="{FF2B5EF4-FFF2-40B4-BE49-F238E27FC236}">
                  <a16:creationId xmlns:a16="http://schemas.microsoft.com/office/drawing/2014/main" id="{E317293A-EA45-4056-44FC-FE8AFB869F9B}"/>
                </a:ext>
              </a:extLst>
            </p:cNvPr>
            <p:cNvGrpSpPr/>
            <p:nvPr/>
          </p:nvGrpSpPr>
          <p:grpSpPr>
            <a:xfrm>
              <a:off x="6360022" y="6661206"/>
              <a:ext cx="2408713" cy="1515715"/>
              <a:chOff x="15157176" y="7794451"/>
              <a:chExt cx="2408713" cy="1515715"/>
            </a:xfrm>
          </p:grpSpPr>
          <p:sp>
            <p:nvSpPr>
              <p:cNvPr id="8" name="TextBox 7">
                <a:extLst>
                  <a:ext uri="{FF2B5EF4-FFF2-40B4-BE49-F238E27FC236}">
                    <a16:creationId xmlns:a16="http://schemas.microsoft.com/office/drawing/2014/main" id="{F149425B-D38F-854C-BF25-A919F9B0B0F9}"/>
                  </a:ext>
                </a:extLst>
              </p:cNvPr>
              <p:cNvSpPr txBox="1"/>
              <p:nvPr/>
            </p:nvSpPr>
            <p:spPr>
              <a:xfrm>
                <a:off x="15742041" y="8260434"/>
                <a:ext cx="1238982" cy="215444"/>
              </a:xfrm>
              <a:prstGeom prst="rect">
                <a:avLst/>
              </a:prstGeom>
              <a:noFill/>
            </p:spPr>
            <p:txBody>
              <a:bodyPr wrap="square" lIns="0" tIns="0" rIns="0" bIns="0">
                <a:spAutoFit/>
              </a:bodyPr>
              <a:lstStyle/>
              <a:p>
                <a:pPr algn="ctr" defTabSz="1600847"/>
                <a:r>
                  <a:rPr lang="en-US" sz="1400" b="1" kern="0" dirty="0">
                    <a:latin typeface="Calibri"/>
                    <a:ea typeface="Calibri"/>
                    <a:cs typeface="Calibri"/>
                  </a:rPr>
                  <a:t>Metagenomics</a:t>
                </a:r>
              </a:p>
            </p:txBody>
          </p:sp>
          <p:grpSp>
            <p:nvGrpSpPr>
              <p:cNvPr id="9" name="Group 8">
                <a:extLst>
                  <a:ext uri="{FF2B5EF4-FFF2-40B4-BE49-F238E27FC236}">
                    <a16:creationId xmlns:a16="http://schemas.microsoft.com/office/drawing/2014/main" id="{75E0982F-8441-F65A-99FC-FEC1969A4514}"/>
                  </a:ext>
                </a:extLst>
              </p:cNvPr>
              <p:cNvGrpSpPr/>
              <p:nvPr/>
            </p:nvGrpSpPr>
            <p:grpSpPr>
              <a:xfrm>
                <a:off x="15157176" y="7794451"/>
                <a:ext cx="2408713" cy="1515715"/>
                <a:chOff x="15157176" y="7794451"/>
                <a:chExt cx="2408713" cy="1515715"/>
              </a:xfrm>
            </p:grpSpPr>
            <p:graphicFrame>
              <p:nvGraphicFramePr>
                <p:cNvPr id="10" name="Chart 9">
                  <a:extLst>
                    <a:ext uri="{FF2B5EF4-FFF2-40B4-BE49-F238E27FC236}">
                      <a16:creationId xmlns:a16="http://schemas.microsoft.com/office/drawing/2014/main" id="{B5E44C0F-3408-1CFB-690D-B6BCBBCBF4B5}"/>
                    </a:ext>
                  </a:extLst>
                </p:cNvPr>
                <p:cNvGraphicFramePr>
                  <a:graphicFrameLocks noChangeAspect="1"/>
                </p:cNvGraphicFramePr>
                <p:nvPr/>
              </p:nvGraphicFramePr>
              <p:xfrm>
                <a:off x="16565249" y="7794451"/>
                <a:ext cx="1000640" cy="1515715"/>
              </p:xfrm>
              <a:graphic>
                <a:graphicData uri="http://schemas.openxmlformats.org/drawingml/2006/chart">
                  <c:chart xmlns:c="http://schemas.openxmlformats.org/drawingml/2006/chart" xmlns:r="http://schemas.openxmlformats.org/officeDocument/2006/relationships" r:id="rId2"/>
                </a:graphicData>
              </a:graphic>
            </p:graphicFrame>
            <p:grpSp>
              <p:nvGrpSpPr>
                <p:cNvPr id="11" name="Group 10">
                  <a:extLst>
                    <a:ext uri="{FF2B5EF4-FFF2-40B4-BE49-F238E27FC236}">
                      <a16:creationId xmlns:a16="http://schemas.microsoft.com/office/drawing/2014/main" id="{DFD3C085-153C-E9DD-5960-9237E0407AAE}"/>
                    </a:ext>
                  </a:extLst>
                </p:cNvPr>
                <p:cNvGrpSpPr/>
                <p:nvPr/>
              </p:nvGrpSpPr>
              <p:grpSpPr>
                <a:xfrm>
                  <a:off x="15157176" y="8900464"/>
                  <a:ext cx="1408073" cy="73152"/>
                  <a:chOff x="14910799" y="8900464"/>
                  <a:chExt cx="1408073" cy="73152"/>
                </a:xfrm>
              </p:grpSpPr>
              <p:cxnSp>
                <p:nvCxnSpPr>
                  <p:cNvPr id="18" name="Straight Arrow Connector 17">
                    <a:extLst>
                      <a:ext uri="{FF2B5EF4-FFF2-40B4-BE49-F238E27FC236}">
                        <a16:creationId xmlns:a16="http://schemas.microsoft.com/office/drawing/2014/main" id="{0D753A27-2CD7-1C9B-1E14-AF9A0BE2002C}"/>
                      </a:ext>
                    </a:extLst>
                  </p:cNvPr>
                  <p:cNvCxnSpPr>
                    <a:cxnSpLocks/>
                  </p:cNvCxnSpPr>
                  <p:nvPr/>
                </p:nvCxnSpPr>
                <p:spPr>
                  <a:xfrm>
                    <a:off x="15900488" y="8937040"/>
                    <a:ext cx="418384"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019307C-F6CB-2483-A422-A0117DE29572}"/>
                      </a:ext>
                    </a:extLst>
                  </p:cNvPr>
                  <p:cNvSpPr/>
                  <p:nvPr/>
                </p:nvSpPr>
                <p:spPr>
                  <a:xfrm>
                    <a:off x="14910799" y="8900464"/>
                    <a:ext cx="746683" cy="73152"/>
                  </a:xfrm>
                  <a:prstGeom prst="rect">
                    <a:avLst/>
                  </a:prstGeom>
                  <a:solidFill>
                    <a:srgbClr val="ABD2F4"/>
                  </a:solidFill>
                  <a:ln w="9525" cap="flat" cmpd="sng" algn="ctr">
                    <a:solidFill>
                      <a:schemeClr val="tx1"/>
                    </a:solidFill>
                    <a:prstDash val="solid"/>
                    <a:miter lim="800000"/>
                  </a:ln>
                  <a:effectLst/>
                </p:spPr>
                <p:txBody>
                  <a:bodyPr lIns="0" rIns="0" rtlCol="0" anchor="ctr"/>
                  <a:lstStyle/>
                  <a:p>
                    <a:pPr algn="ctr">
                      <a:defRPr>
                        <a:latin typeface="Calibri"/>
                        <a:ea typeface="Calibri"/>
                        <a:cs typeface="Calibri"/>
                      </a:defRPr>
                    </a:pPr>
                    <a:endParaRPr lang="en-CH" sz="1600" b="1" kern="0" dirty="0">
                      <a:solidFill>
                        <a:srgbClr val="5B9BD5"/>
                      </a:solidFill>
                      <a:latin typeface="Calibri"/>
                      <a:ea typeface="Calibri"/>
                      <a:cs typeface="Calibri"/>
                    </a:endParaRPr>
                  </a:p>
                </p:txBody>
              </p:sp>
            </p:grpSp>
            <p:grpSp>
              <p:nvGrpSpPr>
                <p:cNvPr id="12" name="Group 11">
                  <a:extLst>
                    <a:ext uri="{FF2B5EF4-FFF2-40B4-BE49-F238E27FC236}">
                      <a16:creationId xmlns:a16="http://schemas.microsoft.com/office/drawing/2014/main" id="{A65B99B8-7FB4-7A3C-ECFF-20EA1A16B2E1}"/>
                    </a:ext>
                  </a:extLst>
                </p:cNvPr>
                <p:cNvGrpSpPr/>
                <p:nvPr/>
              </p:nvGrpSpPr>
              <p:grpSpPr>
                <a:xfrm>
                  <a:off x="15157176" y="9116488"/>
                  <a:ext cx="1450449" cy="73152"/>
                  <a:chOff x="14910799" y="9107415"/>
                  <a:chExt cx="1450449" cy="73152"/>
                </a:xfrm>
              </p:grpSpPr>
              <p:cxnSp>
                <p:nvCxnSpPr>
                  <p:cNvPr id="16" name="Straight Arrow Connector 15">
                    <a:extLst>
                      <a:ext uri="{FF2B5EF4-FFF2-40B4-BE49-F238E27FC236}">
                        <a16:creationId xmlns:a16="http://schemas.microsoft.com/office/drawing/2014/main" id="{6E9DCA86-17E3-88EE-083A-50359FFE2762}"/>
                      </a:ext>
                    </a:extLst>
                  </p:cNvPr>
                  <p:cNvCxnSpPr>
                    <a:cxnSpLocks/>
                  </p:cNvCxnSpPr>
                  <p:nvPr/>
                </p:nvCxnSpPr>
                <p:spPr>
                  <a:xfrm>
                    <a:off x="15900488" y="9143991"/>
                    <a:ext cx="460760"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7DDE36E-BBC1-ABB4-A538-3FC9EF4997F9}"/>
                      </a:ext>
                    </a:extLst>
                  </p:cNvPr>
                  <p:cNvSpPr/>
                  <p:nvPr/>
                </p:nvSpPr>
                <p:spPr>
                  <a:xfrm>
                    <a:off x="14910799" y="9107415"/>
                    <a:ext cx="798999" cy="73152"/>
                  </a:xfrm>
                  <a:prstGeom prst="rect">
                    <a:avLst/>
                  </a:prstGeom>
                  <a:solidFill>
                    <a:srgbClr val="D77976"/>
                  </a:solidFill>
                  <a:ln w="9525" cap="flat" cmpd="sng" algn="ctr">
                    <a:solidFill>
                      <a:schemeClr val="tx1"/>
                    </a:solidFill>
                    <a:prstDash val="solid"/>
                    <a:miter lim="800000"/>
                  </a:ln>
                  <a:effectLst/>
                </p:spPr>
                <p:txBody>
                  <a:bodyPr lIns="0" rIns="0" rtlCol="0" anchor="ctr"/>
                  <a:lstStyle/>
                  <a:p>
                    <a:pPr algn="ctr">
                      <a:defRPr>
                        <a:latin typeface="Calibri"/>
                        <a:ea typeface="Calibri"/>
                        <a:cs typeface="Calibri"/>
                      </a:defRPr>
                    </a:pPr>
                    <a:endParaRPr lang="en-CH" sz="1600" b="1" kern="0" dirty="0">
                      <a:solidFill>
                        <a:srgbClr val="5B9BD5"/>
                      </a:solidFill>
                      <a:latin typeface="Calibri"/>
                      <a:ea typeface="Calibri"/>
                      <a:cs typeface="Calibri"/>
                    </a:endParaRPr>
                  </a:p>
                </p:txBody>
              </p:sp>
            </p:grpSp>
            <p:grpSp>
              <p:nvGrpSpPr>
                <p:cNvPr id="13" name="Group 12">
                  <a:extLst>
                    <a:ext uri="{FF2B5EF4-FFF2-40B4-BE49-F238E27FC236}">
                      <a16:creationId xmlns:a16="http://schemas.microsoft.com/office/drawing/2014/main" id="{CAD6692C-1212-4344-4CC6-DFFE65B61D28}"/>
                    </a:ext>
                  </a:extLst>
                </p:cNvPr>
                <p:cNvGrpSpPr/>
                <p:nvPr/>
              </p:nvGrpSpPr>
              <p:grpSpPr>
                <a:xfrm>
                  <a:off x="15157176" y="8684440"/>
                  <a:ext cx="1450449" cy="73152"/>
                  <a:chOff x="14910799" y="8689317"/>
                  <a:chExt cx="1450449" cy="73152"/>
                </a:xfrm>
              </p:grpSpPr>
              <p:cxnSp>
                <p:nvCxnSpPr>
                  <p:cNvPr id="14" name="Straight Arrow Connector 13">
                    <a:extLst>
                      <a:ext uri="{FF2B5EF4-FFF2-40B4-BE49-F238E27FC236}">
                        <a16:creationId xmlns:a16="http://schemas.microsoft.com/office/drawing/2014/main" id="{74D8DCA1-EC63-206F-0ABF-F69275CC1B6F}"/>
                      </a:ext>
                    </a:extLst>
                  </p:cNvPr>
                  <p:cNvCxnSpPr>
                    <a:cxnSpLocks/>
                  </p:cNvCxnSpPr>
                  <p:nvPr/>
                </p:nvCxnSpPr>
                <p:spPr>
                  <a:xfrm>
                    <a:off x="15900488" y="8725893"/>
                    <a:ext cx="460760"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47FE487-EB4F-D864-2BD7-41212A2F9E8E}"/>
                      </a:ext>
                    </a:extLst>
                  </p:cNvPr>
                  <p:cNvSpPr/>
                  <p:nvPr/>
                </p:nvSpPr>
                <p:spPr>
                  <a:xfrm>
                    <a:off x="14910799" y="8689317"/>
                    <a:ext cx="822441" cy="73152"/>
                  </a:xfrm>
                  <a:prstGeom prst="rect">
                    <a:avLst/>
                  </a:prstGeom>
                  <a:solidFill>
                    <a:srgbClr val="8BB778"/>
                  </a:solidFill>
                  <a:ln w="9525" cap="flat" cmpd="sng" algn="ctr">
                    <a:solidFill>
                      <a:schemeClr val="tx1"/>
                    </a:solidFill>
                    <a:prstDash val="solid"/>
                    <a:miter lim="800000"/>
                  </a:ln>
                  <a:effectLst/>
                </p:spPr>
                <p:txBody>
                  <a:bodyPr lIns="0" rIns="0" rtlCol="0" anchor="ctr"/>
                  <a:lstStyle/>
                  <a:p>
                    <a:pPr algn="ctr">
                      <a:defRPr>
                        <a:latin typeface="Calibri"/>
                        <a:ea typeface="Calibri"/>
                        <a:cs typeface="Calibri"/>
                      </a:defRPr>
                    </a:pPr>
                    <a:endParaRPr lang="en-CH" sz="1600" b="1" kern="0" dirty="0">
                      <a:solidFill>
                        <a:srgbClr val="5B9BD5"/>
                      </a:solidFill>
                      <a:latin typeface="Calibri"/>
                      <a:ea typeface="Calibri"/>
                      <a:cs typeface="Calibri"/>
                    </a:endParaRPr>
                  </a:p>
                </p:txBody>
              </p:sp>
            </p:grpSp>
          </p:grpSp>
        </p:grpSp>
      </p:gr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E667FBF6-FBA7-464F-BCED-BD4DF0D8AA42}" type="slidenum">
              <a:rPr lang="en-US" sz="2400" b="1">
                <a:solidFill>
                  <a:srgbClr val="000000"/>
                </a:solidFill>
                <a:latin typeface="Garamond"/>
                <a:ea typeface="Garamond"/>
                <a:cs typeface="Garamond"/>
              </a:rPr>
              <a:t>45</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165412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107">
            <a:extLst>
              <a:ext uri="{FF2B5EF4-FFF2-40B4-BE49-F238E27FC236}">
                <a16:creationId xmlns:a16="http://schemas.microsoft.com/office/drawing/2014/main" id="{B5FC74F1-D7D6-004C-9A0D-339AD5F6B1BA}"/>
              </a:ext>
            </a:extLst>
          </p:cNvPr>
          <p:cNvSpPr/>
          <p:nvPr/>
        </p:nvSpPr>
        <p:spPr>
          <a:xfrm>
            <a:off x="4707315" y="902920"/>
            <a:ext cx="3986566" cy="14324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defRPr>
            </a:pPr>
            <a:endParaRPr lang="en-CH">
              <a:solidFill>
                <a:prstClr val="white"/>
              </a:solidFill>
              <a:latin typeface="Calibri"/>
              <a:ea typeface="Calibri"/>
              <a:cs typeface="Calibri"/>
            </a:endParaRPr>
          </a:p>
        </p:txBody>
      </p:sp>
      <p:sp>
        <p:nvSpPr>
          <p:cNvPr id="109" name="Rectangle 108">
            <a:extLst>
              <a:ext uri="{FF2B5EF4-FFF2-40B4-BE49-F238E27FC236}">
                <a16:creationId xmlns:a16="http://schemas.microsoft.com/office/drawing/2014/main" id="{676DA14E-A896-534D-8084-B859E5C22444}"/>
              </a:ext>
            </a:extLst>
          </p:cNvPr>
          <p:cNvSpPr/>
          <p:nvPr/>
        </p:nvSpPr>
        <p:spPr>
          <a:xfrm>
            <a:off x="5335344" y="2559092"/>
            <a:ext cx="4578895" cy="1959589"/>
          </a:xfrm>
          <a:prstGeom prst="rect">
            <a:avLst/>
          </a:prstGeom>
          <a:solidFill>
            <a:srgbClr val="FAE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defRPr>
            </a:pPr>
            <a:endParaRPr lang="en-CH">
              <a:solidFill>
                <a:prstClr val="white"/>
              </a:solidFill>
              <a:latin typeface="Calibri"/>
              <a:ea typeface="Calibri"/>
              <a:cs typeface="Calibri"/>
            </a:endParaRPr>
          </a:p>
        </p:txBody>
      </p:sp>
      <p:sp>
        <p:nvSpPr>
          <p:cNvPr id="110" name="Rectangle 109">
            <a:extLst>
              <a:ext uri="{FF2B5EF4-FFF2-40B4-BE49-F238E27FC236}">
                <a16:creationId xmlns:a16="http://schemas.microsoft.com/office/drawing/2014/main" id="{7A96DD3A-84C2-D242-B89B-E3DA7E4DB7BA}"/>
              </a:ext>
            </a:extLst>
          </p:cNvPr>
          <p:cNvSpPr/>
          <p:nvPr/>
        </p:nvSpPr>
        <p:spPr>
          <a:xfrm>
            <a:off x="6034507" y="4742379"/>
            <a:ext cx="4411386" cy="16418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defRPr>
            </a:pPr>
            <a:endParaRPr lang="en-CH">
              <a:solidFill>
                <a:prstClr val="white"/>
              </a:solidFill>
              <a:latin typeface="Calibri"/>
              <a:ea typeface="Calibri"/>
              <a:cs typeface="Calibri"/>
            </a:endParaRPr>
          </a:p>
        </p:txBody>
      </p:sp>
      <p:sp>
        <p:nvSpPr>
          <p:cNvPr id="2" name="Title 2">
            <a:extLst>
              <a:ext uri="{FF2B5EF4-FFF2-40B4-BE49-F238E27FC236}">
                <a16:creationId xmlns:a16="http://schemas.microsoft.com/office/drawing/2014/main" id="{4EB77308-D488-0E4C-84FE-4D1C583AAC4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indent="0" algn="l">
              <a:lnSpc>
                <a:spcPct val="100000"/>
              </a:lnSpc>
              <a:spcAft>
                <a:spcPts val="0"/>
              </a:spcAft>
              <a:buNone/>
            </a:pPr>
            <a:r>
              <a:rPr lang="en-US" sz="4000" b="1">
                <a:solidFill>
                  <a:srgbClr val="000000"/>
                </a:solidFill>
                <a:latin typeface="Garamond"/>
                <a:ea typeface="Garamond"/>
                <a:cs typeface="Garamond"/>
              </a:rPr>
              <a:t>Metagenomic Analysis</a:t>
            </a:r>
          </a:p>
        </p:txBody>
      </p:sp>
      <p:grpSp>
        <p:nvGrpSpPr>
          <p:cNvPr id="4" name="Group 3">
            <a:extLst>
              <a:ext uri="{FF2B5EF4-FFF2-40B4-BE49-F238E27FC236}">
                <a16:creationId xmlns:a16="http://schemas.microsoft.com/office/drawing/2014/main" id="{A9307C66-9A4F-824A-AE13-9C5471EC48EA}"/>
              </a:ext>
            </a:extLst>
          </p:cNvPr>
          <p:cNvGrpSpPr/>
          <p:nvPr/>
        </p:nvGrpSpPr>
        <p:grpSpPr>
          <a:xfrm>
            <a:off x="755640" y="3414655"/>
            <a:ext cx="4775363" cy="2952954"/>
            <a:chOff x="-768361" y="3343657"/>
            <a:chExt cx="4775363" cy="2952954"/>
          </a:xfrm>
        </p:grpSpPr>
        <p:pic>
          <p:nvPicPr>
            <p:cNvPr id="5" name="Graphic 4" descr="Database">
              <a:extLst>
                <a:ext uri="{FF2B5EF4-FFF2-40B4-BE49-F238E27FC236}">
                  <a16:creationId xmlns:a16="http://schemas.microsoft.com/office/drawing/2014/main" id="{7E944E08-167C-994A-B94F-D42F0FC37D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8361" y="3343657"/>
              <a:ext cx="4775363" cy="2261076"/>
            </a:xfrm>
            <a:prstGeom prst="rect">
              <a:avLst/>
            </a:prstGeom>
          </p:spPr>
        </p:pic>
        <p:sp>
          <p:nvSpPr>
            <p:cNvPr id="6" name="TextBox 5">
              <a:extLst>
                <a:ext uri="{FF2B5EF4-FFF2-40B4-BE49-F238E27FC236}">
                  <a16:creationId xmlns:a16="http://schemas.microsoft.com/office/drawing/2014/main" id="{76030596-3995-834A-BEC4-513F0A4060F8}"/>
                </a:ext>
              </a:extLst>
            </p:cNvPr>
            <p:cNvSpPr txBox="1"/>
            <p:nvPr/>
          </p:nvSpPr>
          <p:spPr>
            <a:xfrm>
              <a:off x="42967" y="5419448"/>
              <a:ext cx="3152705" cy="877163"/>
            </a:xfrm>
            <a:prstGeom prst="rect">
              <a:avLst/>
            </a:prstGeom>
            <a:noFill/>
          </p:spPr>
          <p:txBody>
            <a:bodyPr wrap="square" rtlCol="0">
              <a:spAutoFit/>
            </a:bodyPr>
            <a:lstStyle/>
            <a:p>
              <a:pPr algn="ctr">
                <a:lnSpc>
                  <a:spcPct val="85000"/>
                </a:lnSpc>
                <a:defRPr>
                  <a:latin typeface="Calibri"/>
                  <a:ea typeface="Calibri"/>
                  <a:cs typeface="Calibri"/>
                </a:defRPr>
              </a:pPr>
              <a:r>
                <a:rPr lang="en-US" sz="2000" dirty="0">
                  <a:solidFill>
                    <a:srgbClr val="009193"/>
                  </a:solidFill>
                  <a:latin typeface="Calibri"/>
                  <a:ea typeface="Calibri"/>
                  <a:cs typeface="Calibri"/>
                </a:rPr>
                <a:t>A large database </a:t>
              </a:r>
            </a:p>
            <a:p>
              <a:pPr algn="ctr">
                <a:lnSpc>
                  <a:spcPct val="85000"/>
                </a:lnSpc>
                <a:defRPr>
                  <a:latin typeface="Calibri"/>
                  <a:ea typeface="Calibri"/>
                  <a:cs typeface="Calibri"/>
                </a:defRPr>
              </a:pPr>
              <a:r>
                <a:rPr lang="en-US" sz="2000" dirty="0">
                  <a:solidFill>
                    <a:srgbClr val="009193"/>
                  </a:solidFill>
                  <a:latin typeface="Calibri"/>
                  <a:ea typeface="Calibri"/>
                  <a:cs typeface="Calibri"/>
                </a:rPr>
                <a:t>containing information</a:t>
              </a:r>
            </a:p>
            <a:p>
              <a:pPr algn="ctr">
                <a:lnSpc>
                  <a:spcPct val="85000"/>
                </a:lnSpc>
                <a:defRPr>
                  <a:latin typeface="Calibri"/>
                  <a:ea typeface="Calibri"/>
                  <a:cs typeface="Calibri"/>
                </a:defRPr>
              </a:pPr>
              <a:r>
                <a:rPr lang="en-US" sz="2000" dirty="0">
                  <a:solidFill>
                    <a:srgbClr val="009193"/>
                  </a:solidFill>
                  <a:latin typeface="Calibri"/>
                  <a:ea typeface="Calibri"/>
                  <a:cs typeface="Calibri"/>
                </a:rPr>
                <a:t>on </a:t>
              </a:r>
              <a:r>
                <a:rPr lang="en-US" sz="2000" b="1" dirty="0">
                  <a:solidFill>
                    <a:srgbClr val="C00000"/>
                  </a:solidFill>
                  <a:latin typeface="Calibri"/>
                  <a:ea typeface="Calibri"/>
                  <a:cs typeface="Calibri"/>
                </a:rPr>
                <a:t>many species </a:t>
              </a:r>
            </a:p>
          </p:txBody>
        </p:sp>
      </p:grpSp>
      <p:sp>
        <p:nvSpPr>
          <p:cNvPr id="7" name="TextBox 6">
            <a:extLst>
              <a:ext uri="{FF2B5EF4-FFF2-40B4-BE49-F238E27FC236}">
                <a16:creationId xmlns:a16="http://schemas.microsoft.com/office/drawing/2014/main" id="{4319C630-E5D0-A04C-8A59-D198B8C727CE}"/>
              </a:ext>
            </a:extLst>
          </p:cNvPr>
          <p:cNvSpPr txBox="1"/>
          <p:nvPr/>
        </p:nvSpPr>
        <p:spPr>
          <a:xfrm>
            <a:off x="1566967" y="2699187"/>
            <a:ext cx="3152705" cy="877163"/>
          </a:xfrm>
          <a:prstGeom prst="rect">
            <a:avLst/>
          </a:prstGeom>
          <a:noFill/>
        </p:spPr>
        <p:txBody>
          <a:bodyPr wrap="square" rtlCol="0">
            <a:spAutoFit/>
          </a:bodyPr>
          <a:lstStyle/>
          <a:p>
            <a:pPr algn="ctr">
              <a:lnSpc>
                <a:spcPct val="85000"/>
              </a:lnSpc>
              <a:defRPr>
                <a:latin typeface="Calibri"/>
                <a:ea typeface="Calibri"/>
                <a:cs typeface="Calibri"/>
              </a:defRPr>
            </a:pPr>
            <a:r>
              <a:rPr lang="en-US" sz="2000" dirty="0">
                <a:solidFill>
                  <a:srgbClr val="AE8207"/>
                </a:solidFill>
                <a:latin typeface="Calibri"/>
                <a:ea typeface="Calibri"/>
                <a:cs typeface="Calibri"/>
              </a:rPr>
              <a:t>Metagenomic sample</a:t>
            </a:r>
          </a:p>
          <a:p>
            <a:pPr algn="ctr">
              <a:lnSpc>
                <a:spcPct val="85000"/>
              </a:lnSpc>
              <a:defRPr>
                <a:latin typeface="Calibri"/>
                <a:ea typeface="Calibri"/>
                <a:cs typeface="Calibri"/>
              </a:defRPr>
            </a:pPr>
            <a:r>
              <a:rPr lang="en-US" sz="2000" dirty="0">
                <a:solidFill>
                  <a:srgbClr val="AE8207"/>
                </a:solidFill>
                <a:latin typeface="Calibri"/>
                <a:ea typeface="Calibri"/>
                <a:cs typeface="Calibri"/>
              </a:rPr>
              <a:t>with species that </a:t>
            </a:r>
          </a:p>
          <a:p>
            <a:pPr algn="ctr">
              <a:lnSpc>
                <a:spcPct val="85000"/>
              </a:lnSpc>
              <a:defRPr>
                <a:latin typeface="Calibri"/>
                <a:ea typeface="Calibri"/>
                <a:cs typeface="Calibri"/>
              </a:defRPr>
            </a:pPr>
            <a:r>
              <a:rPr lang="en-US" sz="2000" dirty="0">
                <a:solidFill>
                  <a:srgbClr val="AE8207"/>
                </a:solidFill>
                <a:latin typeface="Calibri"/>
                <a:ea typeface="Calibri"/>
                <a:cs typeface="Calibri"/>
              </a:rPr>
              <a:t>are </a:t>
            </a:r>
            <a:r>
              <a:rPr lang="en-US" sz="2000" b="1" dirty="0">
                <a:solidFill>
                  <a:srgbClr val="E7E6E6">
                    <a:lumMod val="50000"/>
                  </a:srgbClr>
                </a:solidFill>
                <a:latin typeface="Calibri"/>
                <a:ea typeface="Calibri"/>
                <a:cs typeface="Calibri"/>
              </a:rPr>
              <a:t>not known </a:t>
            </a:r>
            <a:r>
              <a:rPr lang="en-US" sz="2000" dirty="0">
                <a:solidFill>
                  <a:srgbClr val="AE8207"/>
                </a:solidFill>
                <a:latin typeface="Calibri"/>
                <a:ea typeface="Calibri"/>
                <a:cs typeface="Calibri"/>
              </a:rPr>
              <a:t>in advance</a:t>
            </a:r>
          </a:p>
        </p:txBody>
      </p:sp>
      <p:sp>
        <p:nvSpPr>
          <p:cNvPr id="8" name="Oval 7">
            <a:extLst>
              <a:ext uri="{FF2B5EF4-FFF2-40B4-BE49-F238E27FC236}">
                <a16:creationId xmlns:a16="http://schemas.microsoft.com/office/drawing/2014/main" id="{16F1C8BF-7829-5F4A-A1D2-74522292BE84}"/>
              </a:ext>
            </a:extLst>
          </p:cNvPr>
          <p:cNvSpPr/>
          <p:nvPr/>
        </p:nvSpPr>
        <p:spPr>
          <a:xfrm>
            <a:off x="1817532" y="875832"/>
            <a:ext cx="2553629" cy="1851660"/>
          </a:xfrm>
          <a:prstGeom prst="ellipse">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defRPr>
            </a:pPr>
            <a:endParaRPr lang="en-CH" dirty="0">
              <a:solidFill>
                <a:prstClr val="white"/>
              </a:solidFill>
              <a:latin typeface="Calibri"/>
              <a:ea typeface="Calibri"/>
              <a:cs typeface="Calibri"/>
            </a:endParaRPr>
          </a:p>
        </p:txBody>
      </p:sp>
      <p:grpSp>
        <p:nvGrpSpPr>
          <p:cNvPr id="9" name="Group 8">
            <a:extLst>
              <a:ext uri="{FF2B5EF4-FFF2-40B4-BE49-F238E27FC236}">
                <a16:creationId xmlns:a16="http://schemas.microsoft.com/office/drawing/2014/main" id="{648F8832-0334-F644-AA46-EC5FB616DBAF}"/>
              </a:ext>
            </a:extLst>
          </p:cNvPr>
          <p:cNvGrpSpPr/>
          <p:nvPr/>
        </p:nvGrpSpPr>
        <p:grpSpPr>
          <a:xfrm>
            <a:off x="2039161" y="1084866"/>
            <a:ext cx="2114002" cy="1626586"/>
            <a:chOff x="515161" y="1260606"/>
            <a:chExt cx="2114002" cy="1626586"/>
          </a:xfrm>
        </p:grpSpPr>
        <p:pic>
          <p:nvPicPr>
            <p:cNvPr id="10" name="Picture 9">
              <a:extLst>
                <a:ext uri="{FF2B5EF4-FFF2-40B4-BE49-F238E27FC236}">
                  <a16:creationId xmlns:a16="http://schemas.microsoft.com/office/drawing/2014/main" id="{9E8787A9-BFF9-DD49-A03D-7E62F33F2171}"/>
                </a:ext>
              </a:extLst>
            </p:cNvPr>
            <p:cNvPicPr>
              <a:picLocks noChangeAspect="1"/>
            </p:cNvPicPr>
            <p:nvPr/>
          </p:nvPicPr>
          <p:blipFill>
            <a:blip r:embed="rId4">
              <a:duotone>
                <a:prstClr val="black"/>
                <a:schemeClr val="tx2">
                  <a:tint val="45000"/>
                  <a:satMod val="400000"/>
                </a:schemeClr>
              </a:duotone>
            </a:blip>
            <a:stretch>
              <a:fillRect/>
            </a:stretch>
          </p:blipFill>
          <p:spPr>
            <a:xfrm>
              <a:off x="515161" y="1285062"/>
              <a:ext cx="1093541" cy="1093541"/>
            </a:xfrm>
            <a:prstGeom prst="rect">
              <a:avLst/>
            </a:prstGeom>
          </p:spPr>
        </p:pic>
        <p:pic>
          <p:nvPicPr>
            <p:cNvPr id="11" name="Picture 10">
              <a:extLst>
                <a:ext uri="{FF2B5EF4-FFF2-40B4-BE49-F238E27FC236}">
                  <a16:creationId xmlns:a16="http://schemas.microsoft.com/office/drawing/2014/main" id="{283DC9B8-0FC7-1F43-8C89-137A6DB1DD3D}"/>
                </a:ext>
              </a:extLst>
            </p:cNvPr>
            <p:cNvPicPr>
              <a:picLocks noChangeAspect="1"/>
            </p:cNvPicPr>
            <p:nvPr/>
          </p:nvPicPr>
          <p:blipFill>
            <a:blip r:embed="rId5">
              <a:duotone>
                <a:prstClr val="black"/>
                <a:schemeClr val="tx2">
                  <a:tint val="45000"/>
                  <a:satMod val="400000"/>
                </a:schemeClr>
              </a:duotone>
            </a:blip>
            <a:stretch>
              <a:fillRect/>
            </a:stretch>
          </p:blipFill>
          <p:spPr>
            <a:xfrm>
              <a:off x="1150194" y="1907775"/>
              <a:ext cx="979417" cy="979417"/>
            </a:xfrm>
            <a:prstGeom prst="rect">
              <a:avLst/>
            </a:prstGeom>
          </p:spPr>
        </p:pic>
        <p:pic>
          <p:nvPicPr>
            <p:cNvPr id="12" name="Picture 11">
              <a:extLst>
                <a:ext uri="{FF2B5EF4-FFF2-40B4-BE49-F238E27FC236}">
                  <a16:creationId xmlns:a16="http://schemas.microsoft.com/office/drawing/2014/main" id="{18E7866F-5FAE-9441-A758-DFFABDEF94A5}"/>
                </a:ext>
              </a:extLst>
            </p:cNvPr>
            <p:cNvPicPr>
              <a:picLocks noChangeAspect="1"/>
            </p:cNvPicPr>
            <p:nvPr/>
          </p:nvPicPr>
          <p:blipFill>
            <a:blip r:embed="rId6">
              <a:duotone>
                <a:prstClr val="black"/>
                <a:schemeClr val="tx2">
                  <a:tint val="45000"/>
                  <a:satMod val="400000"/>
                </a:schemeClr>
              </a:duotone>
            </a:blip>
            <a:stretch>
              <a:fillRect/>
            </a:stretch>
          </p:blipFill>
          <p:spPr>
            <a:xfrm>
              <a:off x="1486711" y="1260606"/>
              <a:ext cx="1142452" cy="1142452"/>
            </a:xfrm>
            <a:prstGeom prst="rect">
              <a:avLst/>
            </a:prstGeom>
          </p:spPr>
        </p:pic>
      </p:grpSp>
      <p:grpSp>
        <p:nvGrpSpPr>
          <p:cNvPr id="19" name="Group 18">
            <a:extLst>
              <a:ext uri="{FF2B5EF4-FFF2-40B4-BE49-F238E27FC236}">
                <a16:creationId xmlns:a16="http://schemas.microsoft.com/office/drawing/2014/main" id="{D5896A9E-5E1F-994A-86A1-82A2F6E3E44C}"/>
              </a:ext>
            </a:extLst>
          </p:cNvPr>
          <p:cNvGrpSpPr/>
          <p:nvPr/>
        </p:nvGrpSpPr>
        <p:grpSpPr>
          <a:xfrm>
            <a:off x="1746107" y="3763014"/>
            <a:ext cx="2745780" cy="1614374"/>
            <a:chOff x="222107" y="3837156"/>
            <a:chExt cx="2745780" cy="1614374"/>
          </a:xfrm>
        </p:grpSpPr>
        <p:pic>
          <p:nvPicPr>
            <p:cNvPr id="20" name="Picture 19">
              <a:extLst>
                <a:ext uri="{FF2B5EF4-FFF2-40B4-BE49-F238E27FC236}">
                  <a16:creationId xmlns:a16="http://schemas.microsoft.com/office/drawing/2014/main" id="{A9D86756-3484-8646-952F-88E7275F03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532" y="3890499"/>
              <a:ext cx="843350" cy="843350"/>
            </a:xfrm>
            <a:prstGeom prst="rect">
              <a:avLst/>
            </a:prstGeom>
          </p:spPr>
        </p:pic>
        <p:pic>
          <p:nvPicPr>
            <p:cNvPr id="21" name="Picture 20">
              <a:extLst>
                <a:ext uri="{FF2B5EF4-FFF2-40B4-BE49-F238E27FC236}">
                  <a16:creationId xmlns:a16="http://schemas.microsoft.com/office/drawing/2014/main" id="{D2DB8AFB-9129-FE4B-A747-C95AF95470A8}"/>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1185647" y="3837156"/>
              <a:ext cx="617134" cy="617134"/>
            </a:xfrm>
            <a:prstGeom prst="rect">
              <a:avLst/>
            </a:prstGeom>
            <a:effectLst/>
          </p:spPr>
        </p:pic>
        <p:pic>
          <p:nvPicPr>
            <p:cNvPr id="22" name="Picture 21">
              <a:extLst>
                <a:ext uri="{FF2B5EF4-FFF2-40B4-BE49-F238E27FC236}">
                  <a16:creationId xmlns:a16="http://schemas.microsoft.com/office/drawing/2014/main" id="{0F4547B2-683B-CE45-B31A-582F7ACD8690}"/>
                </a:ext>
              </a:extLst>
            </p:cNvPr>
            <p:cNvPicPr>
              <a:picLocks noChangeAspect="1"/>
            </p:cNvPicPr>
            <p:nvPr/>
          </p:nvPicPr>
          <p:blipFill>
            <a:blip r:embed="rId10"/>
            <a:stretch>
              <a:fillRect/>
            </a:stretch>
          </p:blipFill>
          <p:spPr>
            <a:xfrm>
              <a:off x="222107" y="4315519"/>
              <a:ext cx="476492" cy="476492"/>
            </a:xfrm>
            <a:prstGeom prst="rect">
              <a:avLst/>
            </a:prstGeom>
            <a:effectLst/>
          </p:spPr>
        </p:pic>
        <p:pic>
          <p:nvPicPr>
            <p:cNvPr id="23" name="Picture 22">
              <a:extLst>
                <a:ext uri="{FF2B5EF4-FFF2-40B4-BE49-F238E27FC236}">
                  <a16:creationId xmlns:a16="http://schemas.microsoft.com/office/drawing/2014/main" id="{18DF51D4-4868-5848-8052-1315F64D06C4}"/>
                </a:ext>
              </a:extLst>
            </p:cNvPr>
            <p:cNvPicPr>
              <a:picLocks noChangeAspect="1"/>
            </p:cNvPicPr>
            <p:nvPr/>
          </p:nvPicPr>
          <p:blipFill>
            <a:blip r:embed="rId11">
              <a:duotone>
                <a:prstClr val="black"/>
                <a:srgbClr val="1982C3">
                  <a:tint val="45000"/>
                  <a:satMod val="400000"/>
                </a:srgbClr>
              </a:duotone>
              <a:extLst>
                <a:ext uri="{BEBA8EAE-BF5A-486C-A8C5-ECC9F3942E4B}">
                  <a14:imgProps xmlns:a14="http://schemas.microsoft.com/office/drawing/2010/main">
                    <a14:imgLayer r:embed="rId12">
                      <a14:imgEffect>
                        <a14:colorTemperature colorTemp="11200"/>
                      </a14:imgEffect>
                      <a14:imgEffect>
                        <a14:saturation sat="400000"/>
                      </a14:imgEffect>
                    </a14:imgLayer>
                  </a14:imgProps>
                </a:ext>
              </a:extLst>
            </a:blip>
            <a:stretch>
              <a:fillRect/>
            </a:stretch>
          </p:blipFill>
          <p:spPr>
            <a:xfrm>
              <a:off x="2323150" y="4639800"/>
              <a:ext cx="644737" cy="644737"/>
            </a:xfrm>
            <a:prstGeom prst="rect">
              <a:avLst/>
            </a:prstGeom>
            <a:effectLst/>
          </p:spPr>
        </p:pic>
        <p:pic>
          <p:nvPicPr>
            <p:cNvPr id="24" name="Picture 23">
              <a:extLst>
                <a:ext uri="{FF2B5EF4-FFF2-40B4-BE49-F238E27FC236}">
                  <a16:creationId xmlns:a16="http://schemas.microsoft.com/office/drawing/2014/main" id="{FD913261-2108-5443-9885-9817971849E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66328" y="3858921"/>
              <a:ext cx="967673" cy="967673"/>
            </a:xfrm>
            <a:prstGeom prst="rect">
              <a:avLst/>
            </a:prstGeom>
          </p:spPr>
        </p:pic>
        <p:pic>
          <p:nvPicPr>
            <p:cNvPr id="25" name="Picture 24">
              <a:extLst>
                <a:ext uri="{FF2B5EF4-FFF2-40B4-BE49-F238E27FC236}">
                  <a16:creationId xmlns:a16="http://schemas.microsoft.com/office/drawing/2014/main" id="{417B3C0D-B7D0-6D49-9000-E38A95172F4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8580" y="4716682"/>
              <a:ext cx="651126" cy="651126"/>
            </a:xfrm>
            <a:prstGeom prst="rect">
              <a:avLst/>
            </a:prstGeom>
          </p:spPr>
        </p:pic>
        <p:pic>
          <p:nvPicPr>
            <p:cNvPr id="26" name="Picture 25">
              <a:extLst>
                <a:ext uri="{FF2B5EF4-FFF2-40B4-BE49-F238E27FC236}">
                  <a16:creationId xmlns:a16="http://schemas.microsoft.com/office/drawing/2014/main" id="{774C2EFE-E542-5A45-91F5-F8BB4CE6E3F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51692" y="4519424"/>
              <a:ext cx="596538" cy="596538"/>
            </a:xfrm>
            <a:prstGeom prst="rect">
              <a:avLst/>
            </a:prstGeom>
          </p:spPr>
        </p:pic>
        <p:pic>
          <p:nvPicPr>
            <p:cNvPr id="27" name="Picture 26">
              <a:extLst>
                <a:ext uri="{FF2B5EF4-FFF2-40B4-BE49-F238E27FC236}">
                  <a16:creationId xmlns:a16="http://schemas.microsoft.com/office/drawing/2014/main" id="{27DA6C79-80CD-474C-95C1-0FCB27A79D0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58685" y="4830355"/>
              <a:ext cx="621175" cy="621175"/>
            </a:xfrm>
            <a:prstGeom prst="rect">
              <a:avLst/>
            </a:prstGeom>
          </p:spPr>
        </p:pic>
      </p:grpSp>
      <p:sp>
        <p:nvSpPr>
          <p:cNvPr id="33" name="Rounded Rectangle 32">
            <a:extLst>
              <a:ext uri="{FF2B5EF4-FFF2-40B4-BE49-F238E27FC236}">
                <a16:creationId xmlns:a16="http://schemas.microsoft.com/office/drawing/2014/main" id="{0E83524F-D1AE-5146-B046-26D6C429D551}"/>
              </a:ext>
            </a:extLst>
          </p:cNvPr>
          <p:cNvSpPr/>
          <p:nvPr/>
        </p:nvSpPr>
        <p:spPr>
          <a:xfrm>
            <a:off x="4829591" y="1250158"/>
            <a:ext cx="1948977" cy="737999"/>
          </a:xfrm>
          <a:prstGeom prst="roundRect">
            <a:avLst>
              <a:gd name="adj" fmla="val 8025"/>
            </a:avLst>
          </a:prstGeom>
          <a:solidFill>
            <a:srgbClr val="1982C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latin typeface="Calibri"/>
                <a:ea typeface="Calibri"/>
                <a:cs typeface="Calibri"/>
              </a:defRPr>
            </a:pPr>
            <a:r>
              <a:rPr lang="en-CH" sz="2000" b="1" dirty="0">
                <a:solidFill>
                  <a:prstClr val="white"/>
                </a:solidFill>
                <a:latin typeface="Calibri"/>
                <a:ea typeface="Calibri"/>
                <a:cs typeface="Calibri"/>
              </a:rPr>
              <a:t>Preparation </a:t>
            </a:r>
          </a:p>
          <a:p>
            <a:pPr algn="ctr">
              <a:defRPr>
                <a:latin typeface="Calibri"/>
                <a:ea typeface="Calibri"/>
                <a:cs typeface="Calibri"/>
              </a:defRPr>
            </a:pPr>
            <a:r>
              <a:rPr lang="en-GB" sz="2000" b="1" dirty="0">
                <a:solidFill>
                  <a:prstClr val="white"/>
                </a:solidFill>
                <a:latin typeface="Calibri"/>
                <a:ea typeface="Calibri"/>
                <a:cs typeface="Calibri"/>
              </a:rPr>
              <a:t>of </a:t>
            </a:r>
            <a:r>
              <a:rPr lang="en-CH" sz="2000" b="1" dirty="0">
                <a:solidFill>
                  <a:prstClr val="white"/>
                </a:solidFill>
                <a:latin typeface="Calibri"/>
                <a:ea typeface="Calibri"/>
                <a:cs typeface="Calibri"/>
              </a:rPr>
              <a:t>input queries</a:t>
            </a:r>
          </a:p>
        </p:txBody>
      </p:sp>
      <p:cxnSp>
        <p:nvCxnSpPr>
          <p:cNvPr id="34" name="Straight Arrow Connector 33">
            <a:extLst>
              <a:ext uri="{FF2B5EF4-FFF2-40B4-BE49-F238E27FC236}">
                <a16:creationId xmlns:a16="http://schemas.microsoft.com/office/drawing/2014/main" id="{739A4030-3A03-2A47-8B25-A7885D416F2B}"/>
              </a:ext>
            </a:extLst>
          </p:cNvPr>
          <p:cNvCxnSpPr>
            <a:cxnSpLocks/>
            <a:endCxn id="33" idx="1"/>
          </p:cNvCxnSpPr>
          <p:nvPr/>
        </p:nvCxnSpPr>
        <p:spPr>
          <a:xfrm>
            <a:off x="4358236" y="1619157"/>
            <a:ext cx="471355" cy="1"/>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257DF42-242B-494C-A19C-DD02A2CE9086}"/>
              </a:ext>
            </a:extLst>
          </p:cNvPr>
          <p:cNvGrpSpPr/>
          <p:nvPr/>
        </p:nvGrpSpPr>
        <p:grpSpPr>
          <a:xfrm>
            <a:off x="6973487" y="888859"/>
            <a:ext cx="1566110" cy="1417511"/>
            <a:chOff x="3141770" y="1630562"/>
            <a:chExt cx="1566110" cy="1417511"/>
          </a:xfrm>
        </p:grpSpPr>
        <p:grpSp>
          <p:nvGrpSpPr>
            <p:cNvPr id="37" name="Group 36">
              <a:extLst>
                <a:ext uri="{FF2B5EF4-FFF2-40B4-BE49-F238E27FC236}">
                  <a16:creationId xmlns:a16="http://schemas.microsoft.com/office/drawing/2014/main" id="{7B554566-2B3B-664E-9EF8-BCC331174B96}"/>
                </a:ext>
              </a:extLst>
            </p:cNvPr>
            <p:cNvGrpSpPr/>
            <p:nvPr/>
          </p:nvGrpSpPr>
          <p:grpSpPr>
            <a:xfrm>
              <a:off x="3141770" y="1630562"/>
              <a:ext cx="1501047" cy="1417511"/>
              <a:chOff x="3294003" y="1331203"/>
              <a:chExt cx="1501047" cy="1417511"/>
            </a:xfrm>
          </p:grpSpPr>
          <p:sp>
            <p:nvSpPr>
              <p:cNvPr id="42" name="Left Brace 41">
                <a:extLst>
                  <a:ext uri="{FF2B5EF4-FFF2-40B4-BE49-F238E27FC236}">
                    <a16:creationId xmlns:a16="http://schemas.microsoft.com/office/drawing/2014/main" id="{34F39EAB-9D04-E24D-A5BA-7FE029F24424}"/>
                  </a:ext>
                </a:extLst>
              </p:cNvPr>
              <p:cNvSpPr/>
              <p:nvPr/>
            </p:nvSpPr>
            <p:spPr>
              <a:xfrm>
                <a:off x="3834658" y="1371902"/>
                <a:ext cx="142004" cy="1376812"/>
              </a:xfrm>
              <a:prstGeom prst="leftBrace">
                <a:avLst/>
              </a:prstGeom>
              <a:ln w="15875"/>
            </p:spPr>
            <p:style>
              <a:lnRef idx="2">
                <a:schemeClr val="dk1"/>
              </a:lnRef>
              <a:fillRef idx="0">
                <a:schemeClr val="dk1"/>
              </a:fillRef>
              <a:effectRef idx="1">
                <a:schemeClr val="dk1"/>
              </a:effectRef>
              <a:fontRef idx="minor">
                <a:schemeClr val="tx1"/>
              </a:fontRef>
            </p:style>
            <p:txBody>
              <a:bodyPr rtlCol="0" anchor="ctr"/>
              <a:lstStyle/>
              <a:p>
                <a:pPr algn="ctr">
                  <a:defRPr>
                    <a:latin typeface="Calibri"/>
                    <a:ea typeface="Calibri"/>
                    <a:cs typeface="Calibri"/>
                  </a:defRPr>
                </a:pPr>
                <a:endParaRPr lang="en-CH">
                  <a:solidFill>
                    <a:prstClr val="black"/>
                  </a:solidFill>
                  <a:latin typeface="Calibri"/>
                  <a:ea typeface="Calibri"/>
                  <a:cs typeface="Calibri"/>
                </a:endParaRPr>
              </a:p>
            </p:txBody>
          </p:sp>
          <p:sp>
            <p:nvSpPr>
              <p:cNvPr id="43" name="TextBox 42">
                <a:extLst>
                  <a:ext uri="{FF2B5EF4-FFF2-40B4-BE49-F238E27FC236}">
                    <a16:creationId xmlns:a16="http://schemas.microsoft.com/office/drawing/2014/main" id="{6D4B06CC-8B52-D040-A34E-1E24E09E70C4}"/>
                  </a:ext>
                </a:extLst>
              </p:cNvPr>
              <p:cNvSpPr txBox="1"/>
              <p:nvPr/>
            </p:nvSpPr>
            <p:spPr>
              <a:xfrm rot="16200000">
                <a:off x="2923737" y="1701469"/>
                <a:ext cx="1331463" cy="590931"/>
              </a:xfrm>
              <a:prstGeom prst="rect">
                <a:avLst/>
              </a:prstGeom>
              <a:noFill/>
            </p:spPr>
            <p:txBody>
              <a:bodyPr wrap="square" rtlCol="0">
                <a:spAutoFit/>
              </a:bodyPr>
              <a:lstStyle/>
              <a:p>
                <a:pPr algn="ctr">
                  <a:lnSpc>
                    <a:spcPct val="90000"/>
                  </a:lnSpc>
                  <a:defRPr>
                    <a:latin typeface="Calibri"/>
                    <a:ea typeface="Calibri"/>
                    <a:cs typeface="Calibri"/>
                  </a:defRPr>
                </a:pPr>
                <a:r>
                  <a:rPr lang="en-CH" dirty="0">
                    <a:solidFill>
                      <a:prstClr val="black"/>
                    </a:solidFill>
                    <a:latin typeface="Calibri"/>
                    <a:ea typeface="Calibri"/>
                    <a:cs typeface="Calibri"/>
                  </a:rPr>
                  <a:t>Query </a:t>
                </a:r>
              </a:p>
              <a:p>
                <a:pPr algn="ctr">
                  <a:lnSpc>
                    <a:spcPct val="90000"/>
                  </a:lnSpc>
                  <a:defRPr>
                    <a:latin typeface="Calibri"/>
                    <a:ea typeface="Calibri"/>
                    <a:cs typeface="Calibri"/>
                  </a:defRPr>
                </a:pPr>
                <a:r>
                  <a:rPr lang="en-CH" dirty="0">
                    <a:solidFill>
                      <a:prstClr val="black"/>
                    </a:solidFill>
                    <a:latin typeface="Calibri"/>
                    <a:ea typeface="Calibri"/>
                    <a:cs typeface="Calibri"/>
                  </a:rPr>
                  <a:t>k-mer</a:t>
                </a:r>
                <a:r>
                  <a:rPr lang="en-US" dirty="0">
                    <a:solidFill>
                      <a:prstClr val="black"/>
                    </a:solidFill>
                    <a:latin typeface="Calibri"/>
                    <a:ea typeface="Calibri"/>
                    <a:cs typeface="Calibri"/>
                  </a:rPr>
                  <a:t>s</a:t>
                </a:r>
              </a:p>
            </p:txBody>
          </p:sp>
          <p:sp>
            <p:nvSpPr>
              <p:cNvPr id="44" name="TextBox 43">
                <a:extLst>
                  <a:ext uri="{FF2B5EF4-FFF2-40B4-BE49-F238E27FC236}">
                    <a16:creationId xmlns:a16="http://schemas.microsoft.com/office/drawing/2014/main" id="{8AE8CD6A-FE89-804E-9106-9C0E4EB2DF1F}"/>
                  </a:ext>
                </a:extLst>
              </p:cNvPr>
              <p:cNvSpPr txBox="1"/>
              <p:nvPr/>
            </p:nvSpPr>
            <p:spPr>
              <a:xfrm>
                <a:off x="4550435" y="2348604"/>
                <a:ext cx="244615" cy="400110"/>
              </a:xfrm>
              <a:prstGeom prst="rect">
                <a:avLst/>
              </a:prstGeom>
              <a:noFill/>
            </p:spPr>
            <p:txBody>
              <a:bodyPr wrap="square" rtlCol="0">
                <a:spAutoFit/>
              </a:bodyPr>
              <a:lstStyle/>
              <a:p>
                <a:pPr algn="ctr">
                  <a:defRPr>
                    <a:latin typeface="Calibri"/>
                    <a:ea typeface="Calibri"/>
                    <a:cs typeface="Calibri"/>
                  </a:defRPr>
                </a:pPr>
                <a:r>
                  <a:rPr lang="en-US" sz="2000" dirty="0">
                    <a:solidFill>
                      <a:prstClr val="black"/>
                    </a:solidFill>
                    <a:latin typeface="Calibri"/>
                    <a:ea typeface="Calibri"/>
                    <a:cs typeface="Calibri"/>
                  </a:rPr>
                  <a:t>…</a:t>
                </a:r>
                <a:endParaRPr lang="en-CH" sz="2000" dirty="0">
                  <a:solidFill>
                    <a:prstClr val="black"/>
                  </a:solidFill>
                  <a:latin typeface="Calibri"/>
                  <a:ea typeface="Calibri"/>
                  <a:cs typeface="Calibri"/>
                </a:endParaRPr>
              </a:p>
            </p:txBody>
          </p:sp>
        </p:grpSp>
        <p:grpSp>
          <p:nvGrpSpPr>
            <p:cNvPr id="38" name="Group 37">
              <a:extLst>
                <a:ext uri="{FF2B5EF4-FFF2-40B4-BE49-F238E27FC236}">
                  <a16:creationId xmlns:a16="http://schemas.microsoft.com/office/drawing/2014/main" id="{10B2752C-9359-DA49-AE26-6C3D46C13A6D}"/>
                </a:ext>
              </a:extLst>
            </p:cNvPr>
            <p:cNvGrpSpPr/>
            <p:nvPr/>
          </p:nvGrpSpPr>
          <p:grpSpPr>
            <a:xfrm>
              <a:off x="3821530" y="1735182"/>
              <a:ext cx="886350" cy="978451"/>
              <a:chOff x="1678724" y="2023347"/>
              <a:chExt cx="1007267" cy="978451"/>
            </a:xfrm>
          </p:grpSpPr>
          <p:sp>
            <p:nvSpPr>
              <p:cNvPr id="39" name="Rectangle 38">
                <a:extLst>
                  <a:ext uri="{FF2B5EF4-FFF2-40B4-BE49-F238E27FC236}">
                    <a16:creationId xmlns:a16="http://schemas.microsoft.com/office/drawing/2014/main" id="{A60DC3EA-5B9A-E747-8E69-18C10647080F}"/>
                  </a:ext>
                </a:extLst>
              </p:cNvPr>
              <p:cNvSpPr/>
              <p:nvPr/>
            </p:nvSpPr>
            <p:spPr>
              <a:xfrm>
                <a:off x="1678724" y="2023347"/>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defRPr>
                    <a:latin typeface="PT Mono"/>
                    <a:ea typeface="PT Mono"/>
                    <a:cs typeface="PT Mono"/>
                  </a:defRPr>
                </a:pPr>
                <a:r>
                  <a:rPr lang="en-CH" sz="1500" b="1" dirty="0">
                    <a:solidFill>
                      <a:srgbClr val="5B9BD5"/>
                    </a:solidFill>
                    <a:latin typeface="PT Mono"/>
                    <a:ea typeface="PT Mono"/>
                    <a:cs typeface="PT Mono"/>
                  </a:rPr>
                  <a:t>G</a:t>
                </a:r>
                <a:r>
                  <a:rPr lang="en-CH" sz="1500" b="1" dirty="0">
                    <a:solidFill>
                      <a:srgbClr val="ED7D31"/>
                    </a:solidFill>
                    <a:latin typeface="PT Mono"/>
                    <a:ea typeface="PT Mono"/>
                    <a:cs typeface="PT Mono"/>
                  </a:rPr>
                  <a:t>C</a:t>
                </a:r>
                <a:r>
                  <a:rPr lang="en-CH" sz="1500" b="1" dirty="0">
                    <a:solidFill>
                      <a:srgbClr val="67A042"/>
                    </a:solidFill>
                    <a:latin typeface="PT Mono"/>
                    <a:ea typeface="PT Mono"/>
                    <a:cs typeface="PT Mono"/>
                  </a:rPr>
                  <a:t>T</a:t>
                </a:r>
                <a:r>
                  <a:rPr lang="en-CH" sz="1500" b="1" dirty="0">
                    <a:solidFill>
                      <a:srgbClr val="ED7D31"/>
                    </a:solidFill>
                    <a:latin typeface="PT Mono"/>
                    <a:ea typeface="PT Mono"/>
                    <a:cs typeface="PT Mono"/>
                  </a:rPr>
                  <a:t>C</a:t>
                </a:r>
                <a:r>
                  <a:rPr lang="en-CH" sz="1500" b="1" dirty="0">
                    <a:solidFill>
                      <a:srgbClr val="863DBE"/>
                    </a:solidFill>
                    <a:latin typeface="PT Mono"/>
                    <a:ea typeface="PT Mono"/>
                    <a:cs typeface="PT Mono"/>
                  </a:rPr>
                  <a:t>A</a:t>
                </a:r>
                <a:endParaRPr lang="en-CH" sz="1500" b="1" dirty="0">
                  <a:solidFill>
                    <a:srgbClr val="5B9BD5"/>
                  </a:solidFill>
                  <a:latin typeface="PT Mono"/>
                  <a:ea typeface="PT Mono"/>
                  <a:cs typeface="PT Mono"/>
                </a:endParaRPr>
              </a:p>
            </p:txBody>
          </p:sp>
          <p:sp>
            <p:nvSpPr>
              <p:cNvPr id="40" name="Rectangle 39">
                <a:extLst>
                  <a:ext uri="{FF2B5EF4-FFF2-40B4-BE49-F238E27FC236}">
                    <a16:creationId xmlns:a16="http://schemas.microsoft.com/office/drawing/2014/main" id="{E57D6DDF-B576-E640-BA02-CCDDCDEE4683}"/>
                  </a:ext>
                </a:extLst>
              </p:cNvPr>
              <p:cNvSpPr/>
              <p:nvPr/>
            </p:nvSpPr>
            <p:spPr>
              <a:xfrm>
                <a:off x="1853406" y="2415581"/>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defRPr>
                    <a:latin typeface="PT Mono"/>
                    <a:ea typeface="PT Mono"/>
                    <a:cs typeface="PT Mono"/>
                  </a:defRPr>
                </a:pPr>
                <a:r>
                  <a:rPr lang="en-CH" sz="1500" b="1" dirty="0">
                    <a:solidFill>
                      <a:srgbClr val="ED7D31"/>
                    </a:solidFill>
                    <a:latin typeface="PT Mono"/>
                    <a:ea typeface="PT Mono"/>
                    <a:cs typeface="PT Mono"/>
                  </a:rPr>
                  <a:t>C</a:t>
                </a:r>
                <a:r>
                  <a:rPr lang="en-CH" sz="1500" b="1" dirty="0">
                    <a:solidFill>
                      <a:srgbClr val="67A042"/>
                    </a:solidFill>
                    <a:latin typeface="PT Mono"/>
                    <a:ea typeface="PT Mono"/>
                    <a:cs typeface="PT Mono"/>
                  </a:rPr>
                  <a:t>T</a:t>
                </a:r>
                <a:r>
                  <a:rPr lang="en-CH" sz="1500" b="1" dirty="0">
                    <a:solidFill>
                      <a:srgbClr val="ED7D31"/>
                    </a:solidFill>
                    <a:latin typeface="PT Mono"/>
                    <a:ea typeface="PT Mono"/>
                    <a:cs typeface="PT Mono"/>
                  </a:rPr>
                  <a:t>C</a:t>
                </a:r>
                <a:r>
                  <a:rPr lang="en-CH" sz="1500" b="1" dirty="0">
                    <a:solidFill>
                      <a:srgbClr val="863DBE"/>
                    </a:solidFill>
                    <a:latin typeface="PT Mono"/>
                    <a:ea typeface="PT Mono"/>
                    <a:cs typeface="PT Mono"/>
                  </a:rPr>
                  <a:t>A</a:t>
                </a:r>
                <a:r>
                  <a:rPr lang="en-CH" sz="1500" b="1" dirty="0">
                    <a:solidFill>
                      <a:srgbClr val="67A042"/>
                    </a:solidFill>
                    <a:latin typeface="PT Mono"/>
                    <a:ea typeface="PT Mono"/>
                    <a:cs typeface="PT Mono"/>
                  </a:rPr>
                  <a:t>T</a:t>
                </a:r>
                <a:endParaRPr lang="en-CH" sz="1500" b="1" dirty="0">
                  <a:solidFill>
                    <a:srgbClr val="5B9BD5"/>
                  </a:solidFill>
                  <a:latin typeface="PT Mono"/>
                  <a:ea typeface="PT Mono"/>
                  <a:cs typeface="PT Mono"/>
                </a:endParaRPr>
              </a:p>
            </p:txBody>
          </p:sp>
          <p:sp>
            <p:nvSpPr>
              <p:cNvPr id="41" name="Rectangle 40">
                <a:extLst>
                  <a:ext uri="{FF2B5EF4-FFF2-40B4-BE49-F238E27FC236}">
                    <a16:creationId xmlns:a16="http://schemas.microsoft.com/office/drawing/2014/main" id="{E0CE7C62-6FCE-FF40-AD6D-69C30A519E29}"/>
                  </a:ext>
                </a:extLst>
              </p:cNvPr>
              <p:cNvSpPr/>
              <p:nvPr/>
            </p:nvSpPr>
            <p:spPr>
              <a:xfrm>
                <a:off x="1980330" y="2793453"/>
                <a:ext cx="70566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defRPr>
                    <a:latin typeface="PT Mono"/>
                    <a:ea typeface="PT Mono"/>
                    <a:cs typeface="PT Mono"/>
                  </a:defRPr>
                </a:pPr>
                <a:r>
                  <a:rPr lang="en-CH" sz="1500" b="1" dirty="0">
                    <a:solidFill>
                      <a:srgbClr val="67A042"/>
                    </a:solidFill>
                    <a:latin typeface="PT Mono"/>
                    <a:ea typeface="PT Mono"/>
                    <a:cs typeface="PT Mono"/>
                  </a:rPr>
                  <a:t>T</a:t>
                </a:r>
                <a:r>
                  <a:rPr lang="en-CH" sz="1500" b="1" dirty="0">
                    <a:solidFill>
                      <a:srgbClr val="ED7D31"/>
                    </a:solidFill>
                    <a:latin typeface="PT Mono"/>
                    <a:ea typeface="PT Mono"/>
                    <a:cs typeface="PT Mono"/>
                  </a:rPr>
                  <a:t>C</a:t>
                </a:r>
                <a:r>
                  <a:rPr lang="en-CH" sz="1500" b="1" dirty="0">
                    <a:solidFill>
                      <a:srgbClr val="863DBE"/>
                    </a:solidFill>
                    <a:latin typeface="PT Mono"/>
                    <a:ea typeface="PT Mono"/>
                    <a:cs typeface="PT Mono"/>
                  </a:rPr>
                  <a:t>A</a:t>
                </a:r>
                <a:r>
                  <a:rPr lang="en-CH" sz="1500" b="1" dirty="0">
                    <a:solidFill>
                      <a:srgbClr val="67A042"/>
                    </a:solidFill>
                    <a:latin typeface="PT Mono"/>
                    <a:ea typeface="PT Mono"/>
                    <a:cs typeface="PT Mono"/>
                  </a:rPr>
                  <a:t>T</a:t>
                </a:r>
                <a:r>
                  <a:rPr lang="en-CH" sz="1500" b="1" dirty="0">
                    <a:solidFill>
                      <a:srgbClr val="5B9BD5"/>
                    </a:solidFill>
                    <a:latin typeface="PT Mono"/>
                    <a:ea typeface="PT Mono"/>
                    <a:cs typeface="PT Mono"/>
                  </a:rPr>
                  <a:t>G</a:t>
                </a:r>
              </a:p>
            </p:txBody>
          </p:sp>
        </p:grpSp>
      </p:grpSp>
      <p:sp>
        <p:nvSpPr>
          <p:cNvPr id="49" name="Rounded Rectangle 48">
            <a:extLst>
              <a:ext uri="{FF2B5EF4-FFF2-40B4-BE49-F238E27FC236}">
                <a16:creationId xmlns:a16="http://schemas.microsoft.com/office/drawing/2014/main" id="{EA047C92-00C3-B249-B8A9-DA556AB1591B}"/>
              </a:ext>
            </a:extLst>
          </p:cNvPr>
          <p:cNvSpPr/>
          <p:nvPr/>
        </p:nvSpPr>
        <p:spPr>
          <a:xfrm>
            <a:off x="5458913" y="3169887"/>
            <a:ext cx="2065855" cy="737999"/>
          </a:xfrm>
          <a:prstGeom prst="roundRect">
            <a:avLst>
              <a:gd name="adj" fmla="val 8025"/>
            </a:avLst>
          </a:prstGeom>
          <a:solidFill>
            <a:srgbClr val="C813B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latin typeface="Calibri"/>
                <a:ea typeface="Calibri"/>
                <a:cs typeface="Calibri"/>
              </a:defRPr>
            </a:pPr>
            <a:r>
              <a:rPr lang="en-US" sz="2000" b="1" dirty="0">
                <a:solidFill>
                  <a:prstClr val="white"/>
                </a:solidFill>
                <a:latin typeface="Calibri"/>
                <a:ea typeface="Calibri"/>
                <a:cs typeface="Calibri"/>
              </a:rPr>
              <a:t>Presence/absence identification</a:t>
            </a:r>
            <a:endParaRPr lang="en-CH" sz="2000" b="1" dirty="0">
              <a:solidFill>
                <a:prstClr val="white"/>
              </a:solidFill>
              <a:latin typeface="Calibri"/>
              <a:ea typeface="Calibri"/>
              <a:cs typeface="Calibri"/>
            </a:endParaRPr>
          </a:p>
        </p:txBody>
      </p:sp>
      <p:sp>
        <p:nvSpPr>
          <p:cNvPr id="63" name="Rounded Rectangle 62">
            <a:extLst>
              <a:ext uri="{FF2B5EF4-FFF2-40B4-BE49-F238E27FC236}">
                <a16:creationId xmlns:a16="http://schemas.microsoft.com/office/drawing/2014/main" id="{F1906667-7480-0C41-9E21-A0E049CD49CF}"/>
              </a:ext>
            </a:extLst>
          </p:cNvPr>
          <p:cNvSpPr/>
          <p:nvPr/>
        </p:nvSpPr>
        <p:spPr>
          <a:xfrm>
            <a:off x="6160307" y="5194308"/>
            <a:ext cx="2065855" cy="737999"/>
          </a:xfrm>
          <a:prstGeom prst="roundRect">
            <a:avLst>
              <a:gd name="adj" fmla="val 80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latin typeface="Calibri"/>
                <a:ea typeface="Calibri"/>
                <a:cs typeface="Calibri"/>
              </a:defRPr>
            </a:pPr>
            <a:r>
              <a:rPr lang="en-US" sz="2000" b="1" dirty="0">
                <a:solidFill>
                  <a:prstClr val="white"/>
                </a:solidFill>
                <a:latin typeface="Calibri"/>
                <a:ea typeface="Calibri"/>
                <a:cs typeface="Calibri"/>
              </a:rPr>
              <a:t>Abundance</a:t>
            </a:r>
          </a:p>
          <a:p>
            <a:pPr algn="ctr">
              <a:defRPr>
                <a:latin typeface="Calibri"/>
                <a:ea typeface="Calibri"/>
                <a:cs typeface="Calibri"/>
              </a:defRPr>
            </a:pPr>
            <a:r>
              <a:rPr lang="en-US" sz="2000" b="1" dirty="0">
                <a:solidFill>
                  <a:prstClr val="white"/>
                </a:solidFill>
                <a:latin typeface="Calibri"/>
                <a:ea typeface="Calibri"/>
                <a:cs typeface="Calibri"/>
              </a:rPr>
              <a:t>estimation</a:t>
            </a:r>
            <a:endParaRPr lang="en-CH" sz="2000" b="1" dirty="0">
              <a:solidFill>
                <a:prstClr val="white"/>
              </a:solidFill>
              <a:latin typeface="Calibri"/>
              <a:ea typeface="Calibri"/>
              <a:cs typeface="Calibri"/>
            </a:endParaRPr>
          </a:p>
        </p:txBody>
      </p:sp>
      <p:grpSp>
        <p:nvGrpSpPr>
          <p:cNvPr id="71" name="Group 70">
            <a:extLst>
              <a:ext uri="{FF2B5EF4-FFF2-40B4-BE49-F238E27FC236}">
                <a16:creationId xmlns:a16="http://schemas.microsoft.com/office/drawing/2014/main" id="{9C7AE664-EB47-6F4E-987C-0C561866EB95}"/>
              </a:ext>
            </a:extLst>
          </p:cNvPr>
          <p:cNvGrpSpPr/>
          <p:nvPr/>
        </p:nvGrpSpPr>
        <p:grpSpPr>
          <a:xfrm>
            <a:off x="7896024" y="2630609"/>
            <a:ext cx="2267268" cy="1882173"/>
            <a:chOff x="5032700" y="1554591"/>
            <a:chExt cx="2267268" cy="1882173"/>
          </a:xfrm>
        </p:grpSpPr>
        <p:pic>
          <p:nvPicPr>
            <p:cNvPr id="72" name="Picture 71">
              <a:extLst>
                <a:ext uri="{FF2B5EF4-FFF2-40B4-BE49-F238E27FC236}">
                  <a16:creationId xmlns:a16="http://schemas.microsoft.com/office/drawing/2014/main" id="{C5C344D7-A8FE-844D-8309-E25D27455968}"/>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5032701" y="1554591"/>
              <a:ext cx="617134" cy="617134"/>
            </a:xfrm>
            <a:prstGeom prst="rect">
              <a:avLst/>
            </a:prstGeom>
            <a:effectLst>
              <a:glow rad="25400">
                <a:schemeClr val="bg1">
                  <a:alpha val="88250"/>
                </a:schemeClr>
              </a:glow>
            </a:effectLst>
          </p:spPr>
        </p:pic>
        <p:pic>
          <p:nvPicPr>
            <p:cNvPr id="73" name="Picture 72">
              <a:extLst>
                <a:ext uri="{FF2B5EF4-FFF2-40B4-BE49-F238E27FC236}">
                  <a16:creationId xmlns:a16="http://schemas.microsoft.com/office/drawing/2014/main" id="{25435414-8AC3-F74B-888D-9FD16C63CEA2}"/>
                </a:ext>
              </a:extLst>
            </p:cNvPr>
            <p:cNvPicPr>
              <a:picLocks noChangeAspect="1"/>
            </p:cNvPicPr>
            <p:nvPr/>
          </p:nvPicPr>
          <p:blipFill>
            <a:blip r:embed="rId10"/>
            <a:stretch>
              <a:fillRect/>
            </a:stretch>
          </p:blipFill>
          <p:spPr>
            <a:xfrm>
              <a:off x="5032700" y="2210884"/>
              <a:ext cx="552729" cy="552729"/>
            </a:xfrm>
            <a:prstGeom prst="rect">
              <a:avLst/>
            </a:prstGeom>
            <a:effectLst>
              <a:glow rad="25400">
                <a:schemeClr val="bg1">
                  <a:alpha val="88250"/>
                </a:schemeClr>
              </a:glow>
            </a:effectLst>
          </p:spPr>
        </p:pic>
        <p:pic>
          <p:nvPicPr>
            <p:cNvPr id="74" name="Picture 73">
              <a:extLst>
                <a:ext uri="{FF2B5EF4-FFF2-40B4-BE49-F238E27FC236}">
                  <a16:creationId xmlns:a16="http://schemas.microsoft.com/office/drawing/2014/main" id="{D6399998-2DEC-CC46-8FB0-923398807CB2}"/>
                </a:ext>
              </a:extLst>
            </p:cNvPr>
            <p:cNvPicPr>
              <a:picLocks noChangeAspect="1"/>
            </p:cNvPicPr>
            <p:nvPr/>
          </p:nvPicPr>
          <p:blipFill>
            <a:blip r:embed="rId11">
              <a:duotone>
                <a:prstClr val="black"/>
                <a:srgbClr val="1982C3">
                  <a:tint val="45000"/>
                  <a:satMod val="400000"/>
                </a:srgbClr>
              </a:duotone>
              <a:extLst>
                <a:ext uri="{BEBA8EAE-BF5A-486C-A8C5-ECC9F3942E4B}">
                  <a14:imgProps xmlns:a14="http://schemas.microsoft.com/office/drawing/2010/main">
                    <a14:imgLayer r:embed="rId12">
                      <a14:imgEffect>
                        <a14:colorTemperature colorTemp="11200"/>
                      </a14:imgEffect>
                      <a14:imgEffect>
                        <a14:saturation sat="400000"/>
                      </a14:imgEffect>
                    </a14:imgLayer>
                  </a14:imgProps>
                </a:ext>
              </a:extLst>
            </a:blip>
            <a:stretch>
              <a:fillRect/>
            </a:stretch>
          </p:blipFill>
          <p:spPr>
            <a:xfrm>
              <a:off x="5032701" y="2792027"/>
              <a:ext cx="644737" cy="644737"/>
            </a:xfrm>
            <a:prstGeom prst="rect">
              <a:avLst/>
            </a:prstGeom>
            <a:effectLst>
              <a:glow rad="25400">
                <a:schemeClr val="bg1">
                  <a:alpha val="88250"/>
                </a:schemeClr>
              </a:glow>
            </a:effectLst>
          </p:spPr>
        </p:pic>
        <p:sp>
          <p:nvSpPr>
            <p:cNvPr id="75" name="TextBox 74">
              <a:extLst>
                <a:ext uri="{FF2B5EF4-FFF2-40B4-BE49-F238E27FC236}">
                  <a16:creationId xmlns:a16="http://schemas.microsoft.com/office/drawing/2014/main" id="{495132CE-9F5D-3444-B0EC-27339CB8C19E}"/>
                </a:ext>
              </a:extLst>
            </p:cNvPr>
            <p:cNvSpPr txBox="1"/>
            <p:nvPr/>
          </p:nvSpPr>
          <p:spPr>
            <a:xfrm>
              <a:off x="5567969" y="1676971"/>
              <a:ext cx="1695465" cy="319446"/>
            </a:xfrm>
            <a:prstGeom prst="rect">
              <a:avLst/>
            </a:prstGeom>
            <a:noFill/>
          </p:spPr>
          <p:txBody>
            <a:bodyPr wrap="square">
              <a:spAutoFit/>
            </a:bodyPr>
            <a:lstStyle/>
            <a:p>
              <a:pPr>
                <a:lnSpc>
                  <a:spcPct val="80000"/>
                </a:lnSpc>
                <a:defRPr>
                  <a:latin typeface="Calibri"/>
                  <a:ea typeface="Calibri"/>
                  <a:cs typeface="Calibri"/>
                </a:defRPr>
              </a:pPr>
              <a:r>
                <a:rPr lang="en-US" dirty="0">
                  <a:solidFill>
                    <a:srgbClr val="548235"/>
                  </a:solidFill>
                  <a:latin typeface="Calibri"/>
                  <a:ea typeface="Calibri"/>
                  <a:cs typeface="Calibri"/>
                </a:rPr>
                <a:t>V. cholerae</a:t>
              </a:r>
            </a:p>
          </p:txBody>
        </p:sp>
        <p:sp>
          <p:nvSpPr>
            <p:cNvPr id="76" name="TextBox 75">
              <a:extLst>
                <a:ext uri="{FF2B5EF4-FFF2-40B4-BE49-F238E27FC236}">
                  <a16:creationId xmlns:a16="http://schemas.microsoft.com/office/drawing/2014/main" id="{0D4FCA09-E660-F14A-974A-6D849D721B8B}"/>
                </a:ext>
              </a:extLst>
            </p:cNvPr>
            <p:cNvSpPr txBox="1"/>
            <p:nvPr/>
          </p:nvSpPr>
          <p:spPr>
            <a:xfrm>
              <a:off x="5604503" y="2936064"/>
              <a:ext cx="1695465" cy="319446"/>
            </a:xfrm>
            <a:prstGeom prst="rect">
              <a:avLst/>
            </a:prstGeom>
            <a:noFill/>
          </p:spPr>
          <p:txBody>
            <a:bodyPr wrap="square">
              <a:spAutoFit/>
            </a:bodyPr>
            <a:lstStyle/>
            <a:p>
              <a:pPr>
                <a:lnSpc>
                  <a:spcPct val="80000"/>
                </a:lnSpc>
                <a:defRPr>
                  <a:latin typeface="Calibri"/>
                  <a:ea typeface="Calibri"/>
                  <a:cs typeface="Calibri"/>
                </a:defRPr>
              </a:pPr>
              <a:r>
                <a:rPr lang="en-US" dirty="0">
                  <a:solidFill>
                    <a:srgbClr val="6A9AC2"/>
                  </a:solidFill>
                  <a:latin typeface="Calibri"/>
                  <a:ea typeface="Calibri"/>
                  <a:cs typeface="Calibri"/>
                </a:rPr>
                <a:t>E. coli</a:t>
              </a:r>
            </a:p>
          </p:txBody>
        </p:sp>
        <p:sp>
          <p:nvSpPr>
            <p:cNvPr id="77" name="TextBox 76">
              <a:extLst>
                <a:ext uri="{FF2B5EF4-FFF2-40B4-BE49-F238E27FC236}">
                  <a16:creationId xmlns:a16="http://schemas.microsoft.com/office/drawing/2014/main" id="{67FAF4B2-8CBC-074D-9ED2-0061A15663E8}"/>
                </a:ext>
              </a:extLst>
            </p:cNvPr>
            <p:cNvSpPr txBox="1"/>
            <p:nvPr/>
          </p:nvSpPr>
          <p:spPr>
            <a:xfrm>
              <a:off x="5586604" y="2310900"/>
              <a:ext cx="1695465" cy="319446"/>
            </a:xfrm>
            <a:prstGeom prst="rect">
              <a:avLst/>
            </a:prstGeom>
            <a:noFill/>
          </p:spPr>
          <p:txBody>
            <a:bodyPr wrap="square">
              <a:spAutoFit/>
            </a:bodyPr>
            <a:lstStyle/>
            <a:p>
              <a:pPr>
                <a:lnSpc>
                  <a:spcPct val="80000"/>
                </a:lnSpc>
                <a:defRPr>
                  <a:latin typeface="Calibri"/>
                  <a:ea typeface="Calibri"/>
                  <a:cs typeface="Calibri"/>
                </a:defRPr>
              </a:pPr>
              <a:r>
                <a:rPr lang="en-US" dirty="0">
                  <a:solidFill>
                    <a:srgbClr val="E06161"/>
                  </a:solidFill>
                  <a:latin typeface="Calibri"/>
                  <a:ea typeface="Calibri"/>
                  <a:cs typeface="Calibri"/>
                </a:rPr>
                <a:t>SARS-CoV-2</a:t>
              </a:r>
            </a:p>
          </p:txBody>
        </p:sp>
      </p:grpSp>
      <p:cxnSp>
        <p:nvCxnSpPr>
          <p:cNvPr id="80" name="Straight Arrow Connector 79">
            <a:extLst>
              <a:ext uri="{FF2B5EF4-FFF2-40B4-BE49-F238E27FC236}">
                <a16:creationId xmlns:a16="http://schemas.microsoft.com/office/drawing/2014/main" id="{34CCC2E9-16E2-7A44-AB37-4B273934DA95}"/>
              </a:ext>
            </a:extLst>
          </p:cNvPr>
          <p:cNvCxnSpPr>
            <a:cxnSpLocks/>
          </p:cNvCxnSpPr>
          <p:nvPr/>
        </p:nvCxnSpPr>
        <p:spPr>
          <a:xfrm>
            <a:off x="6770917" y="1611771"/>
            <a:ext cx="251999" cy="0"/>
          </a:xfrm>
          <a:prstGeom prst="straightConnector1">
            <a:avLst/>
          </a:prstGeom>
          <a:ln w="38100">
            <a:solidFill>
              <a:srgbClr val="1982C3"/>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5" name="Curved Connector 84">
            <a:extLst>
              <a:ext uri="{FF2B5EF4-FFF2-40B4-BE49-F238E27FC236}">
                <a16:creationId xmlns:a16="http://schemas.microsoft.com/office/drawing/2014/main" id="{50A30975-2F3C-5C4F-B40B-A83F363D7E29}"/>
              </a:ext>
            </a:extLst>
          </p:cNvPr>
          <p:cNvCxnSpPr>
            <a:cxnSpLocks/>
            <a:endCxn id="49" idx="1"/>
          </p:cNvCxnSpPr>
          <p:nvPr/>
        </p:nvCxnSpPr>
        <p:spPr>
          <a:xfrm flipV="1">
            <a:off x="4547142" y="3538887"/>
            <a:ext cx="911771" cy="581203"/>
          </a:xfrm>
          <a:prstGeom prst="curvedConnector3">
            <a:avLst>
              <a:gd name="adj1" fmla="val 50000"/>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2C4E4EB7-05D8-5D49-A1D6-EA5979E4291E}"/>
              </a:ext>
            </a:extLst>
          </p:cNvPr>
          <p:cNvCxnSpPr>
            <a:cxnSpLocks/>
          </p:cNvCxnSpPr>
          <p:nvPr/>
        </p:nvCxnSpPr>
        <p:spPr>
          <a:xfrm>
            <a:off x="7514143" y="3527668"/>
            <a:ext cx="251999" cy="0"/>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96D51578-F8E1-2049-B1DF-A012B54DFA47}"/>
              </a:ext>
            </a:extLst>
          </p:cNvPr>
          <p:cNvCxnSpPr>
            <a:cxnSpLocks/>
          </p:cNvCxnSpPr>
          <p:nvPr/>
        </p:nvCxnSpPr>
        <p:spPr>
          <a:xfrm flipV="1">
            <a:off x="8214876" y="5561907"/>
            <a:ext cx="381221" cy="1"/>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E0AB4C92-018F-2648-8749-AF739551022C}"/>
              </a:ext>
            </a:extLst>
          </p:cNvPr>
          <p:cNvCxnSpPr>
            <a:cxnSpLocks/>
          </p:cNvCxnSpPr>
          <p:nvPr/>
        </p:nvCxnSpPr>
        <p:spPr>
          <a:xfrm>
            <a:off x="8002178" y="4519424"/>
            <a:ext cx="0" cy="680126"/>
          </a:xfrm>
          <a:prstGeom prst="straightConnector1">
            <a:avLst/>
          </a:prstGeom>
          <a:ln w="38100">
            <a:solidFill>
              <a:schemeClr val="accent2"/>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7C05C9CB-B6C0-E748-868C-46A85A436503}"/>
              </a:ext>
            </a:extLst>
          </p:cNvPr>
          <p:cNvCxnSpPr>
            <a:cxnSpLocks/>
          </p:cNvCxnSpPr>
          <p:nvPr/>
        </p:nvCxnSpPr>
        <p:spPr>
          <a:xfrm>
            <a:off x="7305064" y="2332957"/>
            <a:ext cx="0" cy="800999"/>
          </a:xfrm>
          <a:prstGeom prst="straightConnector1">
            <a:avLst/>
          </a:prstGeom>
          <a:ln w="38100">
            <a:solidFill>
              <a:srgbClr val="C813BD"/>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A3919DFC-37D8-4D47-8087-3EC11BFD0DFE}"/>
              </a:ext>
            </a:extLst>
          </p:cNvPr>
          <p:cNvGrpSpPr/>
          <p:nvPr/>
        </p:nvGrpSpPr>
        <p:grpSpPr>
          <a:xfrm>
            <a:off x="8551791" y="3433043"/>
            <a:ext cx="1926212" cy="2917722"/>
            <a:chOff x="7022802" y="1248355"/>
            <a:chExt cx="1926212" cy="2917722"/>
          </a:xfrm>
        </p:grpSpPr>
        <p:graphicFrame>
          <p:nvGraphicFramePr>
            <p:cNvPr id="112" name="Chart 111">
              <a:extLst>
                <a:ext uri="{FF2B5EF4-FFF2-40B4-BE49-F238E27FC236}">
                  <a16:creationId xmlns:a16="http://schemas.microsoft.com/office/drawing/2014/main" id="{AC1508E3-6526-CA4B-AD26-41FF28AA37A2}"/>
                </a:ext>
              </a:extLst>
            </p:cNvPr>
            <p:cNvGraphicFramePr>
              <a:graphicFrameLocks/>
            </p:cNvGraphicFramePr>
            <p:nvPr/>
          </p:nvGraphicFramePr>
          <p:xfrm>
            <a:off x="7022802" y="1248355"/>
            <a:ext cx="1926212" cy="2917722"/>
          </p:xfrm>
          <a:graphic>
            <a:graphicData uri="http://schemas.openxmlformats.org/drawingml/2006/chart">
              <c:chart xmlns:c="http://schemas.openxmlformats.org/drawingml/2006/chart" xmlns:r="http://schemas.openxmlformats.org/officeDocument/2006/relationships" r:id="rId17"/>
            </a:graphicData>
          </a:graphic>
        </p:graphicFrame>
        <p:pic>
          <p:nvPicPr>
            <p:cNvPr id="113" name="Picture 112">
              <a:extLst>
                <a:ext uri="{FF2B5EF4-FFF2-40B4-BE49-F238E27FC236}">
                  <a16:creationId xmlns:a16="http://schemas.microsoft.com/office/drawing/2014/main" id="{FBDD4D10-245F-B54E-A114-C1DFA6DAD909}"/>
                </a:ext>
              </a:extLst>
            </p:cNvPr>
            <p:cNvPicPr>
              <a:picLocks noChangeAspect="1"/>
            </p:cNvPicPr>
            <p:nvPr/>
          </p:nvPicPr>
          <p:blipFill>
            <a:blip r:embed="rId11">
              <a:duotone>
                <a:prstClr val="black"/>
                <a:srgbClr val="1982C3">
                  <a:tint val="45000"/>
                  <a:satMod val="400000"/>
                </a:srgbClr>
              </a:duotone>
              <a:extLst>
                <a:ext uri="{BEBA8EAE-BF5A-486C-A8C5-ECC9F3942E4B}">
                  <a14:imgProps xmlns:a14="http://schemas.microsoft.com/office/drawing/2010/main">
                    <a14:imgLayer r:embed="rId12">
                      <a14:imgEffect>
                        <a14:colorTemperature colorTemp="11200"/>
                      </a14:imgEffect>
                      <a14:imgEffect>
                        <a14:saturation sat="400000"/>
                      </a14:imgEffect>
                    </a14:imgLayer>
                  </a14:imgProps>
                </a:ext>
              </a:extLst>
            </a:blip>
            <a:stretch>
              <a:fillRect/>
            </a:stretch>
          </p:blipFill>
          <p:spPr>
            <a:xfrm>
              <a:off x="8032827" y="3285346"/>
              <a:ext cx="597134" cy="597134"/>
            </a:xfrm>
            <a:prstGeom prst="rect">
              <a:avLst/>
            </a:prstGeom>
            <a:effectLst>
              <a:glow rad="12700">
                <a:schemeClr val="bg1">
                  <a:alpha val="58833"/>
                </a:schemeClr>
              </a:glow>
            </a:effectLst>
          </p:spPr>
        </p:pic>
        <p:pic>
          <p:nvPicPr>
            <p:cNvPr id="114" name="Picture 113">
              <a:extLst>
                <a:ext uri="{FF2B5EF4-FFF2-40B4-BE49-F238E27FC236}">
                  <a16:creationId xmlns:a16="http://schemas.microsoft.com/office/drawing/2014/main" id="{C8BA7EA6-E789-E641-8AA6-B75EC4B969D4}"/>
                </a:ext>
              </a:extLst>
            </p:cNvPr>
            <p:cNvPicPr>
              <a:picLocks noChangeAspect="1"/>
            </p:cNvPicPr>
            <p:nvPr/>
          </p:nvPicPr>
          <p:blipFill>
            <a:blip r:embed="rId10"/>
            <a:stretch>
              <a:fillRect/>
            </a:stretch>
          </p:blipFill>
          <p:spPr>
            <a:xfrm>
              <a:off x="7557349" y="2712587"/>
              <a:ext cx="391305" cy="391305"/>
            </a:xfrm>
            <a:prstGeom prst="rect">
              <a:avLst/>
            </a:prstGeom>
            <a:effectLst>
              <a:glow rad="12700">
                <a:schemeClr val="bg1">
                  <a:alpha val="55000"/>
                </a:schemeClr>
              </a:glow>
            </a:effectLst>
          </p:spPr>
        </p:pic>
        <p:pic>
          <p:nvPicPr>
            <p:cNvPr id="115" name="Picture 114">
              <a:extLst>
                <a:ext uri="{FF2B5EF4-FFF2-40B4-BE49-F238E27FC236}">
                  <a16:creationId xmlns:a16="http://schemas.microsoft.com/office/drawing/2014/main" id="{1693E67D-6316-5A49-9363-0896E4FAD43D}"/>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7332868" y="3216184"/>
              <a:ext cx="473603" cy="473603"/>
            </a:xfrm>
            <a:prstGeom prst="rect">
              <a:avLst/>
            </a:prstGeom>
            <a:effectLst>
              <a:glow rad="12700">
                <a:schemeClr val="bg1">
                  <a:alpha val="58833"/>
                </a:schemeClr>
              </a:glow>
            </a:effectLst>
          </p:spPr>
        </p:pic>
      </p:grpSp>
      <p:sp>
        <p:nvSpPr>
          <p:cNvPr id="130" name="TextBox 129">
            <a:extLst>
              <a:ext uri="{FF2B5EF4-FFF2-40B4-BE49-F238E27FC236}">
                <a16:creationId xmlns:a16="http://schemas.microsoft.com/office/drawing/2014/main" id="{19AE8C93-8B47-074F-B395-E1FFF53F4691}"/>
              </a:ext>
            </a:extLst>
          </p:cNvPr>
          <p:cNvSpPr txBox="1"/>
          <p:nvPr/>
        </p:nvSpPr>
        <p:spPr>
          <a:xfrm>
            <a:off x="1778000" y="6261100"/>
            <a:ext cx="9461500" cy="342900"/>
          </a:xfrm>
          <a:prstGeom prst="rect">
            <a:avLst/>
          </a:prstGeom>
          <a:noFill/>
        </p:spPr>
        <p:txBody>
          <a:bodyPr wrap="square" lIns="0" tIns="0" rIns="0" bIns="0" rtlCol="0" anchor="t"/>
          <a:lstStyle/>
          <a:p>
            <a:pPr marL="0" indent="0" algn="l">
              <a:lnSpc>
                <a:spcPct val="100000"/>
              </a:lnSpc>
              <a:spcAft>
                <a:spcPts val="700"/>
              </a:spcAft>
              <a:buNone/>
            </a:pPr>
            <a:r>
              <a:rPr lang="en-US" sz="1800" b="1">
                <a:solidFill>
                  <a:srgbClr val="C00000"/>
                </a:solidFill>
                <a:latin typeface="Calibri"/>
                <a:ea typeface="Calibri"/>
                <a:cs typeface="Calibri"/>
              </a:rPr>
              <a:t>Database size depends on its content and representation</a:t>
            </a:r>
          </a:p>
        </p:txBody>
      </p:sp>
      <p:grpSp>
        <p:nvGrpSpPr>
          <p:cNvPr id="131" name="Group 130">
            <a:extLst>
              <a:ext uri="{FF2B5EF4-FFF2-40B4-BE49-F238E27FC236}">
                <a16:creationId xmlns:a16="http://schemas.microsoft.com/office/drawing/2014/main" id="{A3918F31-F2DF-2540-BDD1-FEC78BCE1163}"/>
              </a:ext>
            </a:extLst>
          </p:cNvPr>
          <p:cNvGrpSpPr/>
          <p:nvPr/>
        </p:nvGrpSpPr>
        <p:grpSpPr>
          <a:xfrm>
            <a:off x="2174172" y="982704"/>
            <a:ext cx="1767859" cy="1705053"/>
            <a:chOff x="650171" y="1056845"/>
            <a:chExt cx="1767859" cy="1705053"/>
          </a:xfrm>
        </p:grpSpPr>
        <p:pic>
          <p:nvPicPr>
            <p:cNvPr id="132" name="Content Placeholder 4">
              <a:extLst>
                <a:ext uri="{FF2B5EF4-FFF2-40B4-BE49-F238E27FC236}">
                  <a16:creationId xmlns:a16="http://schemas.microsoft.com/office/drawing/2014/main" id="{92084503-1217-FB4F-B84C-A73E6DCC892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31324">
              <a:off x="650171" y="1056845"/>
              <a:ext cx="605582" cy="1434219"/>
            </a:xfrm>
            <a:prstGeom prst="rect">
              <a:avLst/>
            </a:prstGeom>
          </p:spPr>
        </p:pic>
        <p:pic>
          <p:nvPicPr>
            <p:cNvPr id="133" name="Content Placeholder 4">
              <a:extLst>
                <a:ext uri="{FF2B5EF4-FFF2-40B4-BE49-F238E27FC236}">
                  <a16:creationId xmlns:a16="http://schemas.microsoft.com/office/drawing/2014/main" id="{7C158569-6A10-B542-9ACA-6DDABF2D206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66726">
              <a:off x="1204635" y="1210068"/>
              <a:ext cx="605582" cy="1434219"/>
            </a:xfrm>
            <a:prstGeom prst="rect">
              <a:avLst/>
            </a:prstGeom>
          </p:spPr>
        </p:pic>
        <p:pic>
          <p:nvPicPr>
            <p:cNvPr id="134" name="Content Placeholder 4">
              <a:extLst>
                <a:ext uri="{FF2B5EF4-FFF2-40B4-BE49-F238E27FC236}">
                  <a16:creationId xmlns:a16="http://schemas.microsoft.com/office/drawing/2014/main" id="{F7DE48F8-EA58-D548-8BDC-5481A699572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742505">
              <a:off x="1812448" y="1327679"/>
              <a:ext cx="605582" cy="1434219"/>
            </a:xfrm>
            <a:prstGeom prst="rect">
              <a:avLst/>
            </a:prstGeom>
          </p:spPr>
        </p:pic>
      </p:grpSp>
      <p:grpSp>
        <p:nvGrpSpPr>
          <p:cNvPr id="136" name="Group 135">
            <a:extLst>
              <a:ext uri="{FF2B5EF4-FFF2-40B4-BE49-F238E27FC236}">
                <a16:creationId xmlns:a16="http://schemas.microsoft.com/office/drawing/2014/main" id="{7F80CF0D-46BA-7943-9439-F0F888241DE0}"/>
              </a:ext>
            </a:extLst>
          </p:cNvPr>
          <p:cNvGrpSpPr/>
          <p:nvPr/>
        </p:nvGrpSpPr>
        <p:grpSpPr>
          <a:xfrm>
            <a:off x="729699" y="3460482"/>
            <a:ext cx="4775363" cy="2261076"/>
            <a:chOff x="-794302" y="3568490"/>
            <a:chExt cx="4775363" cy="2261076"/>
          </a:xfrm>
        </p:grpSpPr>
        <p:sp>
          <p:nvSpPr>
            <p:cNvPr id="137" name="Rectangle 136">
              <a:extLst>
                <a:ext uri="{FF2B5EF4-FFF2-40B4-BE49-F238E27FC236}">
                  <a16:creationId xmlns:a16="http://schemas.microsoft.com/office/drawing/2014/main" id="{5DF7AFB5-F0D1-194C-9921-4745E437DE20}"/>
                </a:ext>
              </a:extLst>
            </p:cNvPr>
            <p:cNvSpPr/>
            <p:nvPr/>
          </p:nvSpPr>
          <p:spPr>
            <a:xfrm>
              <a:off x="189560" y="3953962"/>
              <a:ext cx="2807640" cy="149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ea typeface="Calibri"/>
                  <a:cs typeface="Calibri"/>
                </a:defRPr>
              </a:pPr>
              <a:endParaRPr lang="en-CH">
                <a:solidFill>
                  <a:prstClr val="white"/>
                </a:solidFill>
                <a:latin typeface="Calibri"/>
                <a:ea typeface="Calibri"/>
                <a:cs typeface="Calibri"/>
              </a:endParaRPr>
            </a:p>
          </p:txBody>
        </p:sp>
        <p:pic>
          <p:nvPicPr>
            <p:cNvPr id="138" name="Graphic 137" descr="Database">
              <a:extLst>
                <a:ext uri="{FF2B5EF4-FFF2-40B4-BE49-F238E27FC236}">
                  <a16:creationId xmlns:a16="http://schemas.microsoft.com/office/drawing/2014/main" id="{374D2D7D-E9C5-534A-9EC8-C578A794EA63}"/>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794302" y="3568490"/>
              <a:ext cx="4775363" cy="2261076"/>
            </a:xfrm>
            <a:prstGeom prst="rect">
              <a:avLst/>
            </a:prstGeom>
          </p:spPr>
        </p:pic>
      </p:grpSp>
      <p:sp>
        <p:nvSpPr>
          <p:cNvPr id="139"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a:xfrm>
            <a:off x="11176000" y="6477000"/>
            <a:ext cx="806450" cy="381000"/>
          </a:xfrm>
        </p:spPr>
        <p:txBody>
          <a:bodyPr lIns="0" tIns="0" rIns="0" bIns="0" anchor="t"/>
          <a:lstStyle/>
          <a:p>
            <a:pPr algn="r"/>
            <a:fld id="{6F9BE262-EDC7-4150-8692-7F3E5B8BD5DD}" type="slidenum">
              <a:rPr lang="en-US" sz="2400" b="1">
                <a:solidFill>
                  <a:srgbClr val="000000"/>
                </a:solidFill>
                <a:latin typeface="Garamond"/>
                <a:ea typeface="Garamond"/>
                <a:cs typeface="Garamond"/>
              </a:rPr>
              <a:t>46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405596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left)">
                                      <p:cBhvr>
                                        <p:cTn id="23" dur="500"/>
                                        <p:tgtEl>
                                          <p:spTgt spid="80"/>
                                        </p:tgtEl>
                                      </p:cBhvr>
                                    </p:animEffect>
                                  </p:childTnLst>
                                </p:cTn>
                              </p:par>
                              <p:par>
                                <p:cTn id="24" presetID="22" presetClass="entr" presetSubtype="8"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wipe(up)">
                                      <p:cBhvr>
                                        <p:cTn id="37" dur="500"/>
                                        <p:tgtEl>
                                          <p:spTgt spid="103"/>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childTnLst>
                                </p:cTn>
                              </p:par>
                              <p:par>
                                <p:cTn id="44" presetID="16" presetClass="entr" presetSubtype="21" fill="hold" nodeType="withEffect">
                                  <p:stCondLst>
                                    <p:cond delay="0"/>
                                  </p:stCondLst>
                                  <p:childTnLst>
                                    <p:set>
                                      <p:cBhvr>
                                        <p:cTn id="45" dur="1" fill="hold">
                                          <p:stCondLst>
                                            <p:cond delay="0"/>
                                          </p:stCondLst>
                                        </p:cTn>
                                        <p:tgtEl>
                                          <p:spTgt spid="136"/>
                                        </p:tgtEl>
                                        <p:attrNameLst>
                                          <p:attrName>style.visibility</p:attrName>
                                        </p:attrNameLst>
                                      </p:cBhvr>
                                      <p:to>
                                        <p:strVal val="visible"/>
                                      </p:to>
                                    </p:set>
                                    <p:animEffect transition="in" filter="barn(inVertical)">
                                      <p:cBhvr>
                                        <p:cTn id="46" dur="2000"/>
                                        <p:tgtEl>
                                          <p:spTgt spid="136"/>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left)">
                                      <p:cBhvr>
                                        <p:cTn id="50" dur="500"/>
                                        <p:tgtEl>
                                          <p:spTgt spid="85"/>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3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ipe(left)">
                                      <p:cBhvr>
                                        <p:cTn id="63" dur="500"/>
                                        <p:tgtEl>
                                          <p:spTgt spid="88"/>
                                        </p:tgtEl>
                                      </p:cBhvr>
                                    </p:animEffect>
                                  </p:childTnLst>
                                </p:cTn>
                              </p:par>
                              <p:par>
                                <p:cTn id="64" presetID="22" presetClass="entr" presetSubtype="8"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left)">
                                      <p:cBhvr>
                                        <p:cTn id="66" dur="500"/>
                                        <p:tgtEl>
                                          <p:spTgt spid="71"/>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99"/>
                                        </p:tgtEl>
                                        <p:attrNameLst>
                                          <p:attrName>style.visibility</p:attrName>
                                        </p:attrNameLst>
                                      </p:cBhvr>
                                      <p:to>
                                        <p:strVal val="visible"/>
                                      </p:to>
                                    </p:set>
                                    <p:animEffect transition="in" filter="wipe(up)">
                                      <p:cBhvr>
                                        <p:cTn id="77" dur="500"/>
                                        <p:tgtEl>
                                          <p:spTgt spid="9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par>
                                <p:cTn id="83" presetID="22" presetClass="entr" presetSubtype="8" fill="hold" nodeType="withEffect">
                                  <p:stCondLst>
                                    <p:cond delay="0"/>
                                  </p:stCondLst>
                                  <p:childTnLst>
                                    <p:set>
                                      <p:cBhvr>
                                        <p:cTn id="84" dur="1" fill="hold">
                                          <p:stCondLst>
                                            <p:cond delay="0"/>
                                          </p:stCondLst>
                                        </p:cTn>
                                        <p:tgtEl>
                                          <p:spTgt spid="111"/>
                                        </p:tgtEl>
                                        <p:attrNameLst>
                                          <p:attrName>style.visibility</p:attrName>
                                        </p:attrNameLst>
                                      </p:cBhvr>
                                      <p:to>
                                        <p:strVal val="visible"/>
                                      </p:to>
                                    </p:set>
                                    <p:animEffect transition="in" filter="wipe(left)">
                                      <p:cBhvr>
                                        <p:cTn id="85"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33" grpId="0" animBg="1"/>
      <p:bldP spid="49" grpId="0" animBg="1"/>
      <p:bldP spid="63" grpId="0" animBg="1"/>
      <p:bldP spid="130" grpId="0"/>
      <p:bldP spid="130"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C44E-9618-C111-9841-CF4EE641AAE9}"/>
              </a:ext>
            </a:extLst>
          </p:cNvPr>
          <p:cNvSpPr>
            <a:spLocks noGrp="1"/>
          </p:cNvSpPr>
          <p:nvPr>
            <p:ph type="title"/>
          </p:nvPr>
        </p:nvSpPr>
        <p:spPr/>
        <p:txBody>
          <a:bodyPr/>
          <a:lstStyle/>
          <a:p>
            <a:r>
              <a:rPr lang="en-US" dirty="0">
                <a:latin typeface="Calibri"/>
                <a:cs typeface="Calibri"/>
              </a:rPr>
              <a:t>Questions?</a:t>
            </a: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smtClean="0">
                <a:latin typeface="Garamond"/>
                <a:cs typeface="Calibri"/>
              </a:rPr>
              <a:t>47</a:t>
            </a:fld>
            <a:endParaRPr lang="en-US">
              <a:latin typeface="Garamond"/>
              <a:cs typeface="Calibri"/>
            </a:endParaRPr>
          </a:p>
        </p:txBody>
      </p:sp>
    </p:spTree>
    <p:extLst>
      <p:ext uri="{BB962C8B-B14F-4D97-AF65-F5344CB8AC3E}">
        <p14:creationId xmlns:p14="http://schemas.microsoft.com/office/powerpoint/2010/main" val="2586060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49B8A8-D0BC-C258-D95E-AA61DBA7A4CF}"/>
              </a:ext>
            </a:extLst>
          </p:cNvPr>
          <p:cNvSpPr>
            <a:spLocks noGrp="1"/>
          </p:cNvSpPr>
          <p:nvPr>
            <p:ph idx="1"/>
          </p:nvPr>
        </p:nvSpPr>
        <p:spPr/>
        <p:txBody>
          <a:bodyPr/>
          <a:lstStyle/>
          <a:p>
            <a:r>
              <a:rPr lang="en-US" dirty="0"/>
              <a:t>Finalizing paper assignments</a:t>
            </a:r>
          </a:p>
          <a:p>
            <a:endParaRPr lang="en-US" dirty="0"/>
          </a:p>
          <a:p>
            <a:r>
              <a:rPr lang="en-US" dirty="0"/>
              <a:t>What happens when there is no reference genome available?</a:t>
            </a:r>
          </a:p>
          <a:p>
            <a:pPr lvl="1"/>
            <a:r>
              <a:rPr lang="en-US" dirty="0"/>
              <a:t>De novo assembly</a:t>
            </a:r>
          </a:p>
          <a:p>
            <a:endParaRPr lang="en-US" dirty="0"/>
          </a:p>
          <a:p>
            <a:r>
              <a:rPr lang="en-US" dirty="0"/>
              <a:t>AI/ML in genomics</a:t>
            </a:r>
          </a:p>
        </p:txBody>
      </p:sp>
      <p:sp>
        <p:nvSpPr>
          <p:cNvPr id="3" name="Title 2">
            <a:extLst>
              <a:ext uri="{FF2B5EF4-FFF2-40B4-BE49-F238E27FC236}">
                <a16:creationId xmlns:a16="http://schemas.microsoft.com/office/drawing/2014/main" id="{A73CB324-9FCD-FA51-E1D6-AC504E072E55}"/>
              </a:ext>
            </a:extLst>
          </p:cNvPr>
          <p:cNvSpPr>
            <a:spLocks noGrp="1"/>
          </p:cNvSpPr>
          <p:nvPr>
            <p:ph type="title"/>
          </p:nvPr>
        </p:nvSpPr>
        <p:spPr/>
        <p:txBody>
          <a:bodyPr/>
          <a:lstStyle/>
          <a:p>
            <a:r>
              <a:rPr lang="en-US" dirty="0"/>
              <a:t>Next Week</a:t>
            </a:r>
          </a:p>
        </p:txBody>
      </p:sp>
      <p:sp>
        <p:nvSpPr>
          <p:cNvPr id="4" name="Slide Number Placeholder 3">
            <a:extLst>
              <a:ext uri="{FF2B5EF4-FFF2-40B4-BE49-F238E27FC236}">
                <a16:creationId xmlns:a16="http://schemas.microsoft.com/office/drawing/2014/main" id="{28107DB9-D7DA-0D84-973A-E1B81C0CE3F9}"/>
              </a:ext>
            </a:extLst>
          </p:cNvPr>
          <p:cNvSpPr>
            <a:spLocks noGrp="1"/>
          </p:cNvSpPr>
          <p:nvPr>
            <p:ph type="sldNum" sz="quarter" idx="12"/>
          </p:nvPr>
        </p:nvSpPr>
        <p:spPr/>
        <p:txBody>
          <a:bodyPr/>
          <a:lstStyle/>
          <a:p>
            <a:fld id="{926C5CFF-FC03-5F4C-B716-CBEBB43E48DE}" type="slidenum">
              <a:rPr lang="en-US" smtClean="0"/>
              <a:t>48</a:t>
            </a:fld>
            <a:endParaRPr lang="en-US" dirty="0"/>
          </a:p>
        </p:txBody>
      </p:sp>
    </p:spTree>
    <p:extLst>
      <p:ext uri="{BB962C8B-B14F-4D97-AF65-F5344CB8AC3E}">
        <p14:creationId xmlns:p14="http://schemas.microsoft.com/office/powerpoint/2010/main" val="168710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EA323-65AC-8515-92A2-C46BB0E955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AA5106-A2FB-CB1A-ADD3-D521AA3F79E9}"/>
              </a:ext>
            </a:extLst>
          </p:cNvPr>
          <p:cNvSpPr>
            <a:spLocks noGrp="1"/>
          </p:cNvSpPr>
          <p:nvPr>
            <p:ph type="body" sz="quarter" idx="13"/>
          </p:nvPr>
        </p:nvSpPr>
        <p:spPr>
          <a:xfrm>
            <a:off x="731520" y="2393958"/>
            <a:ext cx="10972800" cy="503536"/>
          </a:xfrm>
        </p:spPr>
        <p:txBody>
          <a:bodyPr/>
          <a:lstStyle/>
          <a:p>
            <a:r>
              <a:rPr lang="en-US" dirty="0"/>
              <a:t>Lecture 4: Sequence Analysis in Genomics</a:t>
            </a:r>
          </a:p>
        </p:txBody>
      </p:sp>
      <p:sp>
        <p:nvSpPr>
          <p:cNvPr id="3" name="Text Placeholder 2">
            <a:extLst>
              <a:ext uri="{FF2B5EF4-FFF2-40B4-BE49-F238E27FC236}">
                <a16:creationId xmlns:a16="http://schemas.microsoft.com/office/drawing/2014/main" id="{1A9A185A-81BF-217E-A939-C50D76001D43}"/>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1A3EB66D-8961-B3A5-BBB8-FA9B5D554502}"/>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2"/>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3"/>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DF823BF9-A4F2-532F-500E-0BE5145F094D}"/>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UMD</a:t>
            </a:r>
          </a:p>
        </p:txBody>
      </p:sp>
      <p:sp>
        <p:nvSpPr>
          <p:cNvPr id="6" name="Text Placeholder 5">
            <a:extLst>
              <a:ext uri="{FF2B5EF4-FFF2-40B4-BE49-F238E27FC236}">
                <a16:creationId xmlns:a16="http://schemas.microsoft.com/office/drawing/2014/main" id="{D6C8F8ED-B163-457E-DDC5-682FF39722F1}"/>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DFEAECB9-0B9B-F67C-DD9B-F901CFE638B4}"/>
              </a:ext>
            </a:extLst>
          </p:cNvPr>
          <p:cNvSpPr>
            <a:spLocks noGrp="1"/>
          </p:cNvSpPr>
          <p:nvPr>
            <p:ph type="body" sz="quarter" idx="20"/>
          </p:nvPr>
        </p:nvSpPr>
        <p:spPr>
          <a:xfrm>
            <a:off x="731520" y="4039992"/>
            <a:ext cx="10972800" cy="332399"/>
          </a:xfrm>
        </p:spPr>
        <p:txBody>
          <a:bodyPr/>
          <a:lstStyle/>
          <a:p>
            <a:r>
              <a:rPr lang="en-US" dirty="0"/>
              <a:t>September 10, 2026</a:t>
            </a:r>
          </a:p>
        </p:txBody>
      </p:sp>
    </p:spTree>
    <p:extLst>
      <p:ext uri="{BB962C8B-B14F-4D97-AF65-F5344CB8AC3E}">
        <p14:creationId xmlns:p14="http://schemas.microsoft.com/office/powerpoint/2010/main" val="885712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0|0|1.5|1.8|2.9|4.8"/>
</p:tagLst>
</file>

<file path=ppt/tags/tag2.xml><?xml version="1.0" encoding="utf-8"?>
<p:tagLst xmlns:a="http://schemas.openxmlformats.org/drawingml/2006/main" xmlns:r="http://schemas.openxmlformats.org/officeDocument/2006/relationships" xmlns:p="http://schemas.openxmlformats.org/presentationml/2006/main">
  <p:tag name="TIMING" val="|0|0|0|1.5|1.8|2.9|4.8"/>
</p:tagLst>
</file>

<file path=ppt/theme/theme1.xml><?xml version="1.0" encoding="utf-8"?>
<a:theme xmlns:a="http://schemas.openxmlformats.org/drawingml/2006/main" name="Custom Design">
  <a:themeElements>
    <a:clrScheme name="Custom 2">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473C3"/>
      </a:hlink>
      <a:folHlink>
        <a:srgbClr val="4473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8D515D-6534-5443-AFA8-31F4784159B5}">
  <we:reference id="WA200010001" version="1.0.0.1" store="Omex" storeType="OMEX"/>
  <we:alternateReferences>
    <we:reference id="WA200010001" version="1.0.0.1" store="WA200010001" storeType="OMEX"/>
  </we:alternateReferences>
  <we:properties>
    <we:property name="claude.fileId" value="&quot;f7b8f343-73a9-4fe1-8500-2d1808681f0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95494</TotalTime>
  <Words>3899</Words>
  <Application>Microsoft Macintosh PowerPoint</Application>
  <PresentationFormat>Widescreen</PresentationFormat>
  <Paragraphs>715</Paragraphs>
  <Slides>49</Slides>
  <Notes>28</Notes>
  <HiddenSlides>0</HiddenSlides>
  <MMClips>5</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8" baseType="lpstr">
      <vt:lpstr>Aptos</vt:lpstr>
      <vt:lpstr>Arial</vt:lpstr>
      <vt:lpstr>Calibri</vt:lpstr>
      <vt:lpstr>Cambria Math</vt:lpstr>
      <vt:lpstr>Garamond</vt:lpstr>
      <vt:lpstr>LinLibertineT</vt:lpstr>
      <vt:lpstr>PT Mono</vt:lpstr>
      <vt:lpstr>Custom Design</vt:lpstr>
      <vt:lpstr>Visio</vt:lpstr>
      <vt:lpstr>PowerPoint Presentation</vt:lpstr>
      <vt:lpstr>Agenda</vt:lpstr>
      <vt:lpstr>Recall: Genome Analysis Pipeline</vt:lpstr>
      <vt:lpstr>Read Mapping</vt:lpstr>
      <vt:lpstr>Sequencing Data Analysis</vt:lpstr>
      <vt:lpstr>Recall: Challenges in Genomic Data Analysis</vt:lpstr>
      <vt:lpstr>Recall: Solving the Puzzle in a Naïve Way</vt:lpstr>
      <vt:lpstr>Solving the Puzzle: The Practical Way</vt:lpstr>
      <vt:lpstr>Steps in Read Mapping – Indexing and Seeding</vt:lpstr>
      <vt:lpstr>Hash-Based Sketching and Seed Matching</vt:lpstr>
      <vt:lpstr>Minimizer Sketching</vt:lpstr>
      <vt:lpstr>Spaced Seeding</vt:lpstr>
      <vt:lpstr>Strobemer Sketches</vt:lpstr>
      <vt:lpstr>Fuzzy Seeding</vt:lpstr>
      <vt:lpstr>BLEND: Fuzzy Seed Matching [NARGAB '23]</vt:lpstr>
      <vt:lpstr>Indexing Cost: A Historical Comparison</vt:lpstr>
      <vt:lpstr>Steps in Read Mapping – Chaining</vt:lpstr>
      <vt:lpstr>Chaining (Two Points)</vt:lpstr>
      <vt:lpstr>Chaining (Multiple Points)</vt:lpstr>
      <vt:lpstr>Anchors: Coordinates and DP Order</vt:lpstr>
      <vt:lpstr>Chaining: Scoring Consistent Anchors</vt:lpstr>
      <vt:lpstr>Steps in Read Mapping – Alignment</vt:lpstr>
      <vt:lpstr>Sequence Alignment</vt:lpstr>
      <vt:lpstr>Alignment Objectives</vt:lpstr>
      <vt:lpstr>Alignment: Filling the DP Matrix</vt:lpstr>
      <vt:lpstr>Alignment: Traceback</vt:lpstr>
      <vt:lpstr>Affine Gap Costs</vt:lpstr>
      <vt:lpstr>Why Is Read Alignment Slow?</vt:lpstr>
      <vt:lpstr>Wavefront Alignment</vt:lpstr>
      <vt:lpstr>WFA in Practice</vt:lpstr>
      <vt:lpstr>Read Mapping Execution Time</vt:lpstr>
      <vt:lpstr>Why do we rely on  a single reference genome?</vt:lpstr>
      <vt:lpstr>Recall: Solving the Puzzle</vt:lpstr>
      <vt:lpstr>The Problem: Variants in the Genome</vt:lpstr>
      <vt:lpstr>The Problem: Variants in the Genome</vt:lpstr>
      <vt:lpstr>Mapping to Multiple References</vt:lpstr>
      <vt:lpstr>Mapping to a Graph Reference</vt:lpstr>
      <vt:lpstr>Genome Graphs</vt:lpstr>
      <vt:lpstr>Read Mapping to a Pangenome Graph</vt:lpstr>
      <vt:lpstr>Haplotype-Aware References</vt:lpstr>
      <vt:lpstr>Sequence Analysis: Key Ideas</vt:lpstr>
      <vt:lpstr>Recommended: Genome Analysis Steps [CSBJ '22]</vt:lpstr>
      <vt:lpstr>Genome Analysis Pipeline</vt:lpstr>
      <vt:lpstr>Further Steps in Genome Analysis</vt:lpstr>
      <vt:lpstr>Metagenomics</vt:lpstr>
      <vt:lpstr>Metagenomic Analysis</vt:lpstr>
      <vt:lpstr>Questions?</vt:lpstr>
      <vt:lpstr>Next Week</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Can Firtina</dc:creator>
  <cp:keywords/>
  <dc:description/>
  <cp:lastModifiedBy>Can Firtina</cp:lastModifiedBy>
  <cp:revision>3014</cp:revision>
  <cp:lastPrinted>2019-02-23T04:26:38Z</cp:lastPrinted>
  <dcterms:created xsi:type="dcterms:W3CDTF">2017-06-05T15:22:10Z</dcterms:created>
  <dcterms:modified xsi:type="dcterms:W3CDTF">2026-09-10T19:21:22Z</dcterms:modified>
  <cp:category/>
</cp:coreProperties>
</file>