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45"/>
  </p:notesMasterIdLst>
  <p:handoutMasterIdLst>
    <p:handoutMasterId r:id="rId46"/>
  </p:handoutMasterIdLst>
  <p:sldIdLst>
    <p:sldId id="1001" r:id="rId2"/>
    <p:sldId id="1002" r:id="rId3"/>
    <p:sldId id="2147478163" r:id="rId4"/>
    <p:sldId id="6176" r:id="rId5"/>
    <p:sldId id="1003" r:id="rId6"/>
    <p:sldId id="1007" r:id="rId7"/>
    <p:sldId id="1006" r:id="rId8"/>
    <p:sldId id="1004" r:id="rId9"/>
    <p:sldId id="1008" r:id="rId10"/>
    <p:sldId id="2147478014" r:id="rId11"/>
    <p:sldId id="1009" r:id="rId12"/>
    <p:sldId id="1247" r:id="rId13"/>
    <p:sldId id="1250" r:id="rId14"/>
    <p:sldId id="2146847644" r:id="rId15"/>
    <p:sldId id="2146847645" r:id="rId16"/>
    <p:sldId id="2147478036" r:id="rId17"/>
    <p:sldId id="1013" r:id="rId18"/>
    <p:sldId id="1014" r:id="rId19"/>
    <p:sldId id="1015" r:id="rId20"/>
    <p:sldId id="1016" r:id="rId21"/>
    <p:sldId id="2147478164" r:id="rId22"/>
    <p:sldId id="1017" r:id="rId23"/>
    <p:sldId id="2147478165" r:id="rId24"/>
    <p:sldId id="1020" r:id="rId25"/>
    <p:sldId id="1019" r:id="rId26"/>
    <p:sldId id="2147478169" r:id="rId27"/>
    <p:sldId id="4724" r:id="rId28"/>
    <p:sldId id="2146847649" r:id="rId29"/>
    <p:sldId id="2147478122" r:id="rId30"/>
    <p:sldId id="2147478166" r:id="rId31"/>
    <p:sldId id="1027" r:id="rId32"/>
    <p:sldId id="2147478109" r:id="rId33"/>
    <p:sldId id="2147478167" r:id="rId34"/>
    <p:sldId id="1028" r:id="rId35"/>
    <p:sldId id="2146847626" r:id="rId36"/>
    <p:sldId id="2147478170" r:id="rId37"/>
    <p:sldId id="2147478171" r:id="rId38"/>
    <p:sldId id="2147478172" r:id="rId39"/>
    <p:sldId id="1033" r:id="rId40"/>
    <p:sldId id="2147478168" r:id="rId41"/>
    <p:sldId id="1259" r:id="rId42"/>
    <p:sldId id="1043" r:id="rId43"/>
    <p:sldId id="214747803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600"/>
    <a:srgbClr val="4473C4"/>
    <a:srgbClr val="7F7F7F"/>
    <a:srgbClr val="000000"/>
    <a:srgbClr val="C00A00"/>
    <a:srgbClr val="11813C"/>
    <a:srgbClr val="FFE0D7"/>
    <a:srgbClr val="FFEBDC"/>
    <a:srgbClr val="10813B"/>
    <a:srgbClr val="E5E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13"/>
    <p:restoredTop sz="80141"/>
  </p:normalViewPr>
  <p:slideViewPr>
    <p:cSldViewPr snapToGrid="0" snapToObjects="1">
      <p:cViewPr varScale="1">
        <p:scale>
          <a:sx n="203" d="100"/>
          <a:sy n="203" d="100"/>
        </p:scale>
        <p:origin x="2592" y="-1256"/>
      </p:cViewPr>
      <p:guideLst>
        <p:guide orient="horz" pos="2160"/>
        <p:guide pos="3840"/>
      </p:guideLst>
    </p:cSldViewPr>
  </p:slideViewPr>
  <p:outlineViewPr>
    <p:cViewPr>
      <p:scale>
        <a:sx n="33" d="100"/>
        <a:sy n="33" d="100"/>
      </p:scale>
      <p:origin x="0" y="-4576"/>
    </p:cViewPr>
  </p:outlineViewPr>
  <p:notesTextViewPr>
    <p:cViewPr>
      <p:scale>
        <a:sx n="120" d="100"/>
        <a:sy n="120" d="100"/>
      </p:scale>
      <p:origin x="0" y="0"/>
    </p:cViewPr>
  </p:notesTextViewPr>
  <p:sorterViewPr>
    <p:cViewPr>
      <p:scale>
        <a:sx n="70" d="100"/>
        <a:sy n="70" d="100"/>
      </p:scale>
      <p:origin x="0" y="0"/>
    </p:cViewPr>
  </p:sorter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6C5A5C-AE39-B1EA-FC1A-1A28421F11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999C544-0D13-8CF0-29EF-86B08AB0116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006CB0-A2D0-8844-BCEF-52E043DDE42E}" type="datetimeFigureOut">
              <a:rPr lang="en-US" smtClean="0"/>
              <a:t>9/10/26</a:t>
            </a:fld>
            <a:endParaRPr lang="en-US"/>
          </a:p>
        </p:txBody>
      </p:sp>
      <p:sp>
        <p:nvSpPr>
          <p:cNvPr id="4" name="Footer Placeholder 3">
            <a:extLst>
              <a:ext uri="{FF2B5EF4-FFF2-40B4-BE49-F238E27FC236}">
                <a16:creationId xmlns:a16="http://schemas.microsoft.com/office/drawing/2014/main" id="{0D79940B-7868-D2A0-5104-52DEEE8F0E6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BE7FFD4-EA44-1878-C00D-8F3EA63DBB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89F18B-8E16-ED4D-854D-8FF358DC12DD}" type="slidenum">
              <a:rPr lang="en-US" smtClean="0"/>
              <a:t>‹#›</a:t>
            </a:fld>
            <a:endParaRPr lang="en-US"/>
          </a:p>
        </p:txBody>
      </p:sp>
    </p:spTree>
    <p:extLst>
      <p:ext uri="{BB962C8B-B14F-4D97-AF65-F5344CB8AC3E}">
        <p14:creationId xmlns:p14="http://schemas.microsoft.com/office/powerpoint/2010/main" val="302815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9/10/26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545838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2987720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2321943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0C4FF-A413-D016-958A-7CF206996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2DD6D-0B26-AF8F-31C9-34254FE3B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AF567D-2CA9-305B-92C0-5D10CED5ED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3B0C57-DBF2-3442-46C4-E32D1C3A4796}"/>
              </a:ext>
            </a:extLst>
          </p:cNvPr>
          <p:cNvSpPr>
            <a:spLocks noGrp="1"/>
          </p:cNvSpPr>
          <p:nvPr>
            <p:ph type="sldNum" sz="quarter" idx="5"/>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590324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86298-DA01-8D6D-CB5B-7934F8B83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3AB123-0DF6-D63D-27E5-22D0A8763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96D52B-FAAE-DFFA-D1B0-780B9E6A003C}"/>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545A05A7-B6D2-82B0-6E84-5CAB95D103F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527531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Follow the figure from the circular SMRTbell template to repeated passes and the final consensus. One polymerase produces fluorescence pulses during synthesis in a zero-mode waveguide. The multiple observations concern the same original DNA insert. They contribute to one consensus read, so the final read length reflects the insert length rather than the sum of all passes. Longer inserts and the number of passes involve a tradeoff. The manufacturer figure illustrates the HiFi mechanism; accuracy depends on the sample and processing. Figure and explanation: https://www.pacb.com/technology/hifi-sequencing/how-it-works/ ; original figure: https://www.pacb.com/wp-content/uploads/HiFi-reads-img.svg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E037-80BD-2E24-7BB2-A1341638F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6D48C-E083-F11F-0BF2-782F251661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E749E-2DBA-7425-E3C1-798A1B3B464C}"/>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3AF89B7C-7162-6B1C-8A36-8CC291ECCE8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9092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9BFD1-F3CD-4E3D-66B5-AC93D0F726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7E91E-2D8D-8381-B9E5-ACBCC53AA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5CCA9-9B63-9C06-587D-244AE9DC76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9D60D1-07DA-516D-5B77-C1145413DE4F}"/>
              </a:ext>
            </a:extLst>
          </p:cNvPr>
          <p:cNvSpPr>
            <a:spLocks noGrp="1"/>
          </p:cNvSpPr>
          <p:nvPr>
            <p:ph type="sldNum" sz="quarter" idx="5"/>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1209642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1963553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22DBF-363C-58D9-605E-99763F3A2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604E4-AE96-0C38-1FAE-40B0A01697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F9D74-2646-3F87-3641-44C175D247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4AE472-1B9C-D944-51FB-D5CE268F8551}"/>
              </a:ext>
            </a:extLst>
          </p:cNvPr>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127319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16F5D-0029-3A28-2765-13EEE39C23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8FC9D-7951-7044-062F-A258C6CD73E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CE6EC6F-C564-A609-4074-960680B125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30FB017-7149-AA9A-4D7E-79FFB7165D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4265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2242421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2134703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F6B16-80D1-E4AE-B3CE-79CD93E06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7B04C-C0E7-1A29-0F58-300EEA508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51E959-1D96-E021-0F75-3FBFAE0105BC}"/>
              </a:ext>
            </a:extLst>
          </p:cNvPr>
          <p:cNvSpPr>
            <a:spLocks noGrp="1"/>
          </p:cNvSpPr>
          <p:nvPr>
            <p:ph type="body" idx="1"/>
          </p:nvPr>
        </p:nvSpPr>
        <p:spPr/>
        <p:txBody>
          <a:bodyPr/>
          <a:lstStyle/>
          <a:p>
            <a:r>
              <a:rPr lang="en-US" dirty="0"/>
              <a:t>There is a more practical way of solving this puzzle involving many heuristics</a:t>
            </a:r>
          </a:p>
          <a:p>
            <a:endParaRPr lang="en-US" dirty="0"/>
          </a:p>
          <a:p>
            <a:r>
              <a:rPr lang="en-US" dirty="0"/>
              <a:t>The goal of the practical approach is to ..</a:t>
            </a:r>
          </a:p>
        </p:txBody>
      </p:sp>
      <p:sp>
        <p:nvSpPr>
          <p:cNvPr id="4" name="Slide Number Placeholder 3">
            <a:extLst>
              <a:ext uri="{FF2B5EF4-FFF2-40B4-BE49-F238E27FC236}">
                <a16:creationId xmlns:a16="http://schemas.microsoft.com/office/drawing/2014/main" id="{E8414734-349B-6376-059D-FB0797C5DCC1}"/>
              </a:ext>
            </a:extLst>
          </p:cNvPr>
          <p:cNvSpPr>
            <a:spLocks noGrp="1"/>
          </p:cNvSpPr>
          <p:nvPr>
            <p:ph type="sldNum" sz="quarter" idx="5"/>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2357701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B9A0A9-FABA-A8CC-2049-BED687A80984}"/>
              </a:ext>
            </a:extLst>
          </p:cNvPr>
          <p:cNvSpPr/>
          <p:nvPr userDrawn="1"/>
        </p:nvSpPr>
        <p:spPr>
          <a:xfrm>
            <a:off x="0" y="0"/>
            <a:ext cx="338328" cy="6858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DCC04FD-FC44-BB72-E502-0E853A809E0F}"/>
              </a:ext>
            </a:extLst>
          </p:cNvPr>
          <p:cNvSpPr/>
          <p:nvPr userDrawn="1"/>
        </p:nvSpPr>
        <p:spPr>
          <a:xfrm rot="16200000">
            <a:off x="5926836" y="-5926836"/>
            <a:ext cx="338328" cy="12192000"/>
          </a:xfrm>
          <a:prstGeom prst="rect">
            <a:avLst/>
          </a:prstGeom>
          <a:solidFill>
            <a:srgbClr val="E30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5" name="Rectangle 24">
            <a:extLst>
              <a:ext uri="{FF2B5EF4-FFF2-40B4-BE49-F238E27FC236}">
                <a16:creationId xmlns:a16="http://schemas.microsoft.com/office/drawing/2014/main" id="{439F01D8-5BBA-C8A1-EEA7-9A848B402562}"/>
              </a:ext>
            </a:extLst>
          </p:cNvPr>
          <p:cNvSpPr/>
          <p:nvPr userDrawn="1"/>
        </p:nvSpPr>
        <p:spPr>
          <a:xfrm rot="16200000">
            <a:off x="6101666" y="756334"/>
            <a:ext cx="338328" cy="118650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7">
            <a:extLst>
              <a:ext uri="{FF2B5EF4-FFF2-40B4-BE49-F238E27FC236}">
                <a16:creationId xmlns:a16="http://schemas.microsoft.com/office/drawing/2014/main" id="{F5481A2C-791B-1DEE-4E94-96337B3A6E10}"/>
              </a:ext>
            </a:extLst>
          </p:cNvPr>
          <p:cNvSpPr>
            <a:spLocks noGrp="1"/>
          </p:cNvSpPr>
          <p:nvPr>
            <p:ph type="body" sz="quarter" idx="13" hasCustomPrompt="1"/>
          </p:nvPr>
        </p:nvSpPr>
        <p:spPr>
          <a:xfrm>
            <a:off x="731520" y="2393958"/>
            <a:ext cx="10972800" cy="1002134"/>
          </a:xfrm>
        </p:spPr>
        <p:txBody>
          <a:bodyPr lIns="0" tIns="0" rIns="0" bIns="0">
            <a:spAutoFit/>
          </a:bodyPr>
          <a:lstStyle>
            <a:lvl1pPr marL="0" indent="0">
              <a:buFont typeface="+mj-lt"/>
              <a:buNone/>
              <a:defRPr kumimoji="0" lang="en-US" sz="3600" b="0"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Subtitle</a:t>
            </a:r>
            <a:br>
              <a:rPr lang="en-US" dirty="0"/>
            </a:br>
            <a:endParaRPr lang="en-US" dirty="0"/>
          </a:p>
        </p:txBody>
      </p:sp>
      <p:sp>
        <p:nvSpPr>
          <p:cNvPr id="30" name="Text Placeholder 17">
            <a:extLst>
              <a:ext uri="{FF2B5EF4-FFF2-40B4-BE49-F238E27FC236}">
                <a16:creationId xmlns:a16="http://schemas.microsoft.com/office/drawing/2014/main" id="{73151DAB-EE14-A0F1-8409-CB15EA8D08C6}"/>
              </a:ext>
            </a:extLst>
          </p:cNvPr>
          <p:cNvSpPr>
            <a:spLocks noGrp="1"/>
          </p:cNvSpPr>
          <p:nvPr>
            <p:ph type="body" sz="quarter" idx="15" hasCustomPrompt="1"/>
          </p:nvPr>
        </p:nvSpPr>
        <p:spPr>
          <a:xfrm>
            <a:off x="731520" y="1155648"/>
            <a:ext cx="10972800" cy="1224822"/>
          </a:xfrm>
        </p:spPr>
        <p:txBody>
          <a:bodyPr lIns="0" tIns="0" rIns="0" bIns="0">
            <a:spAutoFit/>
          </a:bodyPr>
          <a:lstStyle>
            <a:lvl1pPr marL="0" indent="0">
              <a:buFont typeface="+mj-lt"/>
              <a:buNone/>
              <a:defRPr kumimoji="0" lang="en-US" sz="4400" b="1" i="0" u="none" strike="noStrike" kern="1200" cap="none" spc="0" normalizeH="0" baseline="0" noProof="0" smtClean="0">
                <a:ln>
                  <a:noFill/>
                </a:ln>
                <a:solidFill>
                  <a:prstClr val="black"/>
                </a:solidFill>
                <a:effectLst/>
                <a:uLnTx/>
                <a:uFillTx/>
                <a:latin typeface="Garamond" panose="02020404030301010803" pitchFamily="18" charset="0"/>
                <a:ea typeface="Cambria" panose="02040503050406030204" pitchFamily="18"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Main Title</a:t>
            </a:r>
            <a:br>
              <a:rPr lang="en-US" dirty="0"/>
            </a:br>
            <a:endParaRPr lang="en-US" dirty="0"/>
          </a:p>
        </p:txBody>
      </p:sp>
      <p:sp>
        <p:nvSpPr>
          <p:cNvPr id="31" name="Text Placeholder 17">
            <a:extLst>
              <a:ext uri="{FF2B5EF4-FFF2-40B4-BE49-F238E27FC236}">
                <a16:creationId xmlns:a16="http://schemas.microsoft.com/office/drawing/2014/main" id="{B686732E-4678-7361-BE89-B4EE73773539}"/>
              </a:ext>
            </a:extLst>
          </p:cNvPr>
          <p:cNvSpPr>
            <a:spLocks noGrp="1"/>
          </p:cNvSpPr>
          <p:nvPr>
            <p:ph type="body" sz="quarter" idx="16" hasCustomPrompt="1"/>
          </p:nvPr>
        </p:nvSpPr>
        <p:spPr>
          <a:xfrm>
            <a:off x="731520" y="5138028"/>
            <a:ext cx="10972800" cy="341632"/>
          </a:xfrm>
        </p:spPr>
        <p:txBody>
          <a:bodyPr lIns="0" tIns="0" rIns="0" bIns="0">
            <a:spAutoFit/>
          </a:bodyPr>
          <a:lstStyle>
            <a:lvl1pPr marL="0" indent="0">
              <a:buFont typeface="+mj-lt"/>
              <a:buNone/>
              <a:defRPr kumimoji="0" lang="en-US" sz="2400" b="1"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Author | Email | Website</a:t>
            </a:r>
          </a:p>
        </p:txBody>
      </p:sp>
      <p:sp>
        <p:nvSpPr>
          <p:cNvPr id="34" name="Text Placeholder 17">
            <a:extLst>
              <a:ext uri="{FF2B5EF4-FFF2-40B4-BE49-F238E27FC236}">
                <a16:creationId xmlns:a16="http://schemas.microsoft.com/office/drawing/2014/main" id="{9B5B5C4B-95A3-9EE9-E473-801560CD82C6}"/>
              </a:ext>
            </a:extLst>
          </p:cNvPr>
          <p:cNvSpPr>
            <a:spLocks noGrp="1"/>
          </p:cNvSpPr>
          <p:nvPr>
            <p:ph type="body" sz="quarter" idx="18" hasCustomPrompt="1"/>
          </p:nvPr>
        </p:nvSpPr>
        <p:spPr>
          <a:xfrm>
            <a:off x="731520" y="5519721"/>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srgbClr val="7F7F7F"/>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Affiliation</a:t>
            </a:r>
          </a:p>
        </p:txBody>
      </p:sp>
      <p:sp>
        <p:nvSpPr>
          <p:cNvPr id="35" name="Text Placeholder 17">
            <a:extLst>
              <a:ext uri="{FF2B5EF4-FFF2-40B4-BE49-F238E27FC236}">
                <a16:creationId xmlns:a16="http://schemas.microsoft.com/office/drawing/2014/main" id="{940061CC-5966-9C9E-30B0-29D7F3C3DC21}"/>
              </a:ext>
            </a:extLst>
          </p:cNvPr>
          <p:cNvSpPr>
            <a:spLocks noGrp="1"/>
          </p:cNvSpPr>
          <p:nvPr>
            <p:ph type="body" sz="quarter" idx="19" hasCustomPrompt="1"/>
          </p:nvPr>
        </p:nvSpPr>
        <p:spPr>
          <a:xfrm>
            <a:off x="731520" y="3649308"/>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Date</a:t>
            </a:r>
          </a:p>
        </p:txBody>
      </p:sp>
      <p:sp>
        <p:nvSpPr>
          <p:cNvPr id="36" name="Text Placeholder 17">
            <a:extLst>
              <a:ext uri="{FF2B5EF4-FFF2-40B4-BE49-F238E27FC236}">
                <a16:creationId xmlns:a16="http://schemas.microsoft.com/office/drawing/2014/main" id="{C6AC1D34-36B3-5DA0-B02A-3E27485517AC}"/>
              </a:ext>
            </a:extLst>
          </p:cNvPr>
          <p:cNvSpPr>
            <a:spLocks noGrp="1"/>
          </p:cNvSpPr>
          <p:nvPr>
            <p:ph type="body" sz="quarter" idx="20" hasCustomPrompt="1"/>
          </p:nvPr>
        </p:nvSpPr>
        <p:spPr>
          <a:xfrm>
            <a:off x="731520" y="4039992"/>
            <a:ext cx="10972800" cy="341632"/>
          </a:xfrm>
        </p:spPr>
        <p:txBody>
          <a:bodyPr lIns="0" tIns="0" rIns="0" bIns="0">
            <a:spAutoFit/>
          </a:bodyPr>
          <a:lstStyle>
            <a:lvl1pPr marL="0" indent="0">
              <a:buFont typeface="+mj-lt"/>
              <a:buNone/>
              <a:defRPr kumimoji="0" lang="en-US" sz="2400" b="0" i="0" u="none" strike="noStrike" kern="1200" cap="none" spc="0" normalizeH="0" baseline="0" noProof="0" smtClean="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57200" indent="0">
              <a:buNone/>
              <a:defRPr sz="3600">
                <a:latin typeface="Garamond" panose="02020404030301010803" pitchFamily="18" charset="0"/>
              </a:defRPr>
            </a:lvl2pPr>
            <a:lvl3pPr>
              <a:defRPr sz="3200"/>
            </a:lvl3pPr>
            <a:lvl4pPr>
              <a:defRPr sz="2800"/>
            </a:lvl4pPr>
            <a:lvl5pPr>
              <a:defRPr sz="2800"/>
            </a:lvl5pPr>
          </a:lstStyle>
          <a:p>
            <a:pPr marL="742950" marR="0" lvl="0" indent="-742950" algn="l" defTabSz="914400" rtl="0" eaLnBrk="1" fontAlgn="auto" latinLnBrk="0" hangingPunct="1">
              <a:lnSpc>
                <a:spcPct val="90000"/>
              </a:lnSpc>
              <a:spcBef>
                <a:spcPts val="1000"/>
              </a:spcBef>
              <a:spcAft>
                <a:spcPts val="0"/>
              </a:spcAft>
              <a:buClrTx/>
              <a:buSzTx/>
              <a:tabLst/>
              <a:defRPr/>
            </a:pPr>
            <a:r>
              <a:rPr lang="en-US" dirty="0"/>
              <a:t>Place</a:t>
            </a:r>
          </a:p>
        </p:txBody>
      </p:sp>
      <p:pic>
        <p:nvPicPr>
          <p:cNvPr id="39" name="Picture 38">
            <a:extLst>
              <a:ext uri="{FF2B5EF4-FFF2-40B4-BE49-F238E27FC236}">
                <a16:creationId xmlns:a16="http://schemas.microsoft.com/office/drawing/2014/main" id="{637F9557-7785-B273-179F-C052B5B4806A}"/>
              </a:ext>
            </a:extLst>
          </p:cNvPr>
          <p:cNvPicPr>
            <a:picLocks noChangeAspect="1"/>
          </p:cNvPicPr>
          <p:nvPr userDrawn="1"/>
        </p:nvPicPr>
        <p:blipFill>
          <a:blip r:embed="rId2"/>
          <a:srcRect l="3770" t="22417" r="6164" b="21263"/>
          <a:stretch>
            <a:fillRect/>
          </a:stretch>
        </p:blipFill>
        <p:spPr>
          <a:xfrm>
            <a:off x="731520" y="5948269"/>
            <a:ext cx="3611880" cy="633412"/>
          </a:xfrm>
          <a:prstGeom prst="rect">
            <a:avLst/>
          </a:prstGeom>
        </p:spPr>
      </p:pic>
    </p:spTree>
    <p:extLst>
      <p:ext uri="{BB962C8B-B14F-4D97-AF65-F5344CB8AC3E}">
        <p14:creationId xmlns:p14="http://schemas.microsoft.com/office/powerpoint/2010/main" val="307781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2AC8F7-609C-AEC3-9D2D-1562E8C3616D}"/>
              </a:ext>
            </a:extLst>
          </p:cNvPr>
          <p:cNvSpPr>
            <a:spLocks noGrp="1"/>
          </p:cNvSpPr>
          <p:nvPr>
            <p:ph idx="1"/>
          </p:nvPr>
        </p:nvSpPr>
        <p:spPr/>
        <p:txBody>
          <a:bodyPr/>
          <a:lstStyle>
            <a:lvl1pPr>
              <a:buClr>
                <a:schemeClr val="tx1"/>
              </a:buClr>
              <a:defRPr sz="2800"/>
            </a:lvl1pPr>
            <a:lvl2pPr>
              <a:buClr>
                <a:schemeClr val="tx1"/>
              </a:buClr>
              <a:defRPr sz="2400"/>
            </a:lvl2pPr>
            <a:lvl3pPr>
              <a:buClr>
                <a:schemeClr val="tx1"/>
              </a:buClr>
              <a:defRPr sz="2000"/>
            </a:lvl3pPr>
            <a:lvl4pPr>
              <a:buClr>
                <a:schemeClr val="tx1"/>
              </a:buClr>
              <a:defRPr sz="1800"/>
            </a:lvl4pPr>
            <a:lvl5pPr>
              <a:buClr>
                <a:schemeClr val="tx1"/>
              </a:buCl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1B9765C-A673-5D65-37F0-0CF511D7F0F6}"/>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B05D65B4-2A76-A7F4-A337-75DF3E856B5A}"/>
              </a:ext>
            </a:extLst>
          </p:cNvPr>
          <p:cNvSpPr>
            <a:spLocks noGrp="1"/>
          </p:cNvSpPr>
          <p:nvPr>
            <p:ph type="sldNum" sz="quarter" idx="12"/>
          </p:nvPr>
        </p:nvSpPr>
        <p:spPr/>
        <p:txBody>
          <a:bodyPr/>
          <a:lstStyle/>
          <a:p>
            <a:fld id="{926C5CFF-FC03-5F4C-B716-CBEBB43E48DE}" type="slidenum">
              <a:rPr lang="en-US" smtClean="0"/>
              <a:t>‹#›</a:t>
            </a:fld>
            <a:endParaRPr lang="en-US" dirty="0"/>
          </a:p>
        </p:txBody>
      </p:sp>
    </p:spTree>
    <p:extLst>
      <p:ext uri="{BB962C8B-B14F-4D97-AF65-F5344CB8AC3E}">
        <p14:creationId xmlns:p14="http://schemas.microsoft.com/office/powerpoint/2010/main" val="1292457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hasCustomPrompt="1"/>
          </p:nvPr>
        </p:nvSpPr>
        <p:spPr>
          <a:xfrm>
            <a:off x="230626" y="1709738"/>
            <a:ext cx="11730749" cy="2852737"/>
          </a:xfrm>
          <a:prstGeom prst="rect">
            <a:avLst/>
          </a:prstGeom>
        </p:spPr>
        <p:txBody>
          <a:bodyPr anchor="ctr" anchorCtr="0">
            <a:normAutofit/>
          </a:bodyPr>
          <a:lstStyle>
            <a:lvl1pPr algn="ctr">
              <a:defRPr sz="5400">
                <a:latin typeface="Calibri" panose="020F0502020204030204" pitchFamily="34" charset="0"/>
                <a:cs typeface="Calibri" panose="020F0502020204030204" pitchFamily="34" charset="0"/>
              </a:defRPr>
            </a:lvl1pPr>
          </a:lstStyle>
          <a:p>
            <a:r>
              <a:rPr lang="en-US" dirty="0"/>
              <a:t>Centered Message</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189492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846C-7E92-B5F8-1DF8-6E7634BC3656}"/>
              </a:ext>
            </a:extLst>
          </p:cNvPr>
          <p:cNvSpPr>
            <a:spLocks noGrp="1"/>
          </p:cNvSpPr>
          <p:nvPr>
            <p:ph type="title"/>
          </p:nvPr>
        </p:nvSpPr>
        <p:spPr>
          <a:xfrm>
            <a:off x="252742" y="1709738"/>
            <a:ext cx="11730749" cy="2852737"/>
          </a:xfrm>
          <a:prstGeom prst="rect">
            <a:avLst/>
          </a:prstGeom>
        </p:spPr>
        <p:txBody>
          <a:bodyPr anchor="b"/>
          <a:lstStyle>
            <a:lvl1pPr>
              <a:defRPr sz="6000">
                <a:latin typeface="Garamond" panose="02020404030301010803" pitchFamily="18"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2E568B9-E03A-1D57-0642-96D69BFC3A8E}"/>
              </a:ext>
            </a:extLst>
          </p:cNvPr>
          <p:cNvSpPr>
            <a:spLocks noGrp="1"/>
          </p:cNvSpPr>
          <p:nvPr>
            <p:ph type="body" idx="1"/>
          </p:nvPr>
        </p:nvSpPr>
        <p:spPr>
          <a:xfrm>
            <a:off x="252742" y="4589464"/>
            <a:ext cx="11730749"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588780E-0D8E-5E62-999B-AE54CA3F1A8F}"/>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306253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B6AD7-E621-CA31-32E5-675436ED6645}"/>
              </a:ext>
            </a:extLst>
          </p:cNvPr>
          <p:cNvSpPr>
            <a:spLocks noGrp="1"/>
          </p:cNvSpPr>
          <p:nvPr>
            <p:ph sz="half" idx="1"/>
          </p:nvPr>
        </p:nvSpPr>
        <p:spPr>
          <a:xfrm>
            <a:off x="316675" y="866165"/>
            <a:ext cx="5677725"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55A24CF-0D94-C916-7412-85EB6B152F12}"/>
              </a:ext>
            </a:extLst>
          </p:cNvPr>
          <p:cNvSpPr>
            <a:spLocks noGrp="1"/>
          </p:cNvSpPr>
          <p:nvPr>
            <p:ph sz="half" idx="2"/>
          </p:nvPr>
        </p:nvSpPr>
        <p:spPr>
          <a:xfrm>
            <a:off x="6197600" y="866164"/>
            <a:ext cx="5785891" cy="56445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0D67CACB-54AF-664A-5243-FE7D5A17C8C5}"/>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E16F39BB-8C49-BD06-1DCC-AD45E91F69D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76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CF80D13-5F5E-42AB-2BA6-5738D99EF502}"/>
              </a:ext>
            </a:extLst>
          </p:cNvPr>
          <p:cNvSpPr>
            <a:spLocks noGrp="1"/>
          </p:cNvSpPr>
          <p:nvPr>
            <p:ph sz="quarter" idx="4"/>
          </p:nvPr>
        </p:nvSpPr>
        <p:spPr>
          <a:xfrm>
            <a:off x="6172200" y="1690077"/>
            <a:ext cx="5811291" cy="48206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02817066-2C8D-B4CF-B250-9D4C4C054665}"/>
              </a:ext>
            </a:extLst>
          </p:cNvPr>
          <p:cNvSpPr>
            <a:spLocks noGrp="1"/>
          </p:cNvSpPr>
          <p:nvPr>
            <p:ph type="body" idx="1"/>
          </p:nvPr>
        </p:nvSpPr>
        <p:spPr>
          <a:xfrm>
            <a:off x="252744" y="866164"/>
            <a:ext cx="57458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422D3FB-D255-43DA-1099-E90CC161BC25}"/>
              </a:ext>
            </a:extLst>
          </p:cNvPr>
          <p:cNvSpPr>
            <a:spLocks noGrp="1"/>
          </p:cNvSpPr>
          <p:nvPr>
            <p:ph sz="half" idx="2"/>
          </p:nvPr>
        </p:nvSpPr>
        <p:spPr>
          <a:xfrm>
            <a:off x="252744" y="1690077"/>
            <a:ext cx="5745891" cy="482064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A96DB53-80EA-EC53-6D87-AB2EA80CDE68}"/>
              </a:ext>
            </a:extLst>
          </p:cNvPr>
          <p:cNvSpPr>
            <a:spLocks noGrp="1"/>
          </p:cNvSpPr>
          <p:nvPr>
            <p:ph type="body" sz="quarter" idx="3"/>
          </p:nvPr>
        </p:nvSpPr>
        <p:spPr>
          <a:xfrm>
            <a:off x="6172200" y="866163"/>
            <a:ext cx="5811291" cy="8239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47362093-6FB4-CACB-D18A-837A20406519}"/>
              </a:ext>
            </a:extLst>
          </p:cNvPr>
          <p:cNvSpPr>
            <a:spLocks noGrp="1"/>
          </p:cNvSpPr>
          <p:nvPr>
            <p:ph type="title"/>
          </p:nvPr>
        </p:nvSpPr>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B0A20845-3FCD-0D5B-07F1-0AF43A5AD2E1}"/>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5824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AE119-D530-736B-1867-6FFA797C3A8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21B3AB8-58B5-5935-08B3-938A5D8D8EC3}"/>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2008319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DA6683-8C53-89CC-04B1-AA1A41FF52BB}"/>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88231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778598B-9904-A5F9-B9EA-0BE710963766}"/>
              </a:ext>
            </a:extLst>
          </p:cNvPr>
          <p:cNvSpPr>
            <a:spLocks noGrp="1"/>
          </p:cNvSpPr>
          <p:nvPr>
            <p:ph type="pic" idx="1"/>
          </p:nvPr>
        </p:nvSpPr>
        <p:spPr>
          <a:xfrm>
            <a:off x="5183718" y="987426"/>
            <a:ext cx="6799773" cy="552330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8F43AE-B513-DCCC-5551-7A4CCAF0FC05}"/>
              </a:ext>
            </a:extLst>
          </p:cNvPr>
          <p:cNvSpPr>
            <a:spLocks noGrp="1"/>
          </p:cNvSpPr>
          <p:nvPr>
            <p:ph type="body" sz="half" idx="2"/>
          </p:nvPr>
        </p:nvSpPr>
        <p:spPr>
          <a:xfrm>
            <a:off x="208510" y="987426"/>
            <a:ext cx="4564575" cy="5523301"/>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itle 4">
            <a:extLst>
              <a:ext uri="{FF2B5EF4-FFF2-40B4-BE49-F238E27FC236}">
                <a16:creationId xmlns:a16="http://schemas.microsoft.com/office/drawing/2014/main" id="{C7B7A932-4C27-39E7-4F87-E9948661967B}"/>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517263F6-2D80-E0E9-B872-6233B8FD1E05}"/>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752570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84B8AD60-1E7A-A253-C1DE-73C8387222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6107068-BEC9-B7B8-9067-79BA3D87D5C1}"/>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DAAC6EBB-F71A-725D-04B8-05A437BD1642}"/>
              </a:ext>
            </a:extLst>
          </p:cNvPr>
          <p:cNvSpPr>
            <a:spLocks noGrp="1"/>
          </p:cNvSpPr>
          <p:nvPr>
            <p:ph type="sldNum" sz="quarter" idx="12"/>
          </p:nvPr>
        </p:nvSpPr>
        <p:spPr/>
        <p:txBody>
          <a:bodyPr/>
          <a:lstStyle/>
          <a:p>
            <a:fld id="{926C5CFF-FC03-5F4C-B716-CBEBB43E48DE}" type="slidenum">
              <a:rPr lang="en-US" smtClean="0"/>
              <a:t>‹#›</a:t>
            </a:fld>
            <a:endParaRPr lang="en-US"/>
          </a:p>
        </p:txBody>
      </p:sp>
    </p:spTree>
    <p:extLst>
      <p:ext uri="{BB962C8B-B14F-4D97-AF65-F5344CB8AC3E}">
        <p14:creationId xmlns:p14="http://schemas.microsoft.com/office/powerpoint/2010/main" val="1983873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A877EE9-680E-1E74-77EE-4925DE78B885}"/>
              </a:ext>
            </a:extLst>
          </p:cNvPr>
          <p:cNvSpPr/>
          <p:nvPr userDrawn="1"/>
        </p:nvSpPr>
        <p:spPr>
          <a:xfrm rot="16200000">
            <a:off x="5926837" y="592835"/>
            <a:ext cx="338328" cy="12191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9DBD56F-6254-F79B-61F9-1F7D13767B6A}"/>
              </a:ext>
            </a:extLst>
          </p:cNvPr>
          <p:cNvSpPr>
            <a:spLocks noGrp="1"/>
          </p:cNvSpPr>
          <p:nvPr>
            <p:ph type="body" idx="1"/>
          </p:nvPr>
        </p:nvSpPr>
        <p:spPr>
          <a:xfrm>
            <a:off x="252743" y="866164"/>
            <a:ext cx="11730748" cy="564456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ikdörtgen 22">
            <a:extLst>
              <a:ext uri="{FF2B5EF4-FFF2-40B4-BE49-F238E27FC236}">
                <a16:creationId xmlns:a16="http://schemas.microsoft.com/office/drawing/2014/main" id="{A658ED74-B003-831E-4241-F82450FDD8A5}"/>
              </a:ext>
            </a:extLst>
          </p:cNvPr>
          <p:cNvSpPr/>
          <p:nvPr userDrawn="1"/>
        </p:nvSpPr>
        <p:spPr>
          <a:xfrm>
            <a:off x="12652542" y="4991190"/>
            <a:ext cx="1132113" cy="466531"/>
          </a:xfrm>
          <a:prstGeom prst="rect">
            <a:avLst/>
          </a:prstGeom>
          <a:solidFill>
            <a:srgbClr val="0160A0"/>
          </a:solidFill>
          <a:ln>
            <a:solidFill>
              <a:srgbClr val="016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8" name="Dikdörtgen 23">
            <a:extLst>
              <a:ext uri="{FF2B5EF4-FFF2-40B4-BE49-F238E27FC236}">
                <a16:creationId xmlns:a16="http://schemas.microsoft.com/office/drawing/2014/main" id="{551ECDA5-8292-6BA7-36F9-33E1B936E281}"/>
              </a:ext>
            </a:extLst>
          </p:cNvPr>
          <p:cNvSpPr/>
          <p:nvPr userDrawn="1"/>
        </p:nvSpPr>
        <p:spPr>
          <a:xfrm>
            <a:off x="12652542" y="5700256"/>
            <a:ext cx="1132113"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9" name="Dikdörtgen 24">
            <a:extLst>
              <a:ext uri="{FF2B5EF4-FFF2-40B4-BE49-F238E27FC236}">
                <a16:creationId xmlns:a16="http://schemas.microsoft.com/office/drawing/2014/main" id="{BA4AC28B-C945-CAA8-00AA-D89910C811B5}"/>
              </a:ext>
            </a:extLst>
          </p:cNvPr>
          <p:cNvSpPr/>
          <p:nvPr userDrawn="1"/>
        </p:nvSpPr>
        <p:spPr>
          <a:xfrm>
            <a:off x="12652542" y="4282124"/>
            <a:ext cx="1132113"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0" name="Dikdörtgen 25">
            <a:extLst>
              <a:ext uri="{FF2B5EF4-FFF2-40B4-BE49-F238E27FC236}">
                <a16:creationId xmlns:a16="http://schemas.microsoft.com/office/drawing/2014/main" id="{E82CD2C0-3CA1-3E05-5864-8CAF735A6F94}"/>
              </a:ext>
            </a:extLst>
          </p:cNvPr>
          <p:cNvSpPr/>
          <p:nvPr userDrawn="1"/>
        </p:nvSpPr>
        <p:spPr>
          <a:xfrm>
            <a:off x="12652542" y="6409321"/>
            <a:ext cx="1132113" cy="466531"/>
          </a:xfrm>
          <a:prstGeom prst="rect">
            <a:avLst/>
          </a:prstGeom>
          <a:solidFill>
            <a:srgbClr val="104862"/>
          </a:solidFill>
          <a:ln>
            <a:solidFill>
              <a:srgbClr val="1048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2" name="Dikdörtgen 6">
            <a:extLst>
              <a:ext uri="{FF2B5EF4-FFF2-40B4-BE49-F238E27FC236}">
                <a16:creationId xmlns:a16="http://schemas.microsoft.com/office/drawing/2014/main" id="{1074742B-7730-0DA9-3260-3124FBAA64E4}"/>
              </a:ext>
            </a:extLst>
          </p:cNvPr>
          <p:cNvSpPr/>
          <p:nvPr userDrawn="1"/>
        </p:nvSpPr>
        <p:spPr>
          <a:xfrm>
            <a:off x="3686629" y="-1441319"/>
            <a:ext cx="1132113" cy="466531"/>
          </a:xfrm>
          <a:prstGeom prst="rect">
            <a:avLst/>
          </a:prstGeom>
          <a:solidFill>
            <a:srgbClr val="C4D7FC"/>
          </a:solidFill>
          <a:ln w="57150">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3" name="Dikdörtgen 7">
            <a:extLst>
              <a:ext uri="{FF2B5EF4-FFF2-40B4-BE49-F238E27FC236}">
                <a16:creationId xmlns:a16="http://schemas.microsoft.com/office/drawing/2014/main" id="{5D3748BC-30C8-C383-5F67-A16567C462F8}"/>
              </a:ext>
            </a:extLst>
          </p:cNvPr>
          <p:cNvSpPr/>
          <p:nvPr userDrawn="1"/>
        </p:nvSpPr>
        <p:spPr>
          <a:xfrm>
            <a:off x="6144381" y="-1441319"/>
            <a:ext cx="1132113" cy="466531"/>
          </a:xfrm>
          <a:prstGeom prst="rect">
            <a:avLst/>
          </a:prstGeom>
          <a:solidFill>
            <a:srgbClr val="DAD3F9"/>
          </a:solidFill>
          <a:ln w="57150">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14" name="Dikdörtgen 8">
            <a:extLst>
              <a:ext uri="{FF2B5EF4-FFF2-40B4-BE49-F238E27FC236}">
                <a16:creationId xmlns:a16="http://schemas.microsoft.com/office/drawing/2014/main" id="{A00DC69F-AAB0-FB69-A1FF-388A426EC8E4}"/>
              </a:ext>
            </a:extLst>
          </p:cNvPr>
          <p:cNvSpPr/>
          <p:nvPr userDrawn="1"/>
        </p:nvSpPr>
        <p:spPr>
          <a:xfrm>
            <a:off x="4915505" y="-1441319"/>
            <a:ext cx="1132113" cy="466531"/>
          </a:xfrm>
          <a:prstGeom prst="rect">
            <a:avLst/>
          </a:prstGeom>
          <a:solidFill>
            <a:srgbClr val="F9D3E4"/>
          </a:solidFill>
          <a:ln w="57150">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5" name="Dikdörtgen 9">
            <a:extLst>
              <a:ext uri="{FF2B5EF4-FFF2-40B4-BE49-F238E27FC236}">
                <a16:creationId xmlns:a16="http://schemas.microsoft.com/office/drawing/2014/main" id="{966DBE3E-2BA5-E9DD-A0B0-9D96AB4534C3}"/>
              </a:ext>
            </a:extLst>
          </p:cNvPr>
          <p:cNvSpPr/>
          <p:nvPr userDrawn="1"/>
        </p:nvSpPr>
        <p:spPr>
          <a:xfrm>
            <a:off x="1228876" y="-1441319"/>
            <a:ext cx="1132113" cy="466531"/>
          </a:xfrm>
          <a:prstGeom prst="rect">
            <a:avLst/>
          </a:prstGeom>
          <a:solidFill>
            <a:srgbClr val="FFE0D5"/>
          </a:solidFill>
          <a:ln w="5715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16" name="Dikdörtgen 10">
            <a:extLst>
              <a:ext uri="{FF2B5EF4-FFF2-40B4-BE49-F238E27FC236}">
                <a16:creationId xmlns:a16="http://schemas.microsoft.com/office/drawing/2014/main" id="{88BC7503-89AD-8CEE-FA08-DD113AC38BB6}"/>
              </a:ext>
            </a:extLst>
          </p:cNvPr>
          <p:cNvSpPr/>
          <p:nvPr userDrawn="1"/>
        </p:nvSpPr>
        <p:spPr>
          <a:xfrm>
            <a:off x="1" y="-1441319"/>
            <a:ext cx="1132113" cy="466531"/>
          </a:xfrm>
          <a:prstGeom prst="rect">
            <a:avLst/>
          </a:prstGeom>
          <a:solidFill>
            <a:srgbClr val="FFEBCD"/>
          </a:solidFill>
          <a:ln w="57150">
            <a:solidFill>
              <a:srgbClr val="F493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dirty="0"/>
          </a:p>
        </p:txBody>
      </p:sp>
      <p:sp>
        <p:nvSpPr>
          <p:cNvPr id="25" name="Dikdörtgen 22">
            <a:extLst>
              <a:ext uri="{FF2B5EF4-FFF2-40B4-BE49-F238E27FC236}">
                <a16:creationId xmlns:a16="http://schemas.microsoft.com/office/drawing/2014/main" id="{7674523A-BED3-9BA6-2601-606BC49AF452}"/>
              </a:ext>
            </a:extLst>
          </p:cNvPr>
          <p:cNvSpPr/>
          <p:nvPr userDrawn="1"/>
        </p:nvSpPr>
        <p:spPr>
          <a:xfrm>
            <a:off x="1" y="-773468"/>
            <a:ext cx="1132113" cy="466531"/>
          </a:xfrm>
          <a:prstGeom prst="rect">
            <a:avLst/>
          </a:prstGeom>
          <a:solidFill>
            <a:srgbClr val="FFF3CE"/>
          </a:solidFill>
          <a:ln w="57150">
            <a:solidFill>
              <a:srgbClr val="FFC3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30" name="Dikdörtgen 6">
            <a:extLst>
              <a:ext uri="{FF2B5EF4-FFF2-40B4-BE49-F238E27FC236}">
                <a16:creationId xmlns:a16="http://schemas.microsoft.com/office/drawing/2014/main" id="{E78E2873-ED8C-F2C9-B8B6-381BAE6A0FA4}"/>
              </a:ext>
            </a:extLst>
          </p:cNvPr>
          <p:cNvSpPr/>
          <p:nvPr userDrawn="1"/>
        </p:nvSpPr>
        <p:spPr>
          <a:xfrm>
            <a:off x="12652542" y="27728"/>
            <a:ext cx="1132113" cy="466531"/>
          </a:xfrm>
          <a:prstGeom prst="rect">
            <a:avLst/>
          </a:prstGeom>
          <a:solidFill>
            <a:srgbClr val="4473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0" name="Dikdörtgen 23">
            <a:extLst>
              <a:ext uri="{FF2B5EF4-FFF2-40B4-BE49-F238E27FC236}">
                <a16:creationId xmlns:a16="http://schemas.microsoft.com/office/drawing/2014/main" id="{E9DBBE0E-B98B-AC18-762B-511EC0B19EEA}"/>
              </a:ext>
            </a:extLst>
          </p:cNvPr>
          <p:cNvSpPr/>
          <p:nvPr userDrawn="1"/>
        </p:nvSpPr>
        <p:spPr>
          <a:xfrm>
            <a:off x="1228877" y="-773468"/>
            <a:ext cx="1132113" cy="466531"/>
          </a:xfrm>
          <a:prstGeom prst="rect">
            <a:avLst/>
          </a:prstGeom>
          <a:solidFill>
            <a:srgbClr val="FFEADB"/>
          </a:solidFill>
          <a:ln w="57150">
            <a:solidFill>
              <a:srgbClr val="E56D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1" name="Dikdörtgen 23">
            <a:extLst>
              <a:ext uri="{FF2B5EF4-FFF2-40B4-BE49-F238E27FC236}">
                <a16:creationId xmlns:a16="http://schemas.microsoft.com/office/drawing/2014/main" id="{EFCCA561-57E5-8BE5-9C65-030A63556582}"/>
              </a:ext>
            </a:extLst>
          </p:cNvPr>
          <p:cNvSpPr/>
          <p:nvPr userDrawn="1"/>
        </p:nvSpPr>
        <p:spPr>
          <a:xfrm>
            <a:off x="2457753" y="-773468"/>
            <a:ext cx="1132113" cy="466531"/>
          </a:xfrm>
          <a:prstGeom prst="rect">
            <a:avLst/>
          </a:prstGeom>
          <a:solidFill>
            <a:srgbClr val="E3F3DB"/>
          </a:solidFill>
          <a:ln w="57150">
            <a:solidFill>
              <a:srgbClr val="6EAD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2" name="Dikdörtgen 23">
            <a:extLst>
              <a:ext uri="{FF2B5EF4-FFF2-40B4-BE49-F238E27FC236}">
                <a16:creationId xmlns:a16="http://schemas.microsoft.com/office/drawing/2014/main" id="{CFE0375A-207D-6CC6-C319-ED0CD98B39AD}"/>
              </a:ext>
            </a:extLst>
          </p:cNvPr>
          <p:cNvSpPr/>
          <p:nvPr userDrawn="1"/>
        </p:nvSpPr>
        <p:spPr>
          <a:xfrm>
            <a:off x="3686629" y="-773468"/>
            <a:ext cx="1132113" cy="466531"/>
          </a:xfrm>
          <a:prstGeom prst="rect">
            <a:avLst/>
          </a:prstGeom>
          <a:solidFill>
            <a:srgbClr val="E5EFFF"/>
          </a:solidFill>
          <a:ln w="5715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3" name="Dikdörtgen 23">
            <a:extLst>
              <a:ext uri="{FF2B5EF4-FFF2-40B4-BE49-F238E27FC236}">
                <a16:creationId xmlns:a16="http://schemas.microsoft.com/office/drawing/2014/main" id="{075AD28E-4D59-73A1-B6EB-729C796C1CD3}"/>
              </a:ext>
            </a:extLst>
          </p:cNvPr>
          <p:cNvSpPr/>
          <p:nvPr userDrawn="1"/>
        </p:nvSpPr>
        <p:spPr>
          <a:xfrm>
            <a:off x="4915505" y="-773468"/>
            <a:ext cx="1132113" cy="466531"/>
          </a:xfrm>
          <a:prstGeom prst="rect">
            <a:avLst/>
          </a:prstGeom>
          <a:solidFill>
            <a:srgbClr val="FFE0D6"/>
          </a:solidFill>
          <a:ln w="57150">
            <a:solidFill>
              <a:srgbClr val="C00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4" name="Dikdörtgen 23">
            <a:extLst>
              <a:ext uri="{FF2B5EF4-FFF2-40B4-BE49-F238E27FC236}">
                <a16:creationId xmlns:a16="http://schemas.microsoft.com/office/drawing/2014/main" id="{B687AB50-5ED8-BAED-B6B0-9DF91C4C30F7}"/>
              </a:ext>
            </a:extLst>
          </p:cNvPr>
          <p:cNvSpPr/>
          <p:nvPr userDrawn="1"/>
        </p:nvSpPr>
        <p:spPr>
          <a:xfrm>
            <a:off x="6144381" y="-773468"/>
            <a:ext cx="1132113" cy="466531"/>
          </a:xfrm>
          <a:prstGeom prst="rect">
            <a:avLst/>
          </a:prstGeom>
          <a:solidFill>
            <a:srgbClr val="F1EEFC"/>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5" name="Dikdörtgen 23">
            <a:extLst>
              <a:ext uri="{FF2B5EF4-FFF2-40B4-BE49-F238E27FC236}">
                <a16:creationId xmlns:a16="http://schemas.microsoft.com/office/drawing/2014/main" id="{79201D5B-7995-640E-A371-E197C412ACF9}"/>
              </a:ext>
            </a:extLst>
          </p:cNvPr>
          <p:cNvSpPr/>
          <p:nvPr userDrawn="1"/>
        </p:nvSpPr>
        <p:spPr>
          <a:xfrm>
            <a:off x="7373257" y="-773468"/>
            <a:ext cx="1132113" cy="466531"/>
          </a:xfrm>
          <a:prstGeom prst="rect">
            <a:avLst/>
          </a:prstGeom>
          <a:solidFill>
            <a:srgbClr val="F2F2F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6" name="Dikdörtgen 23">
            <a:extLst>
              <a:ext uri="{FF2B5EF4-FFF2-40B4-BE49-F238E27FC236}">
                <a16:creationId xmlns:a16="http://schemas.microsoft.com/office/drawing/2014/main" id="{362D2E98-CFA1-F849-A25F-0FECEA91CFC8}"/>
              </a:ext>
            </a:extLst>
          </p:cNvPr>
          <p:cNvSpPr/>
          <p:nvPr userDrawn="1"/>
        </p:nvSpPr>
        <p:spPr>
          <a:xfrm>
            <a:off x="8602133" y="-773468"/>
            <a:ext cx="1132113" cy="466531"/>
          </a:xfrm>
          <a:prstGeom prst="rect">
            <a:avLst/>
          </a:prstGeom>
          <a:solidFill>
            <a:srgbClr val="F8F5E3"/>
          </a:solidFill>
          <a:ln w="57150">
            <a:solidFill>
              <a:srgbClr val="BF8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7" name="Dikdörtgen 23">
            <a:extLst>
              <a:ext uri="{FF2B5EF4-FFF2-40B4-BE49-F238E27FC236}">
                <a16:creationId xmlns:a16="http://schemas.microsoft.com/office/drawing/2014/main" id="{C57F412D-34D4-62A7-9662-1BFFE52140EF}"/>
              </a:ext>
            </a:extLst>
          </p:cNvPr>
          <p:cNvSpPr/>
          <p:nvPr userDrawn="1"/>
        </p:nvSpPr>
        <p:spPr>
          <a:xfrm>
            <a:off x="2457750" y="-1441320"/>
            <a:ext cx="1132113" cy="466531"/>
          </a:xfrm>
          <a:prstGeom prst="rect">
            <a:avLst/>
          </a:prstGeom>
          <a:solidFill>
            <a:srgbClr val="E4F2DE"/>
          </a:solidFill>
          <a:ln w="57150">
            <a:solidFill>
              <a:srgbClr val="1081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p>
        </p:txBody>
      </p:sp>
      <p:sp>
        <p:nvSpPr>
          <p:cNvPr id="49" name="Dikdörtgen 6">
            <a:extLst>
              <a:ext uri="{FF2B5EF4-FFF2-40B4-BE49-F238E27FC236}">
                <a16:creationId xmlns:a16="http://schemas.microsoft.com/office/drawing/2014/main" id="{680940DE-4EC1-1880-E739-31C690C7F656}"/>
              </a:ext>
            </a:extLst>
          </p:cNvPr>
          <p:cNvSpPr/>
          <p:nvPr userDrawn="1"/>
        </p:nvSpPr>
        <p:spPr>
          <a:xfrm>
            <a:off x="12652542" y="736794"/>
            <a:ext cx="1132113" cy="466531"/>
          </a:xfrm>
          <a:prstGeom prst="rect">
            <a:avLst/>
          </a:prstGeom>
          <a:solidFill>
            <a:srgbClr val="F493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1" name="Dikdörtgen 6">
            <a:extLst>
              <a:ext uri="{FF2B5EF4-FFF2-40B4-BE49-F238E27FC236}">
                <a16:creationId xmlns:a16="http://schemas.microsoft.com/office/drawing/2014/main" id="{3D2C23B7-FC3D-228E-230C-7394A7E72F08}"/>
              </a:ext>
            </a:extLst>
          </p:cNvPr>
          <p:cNvSpPr/>
          <p:nvPr userDrawn="1"/>
        </p:nvSpPr>
        <p:spPr>
          <a:xfrm>
            <a:off x="12652542" y="1445860"/>
            <a:ext cx="1132113" cy="466531"/>
          </a:xfrm>
          <a:prstGeom prst="rect">
            <a:avLst/>
          </a:prstGeom>
          <a:solidFill>
            <a:srgbClr val="C00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2" name="Dikdörtgen 6">
            <a:extLst>
              <a:ext uri="{FF2B5EF4-FFF2-40B4-BE49-F238E27FC236}">
                <a16:creationId xmlns:a16="http://schemas.microsoft.com/office/drawing/2014/main" id="{86E5C1D5-4A65-BA3C-5EA0-002940C87243}"/>
              </a:ext>
            </a:extLst>
          </p:cNvPr>
          <p:cNvSpPr/>
          <p:nvPr userDrawn="1"/>
        </p:nvSpPr>
        <p:spPr>
          <a:xfrm>
            <a:off x="12652542" y="2154926"/>
            <a:ext cx="1132113" cy="466531"/>
          </a:xfrm>
          <a:prstGeom prst="rect">
            <a:avLst/>
          </a:prstGeom>
          <a:solidFill>
            <a:srgbClr val="108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3" name="Dikdörtgen 6">
            <a:extLst>
              <a:ext uri="{FF2B5EF4-FFF2-40B4-BE49-F238E27FC236}">
                <a16:creationId xmlns:a16="http://schemas.microsoft.com/office/drawing/2014/main" id="{0147DBEB-EE61-C4DC-C190-5CECB856C6D9}"/>
              </a:ext>
            </a:extLst>
          </p:cNvPr>
          <p:cNvSpPr/>
          <p:nvPr userDrawn="1"/>
        </p:nvSpPr>
        <p:spPr>
          <a:xfrm>
            <a:off x="12652542" y="2863992"/>
            <a:ext cx="1132113" cy="466531"/>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54" name="Dikdörtgen 6">
            <a:extLst>
              <a:ext uri="{FF2B5EF4-FFF2-40B4-BE49-F238E27FC236}">
                <a16:creationId xmlns:a16="http://schemas.microsoft.com/office/drawing/2014/main" id="{D1339B6E-627E-1152-DCC2-A24972107E0F}"/>
              </a:ext>
            </a:extLst>
          </p:cNvPr>
          <p:cNvSpPr/>
          <p:nvPr userDrawn="1"/>
        </p:nvSpPr>
        <p:spPr>
          <a:xfrm>
            <a:off x="12652542" y="3573058"/>
            <a:ext cx="1132113" cy="466531"/>
          </a:xfrm>
          <a:prstGeom prst="rect">
            <a:avLst/>
          </a:prstGeom>
          <a:solidFill>
            <a:srgbClr val="FBE5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4" name="Title Placeholder 3">
            <a:extLst>
              <a:ext uri="{FF2B5EF4-FFF2-40B4-BE49-F238E27FC236}">
                <a16:creationId xmlns:a16="http://schemas.microsoft.com/office/drawing/2014/main" id="{E98D67D3-EEF3-73AD-79E3-09F886069A82}"/>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rmAutofit/>
          </a:bodyPr>
          <a:lstStyle/>
          <a:p>
            <a:r>
              <a:rPr lang="en-US" dirty="0"/>
              <a:t>Click to edit Master title style</a:t>
            </a:r>
          </a:p>
        </p:txBody>
      </p:sp>
      <p:sp>
        <p:nvSpPr>
          <p:cNvPr id="2" name="Dikdörtgen 22">
            <a:extLst>
              <a:ext uri="{FF2B5EF4-FFF2-40B4-BE49-F238E27FC236}">
                <a16:creationId xmlns:a16="http://schemas.microsoft.com/office/drawing/2014/main" id="{EF7ABB1D-348F-4BDB-ED1E-240CBAC8FA05}"/>
              </a:ext>
            </a:extLst>
          </p:cNvPr>
          <p:cNvSpPr/>
          <p:nvPr userDrawn="1"/>
        </p:nvSpPr>
        <p:spPr>
          <a:xfrm>
            <a:off x="12652542" y="7118385"/>
            <a:ext cx="1132113" cy="466531"/>
          </a:xfrm>
          <a:prstGeom prst="rect">
            <a:avLst/>
          </a:prstGeom>
          <a:solidFill>
            <a:srgbClr val="FFE69A"/>
          </a:solidFill>
          <a:ln>
            <a:solidFill>
              <a:srgbClr val="FFE6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6292F7"/>
              </a:solidFill>
            </a:endParaRPr>
          </a:p>
        </p:txBody>
      </p:sp>
      <p:sp>
        <p:nvSpPr>
          <p:cNvPr id="11" name="Dikdörtgen 22">
            <a:extLst>
              <a:ext uri="{FF2B5EF4-FFF2-40B4-BE49-F238E27FC236}">
                <a16:creationId xmlns:a16="http://schemas.microsoft.com/office/drawing/2014/main" id="{CBE93740-B338-D1EA-6B58-CE0DDC72027F}"/>
              </a:ext>
            </a:extLst>
          </p:cNvPr>
          <p:cNvSpPr/>
          <p:nvPr userDrawn="1"/>
        </p:nvSpPr>
        <p:spPr>
          <a:xfrm>
            <a:off x="12652542" y="7827451"/>
            <a:ext cx="1132113" cy="466531"/>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sp>
        <p:nvSpPr>
          <p:cNvPr id="6" name="Slide Number Placeholder 5">
            <a:extLst>
              <a:ext uri="{FF2B5EF4-FFF2-40B4-BE49-F238E27FC236}">
                <a16:creationId xmlns:a16="http://schemas.microsoft.com/office/drawing/2014/main" id="{B4CD48E2-B4B9-DE97-6561-E7739C1E4F9A}"/>
              </a:ext>
            </a:extLst>
          </p:cNvPr>
          <p:cNvSpPr>
            <a:spLocks noGrp="1"/>
          </p:cNvSpPr>
          <p:nvPr>
            <p:ph type="sldNum" sz="quarter" idx="4"/>
          </p:nvPr>
        </p:nvSpPr>
        <p:spPr>
          <a:xfrm>
            <a:off x="11136133" y="6510727"/>
            <a:ext cx="847359" cy="365125"/>
          </a:xfrm>
          <a:prstGeom prst="rect">
            <a:avLst/>
          </a:prstGeom>
        </p:spPr>
        <p:txBody>
          <a:bodyPr vert="horz" lIns="0" tIns="0" rIns="0" bIns="0" rtlCol="0" anchor="ctr"/>
          <a:lstStyle>
            <a:lvl1pPr algn="r">
              <a:defRPr sz="2400" b="1">
                <a:solidFill>
                  <a:schemeClr val="tx1"/>
                </a:solidFill>
                <a:latin typeface="Garamond" panose="02020404030301010803" pitchFamily="18" charset="0"/>
              </a:defRPr>
            </a:lvl1pPr>
          </a:lstStyle>
          <a:p>
            <a:fld id="{926C5CFF-FC03-5F4C-B716-CBEBB43E48DE}" type="slidenum">
              <a:rPr lang="en-US" smtClean="0"/>
              <a:pPr/>
              <a:t>‹#›</a:t>
            </a:fld>
            <a:endParaRPr lang="en-US" dirty="0"/>
          </a:p>
        </p:txBody>
      </p:sp>
      <p:sp>
        <p:nvSpPr>
          <p:cNvPr id="21" name="Dikdörtgen 22">
            <a:extLst>
              <a:ext uri="{FF2B5EF4-FFF2-40B4-BE49-F238E27FC236}">
                <a16:creationId xmlns:a16="http://schemas.microsoft.com/office/drawing/2014/main" id="{2F6270D0-6DFD-6A84-CDF4-A83D296D9AB4}"/>
              </a:ext>
            </a:extLst>
          </p:cNvPr>
          <p:cNvSpPr/>
          <p:nvPr userDrawn="1"/>
        </p:nvSpPr>
        <p:spPr>
          <a:xfrm>
            <a:off x="12652542" y="8536517"/>
            <a:ext cx="1132113" cy="466531"/>
          </a:xfrm>
          <a:prstGeom prst="rect">
            <a:avLst/>
          </a:prstGeom>
          <a:solidFill>
            <a:srgbClr val="E30A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sz="1800">
              <a:solidFill>
                <a:srgbClr val="F2F2F2"/>
              </a:solidFill>
            </a:endParaRPr>
          </a:p>
        </p:txBody>
      </p:sp>
      <p:pic>
        <p:nvPicPr>
          <p:cNvPr id="17" name="Picture 16">
            <a:extLst>
              <a:ext uri="{FF2B5EF4-FFF2-40B4-BE49-F238E27FC236}">
                <a16:creationId xmlns:a16="http://schemas.microsoft.com/office/drawing/2014/main" id="{9DBFD4E3-89D8-8E85-FB35-5FD1B1C328C5}"/>
              </a:ext>
            </a:extLst>
          </p:cNvPr>
          <p:cNvPicPr>
            <a:picLocks noChangeAspect="1"/>
          </p:cNvPicPr>
          <p:nvPr userDrawn="1"/>
        </p:nvPicPr>
        <p:blipFill>
          <a:blip r:embed="rId12"/>
          <a:stretch>
            <a:fillRect/>
          </a:stretch>
        </p:blipFill>
        <p:spPr>
          <a:xfrm>
            <a:off x="0" y="6519670"/>
            <a:ext cx="1228876" cy="384024"/>
          </a:xfrm>
          <a:prstGeom prst="rect">
            <a:avLst/>
          </a:prstGeom>
        </p:spPr>
      </p:pic>
    </p:spTree>
    <p:extLst>
      <p:ext uri="{BB962C8B-B14F-4D97-AF65-F5344CB8AC3E}">
        <p14:creationId xmlns:p14="http://schemas.microsoft.com/office/powerpoint/2010/main" val="19829292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7" r:id="rId3"/>
    <p:sldLayoutId id="2147483679" r:id="rId4"/>
    <p:sldLayoutId id="2147483680" r:id="rId5"/>
    <p:sldLayoutId id="2147483681" r:id="rId6"/>
    <p:sldLayoutId id="2147483682" r:id="rId7"/>
    <p:sldLayoutId id="2147483683" r:id="rId8"/>
    <p:sldLayoutId id="2147483685" r:id="rId9"/>
    <p:sldLayoutId id="2147483686" r:id="rId10"/>
  </p:sldLayoutIdLst>
  <p:hf hdr="0" dt="0"/>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libri" panose="020F0502020204030204" pitchFamily="34" charset="0"/>
          <a:ea typeface="Tahoma" panose="020B060403050404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Tahoma" panose="020B060403050404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Tahoma" panose="020B060403050404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Tahoma" panose="020B060403050404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s.umd.edu/~firtina" TargetMode="External"/><Relationship Id="rId2" Type="http://schemas.openxmlformats.org/officeDocument/2006/relationships/hyperlink" Target="mailto:canfirtina@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simple.wikipedia.org/wiki/Washington_Monument"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time.com/collection/100-most-influential-people-2022/6177818/evan-eichler-karen-miga-adam-phillippy-michael-schatz/" TargetMode="External"/><Relationship Id="rId5" Type="http://schemas.openxmlformats.org/officeDocument/2006/relationships/image" Target="../media/image18.png"/><Relationship Id="rId4" Type="http://schemas.openxmlformats.org/officeDocument/2006/relationships/hyperlink" Target="https://genomics.ucsc.edu/2021/06/09/the-complete-sequence-of-a-human-genom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tiff"/><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8" Type="http://schemas.openxmlformats.org/officeDocument/2006/relationships/image" Target="../media/image29.tiff"/><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tiff"/><Relationship Id="rId10" Type="http://schemas.openxmlformats.org/officeDocument/2006/relationships/image" Target="../media/image31.tiff"/><Relationship Id="rId4" Type="http://schemas.openxmlformats.org/officeDocument/2006/relationships/image" Target="../media/image25.jpe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jpeg"/><Relationship Id="rId4" Type="http://schemas.microsoft.com/office/2007/relationships/hdphoto" Target="../media/hdphoto1.wdp"/><Relationship Id="rId9" Type="http://schemas.openxmlformats.org/officeDocument/2006/relationships/image" Target="../media/image40.jpg"/></Relationships>
</file>

<file path=ppt/slides/_rels/slide15.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sv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15"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480.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9.png"/><Relationship Id="rId4" Type="http://schemas.openxmlformats.org/officeDocument/2006/relationships/image" Target="../media/image280.pn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51.tiff"/><Relationship Id="rId4" Type="http://schemas.openxmlformats.org/officeDocument/2006/relationships/image" Target="../media/image50.tiff"/></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29.tiff"/><Relationship Id="rId4" Type="http://schemas.openxmlformats.org/officeDocument/2006/relationships/image" Target="../media/image53.pn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png"/><Relationship Id="rId7" Type="http://schemas.openxmlformats.org/officeDocument/2006/relationships/image" Target="../media/image6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jpeg"/><Relationship Id="rId9" Type="http://schemas.openxmlformats.org/officeDocument/2006/relationships/image" Target="../media/image63.jpeg"/></Relationships>
</file>

<file path=ppt/slides/_rels/slide20.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image" Target="../media/image57.png"/><Relationship Id="rId7"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jpeg"/></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29.tiff"/><Relationship Id="rId4" Type="http://schemas.openxmlformats.org/officeDocument/2006/relationships/image" Target="../media/image53.png"/><Relationship Id="rId9"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29.tiff"/><Relationship Id="rId4" Type="http://schemas.openxmlformats.org/officeDocument/2006/relationships/image" Target="../media/image53.png"/><Relationship Id="rId9"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6.xml.rels><?xml version="1.0" encoding="UTF-8" standalone="yes"?>
<Relationships xmlns="http://schemas.openxmlformats.org/package/2006/relationships"><Relationship Id="rId8" Type="http://schemas.openxmlformats.org/officeDocument/2006/relationships/image" Target="../media/image74.gif"/><Relationship Id="rId13" Type="http://schemas.openxmlformats.org/officeDocument/2006/relationships/image" Target="../media/image78.gif"/><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7.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2.svg"/><Relationship Id="rId11" Type="http://schemas.openxmlformats.org/officeDocument/2006/relationships/image" Target="../media/image76.png"/><Relationship Id="rId5" Type="http://schemas.openxmlformats.org/officeDocument/2006/relationships/image" Target="../media/image71.svg"/><Relationship Id="rId10" Type="http://schemas.openxmlformats.org/officeDocument/2006/relationships/hyperlink" Target="https://nanoporetech.com/platform/technology/basecalling" TargetMode="External"/><Relationship Id="rId4" Type="http://schemas.openxmlformats.org/officeDocument/2006/relationships/image" Target="../media/image70.png"/><Relationship Id="rId9" Type="http://schemas.openxmlformats.org/officeDocument/2006/relationships/image" Target="../media/image75.emf"/><Relationship Id="rId14" Type="http://schemas.openxmlformats.org/officeDocument/2006/relationships/hyperlink" Target="https://blogs.ed.ac.uk/institute-genetics-cancer/2020/04/08/nanopore-sequencing-controversial-world-records-and-whale-watching/"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80.jpg"/><Relationship Id="rId4" Type="http://schemas.openxmlformats.org/officeDocument/2006/relationships/image" Target="../media/image79.svg"/></Relationships>
</file>

<file path=ppt/slides/_rels/slide29.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notesSlide" Target="../notesSlides/notesSlide16.xml"/><Relationship Id="rId7" Type="http://schemas.openxmlformats.org/officeDocument/2006/relationships/image" Target="../media/image89.sv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88.svg"/><Relationship Id="rId5" Type="http://schemas.openxmlformats.org/officeDocument/2006/relationships/image" Target="../media/image87.svg"/><Relationship Id="rId4" Type="http://schemas.openxmlformats.org/officeDocument/2006/relationships/image" Target="../media/image86.svg"/><Relationship Id="rId9" Type="http://schemas.openxmlformats.org/officeDocument/2006/relationships/image" Target="../media/image75.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80.jpg"/><Relationship Id="rId4" Type="http://schemas.openxmlformats.org/officeDocument/2006/relationships/image" Target="../media/image79.sv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cs.umd.edu/~firtina" TargetMode="External"/><Relationship Id="rId2" Type="http://schemas.openxmlformats.org/officeDocument/2006/relationships/hyperlink" Target="mailto:canfirtina@gmail.com" TargetMode="Externa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A3DA3D-14C1-F5D4-E670-D71EDC4822AC}"/>
              </a:ext>
            </a:extLst>
          </p:cNvPr>
          <p:cNvSpPr>
            <a:spLocks noGrp="1"/>
          </p:cNvSpPr>
          <p:nvPr>
            <p:ph type="body" sz="quarter" idx="13"/>
          </p:nvPr>
        </p:nvSpPr>
        <p:spPr>
          <a:xfrm>
            <a:off x="731520" y="2393958"/>
            <a:ext cx="10972800" cy="503536"/>
          </a:xfrm>
        </p:spPr>
        <p:txBody>
          <a:bodyPr/>
          <a:lstStyle/>
          <a:p>
            <a:r>
              <a:rPr lang="en-US" dirty="0"/>
              <a:t>Lecture 3: Introduction to Genomics and Sequencing</a:t>
            </a:r>
          </a:p>
        </p:txBody>
      </p:sp>
      <p:sp>
        <p:nvSpPr>
          <p:cNvPr id="3" name="Text Placeholder 2">
            <a:extLst>
              <a:ext uri="{FF2B5EF4-FFF2-40B4-BE49-F238E27FC236}">
                <a16:creationId xmlns:a16="http://schemas.microsoft.com/office/drawing/2014/main" id="{8794E9EE-F3B8-C4F4-B5FD-6A5FFD5DBB01}"/>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FC463001-6091-3EDA-0FB4-DA93FB1F0020}"/>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2"/>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3"/>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158E705C-BA26-2183-1F9B-3C0ADAF05FE6}"/>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UMD</a:t>
            </a:r>
          </a:p>
        </p:txBody>
      </p:sp>
      <p:sp>
        <p:nvSpPr>
          <p:cNvPr id="6" name="Text Placeholder 5">
            <a:extLst>
              <a:ext uri="{FF2B5EF4-FFF2-40B4-BE49-F238E27FC236}">
                <a16:creationId xmlns:a16="http://schemas.microsoft.com/office/drawing/2014/main" id="{D3627CA8-FD1B-2399-499F-362309C678CB}"/>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58F16DD4-6721-D889-687A-4C7F211CCF88}"/>
              </a:ext>
            </a:extLst>
          </p:cNvPr>
          <p:cNvSpPr>
            <a:spLocks noGrp="1"/>
          </p:cNvSpPr>
          <p:nvPr>
            <p:ph type="body" sz="quarter" idx="20"/>
          </p:nvPr>
        </p:nvSpPr>
        <p:spPr>
          <a:xfrm>
            <a:off x="731520" y="4039992"/>
            <a:ext cx="10972800" cy="332399"/>
          </a:xfrm>
        </p:spPr>
        <p:txBody>
          <a:bodyPr/>
          <a:lstStyle/>
          <a:p>
            <a:r>
              <a:rPr lang="en-US" dirty="0"/>
              <a:t>September 8, 2026</a:t>
            </a:r>
          </a:p>
        </p:txBody>
      </p:sp>
    </p:spTree>
    <p:extLst>
      <p:ext uri="{BB962C8B-B14F-4D97-AF65-F5344CB8AC3E}">
        <p14:creationId xmlns:p14="http://schemas.microsoft.com/office/powerpoint/2010/main" val="2107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0D72B-BE9E-8383-02CC-D7E62575241F}"/>
              </a:ext>
            </a:extLst>
          </p:cNvPr>
          <p:cNvSpPr>
            <a:spLocks noGrp="1"/>
          </p:cNvSpPr>
          <p:nvPr>
            <p:ph idx="1"/>
          </p:nvPr>
        </p:nvSpPr>
        <p:spPr>
          <a:xfrm>
            <a:off x="252743" y="866164"/>
            <a:ext cx="11730748" cy="5644562"/>
          </a:xfrm>
        </p:spPr>
        <p:txBody>
          <a:bodyPr/>
          <a:lstStyle/>
          <a:p>
            <a:pPr lvl="0"/>
            <a:r>
              <a:rPr lang="en-US" sz="2800" kern="1200" dirty="0">
                <a:solidFill>
                  <a:schemeClr val="tx1"/>
                </a:solidFill>
                <a:latin typeface="Calibri"/>
                <a:ea typeface="Calibri"/>
                <a:cs typeface="Calibri"/>
                <a:sym typeface="Calibri"/>
              </a:rPr>
              <a:t>A quick introduction to genomes and genome analysis</a:t>
            </a:r>
          </a:p>
          <a:p>
            <a:pPr lvl="0"/>
            <a:r>
              <a:rPr lang="en-US" sz="2800" kern="1200" dirty="0">
                <a:solidFill>
                  <a:schemeClr val="tx1"/>
                </a:solidFill>
                <a:latin typeface="Calibri"/>
                <a:ea typeface="Calibri"/>
                <a:cs typeface="Calibri"/>
                <a:sym typeface="Calibri"/>
              </a:rPr>
              <a:t>Sequencing technologies</a:t>
            </a:r>
          </a:p>
          <a:p>
            <a:pPr lvl="1"/>
            <a:r>
              <a:rPr lang="en-US" kern="1200" dirty="0">
                <a:solidFill>
                  <a:schemeClr val="tx1"/>
                </a:solidFill>
                <a:latin typeface="Calibri"/>
                <a:ea typeface="Calibri"/>
                <a:cs typeface="Calibri"/>
                <a:sym typeface="Calibri"/>
              </a:rPr>
              <a:t>Particular focus: Nanopore sequencing and real-time analysis</a:t>
            </a:r>
          </a:p>
        </p:txBody>
      </p:sp>
      <p:sp>
        <p:nvSpPr>
          <p:cNvPr id="3" name="Title 2">
            <a:extLst>
              <a:ext uri="{FF2B5EF4-FFF2-40B4-BE49-F238E27FC236}">
                <a16:creationId xmlns:a16="http://schemas.microsoft.com/office/drawing/2014/main" id="{4EB77308-D488-0E4C-84FE-4D1C583AAC42}"/>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Agenda</a:t>
            </a:r>
          </a:p>
        </p:txBody>
      </p:sp>
      <p:sp>
        <p:nvSpPr>
          <p:cNvPr id="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2</a:t>
            </a:fld>
            <a:endParaRPr lang="en-US">
              <a:latin typeface="Garamond"/>
              <a:sym typeface="Garamond"/>
            </a:endParaRPr>
          </a:p>
        </p:txBody>
      </p:sp>
    </p:spTree>
    <p:extLst>
      <p:ext uri="{BB962C8B-B14F-4D97-AF65-F5344CB8AC3E}">
        <p14:creationId xmlns:p14="http://schemas.microsoft.com/office/powerpoint/2010/main" val="2024789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A0B18-9E1C-4934-DA59-48E1959230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Recall: Analyzing Genomes Reveals Key Insights</a:t>
            </a:r>
          </a:p>
        </p:txBody>
      </p:sp>
      <p:sp>
        <p:nvSpPr>
          <p:cNvPr id="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3</a:t>
            </a:fld>
            <a:endParaRPr lang="en-US">
              <a:latin typeface="Garamond"/>
              <a:sym typeface="Garamond"/>
            </a:endParaRPr>
          </a:p>
        </p:txBody>
      </p:sp>
      <p:grpSp>
        <p:nvGrpSpPr>
          <p:cNvPr id="4" name="Group 3">
            <a:extLst>
              <a:ext uri="{FF2B5EF4-FFF2-40B4-BE49-F238E27FC236}">
                <a16:creationId xmlns:a16="http://schemas.microsoft.com/office/drawing/2014/main" id="{A80749E1-5E9C-F29A-598E-BF38B1549B03}"/>
              </a:ext>
            </a:extLst>
          </p:cNvPr>
          <p:cNvGrpSpPr/>
          <p:nvPr/>
        </p:nvGrpSpPr>
        <p:grpSpPr>
          <a:xfrm>
            <a:off x="1652555" y="3955175"/>
            <a:ext cx="2534134" cy="2604453"/>
            <a:chOff x="1088927" y="3955175"/>
            <a:chExt cx="2534134" cy="2604453"/>
          </a:xfrm>
        </p:grpSpPr>
        <p:sp>
          <p:nvSpPr>
            <p:cNvPr id="5" name="Rectangle 4">
              <a:extLst>
                <a:ext uri="{FF2B5EF4-FFF2-40B4-BE49-F238E27FC236}">
                  <a16:creationId xmlns:a16="http://schemas.microsoft.com/office/drawing/2014/main" id="{A78F2019-6CC0-AB98-78C0-B8E42C49E369}"/>
                </a:ext>
              </a:extLst>
            </p:cNvPr>
            <p:cNvSpPr/>
            <p:nvPr/>
          </p:nvSpPr>
          <p:spPr>
            <a:xfrm>
              <a:off x="1088927" y="5944075"/>
              <a:ext cx="2534134"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sym typeface="Calibri"/>
                </a:rPr>
                <a:t>Detecting</a:t>
              </a:r>
              <a:r>
                <a:rPr kumimoji="0" lang="en-US" sz="2000" b="1" i="0" u="none" strike="noStrike" kern="1200" cap="none" spc="0" normalizeH="0" baseline="0" noProof="0" dirty="0">
                  <a:ln>
                    <a:noFill/>
                  </a:ln>
                  <a:solidFill>
                    <a:srgbClr val="4472C4"/>
                  </a:solidFill>
                  <a:effectLst/>
                  <a:uLnTx/>
                  <a:uFillTx/>
                  <a:latin typeface="Calibri"/>
                  <a:ea typeface="Calibri"/>
                  <a:cs typeface="Calibri"/>
                  <a:sym typeface="Calibri"/>
                </a:rPr>
                <a:t> </a:t>
              </a:r>
              <a:r>
                <a:rPr kumimoji="0" lang="en-US" sz="2000" b="1" i="0" u="none" strike="noStrike" kern="1200" cap="none" spc="0" normalizeH="0" baseline="0" noProof="0" dirty="0">
                  <a:ln>
                    <a:noFill/>
                  </a:ln>
                  <a:solidFill>
                    <a:srgbClr val="4473C4"/>
                  </a:solidFill>
                  <a:effectLst/>
                  <a:uLnTx/>
                  <a:uFillTx/>
                  <a:latin typeface="Calibri"/>
                  <a:ea typeface="Calibri"/>
                  <a:cs typeface="Calibri"/>
                  <a:sym typeface="Calibri"/>
                </a:rPr>
                <a:t>pathogens</a:t>
              </a:r>
              <a:r>
                <a:rPr kumimoji="0" lang="en-US" sz="2000" b="0" i="0" u="none" strike="noStrike" kern="1200" cap="none" spc="0" normalizeH="0" baseline="0" noProof="0" dirty="0">
                  <a:ln>
                    <a:noFill/>
                  </a:ln>
                  <a:solidFill>
                    <a:srgbClr val="000000"/>
                  </a:solidFill>
                  <a:effectLst/>
                  <a:uLnTx/>
                  <a:uFillTx/>
                  <a:latin typeface="Calibri"/>
                  <a:ea typeface="Calibri"/>
                  <a:cs typeface="Calibri"/>
                  <a:sym typeface="Calibri"/>
                </a:rPr>
                <a:t> </a:t>
              </a:r>
              <a:br>
                <a:rPr kumimoji="0" lang="en-US" sz="2000" b="0" i="0" u="none" strike="noStrike" kern="1200" cap="none" spc="0" normalizeH="0" baseline="0" noProof="0" dirty="0">
                  <a:ln>
                    <a:noFill/>
                  </a:ln>
                  <a:solidFill>
                    <a:srgbClr val="000000"/>
                  </a:solidFill>
                  <a:effectLst/>
                  <a:uLnTx/>
                  <a:uFillTx/>
                  <a:latin typeface="Calibri"/>
                  <a:ea typeface="Calibri"/>
                  <a:cs typeface="Calibri"/>
                </a:rPr>
              </a:br>
              <a:r>
                <a:rPr kumimoji="0" lang="en-US" sz="2000" b="0" i="0" u="none" strike="noStrike" kern="1200" cap="none" spc="0" normalizeH="0" baseline="0" noProof="0" dirty="0">
                  <a:ln>
                    <a:noFill/>
                  </a:ln>
                  <a:solidFill>
                    <a:srgbClr val="000000"/>
                  </a:solidFill>
                  <a:effectLst/>
                  <a:uLnTx/>
                  <a:uFillTx/>
                  <a:latin typeface="Calibri"/>
                  <a:ea typeface="Calibri"/>
                  <a:cs typeface="Calibri"/>
                  <a:sym typeface="Calibri"/>
                </a:rPr>
                <a:t>in the environment</a:t>
              </a:r>
            </a:p>
          </p:txBody>
        </p:sp>
        <p:pic>
          <p:nvPicPr>
            <p:cNvPr id="6" name="Picture 5">
              <a:extLst>
                <a:ext uri="{FF2B5EF4-FFF2-40B4-BE49-F238E27FC236}">
                  <a16:creationId xmlns:a16="http://schemas.microsoft.com/office/drawing/2014/main" id="{19F51D66-EA8F-DBB5-63F6-8B91E4CCA6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74482" y="3955175"/>
              <a:ext cx="1965960" cy="1965960"/>
            </a:xfrm>
            <a:prstGeom prst="roundRect">
              <a:avLst>
                <a:gd name="adj" fmla="val 33813"/>
              </a:avLst>
            </a:prstGeom>
          </p:spPr>
        </p:pic>
      </p:grpSp>
      <p:grpSp>
        <p:nvGrpSpPr>
          <p:cNvPr id="7" name="Group 6">
            <a:extLst>
              <a:ext uri="{FF2B5EF4-FFF2-40B4-BE49-F238E27FC236}">
                <a16:creationId xmlns:a16="http://schemas.microsoft.com/office/drawing/2014/main" id="{DB6AC6BE-F4A0-4CFC-475B-A0172CCE269B}"/>
              </a:ext>
            </a:extLst>
          </p:cNvPr>
          <p:cNvGrpSpPr/>
          <p:nvPr/>
        </p:nvGrpSpPr>
        <p:grpSpPr>
          <a:xfrm>
            <a:off x="7696590" y="3955175"/>
            <a:ext cx="2446077" cy="2612207"/>
            <a:chOff x="5608996" y="3955175"/>
            <a:chExt cx="2446077" cy="2612207"/>
          </a:xfrm>
        </p:grpSpPr>
        <p:sp>
          <p:nvSpPr>
            <p:cNvPr id="8" name="Rectangle 7">
              <a:extLst>
                <a:ext uri="{FF2B5EF4-FFF2-40B4-BE49-F238E27FC236}">
                  <a16:creationId xmlns:a16="http://schemas.microsoft.com/office/drawing/2014/main" id="{E1590D9B-9F7C-E5B6-A830-00D0633135F8}"/>
                </a:ext>
              </a:extLst>
            </p:cNvPr>
            <p:cNvSpPr/>
            <p:nvPr/>
          </p:nvSpPr>
          <p:spPr>
            <a:xfrm>
              <a:off x="5608996" y="5951829"/>
              <a:ext cx="2446077"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sym typeface="Calibri"/>
                </a:rPr>
                <a:t>Rapid surveillance of</a:t>
              </a:r>
              <a:br>
                <a:rPr kumimoji="0" lang="en-US" sz="2000" b="0" i="0" u="none" strike="noStrike" kern="1200" cap="none" spc="0" normalizeH="0" baseline="0" noProof="0" dirty="0">
                  <a:ln>
                    <a:noFill/>
                  </a:ln>
                  <a:solidFill>
                    <a:srgbClr val="000000"/>
                  </a:solidFill>
                  <a:effectLst/>
                  <a:uLnTx/>
                  <a:uFillTx/>
                  <a:latin typeface="Calibri"/>
                  <a:ea typeface="Calibri"/>
                  <a:cs typeface="Calibri"/>
                </a:rPr>
              </a:br>
              <a:r>
                <a:rPr kumimoji="0" lang="en-US" sz="2000" b="1" i="0" u="none" strike="noStrike" kern="1200" cap="none" spc="0" normalizeH="0" baseline="0" noProof="0" dirty="0">
                  <a:ln>
                    <a:noFill/>
                  </a:ln>
                  <a:solidFill>
                    <a:srgbClr val="4472C4"/>
                  </a:solidFill>
                  <a:effectLst/>
                  <a:uLnTx/>
                  <a:uFillTx/>
                  <a:latin typeface="Calibri"/>
                  <a:ea typeface="Calibri"/>
                  <a:cs typeface="Calibri"/>
                  <a:sym typeface="Calibri"/>
                </a:rPr>
                <a:t>disease outbreaks</a:t>
              </a:r>
            </a:p>
          </p:txBody>
        </p:sp>
        <p:pic>
          <p:nvPicPr>
            <p:cNvPr id="9" name="Picture 8" descr="A computer with a dna strand on the screen&#10;&#10;Description automatically generated">
              <a:extLst>
                <a:ext uri="{FF2B5EF4-FFF2-40B4-BE49-F238E27FC236}">
                  <a16:creationId xmlns:a16="http://schemas.microsoft.com/office/drawing/2014/main" id="{68F79135-36DF-6F01-662D-E1687EE5E5F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803559" y="3955175"/>
              <a:ext cx="1988900" cy="1988900"/>
            </a:xfrm>
            <a:prstGeom prst="roundRect">
              <a:avLst>
                <a:gd name="adj" fmla="val 37687"/>
              </a:avLst>
            </a:prstGeom>
          </p:spPr>
        </p:pic>
      </p:grpSp>
      <p:grpSp>
        <p:nvGrpSpPr>
          <p:cNvPr id="10" name="Group 9">
            <a:extLst>
              <a:ext uri="{FF2B5EF4-FFF2-40B4-BE49-F238E27FC236}">
                <a16:creationId xmlns:a16="http://schemas.microsoft.com/office/drawing/2014/main" id="{0E1FF889-FB54-4360-2D23-F606DB38C857}"/>
              </a:ext>
            </a:extLst>
          </p:cNvPr>
          <p:cNvGrpSpPr/>
          <p:nvPr/>
        </p:nvGrpSpPr>
        <p:grpSpPr>
          <a:xfrm>
            <a:off x="7171773" y="989275"/>
            <a:ext cx="3517486" cy="2515849"/>
            <a:chOff x="5084179" y="989275"/>
            <a:chExt cx="3517486" cy="2515849"/>
          </a:xfrm>
        </p:grpSpPr>
        <p:pic>
          <p:nvPicPr>
            <p:cNvPr id="11" name="Picture 10" descr="A pair of hands holding a dna strand&#10;&#10;Description automatically generated">
              <a:extLst>
                <a:ext uri="{FF2B5EF4-FFF2-40B4-BE49-F238E27FC236}">
                  <a16:creationId xmlns:a16="http://schemas.microsoft.com/office/drawing/2014/main" id="{E54E9DE8-677B-16B6-C797-637276F2644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803559" y="989275"/>
              <a:ext cx="1966262" cy="1965960"/>
            </a:xfrm>
            <a:prstGeom prst="roundRect">
              <a:avLst>
                <a:gd name="adj" fmla="val 33654"/>
              </a:avLst>
            </a:prstGeom>
          </p:spPr>
        </p:pic>
        <p:sp>
          <p:nvSpPr>
            <p:cNvPr id="12" name="Rectangle 11">
              <a:extLst>
                <a:ext uri="{FF2B5EF4-FFF2-40B4-BE49-F238E27FC236}">
                  <a16:creationId xmlns:a16="http://schemas.microsoft.com/office/drawing/2014/main" id="{5403A963-1C69-D9AE-85BC-2C343361525C}"/>
                </a:ext>
              </a:extLst>
            </p:cNvPr>
            <p:cNvSpPr/>
            <p:nvPr/>
          </p:nvSpPr>
          <p:spPr>
            <a:xfrm>
              <a:off x="5084179" y="3197347"/>
              <a:ext cx="3517486"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r>
                <a:rPr kumimoji="0" lang="en-US" sz="2000" b="1" u="none" strike="noStrike" kern="1200" cap="none" spc="0" normalizeH="0" baseline="0" noProof="0" dirty="0">
                  <a:ln>
                    <a:noFill/>
                  </a:ln>
                  <a:solidFill>
                    <a:srgbClr val="4473C4"/>
                  </a:solidFill>
                  <a:effectLst/>
                  <a:uLnTx/>
                  <a:uFillTx/>
                  <a:latin typeface="Calibri"/>
                  <a:ea typeface="Calibri"/>
                  <a:cs typeface="Calibri"/>
                  <a:sym typeface="Calibri"/>
                </a:rPr>
                <a:t>Genome Editing</a:t>
              </a:r>
              <a:endParaRPr kumimoji="0" lang="en-US" sz="2000" u="none" strike="noStrike" kern="1200" cap="none" spc="0" normalizeH="0" baseline="0" noProof="0" dirty="0">
                <a:ln>
                  <a:noFill/>
                </a:ln>
                <a:solidFill>
                  <a:srgbClr val="4472C4"/>
                </a:solidFill>
                <a:effectLst/>
                <a:uLnTx/>
                <a:uFillTx/>
                <a:latin typeface="Calibri"/>
                <a:ea typeface="Calibri"/>
                <a:cs typeface="Calibri"/>
                <a:sym typeface="Calibri"/>
              </a:endParaRPr>
            </a:p>
          </p:txBody>
        </p:sp>
      </p:grpSp>
      <p:grpSp>
        <p:nvGrpSpPr>
          <p:cNvPr id="13" name="Group 12">
            <a:extLst>
              <a:ext uri="{FF2B5EF4-FFF2-40B4-BE49-F238E27FC236}">
                <a16:creationId xmlns:a16="http://schemas.microsoft.com/office/drawing/2014/main" id="{2E99E670-96F6-DEF5-A4BB-FD139F8094DF}"/>
              </a:ext>
            </a:extLst>
          </p:cNvPr>
          <p:cNvGrpSpPr/>
          <p:nvPr/>
        </p:nvGrpSpPr>
        <p:grpSpPr>
          <a:xfrm>
            <a:off x="1411886" y="989275"/>
            <a:ext cx="3015471" cy="2515848"/>
            <a:chOff x="265328" y="989275"/>
            <a:chExt cx="3015471" cy="2515848"/>
          </a:xfrm>
        </p:grpSpPr>
        <p:sp>
          <p:nvSpPr>
            <p:cNvPr id="14" name="Rectangle 13">
              <a:extLst>
                <a:ext uri="{FF2B5EF4-FFF2-40B4-BE49-F238E27FC236}">
                  <a16:creationId xmlns:a16="http://schemas.microsoft.com/office/drawing/2014/main" id="{B7D62BDA-81A8-7CDA-55FB-39B12EC166E1}"/>
                </a:ext>
              </a:extLst>
            </p:cNvPr>
            <p:cNvSpPr/>
            <p:nvPr/>
          </p:nvSpPr>
          <p:spPr>
            <a:xfrm>
              <a:off x="265328" y="3197346"/>
              <a:ext cx="3015471"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r>
                <a:rPr lang="en-US" sz="2000" b="1" dirty="0">
                  <a:solidFill>
                    <a:srgbClr val="4473C4"/>
                  </a:solidFill>
                  <a:latin typeface="Calibri"/>
                  <a:ea typeface="Calibri"/>
                  <a:cs typeface="Calibri"/>
                  <a:sym typeface="Calibri"/>
                </a:rPr>
                <a:t>Personalized Medicine</a:t>
              </a:r>
              <a:endParaRPr kumimoji="0" lang="en-US" sz="2000" u="none" strike="noStrike" kern="1200" cap="none" spc="0" normalizeH="0" baseline="0" noProof="0" dirty="0">
                <a:ln>
                  <a:noFill/>
                </a:ln>
                <a:solidFill>
                  <a:srgbClr val="4472C4"/>
                </a:solidFill>
                <a:effectLst/>
                <a:uLnTx/>
                <a:uFillTx/>
                <a:latin typeface="Calibri"/>
                <a:ea typeface="Calibri"/>
                <a:cs typeface="Calibri"/>
                <a:sym typeface="Calibri"/>
              </a:endParaRPr>
            </a:p>
          </p:txBody>
        </p:sp>
        <p:pic>
          <p:nvPicPr>
            <p:cNvPr id="15" name="Picture 14" descr="A cartoon of a person inside a jar of pills&#10;&#10;Description automatically generated">
              <a:extLst>
                <a:ext uri="{FF2B5EF4-FFF2-40B4-BE49-F238E27FC236}">
                  <a16:creationId xmlns:a16="http://schemas.microsoft.com/office/drawing/2014/main" id="{9AAB2158-9B41-027C-30BC-9B5C448EF4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084" y="989275"/>
              <a:ext cx="1965960" cy="1965960"/>
            </a:xfrm>
            <a:prstGeom prst="roundRect">
              <a:avLst>
                <a:gd name="adj" fmla="val 34109"/>
              </a:avLst>
            </a:prstGeom>
          </p:spPr>
        </p:pic>
      </p:grpSp>
    </p:spTree>
    <p:extLst>
      <p:ext uri="{BB962C8B-B14F-4D97-AF65-F5344CB8AC3E}">
        <p14:creationId xmlns:p14="http://schemas.microsoft.com/office/powerpoint/2010/main" val="333986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183D55-0BDC-B44D-94D1-F58AA200D9FE}"/>
              </a:ext>
            </a:extLst>
          </p:cNvPr>
          <p:cNvSpPr txBox="1">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cs typeface="Garamond"/>
                <a:sym typeface="Garamond"/>
              </a:rPr>
              <a:t>What is a </a:t>
            </a:r>
            <a:r>
              <a:rPr lang="en-US" sz="4000" b="1" dirty="0">
                <a:solidFill>
                  <a:srgbClr val="1A82C4"/>
                </a:solidFill>
                <a:latin typeface="Garamond"/>
                <a:cs typeface="Garamond"/>
                <a:sym typeface="Garamond"/>
              </a:rPr>
              <a:t>Genome</a:t>
            </a:r>
            <a:r>
              <a:rPr lang="en-US" sz="4000" b="1" dirty="0">
                <a:latin typeface="Garamond"/>
                <a:cs typeface="Garamond"/>
                <a:sym typeface="Garamond"/>
              </a:rPr>
              <a:t>?</a:t>
            </a:r>
            <a:endParaRPr lang="en-US" sz="4000" b="1" dirty="0">
              <a:solidFill>
                <a:srgbClr val="0000FF"/>
              </a:solidFill>
              <a:latin typeface="Garamond"/>
              <a:cs typeface="Garamond"/>
              <a:sym typeface="Garamond"/>
            </a:endParaRPr>
          </a:p>
        </p:txBody>
      </p:sp>
      <p:pic>
        <p:nvPicPr>
          <p:cNvPr id="2" name="Content Placeholder 5">
            <a:extLst>
              <a:ext uri="{FF2B5EF4-FFF2-40B4-BE49-F238E27FC236}">
                <a16:creationId xmlns:a16="http://schemas.microsoft.com/office/drawing/2014/main" id="{822BE6F4-61A2-0F48-955C-C81CEF4DECCD}"/>
              </a:ext>
            </a:extLst>
          </p:cNvPr>
          <p:cNvPicPr>
            <a:picLocks noChangeAspect="1"/>
          </p:cNvPicPr>
          <p:nvPr/>
        </p:nvPicPr>
        <p:blipFill rotWithShape="1">
          <a:blip r:embed="rId3">
            <a:extLst>
              <a:ext uri="{28A0092B-C50C-407E-A947-70E740481C1C}">
                <a14:useLocalDpi xmlns:a14="http://schemas.microsoft.com/office/drawing/2010/main" val="0"/>
              </a:ext>
            </a:extLst>
          </a:blip>
          <a:srcRect t="390" r="632" b="390"/>
          <a:stretch/>
        </p:blipFill>
        <p:spPr>
          <a:xfrm>
            <a:off x="3893586" y="1751027"/>
            <a:ext cx="4404828" cy="4398260"/>
          </a:xfrm>
          <a:prstGeom prst="roundRect">
            <a:avLst>
              <a:gd name="adj" fmla="val 1970"/>
            </a:avLst>
          </a:prstGeom>
        </p:spPr>
      </p:pic>
      <p:sp>
        <p:nvSpPr>
          <p:cNvPr id="3" name="Slide Number Placeholder 2">
            <a:extLst>
              <a:ext uri="{FF2B5EF4-FFF2-40B4-BE49-F238E27FC236}">
                <a16:creationId xmlns:a16="http://schemas.microsoft.com/office/drawing/2014/main" id="{B874E120-6D91-9063-E485-FFA93F3B1620}"/>
              </a:ext>
            </a:extLst>
          </p:cNvPr>
          <p:cNvSpPr>
            <a:spLocks noGrp="1"/>
          </p:cNvSpPr>
          <p:nvPr>
            <p:ph type="sldNum" sz="quarter" idx="12"/>
          </p:nvPr>
        </p:nvSpPr>
        <p:spPr/>
        <p:txBody>
          <a:bodyPr/>
          <a:lstStyle/>
          <a:p>
            <a:fld id="{926C5CFF-FC03-5F4C-B716-CBEBB43E48DE}" type="slidenum">
              <a:rPr lang="en-US">
                <a:latin typeface="Garamond"/>
                <a:sym typeface="Garamond"/>
              </a:rPr>
              <a:t>4</a:t>
            </a:fld>
            <a:endParaRPr lang="en-US">
              <a:latin typeface="Garamond"/>
              <a:sym typeface="Garamond"/>
            </a:endParaRPr>
          </a:p>
        </p:txBody>
      </p:sp>
    </p:spTree>
    <p:extLst>
      <p:ext uri="{BB962C8B-B14F-4D97-AF65-F5344CB8AC3E}">
        <p14:creationId xmlns:p14="http://schemas.microsoft.com/office/powerpoint/2010/main" val="359025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0396887E-6A57-2573-412D-C635A76744D1}"/>
              </a:ext>
            </a:extLst>
          </p:cNvPr>
          <p:cNvGrpSpPr/>
          <p:nvPr/>
        </p:nvGrpSpPr>
        <p:grpSpPr>
          <a:xfrm>
            <a:off x="4529892" y="1271987"/>
            <a:ext cx="693683" cy="1708950"/>
            <a:chOff x="3005892" y="1171267"/>
            <a:chExt cx="693683" cy="1708950"/>
          </a:xfrm>
        </p:grpSpPr>
        <p:pic>
          <p:nvPicPr>
            <p:cNvPr id="18" name="Content Placeholder 4">
              <a:extLst>
                <a:ext uri="{FF2B5EF4-FFF2-40B4-BE49-F238E27FC236}">
                  <a16:creationId xmlns:a16="http://schemas.microsoft.com/office/drawing/2014/main" id="{F6AC4A96-B036-BEA6-EE72-8092E28A9E7D}"/>
                </a:ext>
              </a:extLst>
            </p:cNvPr>
            <p:cNvPicPr>
              <a:picLocks noChangeAspect="1"/>
            </p:cNvPicPr>
            <p:nvPr/>
          </p:nvPicPr>
          <p:blipFill>
            <a:blip r:embed="rId2"/>
            <a:stretch>
              <a:fillRect/>
            </a:stretch>
          </p:blipFill>
          <p:spPr>
            <a:xfrm>
              <a:off x="3059509" y="1491313"/>
              <a:ext cx="586449" cy="1388904"/>
            </a:xfrm>
            <a:prstGeom prst="rect">
              <a:avLst/>
            </a:prstGeom>
          </p:spPr>
        </p:pic>
        <p:sp>
          <p:nvSpPr>
            <p:cNvPr id="27" name="Rectangle 26">
              <a:extLst>
                <a:ext uri="{FF2B5EF4-FFF2-40B4-BE49-F238E27FC236}">
                  <a16:creationId xmlns:a16="http://schemas.microsoft.com/office/drawing/2014/main" id="{FA25FF2C-FB20-B8B0-F1C1-9671A05112FC}"/>
                </a:ext>
              </a:extLst>
            </p:cNvPr>
            <p:cNvSpPr/>
            <p:nvPr/>
          </p:nvSpPr>
          <p:spPr>
            <a:xfrm>
              <a:off x="3005892" y="1171267"/>
              <a:ext cx="693683"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i="0" u="none" strike="noStrike" kern="1200" cap="none" spc="0" normalizeH="0" baseline="0" noProof="0" dirty="0">
                  <a:ln>
                    <a:noFill/>
                  </a:ln>
                  <a:solidFill>
                    <a:srgbClr val="000000"/>
                  </a:solidFill>
                  <a:effectLst/>
                  <a:uLnTx/>
                  <a:uFillTx/>
                  <a:latin typeface="Calibri"/>
                  <a:ea typeface="Calibri"/>
                  <a:cs typeface="Calibri"/>
                  <a:sym typeface="Calibri"/>
                </a:rPr>
                <a:t>DNA</a:t>
              </a:r>
            </a:p>
          </p:txBody>
        </p:sp>
      </p:grpSp>
      <p:grpSp>
        <p:nvGrpSpPr>
          <p:cNvPr id="50" name="Group 49">
            <a:extLst>
              <a:ext uri="{FF2B5EF4-FFF2-40B4-BE49-F238E27FC236}">
                <a16:creationId xmlns:a16="http://schemas.microsoft.com/office/drawing/2014/main" id="{3686E1D4-1F63-2A9E-582D-DF9FDC5FE436}"/>
              </a:ext>
            </a:extLst>
          </p:cNvPr>
          <p:cNvGrpSpPr/>
          <p:nvPr/>
        </p:nvGrpSpPr>
        <p:grpSpPr>
          <a:xfrm>
            <a:off x="1771688" y="1404173"/>
            <a:ext cx="2968902" cy="1444578"/>
            <a:chOff x="247688" y="1404173"/>
            <a:chExt cx="2968902" cy="1444578"/>
          </a:xfrm>
        </p:grpSpPr>
        <p:grpSp>
          <p:nvGrpSpPr>
            <p:cNvPr id="37" name="Group 36">
              <a:extLst>
                <a:ext uri="{FF2B5EF4-FFF2-40B4-BE49-F238E27FC236}">
                  <a16:creationId xmlns:a16="http://schemas.microsoft.com/office/drawing/2014/main" id="{2F1357F5-75B9-7FEF-00C8-6E05F5C17083}"/>
                </a:ext>
              </a:extLst>
            </p:cNvPr>
            <p:cNvGrpSpPr/>
            <p:nvPr/>
          </p:nvGrpSpPr>
          <p:grpSpPr>
            <a:xfrm>
              <a:off x="247688" y="1404173"/>
              <a:ext cx="1733793" cy="1444578"/>
              <a:chOff x="247688" y="1269027"/>
              <a:chExt cx="1733793" cy="1444578"/>
            </a:xfrm>
          </p:grpSpPr>
          <p:pic>
            <p:nvPicPr>
              <p:cNvPr id="25" name="Picture 24">
                <a:extLst>
                  <a:ext uri="{FF2B5EF4-FFF2-40B4-BE49-F238E27FC236}">
                    <a16:creationId xmlns:a16="http://schemas.microsoft.com/office/drawing/2014/main" id="{784A9B9D-44F4-CDD9-97E6-1D658D264CB6}"/>
                  </a:ext>
                </a:extLst>
              </p:cNvPr>
              <p:cNvPicPr>
                <a:picLocks noChangeAspect="1"/>
              </p:cNvPicPr>
              <p:nvPr/>
            </p:nvPicPr>
            <p:blipFill>
              <a:blip r:embed="rId3"/>
              <a:stretch>
                <a:fillRect/>
              </a:stretch>
            </p:blipFill>
            <p:spPr>
              <a:xfrm>
                <a:off x="527135" y="1538707"/>
                <a:ext cx="1174898" cy="1174898"/>
              </a:xfrm>
              <a:prstGeom prst="rect">
                <a:avLst/>
              </a:prstGeom>
            </p:spPr>
          </p:pic>
          <p:sp>
            <p:nvSpPr>
              <p:cNvPr id="29" name="Rectangle 28">
                <a:extLst>
                  <a:ext uri="{FF2B5EF4-FFF2-40B4-BE49-F238E27FC236}">
                    <a16:creationId xmlns:a16="http://schemas.microsoft.com/office/drawing/2014/main" id="{AAA9B439-1710-863A-EEA1-BDED3A7CFCF0}"/>
                  </a:ext>
                </a:extLst>
              </p:cNvPr>
              <p:cNvSpPr/>
              <p:nvPr/>
            </p:nvSpPr>
            <p:spPr>
              <a:xfrm>
                <a:off x="247688" y="1269027"/>
                <a:ext cx="1733793"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i="0" u="none" strike="noStrike" kern="1200" cap="none" spc="0" normalizeH="0" baseline="0" noProof="0" dirty="0">
                    <a:ln>
                      <a:noFill/>
                    </a:ln>
                    <a:solidFill>
                      <a:srgbClr val="000000"/>
                    </a:solidFill>
                    <a:effectLst/>
                    <a:uLnTx/>
                    <a:uFillTx/>
                    <a:latin typeface="Calibri"/>
                    <a:ea typeface="Calibri"/>
                    <a:cs typeface="Calibri"/>
                    <a:sym typeface="Calibri"/>
                  </a:rPr>
                  <a:t>Basepair (bp)</a:t>
                </a:r>
              </a:p>
            </p:txBody>
          </p:sp>
        </p:grpSp>
        <p:grpSp>
          <p:nvGrpSpPr>
            <p:cNvPr id="42" name="Group 41">
              <a:extLst>
                <a:ext uri="{FF2B5EF4-FFF2-40B4-BE49-F238E27FC236}">
                  <a16:creationId xmlns:a16="http://schemas.microsoft.com/office/drawing/2014/main" id="{40516266-C0F8-380B-8D55-C0630506DF10}"/>
                </a:ext>
              </a:extLst>
            </p:cNvPr>
            <p:cNvGrpSpPr/>
            <p:nvPr/>
          </p:nvGrpSpPr>
          <p:grpSpPr>
            <a:xfrm>
              <a:off x="1661709" y="1841630"/>
              <a:ext cx="1554881" cy="849103"/>
              <a:chOff x="5915098" y="606710"/>
              <a:chExt cx="1554881" cy="849103"/>
            </a:xfrm>
          </p:grpSpPr>
          <p:cxnSp>
            <p:nvCxnSpPr>
              <p:cNvPr id="43" name="Straight Arrow Connector 42">
                <a:extLst>
                  <a:ext uri="{FF2B5EF4-FFF2-40B4-BE49-F238E27FC236}">
                    <a16:creationId xmlns:a16="http://schemas.microsoft.com/office/drawing/2014/main" id="{1D860D58-8110-6EE9-A796-1638AB10740D}"/>
                  </a:ext>
                </a:extLst>
              </p:cNvPr>
              <p:cNvCxnSpPr>
                <a:cxnSpLocks/>
              </p:cNvCxnSpPr>
              <p:nvPr/>
            </p:nvCxnSpPr>
            <p:spPr>
              <a:xfrm>
                <a:off x="5915098" y="606710"/>
                <a:ext cx="1521106" cy="358049"/>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6B3F01A-4114-383F-BADD-D5A78A389822}"/>
                  </a:ext>
                </a:extLst>
              </p:cNvPr>
              <p:cNvCxnSpPr>
                <a:cxnSpLocks/>
              </p:cNvCxnSpPr>
              <p:nvPr/>
            </p:nvCxnSpPr>
            <p:spPr>
              <a:xfrm flipV="1">
                <a:off x="5915098" y="1057078"/>
                <a:ext cx="1554881" cy="398735"/>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54" name="Group 53">
            <a:extLst>
              <a:ext uri="{FF2B5EF4-FFF2-40B4-BE49-F238E27FC236}">
                <a16:creationId xmlns:a16="http://schemas.microsoft.com/office/drawing/2014/main" id="{A2232699-14E1-308A-A751-EC723781BBE0}"/>
              </a:ext>
            </a:extLst>
          </p:cNvPr>
          <p:cNvGrpSpPr/>
          <p:nvPr/>
        </p:nvGrpSpPr>
        <p:grpSpPr>
          <a:xfrm>
            <a:off x="4933950" y="997655"/>
            <a:ext cx="2738136" cy="2257614"/>
            <a:chOff x="3409950" y="997655"/>
            <a:chExt cx="2738136" cy="2257614"/>
          </a:xfrm>
        </p:grpSpPr>
        <p:grpSp>
          <p:nvGrpSpPr>
            <p:cNvPr id="38" name="Group 37">
              <a:extLst>
                <a:ext uri="{FF2B5EF4-FFF2-40B4-BE49-F238E27FC236}">
                  <a16:creationId xmlns:a16="http://schemas.microsoft.com/office/drawing/2014/main" id="{BA6D22CF-5CC5-C530-3D58-11117C5F9B4F}"/>
                </a:ext>
              </a:extLst>
            </p:cNvPr>
            <p:cNvGrpSpPr/>
            <p:nvPr/>
          </p:nvGrpSpPr>
          <p:grpSpPr>
            <a:xfrm>
              <a:off x="3880750" y="997655"/>
              <a:ext cx="2267336" cy="2257614"/>
              <a:chOff x="3880750" y="783954"/>
              <a:chExt cx="2267336" cy="2257614"/>
            </a:xfrm>
          </p:grpSpPr>
          <p:pic>
            <p:nvPicPr>
              <p:cNvPr id="28" name="Picture 27">
                <a:extLst>
                  <a:ext uri="{FF2B5EF4-FFF2-40B4-BE49-F238E27FC236}">
                    <a16:creationId xmlns:a16="http://schemas.microsoft.com/office/drawing/2014/main" id="{D7F9ED03-FF07-DF0F-AD16-D6507725875C}"/>
                  </a:ext>
                </a:extLst>
              </p:cNvPr>
              <p:cNvPicPr>
                <a:picLocks noChangeAspect="1"/>
              </p:cNvPicPr>
              <p:nvPr/>
            </p:nvPicPr>
            <p:blipFill>
              <a:blip r:embed="rId4"/>
              <a:stretch>
                <a:fillRect/>
              </a:stretch>
            </p:blipFill>
            <p:spPr>
              <a:xfrm>
                <a:off x="4886897" y="1393970"/>
                <a:ext cx="303007" cy="1647598"/>
              </a:xfrm>
              <a:prstGeom prst="rect">
                <a:avLst/>
              </a:prstGeom>
            </p:spPr>
          </p:pic>
          <p:sp>
            <p:nvSpPr>
              <p:cNvPr id="26" name="Rectangle 25">
                <a:extLst>
                  <a:ext uri="{FF2B5EF4-FFF2-40B4-BE49-F238E27FC236}">
                    <a16:creationId xmlns:a16="http://schemas.microsoft.com/office/drawing/2014/main" id="{26B6A08B-0469-F463-E4C7-B101C14FE01B}"/>
                  </a:ext>
                </a:extLst>
              </p:cNvPr>
              <p:cNvSpPr/>
              <p:nvPr/>
            </p:nvSpPr>
            <p:spPr>
              <a:xfrm>
                <a:off x="3880750" y="783954"/>
                <a:ext cx="2267336"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i="0" u="none" strike="noStrike" kern="1200" cap="none" spc="0" normalizeH="0" baseline="0" noProof="0" dirty="0">
                    <a:ln>
                      <a:noFill/>
                    </a:ln>
                    <a:solidFill>
                      <a:srgbClr val="000000"/>
                    </a:solidFill>
                    <a:effectLst/>
                    <a:uLnTx/>
                    <a:uFillTx/>
                    <a:latin typeface="Calibri"/>
                    <a:ea typeface="Calibri"/>
                    <a:cs typeface="Calibri"/>
                    <a:sym typeface="Calibri"/>
                  </a:rPr>
                  <a:t>Chromosome</a:t>
                </a:r>
                <a:br>
                  <a:rPr kumimoji="0" lang="en-US" sz="2000" b="1" i="0" u="none" strike="noStrike" kern="1200" cap="none" spc="0" normalizeH="0" baseline="0" noProof="0" dirty="0">
                    <a:ln>
                      <a:noFill/>
                    </a:ln>
                    <a:solidFill>
                      <a:srgbClr val="000000"/>
                    </a:solidFill>
                    <a:effectLst/>
                    <a:uLnTx/>
                    <a:uFillTx/>
                    <a:latin typeface="Calibri"/>
                    <a:ea typeface="Calibri"/>
                    <a:cs typeface="Calibri"/>
                    <a:sym typeface="Calibri"/>
                  </a:rPr>
                </a:br>
                <a:r>
                  <a:rPr kumimoji="0" lang="en-US" sz="2000" b="1" i="0" u="none" strike="noStrike" kern="1200" cap="none" spc="0" normalizeH="0" baseline="0" noProof="0" dirty="0">
                    <a:ln>
                      <a:noFill/>
                    </a:ln>
                    <a:solidFill>
                      <a:srgbClr val="000000"/>
                    </a:solidFill>
                    <a:effectLst/>
                    <a:uLnTx/>
                    <a:uFillTx/>
                    <a:latin typeface="Calibri"/>
                    <a:ea typeface="Calibri"/>
                    <a:cs typeface="Calibri"/>
                    <a:sym typeface="Calibri"/>
                  </a:rPr>
                  <a:t>(50M – 250M bps)</a:t>
                </a:r>
              </a:p>
            </p:txBody>
          </p:sp>
        </p:grpSp>
        <p:grpSp>
          <p:nvGrpSpPr>
            <p:cNvPr id="51" name="Group 50">
              <a:extLst>
                <a:ext uri="{FF2B5EF4-FFF2-40B4-BE49-F238E27FC236}">
                  <a16:creationId xmlns:a16="http://schemas.microsoft.com/office/drawing/2014/main" id="{EB672687-A975-B599-60F0-3B5215AE0CAC}"/>
                </a:ext>
              </a:extLst>
            </p:cNvPr>
            <p:cNvGrpSpPr/>
            <p:nvPr/>
          </p:nvGrpSpPr>
          <p:grpSpPr>
            <a:xfrm>
              <a:off x="3409950" y="1701798"/>
              <a:ext cx="1596774" cy="1228367"/>
              <a:chOff x="7352793" y="-849469"/>
              <a:chExt cx="1596774" cy="1228367"/>
            </a:xfrm>
          </p:grpSpPr>
          <p:cxnSp>
            <p:nvCxnSpPr>
              <p:cNvPr id="52" name="Straight Arrow Connector 51">
                <a:extLst>
                  <a:ext uri="{FF2B5EF4-FFF2-40B4-BE49-F238E27FC236}">
                    <a16:creationId xmlns:a16="http://schemas.microsoft.com/office/drawing/2014/main" id="{493525DB-E2AD-943E-663F-8AF350CFAA37}"/>
                  </a:ext>
                </a:extLst>
              </p:cNvPr>
              <p:cNvCxnSpPr>
                <a:cxnSpLocks/>
              </p:cNvCxnSpPr>
              <p:nvPr/>
            </p:nvCxnSpPr>
            <p:spPr>
              <a:xfrm>
                <a:off x="7352793" y="-849469"/>
                <a:ext cx="1596774" cy="259099"/>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CCA3233-11F8-0B63-43BF-B931FC4CAD28}"/>
                  </a:ext>
                </a:extLst>
              </p:cNvPr>
              <p:cNvCxnSpPr>
                <a:cxnSpLocks/>
              </p:cNvCxnSpPr>
              <p:nvPr/>
            </p:nvCxnSpPr>
            <p:spPr>
              <a:xfrm flipV="1">
                <a:off x="7422716" y="-566898"/>
                <a:ext cx="1526851" cy="945796"/>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55" name="Group 54">
            <a:extLst>
              <a:ext uri="{FF2B5EF4-FFF2-40B4-BE49-F238E27FC236}">
                <a16:creationId xmlns:a16="http://schemas.microsoft.com/office/drawing/2014/main" id="{247937BC-5DD0-E0D5-4A28-BF840DAFF749}"/>
              </a:ext>
            </a:extLst>
          </p:cNvPr>
          <p:cNvGrpSpPr/>
          <p:nvPr/>
        </p:nvGrpSpPr>
        <p:grpSpPr>
          <a:xfrm>
            <a:off x="6560706" y="681163"/>
            <a:ext cx="3721771" cy="2888528"/>
            <a:chOff x="5036706" y="681163"/>
            <a:chExt cx="3721771" cy="2888528"/>
          </a:xfrm>
        </p:grpSpPr>
        <p:grpSp>
          <p:nvGrpSpPr>
            <p:cNvPr id="40" name="Group 39">
              <a:extLst>
                <a:ext uri="{FF2B5EF4-FFF2-40B4-BE49-F238E27FC236}">
                  <a16:creationId xmlns:a16="http://schemas.microsoft.com/office/drawing/2014/main" id="{DD4A1D84-8CFA-0721-78B1-8A478C3BB5F6}"/>
                </a:ext>
              </a:extLst>
            </p:cNvPr>
            <p:cNvGrpSpPr/>
            <p:nvPr/>
          </p:nvGrpSpPr>
          <p:grpSpPr>
            <a:xfrm>
              <a:off x="6377227" y="681163"/>
              <a:ext cx="2381250" cy="2888528"/>
              <a:chOff x="6377227" y="390879"/>
              <a:chExt cx="2381250" cy="2888528"/>
            </a:xfrm>
          </p:grpSpPr>
          <p:pic>
            <p:nvPicPr>
              <p:cNvPr id="12" name="Picture 11">
                <a:extLst>
                  <a:ext uri="{FF2B5EF4-FFF2-40B4-BE49-F238E27FC236}">
                    <a16:creationId xmlns:a16="http://schemas.microsoft.com/office/drawing/2014/main" id="{4A0BAA8D-10B7-F31E-A471-6B3AFDFD98EF}"/>
                  </a:ext>
                </a:extLst>
              </p:cNvPr>
              <p:cNvPicPr>
                <a:picLocks noChangeAspect="1"/>
              </p:cNvPicPr>
              <p:nvPr/>
            </p:nvPicPr>
            <p:blipFill>
              <a:blip r:embed="rId5"/>
              <a:stretch>
                <a:fillRect/>
              </a:stretch>
            </p:blipFill>
            <p:spPr>
              <a:xfrm rot="5400000">
                <a:off x="6414601" y="935531"/>
                <a:ext cx="2306502" cy="2381250"/>
              </a:xfrm>
              <a:prstGeom prst="rect">
                <a:avLst/>
              </a:prstGeom>
            </p:spPr>
          </p:pic>
          <p:sp>
            <p:nvSpPr>
              <p:cNvPr id="24" name="Rectangle 23">
                <a:extLst>
                  <a:ext uri="{FF2B5EF4-FFF2-40B4-BE49-F238E27FC236}">
                    <a16:creationId xmlns:a16="http://schemas.microsoft.com/office/drawing/2014/main" id="{7DDDD598-22CD-B05D-6976-DBE0FEBB99D3}"/>
                  </a:ext>
                </a:extLst>
              </p:cNvPr>
              <p:cNvSpPr/>
              <p:nvPr/>
            </p:nvSpPr>
            <p:spPr>
              <a:xfrm>
                <a:off x="6828612" y="390879"/>
                <a:ext cx="1478479"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i="0" u="none" strike="noStrike" kern="1200" cap="none" spc="0" normalizeH="0" baseline="0" noProof="0" dirty="0">
                    <a:ln>
                      <a:noFill/>
                    </a:ln>
                    <a:solidFill>
                      <a:srgbClr val="000000"/>
                    </a:solidFill>
                    <a:effectLst/>
                    <a:uLnTx/>
                    <a:uFillTx/>
                    <a:latin typeface="Calibri"/>
                    <a:ea typeface="Calibri"/>
                    <a:cs typeface="Calibri"/>
                    <a:sym typeface="Calibri"/>
                  </a:rPr>
                  <a:t>Cell</a:t>
                </a:r>
              </a:p>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lang="en-US" sz="2000" b="1" dirty="0">
                    <a:solidFill>
                      <a:srgbClr val="000000"/>
                    </a:solidFill>
                    <a:latin typeface="Calibri"/>
                    <a:ea typeface="Calibri"/>
                    <a:cs typeface="Calibri"/>
                    <a:sym typeface="Calibri"/>
                  </a:rPr>
                  <a:t>(~6.4B bps)</a:t>
                </a:r>
                <a:endParaRPr kumimoji="0" lang="en-US" sz="2000" b="1"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nvGrpSpPr>
            <p:cNvPr id="60" name="Group 59">
              <a:extLst>
                <a:ext uri="{FF2B5EF4-FFF2-40B4-BE49-F238E27FC236}">
                  <a16:creationId xmlns:a16="http://schemas.microsoft.com/office/drawing/2014/main" id="{F1FBDC97-0A17-DFE5-53B5-8768BE41D7A5}"/>
                </a:ext>
              </a:extLst>
            </p:cNvPr>
            <p:cNvGrpSpPr/>
            <p:nvPr/>
          </p:nvGrpSpPr>
          <p:grpSpPr>
            <a:xfrm>
              <a:off x="5036706" y="1642527"/>
              <a:ext cx="2147865" cy="1590448"/>
              <a:chOff x="7124886" y="-1326253"/>
              <a:chExt cx="2147865" cy="1590448"/>
            </a:xfrm>
          </p:grpSpPr>
          <p:cxnSp>
            <p:nvCxnSpPr>
              <p:cNvPr id="61" name="Straight Arrow Connector 60">
                <a:extLst>
                  <a:ext uri="{FF2B5EF4-FFF2-40B4-BE49-F238E27FC236}">
                    <a16:creationId xmlns:a16="http://schemas.microsoft.com/office/drawing/2014/main" id="{7C327AAF-57D1-5699-2A2F-2916D7AE83FB}"/>
                  </a:ext>
                </a:extLst>
              </p:cNvPr>
              <p:cNvCxnSpPr>
                <a:cxnSpLocks/>
              </p:cNvCxnSpPr>
              <p:nvPr/>
            </p:nvCxnSpPr>
            <p:spPr>
              <a:xfrm>
                <a:off x="7124886" y="-1326253"/>
                <a:ext cx="2147865" cy="378127"/>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21C2DD94-48CC-C1EA-2A96-0CF4E1144AE6}"/>
                  </a:ext>
                </a:extLst>
              </p:cNvPr>
              <p:cNvCxnSpPr>
                <a:cxnSpLocks/>
              </p:cNvCxnSpPr>
              <p:nvPr/>
            </p:nvCxnSpPr>
            <p:spPr>
              <a:xfrm flipV="1">
                <a:off x="7137586" y="-772557"/>
                <a:ext cx="1931965" cy="1036752"/>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57" name="Group 56">
            <a:extLst>
              <a:ext uri="{FF2B5EF4-FFF2-40B4-BE49-F238E27FC236}">
                <a16:creationId xmlns:a16="http://schemas.microsoft.com/office/drawing/2014/main" id="{75728C7B-6651-F3DC-FDA1-13F836CE279E}"/>
              </a:ext>
            </a:extLst>
          </p:cNvPr>
          <p:cNvGrpSpPr/>
          <p:nvPr/>
        </p:nvGrpSpPr>
        <p:grpSpPr>
          <a:xfrm>
            <a:off x="4604999" y="3343131"/>
            <a:ext cx="5600987" cy="3301137"/>
            <a:chOff x="3080999" y="3343131"/>
            <a:chExt cx="5600987" cy="3301137"/>
          </a:xfrm>
        </p:grpSpPr>
        <p:pic>
          <p:nvPicPr>
            <p:cNvPr id="5" name="Content Placeholder 5">
              <a:extLst>
                <a:ext uri="{FF2B5EF4-FFF2-40B4-BE49-F238E27FC236}">
                  <a16:creationId xmlns:a16="http://schemas.microsoft.com/office/drawing/2014/main" id="{45794B33-960B-A89C-CA59-E22CF753359B}"/>
                </a:ext>
              </a:extLst>
            </p:cNvPr>
            <p:cNvPicPr>
              <a:picLocks noChangeAspect="1"/>
            </p:cNvPicPr>
            <p:nvPr/>
          </p:nvPicPr>
          <p:blipFill rotWithShape="1">
            <a:blip r:embed="rId6"/>
            <a:srcRect/>
            <a:stretch/>
          </p:blipFill>
          <p:spPr>
            <a:xfrm>
              <a:off x="3080999" y="3666715"/>
              <a:ext cx="2982001" cy="2977553"/>
            </a:xfrm>
            <a:prstGeom prst="roundRect">
              <a:avLst>
                <a:gd name="adj" fmla="val 35390"/>
              </a:avLst>
            </a:prstGeom>
          </p:spPr>
        </p:pic>
        <p:grpSp>
          <p:nvGrpSpPr>
            <p:cNvPr id="56" name="Group 55">
              <a:extLst>
                <a:ext uri="{FF2B5EF4-FFF2-40B4-BE49-F238E27FC236}">
                  <a16:creationId xmlns:a16="http://schemas.microsoft.com/office/drawing/2014/main" id="{A1846441-BA13-30AC-D8F4-D3FECBF03263}"/>
                </a:ext>
              </a:extLst>
            </p:cNvPr>
            <p:cNvGrpSpPr/>
            <p:nvPr/>
          </p:nvGrpSpPr>
          <p:grpSpPr>
            <a:xfrm>
              <a:off x="5812267" y="3343131"/>
              <a:ext cx="2869719" cy="890345"/>
              <a:chOff x="5812267" y="3343131"/>
              <a:chExt cx="2869719" cy="890345"/>
            </a:xfrm>
          </p:grpSpPr>
          <p:grpSp>
            <p:nvGrpSpPr>
              <p:cNvPr id="9" name="Group 8">
                <a:extLst>
                  <a:ext uri="{FF2B5EF4-FFF2-40B4-BE49-F238E27FC236}">
                    <a16:creationId xmlns:a16="http://schemas.microsoft.com/office/drawing/2014/main" id="{13988EF0-F744-218C-3375-E8CCBFA08CC4}"/>
                  </a:ext>
                </a:extLst>
              </p:cNvPr>
              <p:cNvGrpSpPr/>
              <p:nvPr/>
            </p:nvGrpSpPr>
            <p:grpSpPr>
              <a:xfrm>
                <a:off x="5812267" y="3343131"/>
                <a:ext cx="2301219" cy="808586"/>
                <a:chOff x="4252684" y="2551335"/>
                <a:chExt cx="2301219" cy="808586"/>
              </a:xfrm>
            </p:grpSpPr>
            <p:cxnSp>
              <p:nvCxnSpPr>
                <p:cNvPr id="2" name="Straight Arrow Connector 1">
                  <a:extLst>
                    <a:ext uri="{FF2B5EF4-FFF2-40B4-BE49-F238E27FC236}">
                      <a16:creationId xmlns:a16="http://schemas.microsoft.com/office/drawing/2014/main" id="{97D71284-A132-446F-043B-CFEA5C322478}"/>
                    </a:ext>
                  </a:extLst>
                </p:cNvPr>
                <p:cNvCxnSpPr>
                  <a:cxnSpLocks/>
                </p:cNvCxnSpPr>
                <p:nvPr/>
              </p:nvCxnSpPr>
              <p:spPr>
                <a:xfrm flipV="1">
                  <a:off x="4252684" y="2551335"/>
                  <a:ext cx="1061354" cy="808586"/>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53B251A-78D5-E176-0B4A-EA4A73F5B53F}"/>
                    </a:ext>
                  </a:extLst>
                </p:cNvPr>
                <p:cNvCxnSpPr>
                  <a:cxnSpLocks/>
                </p:cNvCxnSpPr>
                <p:nvPr/>
              </p:nvCxnSpPr>
              <p:spPr>
                <a:xfrm flipV="1">
                  <a:off x="4252684" y="2637204"/>
                  <a:ext cx="2301219" cy="722717"/>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B9823EE9-F427-0EB7-9B98-869E62D4F6A8}"/>
                  </a:ext>
                </a:extLst>
              </p:cNvPr>
              <p:cNvSpPr txBox="1"/>
              <p:nvPr/>
            </p:nvSpPr>
            <p:spPr>
              <a:xfrm>
                <a:off x="6758921" y="3864144"/>
                <a:ext cx="192306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lang="en-US" sz="1800" b="1" dirty="0">
                    <a:solidFill>
                      <a:srgbClr val="000000"/>
                    </a:solidFill>
                    <a:latin typeface="Calibri"/>
                    <a:ea typeface="Calibri"/>
                    <a:cs typeface="Calibri"/>
                    <a:sym typeface="Calibri"/>
                  </a:rPr>
                  <a:t>Trillions of cells</a:t>
                </a:r>
                <a:endParaRPr kumimoji="0" lang="en-US" sz="1800" b="1"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grpSp>
      </p:grpSp>
      <p:sp>
        <p:nvSpPr>
          <p:cNvPr id="4"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DNA – The Code of Life</a:t>
            </a:r>
          </a:p>
        </p:txBody>
      </p:sp>
      <p:sp>
        <p:nvSpPr>
          <p:cNvPr id="6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5</a:t>
            </a:fld>
            <a:endParaRPr lang="en-US">
              <a:latin typeface="Garamond"/>
              <a:sym typeface="Garamond"/>
            </a:endParaRPr>
          </a:p>
        </p:txBody>
      </p:sp>
    </p:spTree>
    <p:extLst>
      <p:ext uri="{BB962C8B-B14F-4D97-AF65-F5344CB8AC3E}">
        <p14:creationId xmlns:p14="http://schemas.microsoft.com/office/powerpoint/2010/main" val="308578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B8589-BEDE-C2E5-029B-102345D6161E}"/>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FD5F3C8A-0385-39F4-8EB7-6496B5F43162}"/>
              </a:ext>
            </a:extLst>
          </p:cNvPr>
          <p:cNvSpPr txBox="1"/>
          <p:nvPr/>
        </p:nvSpPr>
        <p:spPr>
          <a:xfrm>
            <a:off x="2963918" y="906689"/>
            <a:ext cx="6264165" cy="984885"/>
          </a:xfrm>
          <a:prstGeom prst="rect">
            <a:avLst/>
          </a:prstGeom>
          <a:noFill/>
        </p:spPr>
        <p:txBody>
          <a:bodyPr wrap="square" lIns="0" tIns="0" rIns="0" bIns="0">
            <a:spAutoFit/>
          </a:bodyPr>
          <a:lstStyle/>
          <a:p>
            <a:pPr algn="ctr"/>
            <a:r>
              <a:rPr lang="en-US" sz="3200" dirty="0">
                <a:latin typeface="Calibri"/>
                <a:ea typeface="Calibri"/>
                <a:cs typeface="Calibri"/>
                <a:sym typeface="Calibri"/>
              </a:rPr>
              <a:t>Even a </a:t>
            </a:r>
            <a:r>
              <a:rPr lang="en-US" sz="3200" b="1" dirty="0">
                <a:latin typeface="Calibri"/>
                <a:ea typeface="Calibri"/>
                <a:cs typeface="Calibri"/>
                <a:sym typeface="Calibri"/>
              </a:rPr>
              <a:t>single character</a:t>
            </a:r>
            <a:r>
              <a:rPr lang="en-US" sz="3200" dirty="0">
                <a:latin typeface="Calibri"/>
                <a:ea typeface="Calibri"/>
                <a:cs typeface="Calibri"/>
                <a:sym typeface="Calibri"/>
              </a:rPr>
              <a:t> can have</a:t>
            </a:r>
            <a:br>
              <a:rPr lang="en-US" sz="3200" dirty="0">
                <a:latin typeface="Calibri"/>
                <a:ea typeface="Calibri"/>
                <a:cs typeface="Calibri"/>
                <a:sym typeface="Calibri"/>
              </a:rPr>
            </a:br>
            <a:r>
              <a:rPr lang="en-US" sz="3200" dirty="0">
                <a:latin typeface="Calibri"/>
                <a:ea typeface="Calibri"/>
                <a:cs typeface="Calibri"/>
                <a:sym typeface="Calibri"/>
              </a:rPr>
              <a:t>huge impact on health</a:t>
            </a:r>
            <a:endParaRPr lang="en-US" sz="3200" b="1" dirty="0">
              <a:solidFill>
                <a:srgbClr val="F49314"/>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07707DA9-EE1A-242C-07B8-D0D07F4E194C}"/>
              </a:ext>
            </a:extLst>
          </p:cNvPr>
          <p:cNvPicPr>
            <a:picLocks noChangeAspect="1"/>
          </p:cNvPicPr>
          <p:nvPr/>
        </p:nvPicPr>
        <p:blipFill>
          <a:blip r:embed="rId2"/>
          <a:stretch>
            <a:fillRect/>
          </a:stretch>
        </p:blipFill>
        <p:spPr>
          <a:xfrm rot="5400000">
            <a:off x="4384066" y="2053150"/>
            <a:ext cx="3470237" cy="3582699"/>
          </a:xfrm>
          <a:prstGeom prst="rect">
            <a:avLst/>
          </a:prstGeom>
        </p:spPr>
      </p:pic>
      <p:grpSp>
        <p:nvGrpSpPr>
          <p:cNvPr id="29" name="Group 28">
            <a:extLst>
              <a:ext uri="{FF2B5EF4-FFF2-40B4-BE49-F238E27FC236}">
                <a16:creationId xmlns:a16="http://schemas.microsoft.com/office/drawing/2014/main" id="{A1792087-9805-E67C-B5D6-37BDEF56C475}"/>
              </a:ext>
            </a:extLst>
          </p:cNvPr>
          <p:cNvGrpSpPr/>
          <p:nvPr/>
        </p:nvGrpSpPr>
        <p:grpSpPr>
          <a:xfrm>
            <a:off x="2347328" y="2433261"/>
            <a:ext cx="2993706" cy="995739"/>
            <a:chOff x="823328" y="2433261"/>
            <a:chExt cx="2993706" cy="995739"/>
          </a:xfrm>
        </p:grpSpPr>
        <p:sp>
          <p:nvSpPr>
            <p:cNvPr id="19" name="Rectangle 18">
              <a:extLst>
                <a:ext uri="{FF2B5EF4-FFF2-40B4-BE49-F238E27FC236}">
                  <a16:creationId xmlns:a16="http://schemas.microsoft.com/office/drawing/2014/main" id="{403E26E8-B75B-56B8-2A0B-5D0F51E4BF47}"/>
                </a:ext>
              </a:extLst>
            </p:cNvPr>
            <p:cNvSpPr/>
            <p:nvPr/>
          </p:nvSpPr>
          <p:spPr>
            <a:xfrm>
              <a:off x="823328" y="2433261"/>
              <a:ext cx="1430238"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solidFill>
                    <a:srgbClr val="000000"/>
                  </a:solidFill>
                  <a:effectLst/>
                  <a:uLnTx/>
                  <a:uFillTx/>
                  <a:latin typeface="Calibri"/>
                  <a:ea typeface="Calibri"/>
                  <a:cs typeface="Calibri"/>
                  <a:sym typeface="Calibri"/>
                </a:rPr>
                <a:t>Increased cancer risk</a:t>
              </a:r>
            </a:p>
          </p:txBody>
        </p:sp>
        <p:cxnSp>
          <p:nvCxnSpPr>
            <p:cNvPr id="9" name="Straight Arrow Connector 8">
              <a:extLst>
                <a:ext uri="{FF2B5EF4-FFF2-40B4-BE49-F238E27FC236}">
                  <a16:creationId xmlns:a16="http://schemas.microsoft.com/office/drawing/2014/main" id="{4059BF13-F8A1-7A03-E37D-7D96EA5A5E17}"/>
                </a:ext>
              </a:extLst>
            </p:cNvPr>
            <p:cNvCxnSpPr>
              <a:cxnSpLocks/>
            </p:cNvCxnSpPr>
            <p:nvPr/>
          </p:nvCxnSpPr>
          <p:spPr>
            <a:xfrm>
              <a:off x="2253566" y="2741038"/>
              <a:ext cx="1563468" cy="687962"/>
            </a:xfrm>
            <a:prstGeom prst="straightConnector1">
              <a:avLst/>
            </a:prstGeom>
            <a:ln w="38100">
              <a:solidFill>
                <a:schemeClr val="tx1"/>
              </a:solidFill>
              <a:prstDash val="solid"/>
              <a:headEnd type="triangle"/>
              <a:tailEnd type="none" w="med" len="med"/>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1CB151A4-AC61-B1E0-12D9-EC176388FF6D}"/>
              </a:ext>
            </a:extLst>
          </p:cNvPr>
          <p:cNvGrpSpPr/>
          <p:nvPr/>
        </p:nvGrpSpPr>
        <p:grpSpPr>
          <a:xfrm>
            <a:off x="2098676" y="4326467"/>
            <a:ext cx="3608017" cy="1099263"/>
            <a:chOff x="574676" y="4326467"/>
            <a:chExt cx="3608017" cy="1099263"/>
          </a:xfrm>
        </p:grpSpPr>
        <p:sp>
          <p:nvSpPr>
            <p:cNvPr id="20" name="Rectangle 19">
              <a:extLst>
                <a:ext uri="{FF2B5EF4-FFF2-40B4-BE49-F238E27FC236}">
                  <a16:creationId xmlns:a16="http://schemas.microsoft.com/office/drawing/2014/main" id="{D3FDF5BA-C39A-6486-3479-85B6BDED6C83}"/>
                </a:ext>
              </a:extLst>
            </p:cNvPr>
            <p:cNvSpPr/>
            <p:nvPr/>
          </p:nvSpPr>
          <p:spPr>
            <a:xfrm>
              <a:off x="574676" y="5117953"/>
              <a:ext cx="1927542"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solidFill>
                    <a:srgbClr val="000000"/>
                  </a:solidFill>
                  <a:effectLst/>
                  <a:uLnTx/>
                  <a:uFillTx/>
                  <a:latin typeface="Calibri"/>
                  <a:ea typeface="Calibri"/>
                  <a:cs typeface="Calibri"/>
                  <a:sym typeface="Calibri"/>
                </a:rPr>
                <a:t>Color blindness</a:t>
              </a:r>
            </a:p>
          </p:txBody>
        </p:sp>
        <p:cxnSp>
          <p:nvCxnSpPr>
            <p:cNvPr id="13" name="Straight Arrow Connector 12">
              <a:extLst>
                <a:ext uri="{FF2B5EF4-FFF2-40B4-BE49-F238E27FC236}">
                  <a16:creationId xmlns:a16="http://schemas.microsoft.com/office/drawing/2014/main" id="{57215C97-A76D-6E03-2637-493CBB15DC16}"/>
                </a:ext>
              </a:extLst>
            </p:cNvPr>
            <p:cNvCxnSpPr>
              <a:cxnSpLocks/>
            </p:cNvCxnSpPr>
            <p:nvPr/>
          </p:nvCxnSpPr>
          <p:spPr>
            <a:xfrm flipV="1">
              <a:off x="2510844" y="4326467"/>
              <a:ext cx="1671849" cy="945375"/>
            </a:xfrm>
            <a:prstGeom prst="straightConnector1">
              <a:avLst/>
            </a:prstGeom>
            <a:ln w="38100">
              <a:solidFill>
                <a:schemeClr val="tx1"/>
              </a:solidFill>
              <a:prstDash val="solid"/>
              <a:headEnd type="triangle"/>
              <a:tailEnd type="none" w="med" len="med"/>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95E4A4CC-39EB-8D94-5A31-1AF0968CE746}"/>
              </a:ext>
            </a:extLst>
          </p:cNvPr>
          <p:cNvGrpSpPr/>
          <p:nvPr/>
        </p:nvGrpSpPr>
        <p:grpSpPr>
          <a:xfrm>
            <a:off x="6620933" y="2433261"/>
            <a:ext cx="3211893" cy="1309006"/>
            <a:chOff x="5096933" y="2433261"/>
            <a:chExt cx="3211893" cy="1309006"/>
          </a:xfrm>
        </p:grpSpPr>
        <p:sp>
          <p:nvSpPr>
            <p:cNvPr id="21" name="Rectangle 20">
              <a:extLst>
                <a:ext uri="{FF2B5EF4-FFF2-40B4-BE49-F238E27FC236}">
                  <a16:creationId xmlns:a16="http://schemas.microsoft.com/office/drawing/2014/main" id="{6D2664BF-262F-B89B-34CD-1CDF64059699}"/>
                </a:ext>
              </a:extLst>
            </p:cNvPr>
            <p:cNvSpPr/>
            <p:nvPr/>
          </p:nvSpPr>
          <p:spPr>
            <a:xfrm>
              <a:off x="6948649" y="2433261"/>
              <a:ext cx="1360177"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solidFill>
                    <a:srgbClr val="000000"/>
                  </a:solidFill>
                  <a:effectLst/>
                  <a:uLnTx/>
                  <a:uFillTx/>
                  <a:latin typeface="Calibri"/>
                  <a:ea typeface="Calibri"/>
                  <a:cs typeface="Calibri"/>
                  <a:sym typeface="Calibri"/>
                </a:rPr>
                <a:t>Sickle cell disease</a:t>
              </a:r>
            </a:p>
          </p:txBody>
        </p:sp>
        <p:cxnSp>
          <p:nvCxnSpPr>
            <p:cNvPr id="23" name="Straight Arrow Connector 22">
              <a:extLst>
                <a:ext uri="{FF2B5EF4-FFF2-40B4-BE49-F238E27FC236}">
                  <a16:creationId xmlns:a16="http://schemas.microsoft.com/office/drawing/2014/main" id="{F0B8E3D8-0942-DAA2-7EA8-E83A0C8374B6}"/>
                </a:ext>
              </a:extLst>
            </p:cNvPr>
            <p:cNvCxnSpPr>
              <a:cxnSpLocks/>
            </p:cNvCxnSpPr>
            <p:nvPr/>
          </p:nvCxnSpPr>
          <p:spPr>
            <a:xfrm flipH="1">
              <a:off x="5096933" y="2741038"/>
              <a:ext cx="1851716" cy="1001229"/>
            </a:xfrm>
            <a:prstGeom prst="straightConnector1">
              <a:avLst/>
            </a:prstGeom>
            <a:ln w="38100">
              <a:solidFill>
                <a:schemeClr val="tx1"/>
              </a:solidFill>
              <a:prstDash val="solid"/>
              <a:headEnd type="triangle"/>
              <a:tailEnd type="none" w="med" len="med"/>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D3A19D4-4274-FE77-42F0-696766281712}"/>
              </a:ext>
            </a:extLst>
          </p:cNvPr>
          <p:cNvGrpSpPr/>
          <p:nvPr/>
        </p:nvGrpSpPr>
        <p:grpSpPr>
          <a:xfrm>
            <a:off x="6620933" y="4241800"/>
            <a:ext cx="3472391" cy="1337818"/>
            <a:chOff x="5096933" y="4241800"/>
            <a:chExt cx="3472391" cy="1337818"/>
          </a:xfrm>
        </p:grpSpPr>
        <p:sp>
          <p:nvSpPr>
            <p:cNvPr id="5" name="Rectangle 4">
              <a:extLst>
                <a:ext uri="{FF2B5EF4-FFF2-40B4-BE49-F238E27FC236}">
                  <a16:creationId xmlns:a16="http://schemas.microsoft.com/office/drawing/2014/main" id="{BBA3269F-7E32-E78D-CABC-D05788910B78}"/>
                </a:ext>
              </a:extLst>
            </p:cNvPr>
            <p:cNvSpPr/>
            <p:nvPr/>
          </p:nvSpPr>
          <p:spPr>
            <a:xfrm>
              <a:off x="6688150" y="4964065"/>
              <a:ext cx="1881174" cy="615553"/>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solidFill>
                    <a:srgbClr val="000000"/>
                  </a:solidFill>
                  <a:effectLst/>
                  <a:uLnTx/>
                  <a:uFillTx/>
                  <a:latin typeface="Calibri"/>
                  <a:ea typeface="Calibri"/>
                  <a:cs typeface="Calibri"/>
                  <a:sym typeface="Calibri"/>
                </a:rPr>
                <a:t>Improving the quality of life?</a:t>
              </a:r>
            </a:p>
          </p:txBody>
        </p:sp>
        <p:cxnSp>
          <p:nvCxnSpPr>
            <p:cNvPr id="26" name="Straight Arrow Connector 25">
              <a:extLst>
                <a:ext uri="{FF2B5EF4-FFF2-40B4-BE49-F238E27FC236}">
                  <a16:creationId xmlns:a16="http://schemas.microsoft.com/office/drawing/2014/main" id="{870ADB07-710B-76BD-0AEA-E6838BFB12AE}"/>
                </a:ext>
              </a:extLst>
            </p:cNvPr>
            <p:cNvCxnSpPr>
              <a:cxnSpLocks/>
            </p:cNvCxnSpPr>
            <p:nvPr/>
          </p:nvCxnSpPr>
          <p:spPr>
            <a:xfrm flipH="1" flipV="1">
              <a:off x="5096933" y="4241800"/>
              <a:ext cx="1591217" cy="1030042"/>
            </a:xfrm>
            <a:prstGeom prst="straightConnector1">
              <a:avLst/>
            </a:prstGeom>
            <a:ln w="38100">
              <a:solidFill>
                <a:schemeClr val="tx1"/>
              </a:solidFill>
              <a:prstDash val="solid"/>
              <a:headEnd type="triangle"/>
              <a:tailEnd type="none" w="med" len="med"/>
            </a:ln>
          </p:spPr>
          <p:style>
            <a:lnRef idx="1">
              <a:schemeClr val="accent1"/>
            </a:lnRef>
            <a:fillRef idx="0">
              <a:schemeClr val="accent1"/>
            </a:fillRef>
            <a:effectRef idx="0">
              <a:schemeClr val="accent1"/>
            </a:effectRef>
            <a:fontRef idx="minor">
              <a:schemeClr val="tx1"/>
            </a:fontRef>
          </p:style>
        </p:cxnSp>
      </p:grpSp>
      <p:sp>
        <p:nvSpPr>
          <p:cNvPr id="3"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Whole Genome Analysis is Critical</a:t>
            </a:r>
          </a:p>
        </p:txBody>
      </p:sp>
      <p:sp>
        <p:nvSpPr>
          <p:cNvPr id="3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6</a:t>
            </a:fld>
            <a:endParaRPr lang="en-US">
              <a:latin typeface="Garamond"/>
              <a:sym typeface="Garamond"/>
            </a:endParaRPr>
          </a:p>
        </p:txBody>
      </p:sp>
    </p:spTree>
    <p:extLst>
      <p:ext uri="{BB962C8B-B14F-4D97-AF65-F5344CB8AC3E}">
        <p14:creationId xmlns:p14="http://schemas.microsoft.com/office/powerpoint/2010/main" val="220914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6" name="Picture 12" descr="Image result for the central dogma of biology"/>
          <p:cNvPicPr>
            <a:picLocks noChangeAspect="1" noChangeArrowheads="1"/>
          </p:cNvPicPr>
          <p:nvPr/>
        </p:nvPicPr>
        <p:blipFill>
          <a:blip r:embed="rId2"/>
          <a:srcRect/>
          <a:stretch>
            <a:fillRect/>
          </a:stretch>
        </p:blipFill>
        <p:spPr bwMode="auto">
          <a:xfrm>
            <a:off x="1788099" y="1546447"/>
            <a:ext cx="8615801" cy="376510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502121" y="3796816"/>
            <a:ext cx="1458888" cy="369332"/>
          </a:xfrm>
          <a:prstGeom prst="rect">
            <a:avLst/>
          </a:prstGeom>
          <a:noFill/>
        </p:spPr>
        <p:txBody>
          <a:bodyPr wrap="square" rtlCol="0">
            <a:spAutoFit/>
          </a:bodyPr>
          <a:lstStyle/>
          <a:p>
            <a:r>
              <a:rPr lang="en-US" sz="2000" dirty="0">
                <a:solidFill>
                  <a:schemeClr val="bg1"/>
                </a:solidFill>
                <a:latin typeface="Calibri"/>
                <a:ea typeface="Calibri"/>
                <a:cs typeface="Calibri"/>
                <a:sym typeface="Calibri"/>
              </a:rPr>
              <a:t>Phenotypes </a:t>
            </a:r>
          </a:p>
        </p:txBody>
      </p:sp>
      <p:sp>
        <p:nvSpPr>
          <p:cNvPr id="19" name="TextBox 18"/>
          <p:cNvSpPr txBox="1"/>
          <p:nvPr/>
        </p:nvSpPr>
        <p:spPr>
          <a:xfrm>
            <a:off x="2887501" y="3802096"/>
            <a:ext cx="1458888" cy="369332"/>
          </a:xfrm>
          <a:prstGeom prst="rect">
            <a:avLst/>
          </a:prstGeom>
          <a:noFill/>
        </p:spPr>
        <p:txBody>
          <a:bodyPr wrap="square" rtlCol="0">
            <a:spAutoFit/>
          </a:bodyPr>
          <a:lstStyle/>
          <a:p>
            <a:r>
              <a:rPr lang="en-US" sz="2000" dirty="0">
                <a:solidFill>
                  <a:schemeClr val="bg1"/>
                </a:solidFill>
                <a:latin typeface="Calibri"/>
                <a:ea typeface="Calibri"/>
                <a:cs typeface="Calibri"/>
                <a:sym typeface="Calibri"/>
              </a:rPr>
              <a:t>Genotypes </a:t>
            </a:r>
          </a:p>
        </p:txBody>
      </p:sp>
      <p:pic>
        <p:nvPicPr>
          <p:cNvPr id="21506" name="Picture 2" descr="Image result for human genetic traits"/>
          <p:cNvPicPr>
            <a:picLocks noChangeAspect="1" noChangeArrowheads="1"/>
          </p:cNvPicPr>
          <p:nvPr/>
        </p:nvPicPr>
        <p:blipFill>
          <a:blip r:embed="rId3"/>
          <a:srcRect/>
          <a:stretch>
            <a:fillRect/>
          </a:stretch>
        </p:blipFill>
        <p:spPr bwMode="auto">
          <a:xfrm>
            <a:off x="7941597" y="1792580"/>
            <a:ext cx="1714656" cy="1433452"/>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The Central Dogma of Molecular Biology</a:t>
            </a:r>
          </a:p>
        </p:txBody>
      </p:sp>
      <p:sp>
        <p:nvSpPr>
          <p:cNvPr id="21508"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7</a:t>
            </a:fld>
            <a:endParaRPr lang="en-US">
              <a:latin typeface="Garamond"/>
              <a:sym typeface="Garamond"/>
            </a:endParaRPr>
          </a:p>
        </p:txBody>
      </p:sp>
    </p:spTree>
    <p:extLst>
      <p:ext uri="{BB962C8B-B14F-4D97-AF65-F5344CB8AC3E}">
        <p14:creationId xmlns:p14="http://schemas.microsoft.com/office/powerpoint/2010/main" val="170598908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599C0A-A6B6-6240-9C28-A210AFDF2197}"/>
              </a:ext>
            </a:extLst>
          </p:cNvPr>
          <p:cNvPicPr>
            <a:picLocks noChangeAspect="1"/>
          </p:cNvPicPr>
          <p:nvPr/>
        </p:nvPicPr>
        <p:blipFill>
          <a:blip r:embed="rId2"/>
          <a:srcRect l="-1519" t="6612" r="1519" b="7471"/>
          <a:stretch>
            <a:fillRect/>
          </a:stretch>
        </p:blipFill>
        <p:spPr>
          <a:xfrm>
            <a:off x="6432132" y="1117756"/>
            <a:ext cx="3037602" cy="4772210"/>
          </a:xfrm>
          <a:prstGeom prst="rect">
            <a:avLst/>
          </a:prstGeom>
        </p:spPr>
      </p:pic>
      <p:sp>
        <p:nvSpPr>
          <p:cNvPr id="2" name="TextBox 1">
            <a:extLst>
              <a:ext uri="{FF2B5EF4-FFF2-40B4-BE49-F238E27FC236}">
                <a16:creationId xmlns:a16="http://schemas.microsoft.com/office/drawing/2014/main" id="{63D6A8ED-67CE-3F4F-AB82-445B1F74DE2F}"/>
              </a:ext>
            </a:extLst>
          </p:cNvPr>
          <p:cNvSpPr txBox="1"/>
          <p:nvPr/>
        </p:nvSpPr>
        <p:spPr>
          <a:xfrm>
            <a:off x="6558399" y="5874306"/>
            <a:ext cx="3037602" cy="400110"/>
          </a:xfrm>
          <a:prstGeom prst="rect">
            <a:avLst/>
          </a:prstGeom>
          <a:noFill/>
        </p:spPr>
        <p:txBody>
          <a:bodyPr wrap="square" rtlCol="0">
            <a:spAutoFit/>
          </a:bodyPr>
          <a:lstStyle/>
          <a:p>
            <a:r>
              <a:rPr lang="en-US" sz="2000" dirty="0">
                <a:latin typeface="Calibri"/>
                <a:ea typeface="Calibri"/>
                <a:cs typeface="Calibri"/>
                <a:sym typeface="Calibri"/>
              </a:rPr>
              <a:t>~6.4 billion bases*</a:t>
            </a:r>
          </a:p>
        </p:txBody>
      </p:sp>
      <p:sp>
        <p:nvSpPr>
          <p:cNvPr id="6" name="Rectangle 5">
            <a:extLst>
              <a:ext uri="{FF2B5EF4-FFF2-40B4-BE49-F238E27FC236}">
                <a16:creationId xmlns:a16="http://schemas.microsoft.com/office/drawing/2014/main" id="{13D3E35B-7BA8-5B43-BBF4-C6083ADB5231}"/>
              </a:ext>
            </a:extLst>
          </p:cNvPr>
          <p:cNvSpPr/>
          <p:nvPr/>
        </p:nvSpPr>
        <p:spPr>
          <a:xfrm>
            <a:off x="1524000" y="5796441"/>
            <a:ext cx="3135795" cy="400110"/>
          </a:xfrm>
          <a:prstGeom prst="rect">
            <a:avLst/>
          </a:prstGeom>
        </p:spPr>
        <p:txBody>
          <a:bodyPr wrap="none">
            <a:spAutoFit/>
          </a:bodyPr>
          <a:lstStyle/>
          <a:p>
            <a:r>
              <a:rPr lang="en-US" sz="2000" b="1" dirty="0">
                <a:solidFill>
                  <a:srgbClr val="202124"/>
                </a:solidFill>
                <a:latin typeface="Calibri"/>
                <a:ea typeface="Calibri"/>
                <a:cs typeface="Calibri"/>
                <a:sym typeface="Calibri"/>
              </a:rPr>
              <a:t>Washington Monument, DC</a:t>
            </a:r>
            <a:endParaRPr lang="en-US" dirty="0">
              <a:latin typeface="Calibri"/>
              <a:ea typeface="Calibri"/>
              <a:cs typeface="Calibri"/>
              <a:sym typeface="Calibri"/>
            </a:endParaRPr>
          </a:p>
        </p:txBody>
      </p:sp>
      <p:sp>
        <p:nvSpPr>
          <p:cNvPr id="8" name="TextBox 7">
            <a:extLst>
              <a:ext uri="{FF2B5EF4-FFF2-40B4-BE49-F238E27FC236}">
                <a16:creationId xmlns:a16="http://schemas.microsoft.com/office/drawing/2014/main" id="{5934D8E6-54C9-A401-231E-236176AB8FB6}"/>
              </a:ext>
            </a:extLst>
          </p:cNvPr>
          <p:cNvSpPr txBox="1"/>
          <p:nvPr/>
        </p:nvSpPr>
        <p:spPr>
          <a:xfrm>
            <a:off x="1562850" y="6356838"/>
            <a:ext cx="5616624" cy="307777"/>
          </a:xfrm>
          <a:prstGeom prst="rect">
            <a:avLst/>
          </a:prstGeom>
          <a:noFill/>
        </p:spPr>
        <p:txBody>
          <a:bodyPr wrap="square">
            <a:spAutoFit/>
          </a:bodyPr>
          <a:lstStyle/>
          <a:p>
            <a:r>
              <a:rPr lang="en-US" sz="1400" dirty="0">
                <a:latin typeface="Calibri"/>
                <a:ea typeface="Calibri"/>
                <a:cs typeface="Calibri"/>
                <a:sym typeface="Calibri"/>
                <a:hlinkClick r:id="rId3"/>
              </a:rPr>
              <a:t>https://simple.wikipedia.org/wiki/Washington_Monument</a:t>
            </a:r>
            <a:r>
              <a:rPr lang="en-US" sz="1400" dirty="0">
                <a:latin typeface="Calibri"/>
                <a:ea typeface="Calibri"/>
                <a:cs typeface="Calibri"/>
                <a:sym typeface="Calibri"/>
              </a:rPr>
              <a:t> </a:t>
            </a:r>
          </a:p>
        </p:txBody>
      </p:sp>
      <p:sp>
        <p:nvSpPr>
          <p:cNvPr id="10" name="TextBox 9">
            <a:extLst>
              <a:ext uri="{FF2B5EF4-FFF2-40B4-BE49-F238E27FC236}">
                <a16:creationId xmlns:a16="http://schemas.microsoft.com/office/drawing/2014/main" id="{C577B2CB-8E59-5205-2F09-833D31C972F1}"/>
              </a:ext>
            </a:extLst>
          </p:cNvPr>
          <p:cNvSpPr txBox="1"/>
          <p:nvPr/>
        </p:nvSpPr>
        <p:spPr>
          <a:xfrm>
            <a:off x="7536160" y="6673334"/>
            <a:ext cx="3131840" cy="184666"/>
          </a:xfrm>
          <a:prstGeom prst="rect">
            <a:avLst/>
          </a:prstGeom>
          <a:noFill/>
        </p:spPr>
        <p:txBody>
          <a:bodyPr wrap="square" rtlCol="0">
            <a:spAutoFit/>
          </a:bodyPr>
          <a:lstStyle/>
          <a:p>
            <a:r>
              <a:rPr lang="en-US" sz="600" dirty="0">
                <a:latin typeface="Calibri"/>
                <a:ea typeface="Calibri"/>
                <a:cs typeface="Calibri"/>
                <a:sym typeface="Calibri"/>
              </a:rPr>
              <a:t>*~200 meters = 80 characters per line, 40 lines per A4 page, each page is 0.1mm thick</a:t>
            </a:r>
          </a:p>
        </p:txBody>
      </p:sp>
      <p:sp>
        <p:nvSpPr>
          <p:cNvPr id="7"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How Large Is a Human Genome?</a:t>
            </a:r>
          </a:p>
        </p:txBody>
      </p:sp>
      <p:sp>
        <p:nvSpPr>
          <p:cNvPr id="12"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8</a:t>
            </a:fld>
            <a:endParaRPr lang="en-US">
              <a:latin typeface="Garamond"/>
              <a:sym typeface="Garamond"/>
            </a:endParaRPr>
          </a:p>
        </p:txBody>
      </p:sp>
      <p:pic>
        <p:nvPicPr>
          <p:cNvPr id="4" name="Picture 3">
            <a:extLst>
              <a:ext uri="{FF2B5EF4-FFF2-40B4-BE49-F238E27FC236}">
                <a16:creationId xmlns:a16="http://schemas.microsoft.com/office/drawing/2014/main" id="{47500770-5870-0FB1-F5B9-60EEA727A2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2850" y="1646499"/>
            <a:ext cx="2909400" cy="4121650"/>
          </a:xfrm>
          <a:prstGeom prst="rect">
            <a:avLst/>
          </a:prstGeom>
        </p:spPr>
      </p:pic>
      <p:grpSp>
        <p:nvGrpSpPr>
          <p:cNvPr id="19" name="Group 18">
            <a:extLst>
              <a:ext uri="{FF2B5EF4-FFF2-40B4-BE49-F238E27FC236}">
                <a16:creationId xmlns:a16="http://schemas.microsoft.com/office/drawing/2014/main" id="{3B2DF992-C92B-9540-A686-CE4EF0D55AA5}"/>
              </a:ext>
            </a:extLst>
          </p:cNvPr>
          <p:cNvGrpSpPr/>
          <p:nvPr/>
        </p:nvGrpSpPr>
        <p:grpSpPr>
          <a:xfrm>
            <a:off x="4581728" y="1646499"/>
            <a:ext cx="478178" cy="4121650"/>
            <a:chOff x="4581728" y="1646499"/>
            <a:chExt cx="478178" cy="4121650"/>
          </a:xfrm>
        </p:grpSpPr>
        <p:cxnSp>
          <p:nvCxnSpPr>
            <p:cNvPr id="11" name="Straight Arrow Connector 10">
              <a:extLst>
                <a:ext uri="{FF2B5EF4-FFF2-40B4-BE49-F238E27FC236}">
                  <a16:creationId xmlns:a16="http://schemas.microsoft.com/office/drawing/2014/main" id="{8901E80D-0A66-9B4D-1F89-170B404A8B22}"/>
                </a:ext>
              </a:extLst>
            </p:cNvPr>
            <p:cNvCxnSpPr>
              <a:cxnSpLocks/>
            </p:cNvCxnSpPr>
            <p:nvPr/>
          </p:nvCxnSpPr>
          <p:spPr>
            <a:xfrm>
              <a:off x="4581728" y="1646499"/>
              <a:ext cx="0" cy="4121650"/>
            </a:xfrm>
            <a:prstGeom prst="straightConnector1">
              <a:avLst/>
            </a:prstGeom>
            <a:ln w="38100">
              <a:solidFill>
                <a:schemeClr val="tx1"/>
              </a:solidFill>
              <a:prstDash val="solid"/>
              <a:headEnd type="triangle"/>
              <a:tailEnd type="none"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9B71CF7-2356-6D39-6938-4F6E0581685F}"/>
                </a:ext>
              </a:extLst>
            </p:cNvPr>
            <p:cNvSpPr/>
            <p:nvPr/>
          </p:nvSpPr>
          <p:spPr>
            <a:xfrm rot="5400000">
              <a:off x="4108684" y="3507269"/>
              <a:ext cx="1502334" cy="400110"/>
            </a:xfrm>
            <a:prstGeom prst="rect">
              <a:avLst/>
            </a:prstGeom>
          </p:spPr>
          <p:txBody>
            <a:bodyPr wrap="none">
              <a:spAutoFit/>
            </a:bodyPr>
            <a:lstStyle/>
            <a:p>
              <a:r>
                <a:rPr lang="en-US" sz="2000" b="1" dirty="0">
                  <a:solidFill>
                    <a:srgbClr val="202124"/>
                  </a:solidFill>
                  <a:latin typeface="Calibri"/>
                  <a:ea typeface="Calibri"/>
                  <a:cs typeface="Calibri"/>
                  <a:sym typeface="Calibri"/>
                </a:rPr>
                <a:t>~170 meters</a:t>
              </a:r>
              <a:endParaRPr lang="en-US" dirty="0">
                <a:latin typeface="Calibri"/>
                <a:ea typeface="Calibri"/>
                <a:cs typeface="Calibri"/>
                <a:sym typeface="Calibri"/>
              </a:endParaRPr>
            </a:p>
          </p:txBody>
        </p:sp>
      </p:grpSp>
      <p:grpSp>
        <p:nvGrpSpPr>
          <p:cNvPr id="20" name="Group 19">
            <a:extLst>
              <a:ext uri="{FF2B5EF4-FFF2-40B4-BE49-F238E27FC236}">
                <a16:creationId xmlns:a16="http://schemas.microsoft.com/office/drawing/2014/main" id="{415B7A63-5C79-8352-6238-8A90067A9697}"/>
              </a:ext>
            </a:extLst>
          </p:cNvPr>
          <p:cNvGrpSpPr/>
          <p:nvPr/>
        </p:nvGrpSpPr>
        <p:grpSpPr>
          <a:xfrm>
            <a:off x="5831833" y="1117756"/>
            <a:ext cx="478177" cy="4772210"/>
            <a:chOff x="5831833" y="1117756"/>
            <a:chExt cx="478177" cy="4772210"/>
          </a:xfrm>
        </p:grpSpPr>
        <p:cxnSp>
          <p:nvCxnSpPr>
            <p:cNvPr id="16" name="Straight Arrow Connector 15">
              <a:extLst>
                <a:ext uri="{FF2B5EF4-FFF2-40B4-BE49-F238E27FC236}">
                  <a16:creationId xmlns:a16="http://schemas.microsoft.com/office/drawing/2014/main" id="{12F1D540-1E6E-E457-0155-7786A47CFEB4}"/>
                </a:ext>
              </a:extLst>
            </p:cNvPr>
            <p:cNvCxnSpPr>
              <a:cxnSpLocks/>
            </p:cNvCxnSpPr>
            <p:nvPr/>
          </p:nvCxnSpPr>
          <p:spPr>
            <a:xfrm>
              <a:off x="6310010" y="1117756"/>
              <a:ext cx="0" cy="4772210"/>
            </a:xfrm>
            <a:prstGeom prst="straightConnector1">
              <a:avLst/>
            </a:prstGeom>
            <a:ln w="38100">
              <a:solidFill>
                <a:schemeClr val="tx1"/>
              </a:solidFill>
              <a:prstDash val="solid"/>
              <a:headEnd type="triangle"/>
              <a:tailEnd type="none" w="med" len="med"/>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12DEEB8-7EDB-9AA6-49C5-EB9F998CF91D}"/>
                </a:ext>
              </a:extLst>
            </p:cNvPr>
            <p:cNvSpPr/>
            <p:nvPr/>
          </p:nvSpPr>
          <p:spPr>
            <a:xfrm rot="16200000">
              <a:off x="5280721" y="3507269"/>
              <a:ext cx="1502334" cy="400110"/>
            </a:xfrm>
            <a:prstGeom prst="rect">
              <a:avLst/>
            </a:prstGeom>
          </p:spPr>
          <p:txBody>
            <a:bodyPr wrap="none">
              <a:spAutoFit/>
            </a:bodyPr>
            <a:lstStyle/>
            <a:p>
              <a:r>
                <a:rPr lang="en-US" sz="2000" b="1" dirty="0">
                  <a:solidFill>
                    <a:srgbClr val="202124"/>
                  </a:solidFill>
                  <a:latin typeface="Calibri"/>
                  <a:ea typeface="Calibri"/>
                  <a:cs typeface="Calibri"/>
                  <a:sym typeface="Calibri"/>
                </a:rPr>
                <a:t>~200 meters</a:t>
              </a:r>
              <a:endParaRPr lang="en-US" dirty="0">
                <a:latin typeface="Calibri"/>
                <a:ea typeface="Calibri"/>
                <a:cs typeface="Calibri"/>
                <a:sym typeface="Calibri"/>
              </a:endParaRPr>
            </a:p>
          </p:txBody>
        </p:sp>
      </p:grpSp>
    </p:spTree>
    <p:extLst>
      <p:ext uri="{BB962C8B-B14F-4D97-AF65-F5344CB8AC3E}">
        <p14:creationId xmlns:p14="http://schemas.microsoft.com/office/powerpoint/2010/main" val="29228487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par>
                                <p:cTn id="24" presetID="1"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5DD9445-454B-4913-7E74-4AF3A7D7A4BA}"/>
              </a:ext>
            </a:extLst>
          </p:cNvPr>
          <p:cNvSpPr txBox="1"/>
          <p:nvPr/>
        </p:nvSpPr>
        <p:spPr>
          <a:xfrm>
            <a:off x="1752600" y="1066223"/>
            <a:ext cx="5004896" cy="369332"/>
          </a:xfrm>
          <a:prstGeom prst="rect">
            <a:avLst/>
          </a:prstGeom>
          <a:noFill/>
        </p:spPr>
        <p:txBody>
          <a:bodyPr wrap="none" rtlCol="0">
            <a:spAutoFit/>
          </a:bodyPr>
          <a:lstStyle/>
          <a:p>
            <a:pPr algn="ctr"/>
            <a:r>
              <a:rPr lang="en-US" sz="2000" b="1" dirty="0">
                <a:latin typeface="Calibri"/>
                <a:ea typeface="Calibri"/>
                <a:cs typeface="Calibri"/>
                <a:sym typeface="Calibri"/>
              </a:rPr>
              <a:t>2022: A gapless human reference genome</a:t>
            </a:r>
          </a:p>
        </p:txBody>
      </p:sp>
      <p:pic>
        <p:nvPicPr>
          <p:cNvPr id="5" name="Picture 4" descr="A screenshot of a cell phone&#10;&#10;Description automatically generated">
            <a:extLst>
              <a:ext uri="{FF2B5EF4-FFF2-40B4-BE49-F238E27FC236}">
                <a16:creationId xmlns:a16="http://schemas.microsoft.com/office/drawing/2014/main" id="{6D6760A1-3CC6-B41C-91CE-98BE1D4468BD}"/>
              </a:ext>
            </a:extLst>
          </p:cNvPr>
          <p:cNvPicPr>
            <a:picLocks noChangeAspect="1"/>
          </p:cNvPicPr>
          <p:nvPr/>
        </p:nvPicPr>
        <p:blipFill>
          <a:blip r:embed="rId3"/>
          <a:stretch>
            <a:fillRect/>
          </a:stretch>
        </p:blipFill>
        <p:spPr>
          <a:xfrm>
            <a:off x="1847528" y="1549855"/>
            <a:ext cx="4353381" cy="4462345"/>
          </a:xfrm>
          <a:prstGeom prst="rect">
            <a:avLst/>
          </a:prstGeom>
        </p:spPr>
      </p:pic>
      <p:sp>
        <p:nvSpPr>
          <p:cNvPr id="7" name="TextBox 6">
            <a:extLst>
              <a:ext uri="{FF2B5EF4-FFF2-40B4-BE49-F238E27FC236}">
                <a16:creationId xmlns:a16="http://schemas.microsoft.com/office/drawing/2014/main" id="{E9817051-12EF-F9AE-C336-D64537BA4E75}"/>
              </a:ext>
            </a:extLst>
          </p:cNvPr>
          <p:cNvSpPr txBox="1"/>
          <p:nvPr/>
        </p:nvSpPr>
        <p:spPr>
          <a:xfrm>
            <a:off x="2783632" y="6340678"/>
            <a:ext cx="6941965" cy="307777"/>
          </a:xfrm>
          <a:prstGeom prst="rect">
            <a:avLst/>
          </a:prstGeom>
          <a:noFill/>
        </p:spPr>
        <p:txBody>
          <a:bodyPr wrap="none" rtlCol="0">
            <a:spAutoFit/>
          </a:bodyPr>
          <a:lstStyle/>
          <a:p>
            <a:r>
              <a:rPr lang="en-US" sz="1400" dirty="0">
                <a:latin typeface="Calibri"/>
                <a:ea typeface="Calibri"/>
                <a:cs typeface="Calibri"/>
                <a:sym typeface="Calibri"/>
                <a:hlinkClick r:id="rId4"/>
              </a:rPr>
              <a:t>https://genomics.ucsc.edu/2021/06/09/the-complete-sequence-of-a-human-genome/</a:t>
            </a:r>
            <a:r>
              <a:rPr lang="en-US" sz="1400" dirty="0">
                <a:latin typeface="Calibri"/>
                <a:ea typeface="Calibri"/>
                <a:cs typeface="Calibri"/>
                <a:sym typeface="Calibri"/>
              </a:rPr>
              <a:t> </a:t>
            </a:r>
          </a:p>
        </p:txBody>
      </p:sp>
      <p:pic>
        <p:nvPicPr>
          <p:cNvPr id="10" name="Picture 9" descr="A group of people in a row&#10;&#10;Description automatically generated">
            <a:extLst>
              <a:ext uri="{FF2B5EF4-FFF2-40B4-BE49-F238E27FC236}">
                <a16:creationId xmlns:a16="http://schemas.microsoft.com/office/drawing/2014/main" id="{4206A412-8E85-0D8F-79A2-0BF006B43CD0}"/>
              </a:ext>
            </a:extLst>
          </p:cNvPr>
          <p:cNvPicPr>
            <a:picLocks noChangeAspect="1"/>
          </p:cNvPicPr>
          <p:nvPr/>
        </p:nvPicPr>
        <p:blipFill>
          <a:blip r:embed="rId5"/>
          <a:stretch>
            <a:fillRect/>
          </a:stretch>
        </p:blipFill>
        <p:spPr>
          <a:xfrm>
            <a:off x="6935749" y="1772816"/>
            <a:ext cx="3275051" cy="3506088"/>
          </a:xfrm>
          <a:prstGeom prst="rect">
            <a:avLst/>
          </a:prstGeom>
        </p:spPr>
      </p:pic>
      <p:sp>
        <p:nvSpPr>
          <p:cNvPr id="13" name="TextBox 12">
            <a:extLst>
              <a:ext uri="{FF2B5EF4-FFF2-40B4-BE49-F238E27FC236}">
                <a16:creationId xmlns:a16="http://schemas.microsoft.com/office/drawing/2014/main" id="{BE420FE6-3F1D-F7A6-CD00-0D072EC91F61}"/>
              </a:ext>
            </a:extLst>
          </p:cNvPr>
          <p:cNvSpPr txBox="1"/>
          <p:nvPr/>
        </p:nvSpPr>
        <p:spPr>
          <a:xfrm>
            <a:off x="2780197" y="6591606"/>
            <a:ext cx="5300439" cy="307777"/>
          </a:xfrm>
          <a:prstGeom prst="rect">
            <a:avLst/>
          </a:prstGeom>
          <a:noFill/>
        </p:spPr>
        <p:txBody>
          <a:bodyPr wrap="square">
            <a:spAutoFit/>
          </a:bodyPr>
          <a:lstStyle/>
          <a:p>
            <a:r>
              <a:rPr lang="en-US" sz="1400" u="sng" dirty="0">
                <a:solidFill>
                  <a:srgbClr val="0432FF"/>
                </a:solidFill>
                <a:latin typeface="Calibri"/>
                <a:ea typeface="Calibri"/>
                <a:cs typeface="Calibri"/>
                <a:sym typeface="Calibri"/>
                <a:hlinkClick r:id="rId6"/>
              </a:rPr>
              <a:t>https://time.com/collection/100-most-influential-people-2022</a:t>
            </a:r>
            <a:r>
              <a:rPr lang="en-US" sz="1400" u="sng" dirty="0">
                <a:solidFill>
                  <a:srgbClr val="0000FF"/>
                </a:solidFill>
                <a:latin typeface="Calibri"/>
                <a:ea typeface="Calibri"/>
                <a:cs typeface="Calibri"/>
                <a:sym typeface="Calibri"/>
                <a:hlinkClick r:id="rId6"/>
              </a:rPr>
              <a:t>/...</a:t>
            </a:r>
            <a:endParaRPr lang="en-US" sz="1400" u="sng" dirty="0">
              <a:solidFill>
                <a:srgbClr val="0000FF"/>
              </a:solidFill>
              <a:latin typeface="Calibri"/>
              <a:ea typeface="Calibri"/>
              <a:cs typeface="Calibri"/>
              <a:sym typeface="Calibri"/>
            </a:endParaRPr>
          </a:p>
        </p:txBody>
      </p:sp>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Constructing the Human Reference Genome</a:t>
            </a:r>
          </a:p>
        </p:txBody>
      </p:sp>
      <p:sp>
        <p:nvSpPr>
          <p:cNvPr id="1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9</a:t>
            </a:fld>
            <a:endParaRPr lang="en-US">
              <a:latin typeface="Garamond"/>
              <a:sym typeface="Garamond"/>
            </a:endParaRPr>
          </a:p>
        </p:txBody>
      </p:sp>
    </p:spTree>
    <p:extLst>
      <p:ext uri="{BB962C8B-B14F-4D97-AF65-F5344CB8AC3E}">
        <p14:creationId xmlns:p14="http://schemas.microsoft.com/office/powerpoint/2010/main" val="30135382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Connector 47">
            <a:extLst>
              <a:ext uri="{FF2B5EF4-FFF2-40B4-BE49-F238E27FC236}">
                <a16:creationId xmlns:a16="http://schemas.microsoft.com/office/drawing/2014/main" id="{D1252F63-2924-234F-206D-8D7BFFDDF3E7}"/>
              </a:ext>
            </a:extLst>
          </p:cNvPr>
          <p:cNvCxnSpPr>
            <a:cxnSpLocks/>
          </p:cNvCxnSpPr>
          <p:nvPr/>
        </p:nvCxnSpPr>
        <p:spPr>
          <a:xfrm>
            <a:off x="9871714" y="2099315"/>
            <a:ext cx="0" cy="307790"/>
          </a:xfrm>
          <a:prstGeom prst="line">
            <a:avLst/>
          </a:prstGeom>
          <a:noFill/>
          <a:ln w="28575" cap="flat" cmpd="sng" algn="ctr">
            <a:solidFill>
              <a:sysClr val="windowText" lastClr="000000"/>
            </a:solidFill>
            <a:prstDash val="solid"/>
            <a:miter lim="800000"/>
          </a:ln>
          <a:effectLst/>
        </p:spPr>
      </p:cxnSp>
      <p:sp>
        <p:nvSpPr>
          <p:cNvPr id="3" name="Slide Number Placeholder 2">
            <a:extLst>
              <a:ext uri="{FF2B5EF4-FFF2-40B4-BE49-F238E27FC236}">
                <a16:creationId xmlns:a16="http://schemas.microsoft.com/office/drawing/2014/main" id="{2A30DC6A-0BD1-BA0C-CBA8-CDF80EE2F7F5}"/>
              </a:ext>
            </a:extLst>
          </p:cNvPr>
          <p:cNvSpPr>
            <a:spLocks noGrp="1"/>
          </p:cNvSpPr>
          <p:nvPr>
            <p:ph type="sldNum" sz="quarter" idx="12"/>
          </p:nvPr>
        </p:nvSpPr>
        <p:spPr/>
        <p:txBody>
          <a:bodyPr/>
          <a:lstStyle/>
          <a:p>
            <a:fld id="{926C5CFF-FC03-5F4C-B716-CBEBB43E48DE}" type="slidenum">
              <a:rPr lang="en-US">
                <a:latin typeface="Garamond"/>
                <a:sym typeface="Garamond"/>
              </a:rPr>
              <a:pPr/>
              <a:t>10</a:t>
            </a:fld>
            <a:endParaRPr lang="en-US">
              <a:latin typeface="Garamond"/>
              <a:sym typeface="Garamond"/>
            </a:endParaRPr>
          </a:p>
        </p:txBody>
      </p:sp>
      <p:sp>
        <p:nvSpPr>
          <p:cNvPr id="4" name="Title 3">
            <a:extLst>
              <a:ext uri="{FF2B5EF4-FFF2-40B4-BE49-F238E27FC236}">
                <a16:creationId xmlns:a16="http://schemas.microsoft.com/office/drawing/2014/main" id="{9D44FDEA-04BB-F1A4-4ECB-9A77D3490727}"/>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Humanity’s Longest Puzzle Solving Challenge</a:t>
            </a:r>
          </a:p>
        </p:txBody>
      </p:sp>
      <p:cxnSp>
        <p:nvCxnSpPr>
          <p:cNvPr id="5" name="Straight Arrow Connector 4">
            <a:extLst>
              <a:ext uri="{FF2B5EF4-FFF2-40B4-BE49-F238E27FC236}">
                <a16:creationId xmlns:a16="http://schemas.microsoft.com/office/drawing/2014/main" id="{A8A155C9-9B76-1E63-A2C9-DBBE3FEB4E28}"/>
              </a:ext>
            </a:extLst>
          </p:cNvPr>
          <p:cNvCxnSpPr>
            <a:cxnSpLocks/>
          </p:cNvCxnSpPr>
          <p:nvPr/>
        </p:nvCxnSpPr>
        <p:spPr>
          <a:xfrm>
            <a:off x="1724839" y="2089687"/>
            <a:ext cx="8717108" cy="0"/>
          </a:xfrm>
          <a:prstGeom prst="straightConnector1">
            <a:avLst/>
          </a:prstGeom>
          <a:noFill/>
          <a:ln w="57150" cap="flat" cmpd="sng" algn="ctr">
            <a:solidFill>
              <a:sysClr val="windowText" lastClr="000000"/>
            </a:solidFill>
            <a:prstDash val="solid"/>
            <a:miter lim="800000"/>
            <a:tailEnd type="triangle"/>
          </a:ln>
          <a:effectLst/>
        </p:spPr>
      </p:cxnSp>
      <p:grpSp>
        <p:nvGrpSpPr>
          <p:cNvPr id="32" name="Group 31">
            <a:extLst>
              <a:ext uri="{FF2B5EF4-FFF2-40B4-BE49-F238E27FC236}">
                <a16:creationId xmlns:a16="http://schemas.microsoft.com/office/drawing/2014/main" id="{B7ED1CDD-D268-18F6-953B-D7980E104DA6}"/>
              </a:ext>
            </a:extLst>
          </p:cNvPr>
          <p:cNvGrpSpPr/>
          <p:nvPr/>
        </p:nvGrpSpPr>
        <p:grpSpPr>
          <a:xfrm>
            <a:off x="1484504" y="2064073"/>
            <a:ext cx="950917" cy="732710"/>
            <a:chOff x="-39497" y="2064073"/>
            <a:chExt cx="950917" cy="732710"/>
          </a:xfrm>
        </p:grpSpPr>
        <p:cxnSp>
          <p:nvCxnSpPr>
            <p:cNvPr id="8" name="Straight Connector 7">
              <a:extLst>
                <a:ext uri="{FF2B5EF4-FFF2-40B4-BE49-F238E27FC236}">
                  <a16:creationId xmlns:a16="http://schemas.microsoft.com/office/drawing/2014/main" id="{B6E5E742-CD9A-4063-668E-3D3DEC23D0AA}"/>
                </a:ext>
              </a:extLst>
            </p:cNvPr>
            <p:cNvCxnSpPr>
              <a:cxnSpLocks/>
            </p:cNvCxnSpPr>
            <p:nvPr/>
          </p:nvCxnSpPr>
          <p:spPr>
            <a:xfrm>
              <a:off x="379244" y="2064073"/>
              <a:ext cx="0" cy="307790"/>
            </a:xfrm>
            <a:prstGeom prst="line">
              <a:avLst/>
            </a:prstGeom>
            <a:noFill/>
            <a:ln w="28575" cap="flat" cmpd="sng" algn="ctr">
              <a:solidFill>
                <a:sysClr val="windowText" lastClr="000000"/>
              </a:solidFill>
              <a:prstDash val="solid"/>
              <a:miter lim="800000"/>
            </a:ln>
            <a:effectLst/>
          </p:spPr>
        </p:cxnSp>
        <p:sp>
          <p:nvSpPr>
            <p:cNvPr id="9" name="TextBox 8">
              <a:extLst>
                <a:ext uri="{FF2B5EF4-FFF2-40B4-BE49-F238E27FC236}">
                  <a16:creationId xmlns:a16="http://schemas.microsoft.com/office/drawing/2014/main" id="{26A78F58-9530-527A-46E5-7642A309444E}"/>
                </a:ext>
              </a:extLst>
            </p:cNvPr>
            <p:cNvSpPr txBox="1"/>
            <p:nvPr/>
          </p:nvSpPr>
          <p:spPr>
            <a:xfrm>
              <a:off x="-39497" y="2408087"/>
              <a:ext cx="950917" cy="388696"/>
            </a:xfrm>
            <a:prstGeom prst="rect">
              <a:avLst/>
            </a:prstGeom>
            <a:noFill/>
          </p:spPr>
          <p:txBody>
            <a:bodyPr wrap="square">
              <a:spAutoFit/>
            </a:bodyPr>
            <a:lstStyle/>
            <a:p>
              <a:pPr marR="1270" algn="ctr">
                <a:lnSpc>
                  <a:spcPct val="107000"/>
                </a:lnSpc>
                <a:defRPr>
                  <a:latin typeface="Calibri"/>
                  <a:sym typeface="Calibri"/>
                </a:defRPr>
              </a:pPr>
              <a:r>
                <a:rPr lang="en-US" b="1" kern="0" dirty="0">
                  <a:solidFill>
                    <a:srgbClr val="000000"/>
                  </a:solidFill>
                  <a:latin typeface="Calibri"/>
                  <a:ea typeface="Calibri"/>
                  <a:cs typeface="Calibri"/>
                  <a:sym typeface="Calibri"/>
                </a:rPr>
                <a:t>~1990</a:t>
              </a:r>
              <a:endParaRPr lang="en-US" b="1" kern="0" dirty="0">
                <a:solidFill>
                  <a:prstClr val="black">
                    <a:lumMod val="50000"/>
                    <a:lumOff val="50000"/>
                  </a:prstClr>
                </a:solidFill>
                <a:latin typeface="Calibri"/>
                <a:ea typeface="Calibri"/>
                <a:cs typeface="Calibri"/>
                <a:sym typeface="Calibri"/>
              </a:endParaRPr>
            </a:p>
          </p:txBody>
        </p:sp>
      </p:grpSp>
      <p:sp>
        <p:nvSpPr>
          <p:cNvPr id="30" name="Rectangle 29">
            <a:extLst>
              <a:ext uri="{FF2B5EF4-FFF2-40B4-BE49-F238E27FC236}">
                <a16:creationId xmlns:a16="http://schemas.microsoft.com/office/drawing/2014/main" id="{7E3607A4-E0A0-F294-148A-639613B6BDD4}"/>
              </a:ext>
            </a:extLst>
          </p:cNvPr>
          <p:cNvSpPr/>
          <p:nvPr/>
        </p:nvSpPr>
        <p:spPr>
          <a:xfrm>
            <a:off x="1947752" y="4909343"/>
            <a:ext cx="2404479" cy="830997"/>
          </a:xfrm>
          <a:prstGeom prst="rect">
            <a:avLst/>
          </a:prstGeom>
        </p:spPr>
        <p:txBody>
          <a:bodyPr wrap="square" lIns="0" tIns="0" rIns="0" bIns="0">
            <a:spAutoFit/>
          </a:bodyPr>
          <a:lstStyle/>
          <a:p>
            <a:pPr>
              <a:defRPr>
                <a:latin typeface="Calibri"/>
                <a:sym typeface="Calibri"/>
              </a:defRPr>
            </a:pPr>
            <a:r>
              <a:rPr lang="en-US" b="1" dirty="0">
                <a:solidFill>
                  <a:srgbClr val="C00000"/>
                </a:solidFill>
                <a:latin typeface="Calibri"/>
                <a:ea typeface="Calibri"/>
                <a:cs typeface="Calibri"/>
                <a:sym typeface="Calibri"/>
              </a:rPr>
              <a:t>Significant resources, expertise, and time</a:t>
            </a:r>
            <a:br>
              <a:rPr lang="en-US" b="1" dirty="0">
                <a:solidFill>
                  <a:srgbClr val="C00000"/>
                </a:solidFill>
                <a:latin typeface="Calibri"/>
                <a:ea typeface="Calibri"/>
                <a:cs typeface="Calibri"/>
              </a:rPr>
            </a:br>
            <a:r>
              <a:rPr lang="en-US" b="1" dirty="0">
                <a:solidFill>
                  <a:srgbClr val="C00000"/>
                </a:solidFill>
                <a:latin typeface="Calibri"/>
                <a:ea typeface="Calibri"/>
                <a:cs typeface="Calibri"/>
                <a:sym typeface="Calibri"/>
              </a:rPr>
              <a:t>(yet incomplete)</a:t>
            </a:r>
          </a:p>
        </p:txBody>
      </p:sp>
      <p:grpSp>
        <p:nvGrpSpPr>
          <p:cNvPr id="33" name="Group 32">
            <a:extLst>
              <a:ext uri="{FF2B5EF4-FFF2-40B4-BE49-F238E27FC236}">
                <a16:creationId xmlns:a16="http://schemas.microsoft.com/office/drawing/2014/main" id="{42D5B776-D04F-28F5-B9C7-A112D36C9825}"/>
              </a:ext>
            </a:extLst>
          </p:cNvPr>
          <p:cNvGrpSpPr/>
          <p:nvPr/>
        </p:nvGrpSpPr>
        <p:grpSpPr>
          <a:xfrm>
            <a:off x="4502078" y="2097049"/>
            <a:ext cx="839260" cy="732710"/>
            <a:chOff x="2978078" y="2097049"/>
            <a:chExt cx="839260" cy="732710"/>
          </a:xfrm>
        </p:grpSpPr>
        <p:cxnSp>
          <p:nvCxnSpPr>
            <p:cNvPr id="37" name="Straight Connector 36">
              <a:extLst>
                <a:ext uri="{FF2B5EF4-FFF2-40B4-BE49-F238E27FC236}">
                  <a16:creationId xmlns:a16="http://schemas.microsoft.com/office/drawing/2014/main" id="{C4AFDEBE-AC7C-12F4-3E18-C8362F219498}"/>
                </a:ext>
              </a:extLst>
            </p:cNvPr>
            <p:cNvCxnSpPr>
              <a:cxnSpLocks/>
            </p:cNvCxnSpPr>
            <p:nvPr/>
          </p:nvCxnSpPr>
          <p:spPr>
            <a:xfrm>
              <a:off x="3396818" y="2097049"/>
              <a:ext cx="0" cy="307790"/>
            </a:xfrm>
            <a:prstGeom prst="line">
              <a:avLst/>
            </a:prstGeom>
            <a:noFill/>
            <a:ln w="28575" cap="flat" cmpd="sng" algn="ctr">
              <a:solidFill>
                <a:sysClr val="windowText" lastClr="000000"/>
              </a:solidFill>
              <a:prstDash val="solid"/>
              <a:miter lim="800000"/>
            </a:ln>
            <a:effectLst/>
          </p:spPr>
        </p:cxnSp>
        <p:sp>
          <p:nvSpPr>
            <p:cNvPr id="38" name="TextBox 37">
              <a:extLst>
                <a:ext uri="{FF2B5EF4-FFF2-40B4-BE49-F238E27FC236}">
                  <a16:creationId xmlns:a16="http://schemas.microsoft.com/office/drawing/2014/main" id="{1AD1A503-C718-0C40-9A2A-16FBC77A9B4F}"/>
                </a:ext>
              </a:extLst>
            </p:cNvPr>
            <p:cNvSpPr txBox="1"/>
            <p:nvPr/>
          </p:nvSpPr>
          <p:spPr>
            <a:xfrm>
              <a:off x="2978078" y="2441063"/>
              <a:ext cx="839260" cy="388696"/>
            </a:xfrm>
            <a:prstGeom prst="rect">
              <a:avLst/>
            </a:prstGeom>
            <a:noFill/>
          </p:spPr>
          <p:txBody>
            <a:bodyPr wrap="square">
              <a:spAutoFit/>
            </a:bodyPr>
            <a:lstStyle/>
            <a:p>
              <a:pPr marR="1270" algn="ctr">
                <a:lnSpc>
                  <a:spcPct val="107000"/>
                </a:lnSpc>
                <a:defRPr>
                  <a:latin typeface="Calibri"/>
                  <a:sym typeface="Calibri"/>
                </a:defRPr>
              </a:pPr>
              <a:r>
                <a:rPr lang="en-US" b="1" kern="0" dirty="0">
                  <a:solidFill>
                    <a:srgbClr val="000000"/>
                  </a:solidFill>
                  <a:latin typeface="Calibri"/>
                  <a:ea typeface="Calibri"/>
                  <a:cs typeface="Calibri"/>
                  <a:sym typeface="Calibri"/>
                </a:rPr>
                <a:t>2018</a:t>
              </a:r>
              <a:endParaRPr lang="en-US" b="1" kern="0" dirty="0">
                <a:solidFill>
                  <a:prstClr val="black">
                    <a:lumMod val="50000"/>
                    <a:lumOff val="50000"/>
                  </a:prstClr>
                </a:solidFill>
                <a:latin typeface="Calibri"/>
                <a:ea typeface="Calibri"/>
                <a:cs typeface="Calibri"/>
                <a:sym typeface="Calibri"/>
              </a:endParaRPr>
            </a:p>
          </p:txBody>
        </p:sp>
      </p:grpSp>
      <p:sp>
        <p:nvSpPr>
          <p:cNvPr id="49" name="Rectangle 48">
            <a:extLst>
              <a:ext uri="{FF2B5EF4-FFF2-40B4-BE49-F238E27FC236}">
                <a16:creationId xmlns:a16="http://schemas.microsoft.com/office/drawing/2014/main" id="{FE1DC77A-26C0-A4FA-890A-7BD99802BBAF}"/>
              </a:ext>
            </a:extLst>
          </p:cNvPr>
          <p:cNvSpPr/>
          <p:nvPr/>
        </p:nvSpPr>
        <p:spPr>
          <a:xfrm>
            <a:off x="4770618" y="4915591"/>
            <a:ext cx="2325177" cy="553998"/>
          </a:xfrm>
          <a:prstGeom prst="rect">
            <a:avLst/>
          </a:prstGeom>
        </p:spPr>
        <p:txBody>
          <a:bodyPr wrap="square" lIns="0" tIns="0" rIns="0" bIns="0">
            <a:spAutoFit/>
          </a:bodyPr>
          <a:lstStyle/>
          <a:p>
            <a:pPr>
              <a:defRPr>
                <a:latin typeface="Calibri"/>
                <a:sym typeface="Calibri"/>
              </a:defRPr>
            </a:pPr>
            <a:r>
              <a:rPr lang="en-US" b="1" dirty="0">
                <a:solidFill>
                  <a:srgbClr val="C00000"/>
                </a:solidFill>
                <a:latin typeface="Calibri"/>
                <a:ea typeface="Calibri"/>
                <a:cs typeface="Calibri"/>
                <a:sym typeface="Calibri"/>
              </a:rPr>
              <a:t>Significant resources</a:t>
            </a:r>
            <a:br>
              <a:rPr lang="en-US" b="1" dirty="0">
                <a:solidFill>
                  <a:srgbClr val="C00000"/>
                </a:solidFill>
                <a:latin typeface="Calibri"/>
                <a:ea typeface="Calibri"/>
                <a:cs typeface="Calibri"/>
              </a:rPr>
            </a:br>
            <a:r>
              <a:rPr lang="en-US" b="1" dirty="0">
                <a:solidFill>
                  <a:srgbClr val="C00000"/>
                </a:solidFill>
                <a:latin typeface="Calibri"/>
                <a:ea typeface="Calibri"/>
                <a:cs typeface="Calibri"/>
                <a:sym typeface="Calibri"/>
              </a:rPr>
              <a:t>and expertise</a:t>
            </a:r>
          </a:p>
        </p:txBody>
      </p:sp>
      <p:sp>
        <p:nvSpPr>
          <p:cNvPr id="64" name="Rectangle 63">
            <a:extLst>
              <a:ext uri="{FF2B5EF4-FFF2-40B4-BE49-F238E27FC236}">
                <a16:creationId xmlns:a16="http://schemas.microsoft.com/office/drawing/2014/main" id="{854D01D8-7A9D-D691-7980-3E5A4A6B001A}"/>
              </a:ext>
            </a:extLst>
          </p:cNvPr>
          <p:cNvSpPr/>
          <p:nvPr/>
        </p:nvSpPr>
        <p:spPr>
          <a:xfrm>
            <a:off x="7489183" y="4915591"/>
            <a:ext cx="1251358" cy="553998"/>
          </a:xfrm>
          <a:prstGeom prst="rect">
            <a:avLst/>
          </a:prstGeom>
        </p:spPr>
        <p:txBody>
          <a:bodyPr wrap="square" lIns="0" tIns="0" rIns="0" bIns="0">
            <a:spAutoFit/>
          </a:bodyPr>
          <a:lstStyle/>
          <a:p>
            <a:pPr>
              <a:defRPr>
                <a:latin typeface="Calibri"/>
                <a:sym typeface="Calibri"/>
              </a:defRPr>
            </a:pPr>
            <a:r>
              <a:rPr lang="en-US" b="1" dirty="0">
                <a:solidFill>
                  <a:srgbClr val="C00000"/>
                </a:solidFill>
                <a:latin typeface="Calibri"/>
                <a:ea typeface="Calibri"/>
                <a:cs typeface="Calibri"/>
                <a:sym typeface="Calibri"/>
              </a:rPr>
              <a:t>Significant</a:t>
            </a:r>
          </a:p>
          <a:p>
            <a:pPr>
              <a:defRPr>
                <a:latin typeface="Calibri"/>
                <a:sym typeface="Calibri"/>
              </a:defRPr>
            </a:pPr>
            <a:r>
              <a:rPr lang="en-US" b="1" dirty="0">
                <a:solidFill>
                  <a:srgbClr val="C00000"/>
                </a:solidFill>
                <a:latin typeface="Calibri"/>
                <a:ea typeface="Calibri"/>
                <a:cs typeface="Calibri"/>
                <a:sym typeface="Calibri"/>
              </a:rPr>
              <a:t>expertise</a:t>
            </a:r>
          </a:p>
        </p:txBody>
      </p:sp>
      <p:grpSp>
        <p:nvGrpSpPr>
          <p:cNvPr id="41" name="Group 40">
            <a:extLst>
              <a:ext uri="{FF2B5EF4-FFF2-40B4-BE49-F238E27FC236}">
                <a16:creationId xmlns:a16="http://schemas.microsoft.com/office/drawing/2014/main" id="{AD3A193E-0796-3AC4-E9F3-1B099EAF111F}"/>
              </a:ext>
            </a:extLst>
          </p:cNvPr>
          <p:cNvGrpSpPr/>
          <p:nvPr/>
        </p:nvGrpSpPr>
        <p:grpSpPr>
          <a:xfrm>
            <a:off x="4916614" y="902291"/>
            <a:ext cx="2033182" cy="3814522"/>
            <a:chOff x="3392614" y="902291"/>
            <a:chExt cx="2033182" cy="3814522"/>
          </a:xfrm>
        </p:grpSpPr>
        <p:pic>
          <p:nvPicPr>
            <p:cNvPr id="15" name="Picture 14">
              <a:extLst>
                <a:ext uri="{FF2B5EF4-FFF2-40B4-BE49-F238E27FC236}">
                  <a16:creationId xmlns:a16="http://schemas.microsoft.com/office/drawing/2014/main" id="{1D9F9903-91B0-A2E6-56A0-26D2E2569D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4655" y="1358860"/>
              <a:ext cx="1149100" cy="1461655"/>
            </a:xfrm>
            <a:prstGeom prst="rect">
              <a:avLst/>
            </a:prstGeom>
          </p:spPr>
        </p:pic>
        <p:sp>
          <p:nvSpPr>
            <p:cNvPr id="16" name="TextBox 15">
              <a:extLst>
                <a:ext uri="{FF2B5EF4-FFF2-40B4-BE49-F238E27FC236}">
                  <a16:creationId xmlns:a16="http://schemas.microsoft.com/office/drawing/2014/main" id="{427AE268-37CF-9BC2-FCE9-6DF473F091DE}"/>
                </a:ext>
              </a:extLst>
            </p:cNvPr>
            <p:cNvSpPr txBox="1"/>
            <p:nvPr/>
          </p:nvSpPr>
          <p:spPr>
            <a:xfrm>
              <a:off x="3989575" y="902291"/>
              <a:ext cx="839260" cy="388696"/>
            </a:xfrm>
            <a:prstGeom prst="rect">
              <a:avLst/>
            </a:prstGeom>
            <a:noFill/>
          </p:spPr>
          <p:txBody>
            <a:bodyPr wrap="square">
              <a:spAutoFit/>
            </a:bodyPr>
            <a:lstStyle/>
            <a:p>
              <a:pPr marR="1270" algn="ctr">
                <a:lnSpc>
                  <a:spcPct val="107000"/>
                </a:lnSpc>
                <a:defRPr>
                  <a:latin typeface="Calibri"/>
                  <a:sym typeface="Calibri"/>
                </a:defRPr>
              </a:pPr>
              <a:r>
                <a:rPr lang="en-US" b="1" kern="0" dirty="0">
                  <a:solidFill>
                    <a:srgbClr val="000000"/>
                  </a:solidFill>
                  <a:latin typeface="Calibri"/>
                  <a:ea typeface="Calibri"/>
                  <a:cs typeface="Calibri"/>
                  <a:sym typeface="Calibri"/>
                </a:rPr>
                <a:t>2022</a:t>
              </a:r>
              <a:endParaRPr lang="en-US" b="1" kern="0" dirty="0">
                <a:solidFill>
                  <a:prstClr val="black">
                    <a:lumMod val="50000"/>
                    <a:lumOff val="50000"/>
                  </a:prstClr>
                </a:solidFill>
                <a:latin typeface="Calibri"/>
                <a:ea typeface="Calibri"/>
                <a:cs typeface="Calibri"/>
                <a:sym typeface="Calibri"/>
              </a:endParaRPr>
            </a:p>
          </p:txBody>
        </p:sp>
        <p:sp>
          <p:nvSpPr>
            <p:cNvPr id="19" name="TextBox 18">
              <a:extLst>
                <a:ext uri="{FF2B5EF4-FFF2-40B4-BE49-F238E27FC236}">
                  <a16:creationId xmlns:a16="http://schemas.microsoft.com/office/drawing/2014/main" id="{F6D16DF1-710C-2C9E-A98F-A98255BE9F65}"/>
                </a:ext>
              </a:extLst>
            </p:cNvPr>
            <p:cNvSpPr txBox="1"/>
            <p:nvPr/>
          </p:nvSpPr>
          <p:spPr>
            <a:xfrm>
              <a:off x="3392614" y="3885816"/>
              <a:ext cx="2033182" cy="830997"/>
            </a:xfrm>
            <a:prstGeom prst="rect">
              <a:avLst/>
            </a:prstGeom>
            <a:noFill/>
          </p:spPr>
          <p:txBody>
            <a:bodyPr wrap="square" lIns="0" tIns="0" rIns="0" bIns="0" rtlCol="0">
              <a:spAutoFit/>
            </a:bodyPr>
            <a:lstStyle/>
            <a:p>
              <a:pPr algn="ctr">
                <a:defRPr>
                  <a:latin typeface="Calibri"/>
                  <a:sym typeface="Calibri"/>
                </a:defRPr>
              </a:pPr>
              <a:r>
                <a:rPr lang="en-US" b="1" dirty="0">
                  <a:latin typeface="Calibri"/>
                  <a:ea typeface="Calibri"/>
                  <a:cs typeface="Calibri"/>
                  <a:sym typeface="Calibri"/>
                </a:rPr>
                <a:t>The Complete</a:t>
              </a:r>
            </a:p>
            <a:p>
              <a:pPr algn="ctr">
                <a:defRPr>
                  <a:latin typeface="Calibri"/>
                  <a:sym typeface="Calibri"/>
                </a:defRPr>
              </a:pPr>
              <a:r>
                <a:rPr lang="en-US" b="1" dirty="0">
                  <a:latin typeface="Calibri"/>
                  <a:ea typeface="Calibri"/>
                  <a:cs typeface="Calibri"/>
                  <a:sym typeface="Calibri"/>
                </a:rPr>
                <a:t>Human Reference Genome (Really)</a:t>
              </a:r>
            </a:p>
          </p:txBody>
        </p:sp>
        <p:cxnSp>
          <p:nvCxnSpPr>
            <p:cNvPr id="2" name="Straight Arrow Connector 1">
              <a:extLst>
                <a:ext uri="{FF2B5EF4-FFF2-40B4-BE49-F238E27FC236}">
                  <a16:creationId xmlns:a16="http://schemas.microsoft.com/office/drawing/2014/main" id="{74ACADBB-C376-F2B9-B1D9-847E4F318660}"/>
                </a:ext>
              </a:extLst>
            </p:cNvPr>
            <p:cNvCxnSpPr>
              <a:cxnSpLocks/>
            </p:cNvCxnSpPr>
            <p:nvPr/>
          </p:nvCxnSpPr>
          <p:spPr>
            <a:xfrm>
              <a:off x="4409205" y="2858703"/>
              <a:ext cx="0" cy="1066116"/>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58780A18-F8B7-A36B-AF35-8DE4568C47ED}"/>
              </a:ext>
            </a:extLst>
          </p:cNvPr>
          <p:cNvGrpSpPr/>
          <p:nvPr/>
        </p:nvGrpSpPr>
        <p:grpSpPr>
          <a:xfrm>
            <a:off x="2133400" y="902291"/>
            <a:ext cx="2033183" cy="3814522"/>
            <a:chOff x="609399" y="902291"/>
            <a:chExt cx="2033183" cy="3814522"/>
          </a:xfrm>
        </p:grpSpPr>
        <p:grpSp>
          <p:nvGrpSpPr>
            <p:cNvPr id="39" name="Group 38">
              <a:extLst>
                <a:ext uri="{FF2B5EF4-FFF2-40B4-BE49-F238E27FC236}">
                  <a16:creationId xmlns:a16="http://schemas.microsoft.com/office/drawing/2014/main" id="{E4A5CE98-0344-3345-1F58-21499C0CC7BC}"/>
                </a:ext>
              </a:extLst>
            </p:cNvPr>
            <p:cNvGrpSpPr/>
            <p:nvPr/>
          </p:nvGrpSpPr>
          <p:grpSpPr>
            <a:xfrm>
              <a:off x="1042503" y="902291"/>
              <a:ext cx="1414584" cy="2743555"/>
              <a:chOff x="1042503" y="902291"/>
              <a:chExt cx="1414584" cy="2743555"/>
            </a:xfrm>
          </p:grpSpPr>
          <p:grpSp>
            <p:nvGrpSpPr>
              <p:cNvPr id="36" name="Group 35">
                <a:extLst>
                  <a:ext uri="{FF2B5EF4-FFF2-40B4-BE49-F238E27FC236}">
                    <a16:creationId xmlns:a16="http://schemas.microsoft.com/office/drawing/2014/main" id="{797790D4-FDC7-3FFF-3372-77EC4931BF78}"/>
                  </a:ext>
                </a:extLst>
              </p:cNvPr>
              <p:cNvGrpSpPr/>
              <p:nvPr/>
            </p:nvGrpSpPr>
            <p:grpSpPr>
              <a:xfrm>
                <a:off x="1042503" y="1324088"/>
                <a:ext cx="1414584" cy="2321758"/>
                <a:chOff x="1042503" y="1324088"/>
                <a:chExt cx="1414584" cy="2321758"/>
              </a:xfrm>
            </p:grpSpPr>
            <p:pic>
              <p:nvPicPr>
                <p:cNvPr id="12" name="Picture 2" descr="Image result for human genome project nature">
                  <a:extLst>
                    <a:ext uri="{FF2B5EF4-FFF2-40B4-BE49-F238E27FC236}">
                      <a16:creationId xmlns:a16="http://schemas.microsoft.com/office/drawing/2014/main" id="{3C4F449D-1C51-1E1B-58FE-AD78C4EEAAA9}"/>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042503" y="1324088"/>
                  <a:ext cx="1166974" cy="15346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0E30EB7-B0E1-7096-9A91-1657DE9D5FAB}"/>
                    </a:ext>
                  </a:extLst>
                </p:cNvPr>
                <p:cNvPicPr>
                  <a:picLocks noChangeAspect="1"/>
                </p:cNvPicPr>
                <p:nvPr/>
              </p:nvPicPr>
              <p:blipFill>
                <a:blip r:embed="rId5"/>
                <a:srcRect l="33366" r="34338"/>
                <a:stretch/>
              </p:blipFill>
              <p:spPr>
                <a:xfrm>
                  <a:off x="1349256" y="2122790"/>
                  <a:ext cx="1107831" cy="1523056"/>
                </a:xfrm>
                <a:prstGeom prst="rect">
                  <a:avLst/>
                </a:prstGeom>
              </p:spPr>
            </p:pic>
          </p:grpSp>
          <p:sp>
            <p:nvSpPr>
              <p:cNvPr id="13" name="TextBox 12">
                <a:extLst>
                  <a:ext uri="{FF2B5EF4-FFF2-40B4-BE49-F238E27FC236}">
                    <a16:creationId xmlns:a16="http://schemas.microsoft.com/office/drawing/2014/main" id="{E4E4D939-B51D-5C8C-7306-4AD0778F7343}"/>
                  </a:ext>
                </a:extLst>
              </p:cNvPr>
              <p:cNvSpPr txBox="1"/>
              <p:nvPr/>
            </p:nvSpPr>
            <p:spPr>
              <a:xfrm>
                <a:off x="1206360" y="902291"/>
                <a:ext cx="839260" cy="388696"/>
              </a:xfrm>
              <a:prstGeom prst="rect">
                <a:avLst/>
              </a:prstGeom>
              <a:noFill/>
            </p:spPr>
            <p:txBody>
              <a:bodyPr wrap="square">
                <a:spAutoFit/>
              </a:bodyPr>
              <a:lstStyle/>
              <a:p>
                <a:pPr marR="1270" algn="ctr">
                  <a:lnSpc>
                    <a:spcPct val="107000"/>
                  </a:lnSpc>
                  <a:defRPr>
                    <a:latin typeface="Calibri"/>
                    <a:sym typeface="Calibri"/>
                  </a:defRPr>
                </a:pPr>
                <a:r>
                  <a:rPr lang="en-US" b="1" kern="0" dirty="0">
                    <a:solidFill>
                      <a:srgbClr val="000000"/>
                    </a:solidFill>
                    <a:latin typeface="Calibri"/>
                    <a:ea typeface="Calibri"/>
                    <a:cs typeface="Calibri"/>
                    <a:sym typeface="Calibri"/>
                  </a:rPr>
                  <a:t>2003</a:t>
                </a:r>
                <a:endParaRPr lang="en-US" b="1" kern="0" dirty="0">
                  <a:solidFill>
                    <a:prstClr val="black">
                      <a:lumMod val="50000"/>
                      <a:lumOff val="50000"/>
                    </a:prstClr>
                  </a:solidFill>
                  <a:latin typeface="Calibri"/>
                  <a:ea typeface="Calibri"/>
                  <a:cs typeface="Calibri"/>
                  <a:sym typeface="Calibri"/>
                </a:endParaRPr>
              </a:p>
            </p:txBody>
          </p:sp>
        </p:grpSp>
        <p:sp>
          <p:nvSpPr>
            <p:cNvPr id="18" name="TextBox 17">
              <a:extLst>
                <a:ext uri="{FF2B5EF4-FFF2-40B4-BE49-F238E27FC236}">
                  <a16:creationId xmlns:a16="http://schemas.microsoft.com/office/drawing/2014/main" id="{3DE64234-0A4D-C6D2-E2C5-EFB115FF23D6}"/>
                </a:ext>
              </a:extLst>
            </p:cNvPr>
            <p:cNvSpPr txBox="1"/>
            <p:nvPr/>
          </p:nvSpPr>
          <p:spPr>
            <a:xfrm>
              <a:off x="609399" y="3885816"/>
              <a:ext cx="2033183" cy="830997"/>
            </a:xfrm>
            <a:prstGeom prst="rect">
              <a:avLst/>
            </a:prstGeom>
            <a:noFill/>
          </p:spPr>
          <p:txBody>
            <a:bodyPr wrap="square" lIns="0" tIns="0" rIns="0" bIns="0" rtlCol="0">
              <a:spAutoFit/>
            </a:bodyPr>
            <a:lstStyle/>
            <a:p>
              <a:pPr algn="ctr">
                <a:defRPr>
                  <a:latin typeface="Calibri"/>
                  <a:sym typeface="Calibri"/>
                </a:defRPr>
              </a:pPr>
              <a:r>
                <a:rPr lang="en-US" b="1" dirty="0">
                  <a:latin typeface="Calibri"/>
                  <a:ea typeface="Calibri"/>
                  <a:cs typeface="Calibri"/>
                  <a:sym typeface="Calibri"/>
                </a:rPr>
                <a:t>The Complete</a:t>
              </a:r>
            </a:p>
            <a:p>
              <a:pPr algn="ctr">
                <a:defRPr>
                  <a:latin typeface="Calibri"/>
                  <a:sym typeface="Calibri"/>
                </a:defRPr>
              </a:pPr>
              <a:r>
                <a:rPr lang="en-US" b="1" dirty="0">
                  <a:latin typeface="Calibri"/>
                  <a:ea typeface="Calibri"/>
                  <a:cs typeface="Calibri"/>
                  <a:sym typeface="Calibri"/>
                </a:rPr>
                <a:t>Human Reference Genome</a:t>
              </a:r>
            </a:p>
          </p:txBody>
        </p:sp>
        <p:cxnSp>
          <p:nvCxnSpPr>
            <p:cNvPr id="21" name="Straight Arrow Connector 20">
              <a:extLst>
                <a:ext uri="{FF2B5EF4-FFF2-40B4-BE49-F238E27FC236}">
                  <a16:creationId xmlns:a16="http://schemas.microsoft.com/office/drawing/2014/main" id="{EB090E15-1218-EC10-2B16-36563CD5F36F}"/>
                </a:ext>
              </a:extLst>
            </p:cNvPr>
            <p:cNvCxnSpPr>
              <a:cxnSpLocks/>
            </p:cNvCxnSpPr>
            <p:nvPr/>
          </p:nvCxnSpPr>
          <p:spPr>
            <a:xfrm>
              <a:off x="1625990" y="3645846"/>
              <a:ext cx="0" cy="278973"/>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9EB62631-0E3F-4D9D-9365-29CAE7528ED6}"/>
              </a:ext>
            </a:extLst>
          </p:cNvPr>
          <p:cNvGrpSpPr/>
          <p:nvPr/>
        </p:nvGrpSpPr>
        <p:grpSpPr>
          <a:xfrm>
            <a:off x="7091632" y="1153967"/>
            <a:ext cx="2033182" cy="3562847"/>
            <a:chOff x="5567632" y="1153966"/>
            <a:chExt cx="2033182" cy="3562847"/>
          </a:xfrm>
        </p:grpSpPr>
        <p:grpSp>
          <p:nvGrpSpPr>
            <p:cNvPr id="34" name="Group 33">
              <a:extLst>
                <a:ext uri="{FF2B5EF4-FFF2-40B4-BE49-F238E27FC236}">
                  <a16:creationId xmlns:a16="http://schemas.microsoft.com/office/drawing/2014/main" id="{1C9CDCF3-835C-E3BE-E229-875EBF5BD97A}"/>
                </a:ext>
              </a:extLst>
            </p:cNvPr>
            <p:cNvGrpSpPr/>
            <p:nvPr/>
          </p:nvGrpSpPr>
          <p:grpSpPr>
            <a:xfrm>
              <a:off x="6145104" y="2097049"/>
              <a:ext cx="896289" cy="732710"/>
              <a:chOff x="6145104" y="2097049"/>
              <a:chExt cx="896289" cy="732710"/>
            </a:xfrm>
          </p:grpSpPr>
          <p:cxnSp>
            <p:nvCxnSpPr>
              <p:cNvPr id="52" name="Straight Connector 51">
                <a:extLst>
                  <a:ext uri="{FF2B5EF4-FFF2-40B4-BE49-F238E27FC236}">
                    <a16:creationId xmlns:a16="http://schemas.microsoft.com/office/drawing/2014/main" id="{23FBC7AD-A77E-FEB8-E112-743A80B88E50}"/>
                  </a:ext>
                </a:extLst>
              </p:cNvPr>
              <p:cNvCxnSpPr>
                <a:cxnSpLocks/>
              </p:cNvCxnSpPr>
              <p:nvPr/>
            </p:nvCxnSpPr>
            <p:spPr>
              <a:xfrm>
                <a:off x="6590862" y="2097049"/>
                <a:ext cx="0" cy="307790"/>
              </a:xfrm>
              <a:prstGeom prst="line">
                <a:avLst/>
              </a:prstGeom>
              <a:noFill/>
              <a:ln w="28575" cap="flat" cmpd="sng" algn="ctr">
                <a:solidFill>
                  <a:sysClr val="windowText" lastClr="000000"/>
                </a:solidFill>
                <a:prstDash val="solid"/>
                <a:miter lim="800000"/>
              </a:ln>
              <a:effectLst/>
            </p:spPr>
          </p:cxnSp>
          <p:sp>
            <p:nvSpPr>
              <p:cNvPr id="53" name="TextBox 52">
                <a:extLst>
                  <a:ext uri="{FF2B5EF4-FFF2-40B4-BE49-F238E27FC236}">
                    <a16:creationId xmlns:a16="http://schemas.microsoft.com/office/drawing/2014/main" id="{B436A254-BB25-98C8-81A9-EDC37459DC29}"/>
                  </a:ext>
                </a:extLst>
              </p:cNvPr>
              <p:cNvSpPr txBox="1"/>
              <p:nvPr/>
            </p:nvSpPr>
            <p:spPr>
              <a:xfrm>
                <a:off x="6145104" y="2441063"/>
                <a:ext cx="896289" cy="388696"/>
              </a:xfrm>
              <a:prstGeom prst="rect">
                <a:avLst/>
              </a:prstGeom>
              <a:noFill/>
            </p:spPr>
            <p:txBody>
              <a:bodyPr wrap="square">
                <a:spAutoFit/>
              </a:bodyPr>
              <a:lstStyle/>
              <a:p>
                <a:pPr marR="1270" algn="ctr">
                  <a:lnSpc>
                    <a:spcPct val="107000"/>
                  </a:lnSpc>
                  <a:defRPr>
                    <a:latin typeface="Calibri"/>
                    <a:sym typeface="Calibri"/>
                  </a:defRPr>
                </a:pPr>
                <a:r>
                  <a:rPr lang="en-US" b="1" kern="0" dirty="0">
                    <a:solidFill>
                      <a:srgbClr val="000000"/>
                    </a:solidFill>
                    <a:latin typeface="Calibri"/>
                    <a:ea typeface="Calibri"/>
                    <a:cs typeface="Calibri"/>
                    <a:sym typeface="Calibri"/>
                  </a:rPr>
                  <a:t>Today</a:t>
                </a:r>
                <a:endParaRPr lang="en-US" b="1" kern="0" dirty="0">
                  <a:solidFill>
                    <a:prstClr val="black">
                      <a:lumMod val="50000"/>
                      <a:lumOff val="50000"/>
                    </a:prstClr>
                  </a:solidFill>
                  <a:latin typeface="Calibri"/>
                  <a:ea typeface="Calibri"/>
                  <a:cs typeface="Calibri"/>
                  <a:sym typeface="Calibri"/>
                </a:endParaRPr>
              </a:p>
            </p:txBody>
          </p:sp>
        </p:grpSp>
        <p:pic>
          <p:nvPicPr>
            <p:cNvPr id="57" name="Picture 56">
              <a:extLst>
                <a:ext uri="{FF2B5EF4-FFF2-40B4-BE49-F238E27FC236}">
                  <a16:creationId xmlns:a16="http://schemas.microsoft.com/office/drawing/2014/main" id="{BF5F9988-D718-23ED-09F9-EF6A755B4F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7632" y="1153966"/>
              <a:ext cx="2033182" cy="867424"/>
            </a:xfrm>
            <a:prstGeom prst="rect">
              <a:avLst/>
            </a:prstGeom>
          </p:spPr>
        </p:pic>
        <p:sp>
          <p:nvSpPr>
            <p:cNvPr id="58" name="TextBox 57">
              <a:extLst>
                <a:ext uri="{FF2B5EF4-FFF2-40B4-BE49-F238E27FC236}">
                  <a16:creationId xmlns:a16="http://schemas.microsoft.com/office/drawing/2014/main" id="{E0C5DF1A-651A-F554-6C80-BFBEC1E7E48E}"/>
                </a:ext>
              </a:extLst>
            </p:cNvPr>
            <p:cNvSpPr txBox="1"/>
            <p:nvPr/>
          </p:nvSpPr>
          <p:spPr>
            <a:xfrm>
              <a:off x="5693781" y="3885816"/>
              <a:ext cx="1794163" cy="830997"/>
            </a:xfrm>
            <a:prstGeom prst="rect">
              <a:avLst/>
            </a:prstGeom>
            <a:noFill/>
          </p:spPr>
          <p:txBody>
            <a:bodyPr wrap="square" lIns="0" tIns="0" rIns="0" bIns="0" rtlCol="0">
              <a:spAutoFit/>
            </a:bodyPr>
            <a:lstStyle/>
            <a:p>
              <a:pPr algn="ctr">
                <a:defRPr>
                  <a:latin typeface="Calibri"/>
                  <a:sym typeface="Calibri"/>
                </a:defRPr>
              </a:pPr>
              <a:r>
                <a:rPr lang="en-US" b="1" dirty="0">
                  <a:latin typeface="Calibri"/>
                  <a:ea typeface="Calibri"/>
                  <a:cs typeface="Calibri"/>
                  <a:sym typeface="Calibri"/>
                </a:rPr>
                <a:t>The Complete Human &amp; Plant Chromosomes</a:t>
              </a:r>
            </a:p>
          </p:txBody>
        </p:sp>
        <p:cxnSp>
          <p:nvCxnSpPr>
            <p:cNvPr id="22" name="Straight Arrow Connector 21">
              <a:extLst>
                <a:ext uri="{FF2B5EF4-FFF2-40B4-BE49-F238E27FC236}">
                  <a16:creationId xmlns:a16="http://schemas.microsoft.com/office/drawing/2014/main" id="{2903E9C5-E2A3-079C-CE3D-6E29C32576C2}"/>
                </a:ext>
              </a:extLst>
            </p:cNvPr>
            <p:cNvCxnSpPr>
              <a:cxnSpLocks/>
            </p:cNvCxnSpPr>
            <p:nvPr/>
          </p:nvCxnSpPr>
          <p:spPr>
            <a:xfrm>
              <a:off x="6590862" y="2749550"/>
              <a:ext cx="0" cy="118872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46D52CFE-0498-B918-6F90-0155B54151A8}"/>
              </a:ext>
            </a:extLst>
          </p:cNvPr>
          <p:cNvGrpSpPr/>
          <p:nvPr/>
        </p:nvGrpSpPr>
        <p:grpSpPr>
          <a:xfrm>
            <a:off x="9161219" y="2441064"/>
            <a:ext cx="1437111" cy="2275749"/>
            <a:chOff x="7637218" y="2441063"/>
            <a:chExt cx="1437111" cy="2275749"/>
          </a:xfrm>
        </p:grpSpPr>
        <p:sp>
          <p:nvSpPr>
            <p:cNvPr id="55" name="TextBox 54">
              <a:extLst>
                <a:ext uri="{FF2B5EF4-FFF2-40B4-BE49-F238E27FC236}">
                  <a16:creationId xmlns:a16="http://schemas.microsoft.com/office/drawing/2014/main" id="{A90BE6AE-A34D-F396-1015-38D3A62FC54C}"/>
                </a:ext>
              </a:extLst>
            </p:cNvPr>
            <p:cNvSpPr txBox="1"/>
            <p:nvPr/>
          </p:nvSpPr>
          <p:spPr>
            <a:xfrm>
              <a:off x="8282685" y="2441063"/>
              <a:ext cx="146176" cy="388696"/>
            </a:xfrm>
            <a:prstGeom prst="rect">
              <a:avLst/>
            </a:prstGeom>
            <a:noFill/>
          </p:spPr>
          <p:txBody>
            <a:bodyPr wrap="square">
              <a:spAutoFit/>
            </a:bodyPr>
            <a:lstStyle/>
            <a:p>
              <a:pPr marR="1270" algn="ctr">
                <a:lnSpc>
                  <a:spcPct val="107000"/>
                </a:lnSpc>
                <a:defRPr>
                  <a:latin typeface="Calibri"/>
                  <a:sym typeface="Calibri"/>
                </a:defRPr>
              </a:pPr>
              <a:r>
                <a:rPr lang="en-US" b="1" kern="0" dirty="0">
                  <a:solidFill>
                    <a:srgbClr val="000000"/>
                  </a:solidFill>
                  <a:latin typeface="Calibri"/>
                  <a:ea typeface="Calibri"/>
                  <a:cs typeface="Calibri"/>
                  <a:sym typeface="Calibri"/>
                </a:rPr>
                <a:t>?</a:t>
              </a:r>
              <a:endParaRPr lang="en-US" b="1" kern="0" dirty="0">
                <a:solidFill>
                  <a:prstClr val="black">
                    <a:lumMod val="50000"/>
                    <a:lumOff val="50000"/>
                  </a:prstClr>
                </a:solidFill>
                <a:latin typeface="Calibri"/>
                <a:ea typeface="Calibri"/>
                <a:cs typeface="Calibri"/>
                <a:sym typeface="Calibri"/>
              </a:endParaRPr>
            </a:p>
          </p:txBody>
        </p:sp>
        <p:sp>
          <p:nvSpPr>
            <p:cNvPr id="65" name="TextBox 64">
              <a:extLst>
                <a:ext uri="{FF2B5EF4-FFF2-40B4-BE49-F238E27FC236}">
                  <a16:creationId xmlns:a16="http://schemas.microsoft.com/office/drawing/2014/main" id="{9C70201E-06F7-453F-54E5-2C94A9151E75}"/>
                </a:ext>
              </a:extLst>
            </p:cNvPr>
            <p:cNvSpPr txBox="1"/>
            <p:nvPr/>
          </p:nvSpPr>
          <p:spPr>
            <a:xfrm>
              <a:off x="7637218" y="3885815"/>
              <a:ext cx="1437111" cy="830997"/>
            </a:xfrm>
            <a:prstGeom prst="rect">
              <a:avLst/>
            </a:prstGeom>
            <a:noFill/>
          </p:spPr>
          <p:txBody>
            <a:bodyPr wrap="square" lIns="0" tIns="0" rIns="0" bIns="0" rtlCol="0">
              <a:spAutoFit/>
            </a:bodyPr>
            <a:lstStyle/>
            <a:p>
              <a:pPr algn="ctr">
                <a:defRPr>
                  <a:latin typeface="Calibri"/>
                  <a:sym typeface="Calibri"/>
                </a:defRPr>
              </a:pPr>
              <a:r>
                <a:rPr lang="en-US" b="1" dirty="0">
                  <a:latin typeface="Calibri"/>
                  <a:ea typeface="Calibri"/>
                  <a:cs typeface="Calibri"/>
                  <a:sym typeface="Calibri"/>
                </a:rPr>
                <a:t>A Complete</a:t>
              </a:r>
              <a:br>
                <a:rPr lang="en-US" b="1" dirty="0">
                  <a:latin typeface="Calibri"/>
                  <a:ea typeface="Calibri"/>
                  <a:cs typeface="Calibri"/>
                </a:rPr>
              </a:br>
              <a:r>
                <a:rPr lang="en-US" b="1" dirty="0">
                  <a:latin typeface="Calibri"/>
                  <a:ea typeface="Calibri"/>
                  <a:cs typeface="Calibri"/>
                  <a:sym typeface="Calibri"/>
                </a:rPr>
                <a:t>Human Genome</a:t>
              </a:r>
            </a:p>
          </p:txBody>
        </p:sp>
        <p:cxnSp>
          <p:nvCxnSpPr>
            <p:cNvPr id="27" name="Straight Arrow Connector 26">
              <a:extLst>
                <a:ext uri="{FF2B5EF4-FFF2-40B4-BE49-F238E27FC236}">
                  <a16:creationId xmlns:a16="http://schemas.microsoft.com/office/drawing/2014/main" id="{ACBF8AC8-C90A-9A08-C36B-E08F4E793F27}"/>
                </a:ext>
              </a:extLst>
            </p:cNvPr>
            <p:cNvCxnSpPr>
              <a:cxnSpLocks/>
            </p:cNvCxnSpPr>
            <p:nvPr/>
          </p:nvCxnSpPr>
          <p:spPr>
            <a:xfrm>
              <a:off x="8352100" y="2782028"/>
              <a:ext cx="0" cy="114300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873D0968-8E10-83B1-D69E-1C25E95299E5}"/>
              </a:ext>
            </a:extLst>
          </p:cNvPr>
          <p:cNvSpPr/>
          <p:nvPr/>
        </p:nvSpPr>
        <p:spPr>
          <a:xfrm>
            <a:off x="9161218" y="4915592"/>
            <a:ext cx="1506782" cy="1384995"/>
          </a:xfrm>
          <a:prstGeom prst="rect">
            <a:avLst/>
          </a:prstGeom>
        </p:spPr>
        <p:txBody>
          <a:bodyPr wrap="square" lIns="0" tIns="0" rIns="0" bIns="0">
            <a:spAutoFit/>
          </a:bodyPr>
          <a:lstStyle/>
          <a:p>
            <a:pPr>
              <a:defRPr>
                <a:latin typeface="Calibri"/>
                <a:sym typeface="Calibri"/>
              </a:defRPr>
            </a:pPr>
            <a:r>
              <a:rPr lang="en-US" b="1" dirty="0">
                <a:solidFill>
                  <a:srgbClr val="4473C4"/>
                </a:solidFill>
                <a:latin typeface="Calibri"/>
                <a:ea typeface="Calibri"/>
                <a:cs typeface="Calibri"/>
                <a:sym typeface="Calibri"/>
              </a:rPr>
              <a:t>No expertise,</a:t>
            </a:r>
            <a:br>
              <a:rPr lang="en-US" b="1" dirty="0">
                <a:solidFill>
                  <a:srgbClr val="4473C4"/>
                </a:solidFill>
                <a:latin typeface="Calibri"/>
                <a:ea typeface="Calibri"/>
                <a:cs typeface="Calibri"/>
              </a:rPr>
            </a:br>
            <a:r>
              <a:rPr lang="en-US" b="1" dirty="0">
                <a:solidFill>
                  <a:srgbClr val="4473C4"/>
                </a:solidFill>
                <a:latin typeface="Calibri"/>
                <a:ea typeface="Calibri"/>
                <a:cs typeface="Calibri"/>
                <a:sym typeface="Calibri"/>
              </a:rPr>
              <a:t>Limited</a:t>
            </a:r>
            <a:br>
              <a:rPr lang="en-US" b="1" dirty="0">
                <a:solidFill>
                  <a:srgbClr val="4473C4"/>
                </a:solidFill>
                <a:latin typeface="Calibri"/>
                <a:ea typeface="Calibri"/>
                <a:cs typeface="Calibri"/>
              </a:rPr>
            </a:br>
            <a:r>
              <a:rPr lang="en-US" b="1" dirty="0">
                <a:solidFill>
                  <a:srgbClr val="4473C4"/>
                </a:solidFill>
                <a:latin typeface="Calibri"/>
                <a:ea typeface="Calibri"/>
                <a:cs typeface="Calibri"/>
                <a:sym typeface="Calibri"/>
              </a:rPr>
              <a:t>resources, quick, and</a:t>
            </a:r>
            <a:br>
              <a:rPr lang="en-US" b="1" dirty="0">
                <a:solidFill>
                  <a:srgbClr val="4473C4"/>
                </a:solidFill>
                <a:latin typeface="Calibri"/>
                <a:ea typeface="Calibri"/>
                <a:cs typeface="Calibri"/>
              </a:rPr>
            </a:br>
            <a:r>
              <a:rPr lang="en-US" b="1" dirty="0">
                <a:solidFill>
                  <a:srgbClr val="4473C4"/>
                </a:solidFill>
                <a:latin typeface="Calibri"/>
                <a:ea typeface="Calibri"/>
                <a:cs typeface="Calibri"/>
                <a:sym typeface="Calibri"/>
              </a:rPr>
              <a:t>accurate</a:t>
            </a:r>
          </a:p>
        </p:txBody>
      </p:sp>
    </p:spTree>
    <p:extLst>
      <p:ext uri="{BB962C8B-B14F-4D97-AF65-F5344CB8AC3E}">
        <p14:creationId xmlns:p14="http://schemas.microsoft.com/office/powerpoint/2010/main" val="23164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9" grpId="0"/>
      <p:bldP spid="64"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F84F7202-A13F-AC48-A584-E04E0CBCD10D}"/>
              </a:ext>
            </a:extLst>
          </p:cNvPr>
          <p:cNvSpPr/>
          <p:nvPr/>
        </p:nvSpPr>
        <p:spPr>
          <a:xfrm>
            <a:off x="7755367" y="980728"/>
            <a:ext cx="2775133" cy="5181096"/>
          </a:xfrm>
          <a:prstGeom prst="roundRect">
            <a:avLst/>
          </a:prstGeom>
          <a:noFill/>
          <a:ln w="57150">
            <a:solidFill>
              <a:srgbClr val="BF0600"/>
            </a:solidFill>
          </a:ln>
          <a:effectLst/>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latin typeface="Calibri"/>
              <a:ea typeface="Calibri"/>
              <a:cs typeface="Calibri"/>
              <a:sym typeface="Calibri"/>
            </a:endParaRPr>
          </a:p>
        </p:txBody>
      </p:sp>
      <p:pic>
        <p:nvPicPr>
          <p:cNvPr id="12" name="Picture 11" descr="A picture containing Teams&#10;&#10;Description automatically generated">
            <a:extLst>
              <a:ext uri="{FF2B5EF4-FFF2-40B4-BE49-F238E27FC236}">
                <a16:creationId xmlns:a16="http://schemas.microsoft.com/office/drawing/2014/main" id="{68708CD2-00C9-A848-B84A-9DE9E9B58C09}"/>
              </a:ext>
            </a:extLst>
          </p:cNvPr>
          <p:cNvPicPr>
            <a:picLocks noChangeAspect="1"/>
          </p:cNvPicPr>
          <p:nvPr/>
        </p:nvPicPr>
        <p:blipFill>
          <a:blip r:embed="rId2"/>
          <a:stretch>
            <a:fillRect/>
          </a:stretch>
        </p:blipFill>
        <p:spPr>
          <a:xfrm>
            <a:off x="3863752" y="3485470"/>
            <a:ext cx="2064415" cy="2115478"/>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6C99F960-F9D4-DD4D-8075-D084ADC9E26B}"/>
              </a:ext>
            </a:extLst>
          </p:cNvPr>
          <p:cNvSpPr txBox="1"/>
          <p:nvPr/>
        </p:nvSpPr>
        <p:spPr>
          <a:xfrm>
            <a:off x="1669900" y="2672606"/>
            <a:ext cx="2293993"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effectLst/>
                <a:uLnTx/>
                <a:uFillTx/>
                <a:latin typeface="Calibri"/>
                <a:ea typeface="Calibri"/>
                <a:cs typeface="Calibri"/>
                <a:sym typeface="Calibri"/>
              </a:rPr>
              <a:t>Sample Collection</a:t>
            </a:r>
          </a:p>
        </p:txBody>
      </p:sp>
      <p:sp>
        <p:nvSpPr>
          <p:cNvPr id="6" name="TextBox 5">
            <a:extLst>
              <a:ext uri="{FF2B5EF4-FFF2-40B4-BE49-F238E27FC236}">
                <a16:creationId xmlns:a16="http://schemas.microsoft.com/office/drawing/2014/main" id="{CD6AFFD6-A903-C641-94CD-0BFA72ADCCDD}"/>
              </a:ext>
            </a:extLst>
          </p:cNvPr>
          <p:cNvSpPr txBox="1"/>
          <p:nvPr/>
        </p:nvSpPr>
        <p:spPr>
          <a:xfrm>
            <a:off x="4155292" y="5565026"/>
            <a:ext cx="163314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noProof="0" dirty="0">
                <a:ln>
                  <a:noFill/>
                </a:ln>
                <a:effectLst/>
                <a:uLnTx/>
                <a:uFillTx/>
                <a:latin typeface="Calibri"/>
                <a:ea typeface="Calibri"/>
                <a:cs typeface="Calibri"/>
                <a:sym typeface="Calibri"/>
              </a:rPr>
              <a:t>Library Preparation</a:t>
            </a:r>
            <a:endParaRPr kumimoji="0" lang="en-US" b="1" i="0" u="none" strike="noStrike" kern="1200" cap="none" spc="0" normalizeH="0" baseline="0" noProof="0" dirty="0">
              <a:ln>
                <a:noFill/>
              </a:ln>
              <a:effectLst/>
              <a:uLnTx/>
              <a:uFillTx/>
              <a:latin typeface="Calibri"/>
              <a:ea typeface="Calibri"/>
              <a:cs typeface="Calibri"/>
              <a:sym typeface="Calibri"/>
            </a:endParaRPr>
          </a:p>
        </p:txBody>
      </p:sp>
      <p:sp>
        <p:nvSpPr>
          <p:cNvPr id="7" name="TextBox 6">
            <a:extLst>
              <a:ext uri="{FF2B5EF4-FFF2-40B4-BE49-F238E27FC236}">
                <a16:creationId xmlns:a16="http://schemas.microsoft.com/office/drawing/2014/main" id="{C482F1AA-9D5A-5B43-B03C-27ACE6F5BDF7}"/>
              </a:ext>
            </a:extLst>
          </p:cNvPr>
          <p:cNvSpPr txBox="1"/>
          <p:nvPr/>
        </p:nvSpPr>
        <p:spPr>
          <a:xfrm>
            <a:off x="6530342" y="3140968"/>
            <a:ext cx="163314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lang="en-US" sz="2000" b="1" dirty="0">
                <a:latin typeface="Calibri"/>
                <a:ea typeface="Calibri"/>
                <a:cs typeface="Calibri"/>
                <a:sym typeface="Calibri"/>
              </a:rPr>
              <a:t>Sequencing</a:t>
            </a:r>
            <a:endParaRPr kumimoji="0" lang="en-US" b="1" i="0" u="none" strike="noStrike" kern="1200" cap="none" spc="0" normalizeH="0" baseline="0" noProof="0" dirty="0">
              <a:ln>
                <a:noFill/>
              </a:ln>
              <a:effectLst/>
              <a:uLnTx/>
              <a:uFillTx/>
              <a:latin typeface="Calibri"/>
              <a:ea typeface="Calibri"/>
              <a:cs typeface="Calibri"/>
              <a:sym typeface="Calibri"/>
            </a:endParaRPr>
          </a:p>
        </p:txBody>
      </p:sp>
      <p:sp>
        <p:nvSpPr>
          <p:cNvPr id="8" name="TextBox 7">
            <a:extLst>
              <a:ext uri="{FF2B5EF4-FFF2-40B4-BE49-F238E27FC236}">
                <a16:creationId xmlns:a16="http://schemas.microsoft.com/office/drawing/2014/main" id="{60F99D06-BB2D-594C-B115-3F158F0CB381}"/>
              </a:ext>
            </a:extLst>
          </p:cNvPr>
          <p:cNvSpPr txBox="1"/>
          <p:nvPr/>
        </p:nvSpPr>
        <p:spPr>
          <a:xfrm>
            <a:off x="7864972" y="5363924"/>
            <a:ext cx="244190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lang="en-US" sz="2000" b="1" dirty="0">
                <a:effectLst>
                  <a:glow rad="101600">
                    <a:schemeClr val="bg1">
                      <a:alpha val="60000"/>
                    </a:schemeClr>
                  </a:glow>
                </a:effectLst>
                <a:latin typeface="Calibri"/>
                <a:ea typeface="Calibri"/>
                <a:cs typeface="Calibri"/>
                <a:sym typeface="Calibri"/>
              </a:rPr>
              <a:t>Genomic Analyses</a:t>
            </a:r>
            <a:endParaRPr kumimoji="0" lang="en-US" b="1" i="0" u="none" strike="noStrike" kern="1200" cap="none" spc="0" normalizeH="0" baseline="0" noProof="0" dirty="0">
              <a:effectLst>
                <a:glow rad="101600">
                  <a:schemeClr val="bg1">
                    <a:alpha val="60000"/>
                  </a:schemeClr>
                </a:glow>
              </a:effectLst>
              <a:uLnTx/>
              <a:uFillTx/>
              <a:latin typeface="Calibri"/>
              <a:ea typeface="Calibri"/>
              <a:cs typeface="Calibri"/>
              <a:sym typeface="Calibri"/>
            </a:endParaRPr>
          </a:p>
        </p:txBody>
      </p:sp>
      <p:sp>
        <p:nvSpPr>
          <p:cNvPr id="32" name="TextBox 31">
            <a:extLst>
              <a:ext uri="{FF2B5EF4-FFF2-40B4-BE49-F238E27FC236}">
                <a16:creationId xmlns:a16="http://schemas.microsoft.com/office/drawing/2014/main" id="{99D49FA3-639D-AB4F-9601-A12386401595}"/>
              </a:ext>
            </a:extLst>
          </p:cNvPr>
          <p:cNvSpPr txBox="1"/>
          <p:nvPr/>
        </p:nvSpPr>
        <p:spPr>
          <a:xfrm>
            <a:off x="2142296" y="5099490"/>
            <a:ext cx="143609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effectLst/>
                <a:uLnTx/>
                <a:uFillTx/>
                <a:latin typeface="Calibri"/>
                <a:ea typeface="Calibri"/>
                <a:cs typeface="Calibri"/>
                <a:sym typeface="Calibri"/>
              </a:rPr>
              <a:t>DNA </a:t>
            </a:r>
          </a:p>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effectLst/>
                <a:uLnTx/>
                <a:uFillTx/>
                <a:latin typeface="Calibri"/>
                <a:ea typeface="Calibri"/>
                <a:cs typeface="Calibri"/>
                <a:sym typeface="Calibri"/>
              </a:rPr>
              <a:t>Molecule</a:t>
            </a:r>
          </a:p>
        </p:txBody>
      </p:sp>
      <p:sp>
        <p:nvSpPr>
          <p:cNvPr id="33" name="TextBox 32">
            <a:extLst>
              <a:ext uri="{FF2B5EF4-FFF2-40B4-BE49-F238E27FC236}">
                <a16:creationId xmlns:a16="http://schemas.microsoft.com/office/drawing/2014/main" id="{A60CD105-1C91-7B49-8620-8062A1FD9007}"/>
              </a:ext>
            </a:extLst>
          </p:cNvPr>
          <p:cNvSpPr txBox="1"/>
          <p:nvPr/>
        </p:nvSpPr>
        <p:spPr>
          <a:xfrm>
            <a:off x="4542134" y="1716310"/>
            <a:ext cx="1720416" cy="923330"/>
          </a:xfrm>
          <a:prstGeom prst="rect">
            <a:avLst/>
          </a:prstGeom>
          <a:noFill/>
        </p:spPr>
        <p:txBody>
          <a:bodyPr wrap="square" rtlCol="0">
            <a:spAutoFit/>
          </a:bodyPr>
          <a:lstStyle/>
          <a:p>
            <a:pPr marL="0" marR="0" lvl="0" indent="0" algn="ctr" defTabSz="457200" rtl="0" eaLnBrk="1" fontAlgn="auto" latinLnBrk="0" hangingPunct="1">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effectLst/>
                <a:uLnTx/>
                <a:uFillTx/>
                <a:latin typeface="Calibri"/>
                <a:ea typeface="Calibri"/>
                <a:cs typeface="Calibri"/>
                <a:sym typeface="Calibri"/>
              </a:rPr>
              <a:t>Prepared DNA Fragments</a:t>
            </a:r>
          </a:p>
        </p:txBody>
      </p:sp>
      <p:sp>
        <p:nvSpPr>
          <p:cNvPr id="34" name="TextBox 33">
            <a:extLst>
              <a:ext uri="{FF2B5EF4-FFF2-40B4-BE49-F238E27FC236}">
                <a16:creationId xmlns:a16="http://schemas.microsoft.com/office/drawing/2014/main" id="{C0BB8816-5189-4D45-9E09-A500DDC0662C}"/>
              </a:ext>
            </a:extLst>
          </p:cNvPr>
          <p:cNvSpPr txBox="1"/>
          <p:nvPr/>
        </p:nvSpPr>
        <p:spPr>
          <a:xfrm>
            <a:off x="8184232" y="2204864"/>
            <a:ext cx="2346269"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lang="en-US" sz="2000" b="1" dirty="0">
                <a:latin typeface="Calibri"/>
                <a:ea typeface="Calibri"/>
                <a:cs typeface="Calibri"/>
                <a:sym typeface="Calibri"/>
              </a:rPr>
              <a:t>Raw Sequencing Data</a:t>
            </a:r>
          </a:p>
        </p:txBody>
      </p:sp>
      <p:pic>
        <p:nvPicPr>
          <p:cNvPr id="36" name="Picture 35">
            <a:extLst>
              <a:ext uri="{FF2B5EF4-FFF2-40B4-BE49-F238E27FC236}">
                <a16:creationId xmlns:a16="http://schemas.microsoft.com/office/drawing/2014/main" id="{97142965-8503-6B46-B81B-B7E9E10DF3B3}"/>
              </a:ext>
            </a:extLst>
          </p:cNvPr>
          <p:cNvPicPr>
            <a:picLocks noChangeAspect="1"/>
          </p:cNvPicPr>
          <p:nvPr/>
        </p:nvPicPr>
        <p:blipFill>
          <a:blip r:embed="rId3"/>
          <a:stretch>
            <a:fillRect/>
          </a:stretch>
        </p:blipFill>
        <p:spPr>
          <a:xfrm rot="21164725">
            <a:off x="4417679" y="1228211"/>
            <a:ext cx="1835272" cy="492690"/>
          </a:xfrm>
          <a:prstGeom prst="rect">
            <a:avLst/>
          </a:prstGeom>
          <a:effectLst>
            <a:outerShdw blurRad="50800" dist="38100" dir="2700000" algn="tl" rotWithShape="0">
              <a:prstClr val="black">
                <a:alpha val="40000"/>
              </a:prstClr>
            </a:outerShdw>
          </a:effectLst>
        </p:spPr>
      </p:pic>
      <p:sp>
        <p:nvSpPr>
          <p:cNvPr id="11" name="Freeform 10">
            <a:extLst>
              <a:ext uri="{FF2B5EF4-FFF2-40B4-BE49-F238E27FC236}">
                <a16:creationId xmlns:a16="http://schemas.microsoft.com/office/drawing/2014/main" id="{68909C92-69A0-2B47-9D4C-9BE2E67B3B4F}"/>
              </a:ext>
            </a:extLst>
          </p:cNvPr>
          <p:cNvSpPr/>
          <p:nvPr/>
        </p:nvSpPr>
        <p:spPr>
          <a:xfrm>
            <a:off x="2530381" y="3126054"/>
            <a:ext cx="1134518" cy="1221633"/>
          </a:xfrm>
          <a:custGeom>
            <a:avLst/>
            <a:gdLst>
              <a:gd name="connsiteX0" fmla="*/ 4224 w 1848014"/>
              <a:gd name="connsiteY0" fmla="*/ 0 h 1409076"/>
              <a:gd name="connsiteX1" fmla="*/ 289037 w 1848014"/>
              <a:gd name="connsiteY1" fmla="*/ 959371 h 1409076"/>
              <a:gd name="connsiteX2" fmla="*/ 1848014 w 1848014"/>
              <a:gd name="connsiteY2" fmla="*/ 1409076 h 1409076"/>
              <a:gd name="connsiteX3" fmla="*/ 1848014 w 1848014"/>
              <a:gd name="connsiteY3" fmla="*/ 1409076 h 1409076"/>
            </a:gdLst>
            <a:ahLst/>
            <a:cxnLst>
              <a:cxn ang="0">
                <a:pos x="connsiteX0" y="connsiteY0"/>
              </a:cxn>
              <a:cxn ang="0">
                <a:pos x="connsiteX1" y="connsiteY1"/>
              </a:cxn>
              <a:cxn ang="0">
                <a:pos x="connsiteX2" y="connsiteY2"/>
              </a:cxn>
              <a:cxn ang="0">
                <a:pos x="connsiteX3" y="connsiteY3"/>
              </a:cxn>
            </a:cxnLst>
            <a:rect l="l" t="t" r="r" b="b"/>
            <a:pathLst>
              <a:path w="1848014" h="1409076">
                <a:moveTo>
                  <a:pt x="4224" y="0"/>
                </a:moveTo>
                <a:cubicBezTo>
                  <a:pt x="-7019" y="362262"/>
                  <a:pt x="-18261" y="724525"/>
                  <a:pt x="289037" y="959371"/>
                </a:cubicBezTo>
                <a:cubicBezTo>
                  <a:pt x="596335" y="1194217"/>
                  <a:pt x="1848014" y="1409076"/>
                  <a:pt x="1848014" y="1409076"/>
                </a:cubicBezTo>
                <a:lnTo>
                  <a:pt x="1848014" y="1409076"/>
                </a:ln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sp>
        <p:nvSpPr>
          <p:cNvPr id="25" name="Freeform 24">
            <a:extLst>
              <a:ext uri="{FF2B5EF4-FFF2-40B4-BE49-F238E27FC236}">
                <a16:creationId xmlns:a16="http://schemas.microsoft.com/office/drawing/2014/main" id="{2A59F20C-52CD-A04A-A1A2-3ECFEA994F64}"/>
              </a:ext>
            </a:extLst>
          </p:cNvPr>
          <p:cNvSpPr/>
          <p:nvPr/>
        </p:nvSpPr>
        <p:spPr>
          <a:xfrm rot="1218361" flipV="1">
            <a:off x="4963254" y="2497908"/>
            <a:ext cx="1034291" cy="1221633"/>
          </a:xfrm>
          <a:custGeom>
            <a:avLst/>
            <a:gdLst>
              <a:gd name="connsiteX0" fmla="*/ 4224 w 1848014"/>
              <a:gd name="connsiteY0" fmla="*/ 0 h 1409076"/>
              <a:gd name="connsiteX1" fmla="*/ 289037 w 1848014"/>
              <a:gd name="connsiteY1" fmla="*/ 959371 h 1409076"/>
              <a:gd name="connsiteX2" fmla="*/ 1848014 w 1848014"/>
              <a:gd name="connsiteY2" fmla="*/ 1409076 h 1409076"/>
              <a:gd name="connsiteX3" fmla="*/ 1848014 w 1848014"/>
              <a:gd name="connsiteY3" fmla="*/ 1409076 h 1409076"/>
            </a:gdLst>
            <a:ahLst/>
            <a:cxnLst>
              <a:cxn ang="0">
                <a:pos x="connsiteX0" y="connsiteY0"/>
              </a:cxn>
              <a:cxn ang="0">
                <a:pos x="connsiteX1" y="connsiteY1"/>
              </a:cxn>
              <a:cxn ang="0">
                <a:pos x="connsiteX2" y="connsiteY2"/>
              </a:cxn>
              <a:cxn ang="0">
                <a:pos x="connsiteX3" y="connsiteY3"/>
              </a:cxn>
            </a:cxnLst>
            <a:rect l="l" t="t" r="r" b="b"/>
            <a:pathLst>
              <a:path w="1848014" h="1409076">
                <a:moveTo>
                  <a:pt x="4224" y="0"/>
                </a:moveTo>
                <a:cubicBezTo>
                  <a:pt x="-7019" y="362262"/>
                  <a:pt x="-18261" y="724525"/>
                  <a:pt x="289037" y="959371"/>
                </a:cubicBezTo>
                <a:cubicBezTo>
                  <a:pt x="596335" y="1194217"/>
                  <a:pt x="1848014" y="1409076"/>
                  <a:pt x="1848014" y="1409076"/>
                </a:cubicBezTo>
                <a:lnTo>
                  <a:pt x="1848014" y="1409076"/>
                </a:ln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sp>
        <p:nvSpPr>
          <p:cNvPr id="26" name="Freeform 25">
            <a:extLst>
              <a:ext uri="{FF2B5EF4-FFF2-40B4-BE49-F238E27FC236}">
                <a16:creationId xmlns:a16="http://schemas.microsoft.com/office/drawing/2014/main" id="{9DCFB76E-2B36-4747-87EA-A63F57CC7C71}"/>
              </a:ext>
            </a:extLst>
          </p:cNvPr>
          <p:cNvSpPr/>
          <p:nvPr/>
        </p:nvSpPr>
        <p:spPr>
          <a:xfrm rot="6251474" flipV="1">
            <a:off x="8337486" y="2910709"/>
            <a:ext cx="718936" cy="895399"/>
          </a:xfrm>
          <a:custGeom>
            <a:avLst/>
            <a:gdLst>
              <a:gd name="connsiteX0" fmla="*/ 4224 w 1848014"/>
              <a:gd name="connsiteY0" fmla="*/ 0 h 1409076"/>
              <a:gd name="connsiteX1" fmla="*/ 289037 w 1848014"/>
              <a:gd name="connsiteY1" fmla="*/ 959371 h 1409076"/>
              <a:gd name="connsiteX2" fmla="*/ 1848014 w 1848014"/>
              <a:gd name="connsiteY2" fmla="*/ 1409076 h 1409076"/>
              <a:gd name="connsiteX3" fmla="*/ 1848014 w 1848014"/>
              <a:gd name="connsiteY3" fmla="*/ 1409076 h 1409076"/>
            </a:gdLst>
            <a:ahLst/>
            <a:cxnLst>
              <a:cxn ang="0">
                <a:pos x="connsiteX0" y="connsiteY0"/>
              </a:cxn>
              <a:cxn ang="0">
                <a:pos x="connsiteX1" y="connsiteY1"/>
              </a:cxn>
              <a:cxn ang="0">
                <a:pos x="connsiteX2" y="connsiteY2"/>
              </a:cxn>
              <a:cxn ang="0">
                <a:pos x="connsiteX3" y="connsiteY3"/>
              </a:cxn>
            </a:cxnLst>
            <a:rect l="l" t="t" r="r" b="b"/>
            <a:pathLst>
              <a:path w="1848014" h="1409076">
                <a:moveTo>
                  <a:pt x="4224" y="0"/>
                </a:moveTo>
                <a:cubicBezTo>
                  <a:pt x="-7019" y="362262"/>
                  <a:pt x="-18261" y="724525"/>
                  <a:pt x="289037" y="959371"/>
                </a:cubicBezTo>
                <a:cubicBezTo>
                  <a:pt x="596335" y="1194217"/>
                  <a:pt x="1848014" y="1409076"/>
                  <a:pt x="1848014" y="1409076"/>
                </a:cubicBezTo>
                <a:lnTo>
                  <a:pt x="1848014" y="1409076"/>
                </a:ln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pic>
        <p:nvPicPr>
          <p:cNvPr id="27" name="Picture 6" descr="All nanopore sequencing devices">
            <a:extLst>
              <a:ext uri="{FF2B5EF4-FFF2-40B4-BE49-F238E27FC236}">
                <a16:creationId xmlns:a16="http://schemas.microsoft.com/office/drawing/2014/main" id="{7023C8DA-0604-B640-A480-0C645096C6D8}"/>
              </a:ext>
            </a:extLst>
          </p:cNvPr>
          <p:cNvPicPr>
            <a:picLocks noChangeAspect="1" noChangeArrowheads="1"/>
          </p:cNvPicPr>
          <p:nvPr/>
        </p:nvPicPr>
        <p:blipFill rotWithShape="1">
          <a:blip r:embed="rId4"/>
          <a:srcRect r="58179"/>
          <a:stretch/>
        </p:blipFill>
        <p:spPr bwMode="auto">
          <a:xfrm>
            <a:off x="6240016" y="2177975"/>
            <a:ext cx="1881536" cy="93885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E571C0E-2B0F-9143-9BBE-C1351E8E2CFF}"/>
              </a:ext>
            </a:extLst>
          </p:cNvPr>
          <p:cNvSpPr txBox="1"/>
          <p:nvPr/>
        </p:nvSpPr>
        <p:spPr>
          <a:xfrm>
            <a:off x="5796905" y="4444328"/>
            <a:ext cx="2019138" cy="646331"/>
          </a:xfrm>
          <a:prstGeom prst="rect">
            <a:avLst/>
          </a:prstGeom>
          <a:noFill/>
        </p:spPr>
        <p:txBody>
          <a:bodyPr wrap="square" rtlCol="0">
            <a:spAutoFit/>
          </a:bodyPr>
          <a:lstStyle/>
          <a:p>
            <a:pPr algn="ctr"/>
            <a:r>
              <a:rPr lang="en-US" sz="2000" b="1" dirty="0">
                <a:solidFill>
                  <a:srgbClr val="FF0000"/>
                </a:solidFill>
                <a:latin typeface="Calibri"/>
                <a:ea typeface="Calibri"/>
                <a:cs typeface="Calibri"/>
                <a:sym typeface="Calibri"/>
              </a:rPr>
              <a:t>Computational Steps</a:t>
            </a:r>
          </a:p>
        </p:txBody>
      </p:sp>
      <p:grpSp>
        <p:nvGrpSpPr>
          <p:cNvPr id="17" name="Group 16">
            <a:extLst>
              <a:ext uri="{FF2B5EF4-FFF2-40B4-BE49-F238E27FC236}">
                <a16:creationId xmlns:a16="http://schemas.microsoft.com/office/drawing/2014/main" id="{0F4EFC9A-603A-CA4A-A976-2C425E5E8E1A}"/>
              </a:ext>
            </a:extLst>
          </p:cNvPr>
          <p:cNvGrpSpPr/>
          <p:nvPr/>
        </p:nvGrpSpPr>
        <p:grpSpPr>
          <a:xfrm>
            <a:off x="1698535" y="4010591"/>
            <a:ext cx="1716997" cy="1258034"/>
            <a:chOff x="976557" y="7482329"/>
            <a:chExt cx="3585556" cy="2627118"/>
          </a:xfrm>
        </p:grpSpPr>
        <p:pic>
          <p:nvPicPr>
            <p:cNvPr id="48" name="Picture 47">
              <a:extLst>
                <a:ext uri="{FF2B5EF4-FFF2-40B4-BE49-F238E27FC236}">
                  <a16:creationId xmlns:a16="http://schemas.microsoft.com/office/drawing/2014/main" id="{F9BECBEF-C41A-B746-9A75-2DCE1EF45490}"/>
                </a:ext>
              </a:extLst>
            </p:cNvPr>
            <p:cNvPicPr>
              <a:picLocks noChangeAspect="1"/>
            </p:cNvPicPr>
            <p:nvPr/>
          </p:nvPicPr>
          <p:blipFill>
            <a:blip r:embed="rId5"/>
            <a:stretch>
              <a:fillRect/>
            </a:stretch>
          </p:blipFill>
          <p:spPr>
            <a:xfrm>
              <a:off x="976557" y="7680297"/>
              <a:ext cx="2034354" cy="2429150"/>
            </a:xfrm>
            <a:prstGeom prst="rect">
              <a:avLst/>
            </a:prstGeom>
          </p:spPr>
        </p:pic>
        <p:pic>
          <p:nvPicPr>
            <p:cNvPr id="49" name="Picture 48">
              <a:extLst>
                <a:ext uri="{FF2B5EF4-FFF2-40B4-BE49-F238E27FC236}">
                  <a16:creationId xmlns:a16="http://schemas.microsoft.com/office/drawing/2014/main" id="{81B05720-3C2E-3646-AE72-313B2CAF82C1}"/>
                </a:ext>
              </a:extLst>
            </p:cNvPr>
            <p:cNvPicPr>
              <a:picLocks noChangeAspect="1"/>
            </p:cNvPicPr>
            <p:nvPr/>
          </p:nvPicPr>
          <p:blipFill>
            <a:blip r:embed="rId6">
              <a:duotone>
                <a:schemeClr val="accent6">
                  <a:shade val="45000"/>
                  <a:satMod val="135000"/>
                </a:schemeClr>
                <a:prstClr val="white"/>
              </a:duotone>
            </a:blip>
            <a:stretch>
              <a:fillRect/>
            </a:stretch>
          </p:blipFill>
          <p:spPr>
            <a:xfrm rot="4672758">
              <a:off x="2661899" y="7483973"/>
              <a:ext cx="1610543" cy="1607256"/>
            </a:xfrm>
            <a:prstGeom prst="rect">
              <a:avLst/>
            </a:prstGeom>
          </p:spPr>
        </p:pic>
        <p:sp>
          <p:nvSpPr>
            <p:cNvPr id="50" name="Arc 49">
              <a:extLst>
                <a:ext uri="{FF2B5EF4-FFF2-40B4-BE49-F238E27FC236}">
                  <a16:creationId xmlns:a16="http://schemas.microsoft.com/office/drawing/2014/main" id="{E96CFA87-CE61-C64A-B8F1-E4EB4EAA5FE6}"/>
                </a:ext>
              </a:extLst>
            </p:cNvPr>
            <p:cNvSpPr/>
            <p:nvPr/>
          </p:nvSpPr>
          <p:spPr>
            <a:xfrm rot="1280361">
              <a:off x="3913257" y="8508696"/>
              <a:ext cx="648856" cy="319078"/>
            </a:xfrm>
            <a:prstGeom prst="arc">
              <a:avLst>
                <a:gd name="adj1" fmla="val 16200000"/>
                <a:gd name="adj2" fmla="val 20861098"/>
              </a:avLst>
            </a:prstGeom>
            <a:ln w="92075">
              <a:solidFill>
                <a:srgbClr val="FF612D"/>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Calibri"/>
                <a:ea typeface="Calibri"/>
                <a:cs typeface="Calibri"/>
                <a:sym typeface="Calibri"/>
              </a:endParaRPr>
            </a:p>
          </p:txBody>
        </p:sp>
        <p:sp>
          <p:nvSpPr>
            <p:cNvPr id="51" name="Arc 50">
              <a:extLst>
                <a:ext uri="{FF2B5EF4-FFF2-40B4-BE49-F238E27FC236}">
                  <a16:creationId xmlns:a16="http://schemas.microsoft.com/office/drawing/2014/main" id="{DC0B9465-989C-D040-95DC-DA4134F443FE}"/>
                </a:ext>
              </a:extLst>
            </p:cNvPr>
            <p:cNvSpPr/>
            <p:nvPr/>
          </p:nvSpPr>
          <p:spPr>
            <a:xfrm rot="1976593" flipV="1">
              <a:off x="3776748" y="8657014"/>
              <a:ext cx="648856" cy="319078"/>
            </a:xfrm>
            <a:prstGeom prst="arc">
              <a:avLst>
                <a:gd name="adj1" fmla="val 16200000"/>
                <a:gd name="adj2" fmla="val 20861098"/>
              </a:avLst>
            </a:prstGeom>
            <a:ln w="92075">
              <a:solidFill>
                <a:srgbClr val="FF612D"/>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Calibri"/>
                <a:ea typeface="Calibri"/>
                <a:cs typeface="Calibri"/>
                <a:sym typeface="Calibri"/>
              </a:endParaRPr>
            </a:p>
          </p:txBody>
        </p:sp>
        <p:sp>
          <p:nvSpPr>
            <p:cNvPr id="52" name="Arc 51">
              <a:extLst>
                <a:ext uri="{FF2B5EF4-FFF2-40B4-BE49-F238E27FC236}">
                  <a16:creationId xmlns:a16="http://schemas.microsoft.com/office/drawing/2014/main" id="{FA82F116-37B3-BF42-AAD4-170694B4E636}"/>
                </a:ext>
              </a:extLst>
            </p:cNvPr>
            <p:cNvSpPr/>
            <p:nvPr/>
          </p:nvSpPr>
          <p:spPr>
            <a:xfrm rot="1987043" flipH="1">
              <a:off x="2501734" y="7595833"/>
              <a:ext cx="648856" cy="319078"/>
            </a:xfrm>
            <a:prstGeom prst="arc">
              <a:avLst>
                <a:gd name="adj1" fmla="val 16200000"/>
                <a:gd name="adj2" fmla="val 20861098"/>
              </a:avLst>
            </a:prstGeom>
            <a:ln w="92075">
              <a:solidFill>
                <a:srgbClr val="FF612D"/>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Calibri"/>
                <a:ea typeface="Calibri"/>
                <a:cs typeface="Calibri"/>
                <a:sym typeface="Calibri"/>
              </a:endParaRPr>
            </a:p>
          </p:txBody>
        </p:sp>
        <p:sp>
          <p:nvSpPr>
            <p:cNvPr id="53" name="Arc 52">
              <a:extLst>
                <a:ext uri="{FF2B5EF4-FFF2-40B4-BE49-F238E27FC236}">
                  <a16:creationId xmlns:a16="http://schemas.microsoft.com/office/drawing/2014/main" id="{51686F91-ABC6-AF4C-A99E-2695F1EE2591}"/>
                </a:ext>
              </a:extLst>
            </p:cNvPr>
            <p:cNvSpPr/>
            <p:nvPr/>
          </p:nvSpPr>
          <p:spPr>
            <a:xfrm rot="1810581" flipH="1" flipV="1">
              <a:off x="2393149" y="7760013"/>
              <a:ext cx="648856" cy="319078"/>
            </a:xfrm>
            <a:prstGeom prst="arc">
              <a:avLst>
                <a:gd name="adj1" fmla="val 16200000"/>
                <a:gd name="adj2" fmla="val 20861098"/>
              </a:avLst>
            </a:prstGeom>
            <a:ln w="92075">
              <a:solidFill>
                <a:srgbClr val="FF612D"/>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Calibri"/>
                <a:ea typeface="Calibri"/>
                <a:cs typeface="Calibri"/>
                <a:sym typeface="Calibri"/>
              </a:endParaRPr>
            </a:p>
          </p:txBody>
        </p:sp>
      </p:grpSp>
      <p:grpSp>
        <p:nvGrpSpPr>
          <p:cNvPr id="18" name="Group 17">
            <a:extLst>
              <a:ext uri="{FF2B5EF4-FFF2-40B4-BE49-F238E27FC236}">
                <a16:creationId xmlns:a16="http://schemas.microsoft.com/office/drawing/2014/main" id="{06069AE0-EF86-6342-A874-4F30E3D61973}"/>
              </a:ext>
            </a:extLst>
          </p:cNvPr>
          <p:cNvGrpSpPr/>
          <p:nvPr/>
        </p:nvGrpSpPr>
        <p:grpSpPr>
          <a:xfrm>
            <a:off x="1841036" y="1612003"/>
            <a:ext cx="1889946" cy="1078185"/>
            <a:chOff x="-4354893" y="1179935"/>
            <a:chExt cx="3644664" cy="2079225"/>
          </a:xfrm>
        </p:grpSpPr>
        <p:pic>
          <p:nvPicPr>
            <p:cNvPr id="35" name="Picture 34">
              <a:extLst>
                <a:ext uri="{FF2B5EF4-FFF2-40B4-BE49-F238E27FC236}">
                  <a16:creationId xmlns:a16="http://schemas.microsoft.com/office/drawing/2014/main" id="{2C26E5BA-1F77-6543-AF2A-E79028F0604B}"/>
                </a:ext>
              </a:extLst>
            </p:cNvPr>
            <p:cNvPicPr>
              <a:picLocks noChangeAspect="1"/>
            </p:cNvPicPr>
            <p:nvPr/>
          </p:nvPicPr>
          <p:blipFill>
            <a:blip r:embed="rId7"/>
            <a:stretch>
              <a:fillRect/>
            </a:stretch>
          </p:blipFill>
          <p:spPr>
            <a:xfrm>
              <a:off x="-4354893" y="1179935"/>
              <a:ext cx="3644664" cy="2079225"/>
            </a:xfrm>
            <a:prstGeom prst="rect">
              <a:avLst/>
            </a:prstGeom>
          </p:spPr>
        </p:pic>
        <p:sp>
          <p:nvSpPr>
            <p:cNvPr id="54" name="Rectangle 184">
              <a:extLst>
                <a:ext uri="{FF2B5EF4-FFF2-40B4-BE49-F238E27FC236}">
                  <a16:creationId xmlns:a16="http://schemas.microsoft.com/office/drawing/2014/main" id="{5916C0E1-6CBF-D04D-B449-8DC243CD668E}"/>
                </a:ext>
              </a:extLst>
            </p:cNvPr>
            <p:cNvSpPr/>
            <p:nvPr/>
          </p:nvSpPr>
          <p:spPr>
            <a:xfrm>
              <a:off x="-1942147" y="2749916"/>
              <a:ext cx="512888" cy="482400"/>
            </a:xfrm>
            <a:custGeom>
              <a:avLst/>
              <a:gdLst>
                <a:gd name="connsiteX0" fmla="*/ 0 w 446214"/>
                <a:gd name="connsiteY0" fmla="*/ 0 h 476992"/>
                <a:gd name="connsiteX1" fmla="*/ 446214 w 446214"/>
                <a:gd name="connsiteY1" fmla="*/ 0 h 476992"/>
                <a:gd name="connsiteX2" fmla="*/ 446214 w 446214"/>
                <a:gd name="connsiteY2" fmla="*/ 476992 h 476992"/>
                <a:gd name="connsiteX3" fmla="*/ 0 w 446214"/>
                <a:gd name="connsiteY3" fmla="*/ 476992 h 476992"/>
                <a:gd name="connsiteX4" fmla="*/ 0 w 446214"/>
                <a:gd name="connsiteY4" fmla="*/ 0 h 476992"/>
                <a:gd name="connsiteX0" fmla="*/ 0 w 449388"/>
                <a:gd name="connsiteY0" fmla="*/ 0 h 476992"/>
                <a:gd name="connsiteX1" fmla="*/ 446214 w 449388"/>
                <a:gd name="connsiteY1" fmla="*/ 0 h 476992"/>
                <a:gd name="connsiteX2" fmla="*/ 449388 w 449388"/>
                <a:gd name="connsiteY2" fmla="*/ 3175 h 476992"/>
                <a:gd name="connsiteX3" fmla="*/ 446214 w 449388"/>
                <a:gd name="connsiteY3" fmla="*/ 476992 h 476992"/>
                <a:gd name="connsiteX4" fmla="*/ 0 w 449388"/>
                <a:gd name="connsiteY4" fmla="*/ 476992 h 476992"/>
                <a:gd name="connsiteX5" fmla="*/ 0 w 449388"/>
                <a:gd name="connsiteY5" fmla="*/ 0 h 476992"/>
                <a:gd name="connsiteX0" fmla="*/ 0 w 512888"/>
                <a:gd name="connsiteY0" fmla="*/ 0 h 476992"/>
                <a:gd name="connsiteX1" fmla="*/ 446214 w 512888"/>
                <a:gd name="connsiteY1" fmla="*/ 0 h 476992"/>
                <a:gd name="connsiteX2" fmla="*/ 512888 w 512888"/>
                <a:gd name="connsiteY2" fmla="*/ 95250 h 476992"/>
                <a:gd name="connsiteX3" fmla="*/ 446214 w 512888"/>
                <a:gd name="connsiteY3" fmla="*/ 476992 h 476992"/>
                <a:gd name="connsiteX4" fmla="*/ 0 w 512888"/>
                <a:gd name="connsiteY4" fmla="*/ 476992 h 476992"/>
                <a:gd name="connsiteX5" fmla="*/ 0 w 512888"/>
                <a:gd name="connsiteY5" fmla="*/ 0 h 476992"/>
                <a:gd name="connsiteX0" fmla="*/ 0 w 512888"/>
                <a:gd name="connsiteY0" fmla="*/ 0 h 476992"/>
                <a:gd name="connsiteX1" fmla="*/ 446214 w 512888"/>
                <a:gd name="connsiteY1" fmla="*/ 0 h 476992"/>
                <a:gd name="connsiteX2" fmla="*/ 512888 w 512888"/>
                <a:gd name="connsiteY2" fmla="*/ 95250 h 476992"/>
                <a:gd name="connsiteX3" fmla="*/ 446214 w 512888"/>
                <a:gd name="connsiteY3" fmla="*/ 476992 h 476992"/>
                <a:gd name="connsiteX4" fmla="*/ 0 w 512888"/>
                <a:gd name="connsiteY4" fmla="*/ 476992 h 476992"/>
                <a:gd name="connsiteX5" fmla="*/ 0 w 512888"/>
                <a:gd name="connsiteY5" fmla="*/ 0 h 476992"/>
                <a:gd name="connsiteX0" fmla="*/ 0 w 512888"/>
                <a:gd name="connsiteY0" fmla="*/ 0 h 476992"/>
                <a:gd name="connsiteX1" fmla="*/ 446214 w 512888"/>
                <a:gd name="connsiteY1" fmla="*/ 0 h 476992"/>
                <a:gd name="connsiteX2" fmla="*/ 512888 w 512888"/>
                <a:gd name="connsiteY2" fmla="*/ 95250 h 476992"/>
                <a:gd name="connsiteX3" fmla="*/ 446214 w 512888"/>
                <a:gd name="connsiteY3" fmla="*/ 476992 h 476992"/>
                <a:gd name="connsiteX4" fmla="*/ 0 w 512888"/>
                <a:gd name="connsiteY4" fmla="*/ 476992 h 476992"/>
                <a:gd name="connsiteX5" fmla="*/ 0 w 512888"/>
                <a:gd name="connsiteY5" fmla="*/ 0 h 476992"/>
                <a:gd name="connsiteX0" fmla="*/ 0 w 512888"/>
                <a:gd name="connsiteY0" fmla="*/ 0 h 476992"/>
                <a:gd name="connsiteX1" fmla="*/ 446214 w 512888"/>
                <a:gd name="connsiteY1" fmla="*/ 0 h 476992"/>
                <a:gd name="connsiteX2" fmla="*/ 512888 w 512888"/>
                <a:gd name="connsiteY2" fmla="*/ 95250 h 476992"/>
                <a:gd name="connsiteX3" fmla="*/ 446214 w 512888"/>
                <a:gd name="connsiteY3" fmla="*/ 476992 h 476992"/>
                <a:gd name="connsiteX4" fmla="*/ 446213 w 512888"/>
                <a:gd name="connsiteY4" fmla="*/ 473075 h 476992"/>
                <a:gd name="connsiteX5" fmla="*/ 0 w 512888"/>
                <a:gd name="connsiteY5" fmla="*/ 476992 h 476992"/>
                <a:gd name="connsiteX6" fmla="*/ 0 w 512888"/>
                <a:gd name="connsiteY6" fmla="*/ 0 h 476992"/>
                <a:gd name="connsiteX0" fmla="*/ 0 w 512888"/>
                <a:gd name="connsiteY0" fmla="*/ 0 h 476992"/>
                <a:gd name="connsiteX1" fmla="*/ 446214 w 512888"/>
                <a:gd name="connsiteY1" fmla="*/ 0 h 476992"/>
                <a:gd name="connsiteX2" fmla="*/ 512888 w 512888"/>
                <a:gd name="connsiteY2" fmla="*/ 95250 h 476992"/>
                <a:gd name="connsiteX3" fmla="*/ 446214 w 512888"/>
                <a:gd name="connsiteY3" fmla="*/ 476992 h 476992"/>
                <a:gd name="connsiteX4" fmla="*/ 436688 w 512888"/>
                <a:gd name="connsiteY4" fmla="*/ 352425 h 476992"/>
                <a:gd name="connsiteX5" fmla="*/ 0 w 512888"/>
                <a:gd name="connsiteY5" fmla="*/ 476992 h 476992"/>
                <a:gd name="connsiteX6" fmla="*/ 0 w 512888"/>
                <a:gd name="connsiteY6" fmla="*/ 0 h 476992"/>
                <a:gd name="connsiteX0" fmla="*/ 0 w 512888"/>
                <a:gd name="connsiteY0" fmla="*/ 0 h 476992"/>
                <a:gd name="connsiteX1" fmla="*/ 446214 w 512888"/>
                <a:gd name="connsiteY1" fmla="*/ 0 h 476992"/>
                <a:gd name="connsiteX2" fmla="*/ 512888 w 512888"/>
                <a:gd name="connsiteY2" fmla="*/ 95250 h 476992"/>
                <a:gd name="connsiteX3" fmla="*/ 497014 w 512888"/>
                <a:gd name="connsiteY3" fmla="*/ 283317 h 476992"/>
                <a:gd name="connsiteX4" fmla="*/ 436688 w 512888"/>
                <a:gd name="connsiteY4" fmla="*/ 352425 h 476992"/>
                <a:gd name="connsiteX5" fmla="*/ 0 w 512888"/>
                <a:gd name="connsiteY5" fmla="*/ 476992 h 476992"/>
                <a:gd name="connsiteX6" fmla="*/ 0 w 512888"/>
                <a:gd name="connsiteY6" fmla="*/ 0 h 476992"/>
                <a:gd name="connsiteX0" fmla="*/ 0 w 512888"/>
                <a:gd name="connsiteY0" fmla="*/ 0 h 476992"/>
                <a:gd name="connsiteX1" fmla="*/ 446214 w 512888"/>
                <a:gd name="connsiteY1" fmla="*/ 0 h 476992"/>
                <a:gd name="connsiteX2" fmla="*/ 512888 w 512888"/>
                <a:gd name="connsiteY2" fmla="*/ 95250 h 476992"/>
                <a:gd name="connsiteX3" fmla="*/ 497014 w 512888"/>
                <a:gd name="connsiteY3" fmla="*/ 283317 h 476992"/>
                <a:gd name="connsiteX4" fmla="*/ 350963 w 512888"/>
                <a:gd name="connsiteY4" fmla="*/ 473075 h 476992"/>
                <a:gd name="connsiteX5" fmla="*/ 0 w 512888"/>
                <a:gd name="connsiteY5" fmla="*/ 476992 h 476992"/>
                <a:gd name="connsiteX6" fmla="*/ 0 w 512888"/>
                <a:gd name="connsiteY6" fmla="*/ 0 h 476992"/>
                <a:gd name="connsiteX0" fmla="*/ 0 w 512888"/>
                <a:gd name="connsiteY0" fmla="*/ 0 h 476992"/>
                <a:gd name="connsiteX1" fmla="*/ 446214 w 512888"/>
                <a:gd name="connsiteY1" fmla="*/ 0 h 476992"/>
                <a:gd name="connsiteX2" fmla="*/ 512888 w 512888"/>
                <a:gd name="connsiteY2" fmla="*/ 95250 h 476992"/>
                <a:gd name="connsiteX3" fmla="*/ 497014 w 512888"/>
                <a:gd name="connsiteY3" fmla="*/ 283317 h 476992"/>
                <a:gd name="connsiteX4" fmla="*/ 370013 w 512888"/>
                <a:gd name="connsiteY4" fmla="*/ 473075 h 476992"/>
                <a:gd name="connsiteX5" fmla="*/ 0 w 512888"/>
                <a:gd name="connsiteY5" fmla="*/ 476992 h 476992"/>
                <a:gd name="connsiteX6" fmla="*/ 0 w 512888"/>
                <a:gd name="connsiteY6" fmla="*/ 0 h 476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888" h="476992">
                  <a:moveTo>
                    <a:pt x="0" y="0"/>
                  </a:moveTo>
                  <a:lnTo>
                    <a:pt x="446214" y="0"/>
                  </a:lnTo>
                  <a:lnTo>
                    <a:pt x="512888" y="95250"/>
                  </a:lnTo>
                  <a:cubicBezTo>
                    <a:pt x="490663" y="238372"/>
                    <a:pt x="519239" y="156070"/>
                    <a:pt x="497014" y="283317"/>
                  </a:cubicBezTo>
                  <a:cubicBezTo>
                    <a:pt x="497014" y="282011"/>
                    <a:pt x="370013" y="474381"/>
                    <a:pt x="370013" y="473075"/>
                  </a:cubicBezTo>
                  <a:lnTo>
                    <a:pt x="0" y="476992"/>
                  </a:lnTo>
                  <a:lnTo>
                    <a:pt x="0" y="0"/>
                  </a:lnTo>
                  <a:close/>
                </a:path>
              </a:pathLst>
            </a:custGeom>
            <a:solidFill>
              <a:srgbClr val="FB3E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Calibri"/>
                <a:ea typeface="Calibri"/>
                <a:cs typeface="Calibri"/>
                <a:sym typeface="Calibri"/>
              </a:endParaRPr>
            </a:p>
          </p:txBody>
        </p:sp>
      </p:grpSp>
      <p:cxnSp>
        <p:nvCxnSpPr>
          <p:cNvPr id="61" name="Straight Arrow Connector 60">
            <a:extLst>
              <a:ext uri="{FF2B5EF4-FFF2-40B4-BE49-F238E27FC236}">
                <a16:creationId xmlns:a16="http://schemas.microsoft.com/office/drawing/2014/main" id="{E367E536-6AD6-464E-A54E-3A9A180A7A5A}"/>
              </a:ext>
            </a:extLst>
          </p:cNvPr>
          <p:cNvCxnSpPr>
            <a:cxnSpLocks/>
          </p:cNvCxnSpPr>
          <p:nvPr/>
        </p:nvCxnSpPr>
        <p:spPr>
          <a:xfrm>
            <a:off x="9710688" y="2121038"/>
            <a:ext cx="70579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86755F32-AA74-AD4C-A129-845023223B16}"/>
              </a:ext>
            </a:extLst>
          </p:cNvPr>
          <p:cNvCxnSpPr>
            <a:cxnSpLocks/>
          </p:cNvCxnSpPr>
          <p:nvPr/>
        </p:nvCxnSpPr>
        <p:spPr>
          <a:xfrm flipV="1">
            <a:off x="9700023" y="1328950"/>
            <a:ext cx="0" cy="8056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3" name="Picture 62">
            <a:extLst>
              <a:ext uri="{FF2B5EF4-FFF2-40B4-BE49-F238E27FC236}">
                <a16:creationId xmlns:a16="http://schemas.microsoft.com/office/drawing/2014/main" id="{E16B21CC-B2A5-E64C-A2D2-E12438C570E8}"/>
              </a:ext>
            </a:extLst>
          </p:cNvPr>
          <p:cNvPicPr>
            <a:picLocks noChangeAspect="1"/>
          </p:cNvPicPr>
          <p:nvPr/>
        </p:nvPicPr>
        <p:blipFill rotWithShape="1">
          <a:blip r:embed="rId8">
            <a:duotone>
              <a:prstClr val="black"/>
              <a:schemeClr val="accent1">
                <a:tint val="45000"/>
                <a:satMod val="400000"/>
              </a:schemeClr>
            </a:duotone>
          </a:blip>
          <a:srcRect l="20453" t="48541" r="46274" b="13085"/>
          <a:stretch/>
        </p:blipFill>
        <p:spPr>
          <a:xfrm>
            <a:off x="9707957" y="1495626"/>
            <a:ext cx="655243" cy="578577"/>
          </a:xfrm>
          <a:prstGeom prst="rect">
            <a:avLst/>
          </a:prstGeom>
        </p:spPr>
      </p:pic>
      <p:pic>
        <p:nvPicPr>
          <p:cNvPr id="67" name="Picture 66">
            <a:extLst>
              <a:ext uri="{FF2B5EF4-FFF2-40B4-BE49-F238E27FC236}">
                <a16:creationId xmlns:a16="http://schemas.microsoft.com/office/drawing/2014/main" id="{9DA58D97-B7EC-9541-B313-680E423AD5FB}"/>
              </a:ext>
            </a:extLst>
          </p:cNvPr>
          <p:cNvPicPr>
            <a:picLocks noChangeAspect="1"/>
          </p:cNvPicPr>
          <p:nvPr/>
        </p:nvPicPr>
        <p:blipFill rotWithShape="1">
          <a:blip r:embed="rId9"/>
          <a:srcRect l="12654" t="42388" r="51444" b="28371"/>
          <a:stretch/>
        </p:blipFill>
        <p:spPr>
          <a:xfrm flipH="1">
            <a:off x="8439711" y="1114305"/>
            <a:ext cx="958157" cy="780398"/>
          </a:xfrm>
          <a:prstGeom prst="rect">
            <a:avLst/>
          </a:prstGeom>
        </p:spPr>
      </p:pic>
      <p:pic>
        <p:nvPicPr>
          <p:cNvPr id="68" name="Picture 67">
            <a:extLst>
              <a:ext uri="{FF2B5EF4-FFF2-40B4-BE49-F238E27FC236}">
                <a16:creationId xmlns:a16="http://schemas.microsoft.com/office/drawing/2014/main" id="{B28B76FC-4066-CF4D-AB6C-69933098B294}"/>
              </a:ext>
            </a:extLst>
          </p:cNvPr>
          <p:cNvPicPr>
            <a:picLocks noChangeAspect="1"/>
          </p:cNvPicPr>
          <p:nvPr/>
        </p:nvPicPr>
        <p:blipFill rotWithShape="1">
          <a:blip r:embed="rId9"/>
          <a:srcRect l="46878" t="34552" r="17220" b="36206"/>
          <a:stretch/>
        </p:blipFill>
        <p:spPr>
          <a:xfrm>
            <a:off x="8320449" y="1351486"/>
            <a:ext cx="958157" cy="780399"/>
          </a:xfrm>
          <a:prstGeom prst="rect">
            <a:avLst/>
          </a:prstGeom>
        </p:spPr>
      </p:pic>
      <p:pic>
        <p:nvPicPr>
          <p:cNvPr id="70" name="Picture 69">
            <a:extLst>
              <a:ext uri="{FF2B5EF4-FFF2-40B4-BE49-F238E27FC236}">
                <a16:creationId xmlns:a16="http://schemas.microsoft.com/office/drawing/2014/main" id="{75B83DA8-4D83-D043-861B-A6D9A31A07C5}"/>
              </a:ext>
            </a:extLst>
          </p:cNvPr>
          <p:cNvPicPr>
            <a:picLocks noChangeAspect="1"/>
          </p:cNvPicPr>
          <p:nvPr/>
        </p:nvPicPr>
        <p:blipFill>
          <a:blip r:embed="rId10"/>
          <a:stretch>
            <a:fillRect/>
          </a:stretch>
        </p:blipFill>
        <p:spPr>
          <a:xfrm>
            <a:off x="8076410" y="3573016"/>
            <a:ext cx="2052038" cy="2052038"/>
          </a:xfrm>
          <a:prstGeom prst="rect">
            <a:avLst/>
          </a:prstGeom>
          <a:effectLst>
            <a:outerShdw blurRad="50800" dist="38100" dir="2700000" algn="tl" rotWithShape="0">
              <a:prstClr val="black">
                <a:alpha val="40000"/>
              </a:prstClr>
            </a:outerShdw>
          </a:effectLst>
        </p:spPr>
      </p:pic>
      <p:sp>
        <p:nvSpPr>
          <p:cNvPr id="22" name="Rounded Rectangle 21">
            <a:extLst>
              <a:ext uri="{FF2B5EF4-FFF2-40B4-BE49-F238E27FC236}">
                <a16:creationId xmlns:a16="http://schemas.microsoft.com/office/drawing/2014/main" id="{46AFABDF-9348-AD48-A82F-55922D3711BA}"/>
              </a:ext>
            </a:extLst>
          </p:cNvPr>
          <p:cNvSpPr/>
          <p:nvPr/>
        </p:nvSpPr>
        <p:spPr>
          <a:xfrm>
            <a:off x="8352778" y="3879297"/>
            <a:ext cx="1499303" cy="1009185"/>
          </a:xfrm>
          <a:prstGeom prst="roundRect">
            <a:avLst>
              <a:gd name="adj" fmla="val 354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pic>
        <p:nvPicPr>
          <p:cNvPr id="71" name="Picture 70">
            <a:extLst>
              <a:ext uri="{FF2B5EF4-FFF2-40B4-BE49-F238E27FC236}">
                <a16:creationId xmlns:a16="http://schemas.microsoft.com/office/drawing/2014/main" id="{451D3E3B-37E1-7642-83F9-95A694365F3A}"/>
              </a:ext>
            </a:extLst>
          </p:cNvPr>
          <p:cNvPicPr>
            <a:picLocks noChangeAspect="1"/>
          </p:cNvPicPr>
          <p:nvPr/>
        </p:nvPicPr>
        <p:blipFill rotWithShape="1">
          <a:blip r:embed="rId11"/>
          <a:srcRect l="30077" t="-6889" r="16190" b="1"/>
          <a:stretch/>
        </p:blipFill>
        <p:spPr>
          <a:xfrm>
            <a:off x="8383626" y="3913203"/>
            <a:ext cx="1437607" cy="986624"/>
          </a:xfrm>
          <a:prstGeom prst="rect">
            <a:avLst/>
          </a:prstGeom>
        </p:spPr>
      </p:pic>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Genome Analysis in Real Life</a:t>
            </a:r>
          </a:p>
        </p:txBody>
      </p:sp>
      <p:sp>
        <p:nvSpPr>
          <p:cNvPr id="73"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11</a:t>
            </a:fld>
            <a:endParaRPr lang="en-US">
              <a:latin typeface="Garamond"/>
              <a:sym typeface="Garamond"/>
            </a:endParaRPr>
          </a:p>
        </p:txBody>
      </p:sp>
    </p:spTree>
    <p:extLst>
      <p:ext uri="{BB962C8B-B14F-4D97-AF65-F5344CB8AC3E}">
        <p14:creationId xmlns:p14="http://schemas.microsoft.com/office/powerpoint/2010/main" val="2920256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7" grpId="0"/>
      <p:bldP spid="8" grpId="0"/>
      <p:bldP spid="32" grpId="0"/>
      <p:bldP spid="33" grpId="0"/>
      <p:bldP spid="34" grpId="0"/>
      <p:bldP spid="11" grpId="0" animBg="1"/>
      <p:bldP spid="25" grpId="0" animBg="1"/>
      <p:bldP spid="26" grpId="0" animBg="1"/>
      <p:bldP spid="15"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5CABCF-B1D5-64FA-F9A4-A9DE2DDBE6F7}"/>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Genome Analysis Pipeline</a:t>
            </a:r>
          </a:p>
        </p:txBody>
      </p:sp>
      <p:sp>
        <p:nvSpPr>
          <p:cNvPr id="4" name="Slide Number Placeholder 3">
            <a:extLst>
              <a:ext uri="{FF2B5EF4-FFF2-40B4-BE49-F238E27FC236}">
                <a16:creationId xmlns:a16="http://schemas.microsoft.com/office/drawing/2014/main" id="{B74752CA-C6A3-984D-4F63-8C1DE199AEFE}"/>
              </a:ext>
            </a:extLst>
          </p:cNvPr>
          <p:cNvSpPr>
            <a:spLocks noGrp="1"/>
          </p:cNvSpPr>
          <p:nvPr>
            <p:ph type="sldNum" sz="quarter" idx="12"/>
          </p:nvPr>
        </p:nvSpPr>
        <p:spPr/>
        <p:txBody>
          <a:bodyPr/>
          <a:lstStyle/>
          <a:p>
            <a:fld id="{BBF05047-ADC6-47BF-A318-424F854A849A}" type="slidenum">
              <a:rPr lang="en-US">
                <a:latin typeface="Garamond"/>
                <a:sym typeface="Garamond"/>
              </a:rPr>
              <a:pPr algn="r"/>
              <a:t>12</a:t>
            </a:fld>
            <a:endParaRPr lang="en-US">
              <a:latin typeface="Garamond"/>
              <a:sym typeface="Garamond"/>
            </a:endParaRPr>
          </a:p>
        </p:txBody>
      </p:sp>
      <p:pic>
        <p:nvPicPr>
          <p:cNvPr id="5" name="Picture 4">
            <a:extLst>
              <a:ext uri="{FF2B5EF4-FFF2-40B4-BE49-F238E27FC236}">
                <a16:creationId xmlns:a16="http://schemas.microsoft.com/office/drawing/2014/main" id="{76039E72-BDDF-5534-DAEA-D7C37102E499}"/>
              </a:ext>
            </a:extLst>
          </p:cNvPr>
          <p:cNvPicPr>
            <a:picLocks noChangeAspect="1"/>
          </p:cNvPicPr>
          <p:nvPr/>
        </p:nvPicPr>
        <p:blipFill>
          <a:blip r:embed="rId2"/>
          <a:stretch>
            <a:fillRect/>
          </a:stretch>
        </p:blipFill>
        <p:spPr>
          <a:xfrm>
            <a:off x="2835073" y="1219200"/>
            <a:ext cx="6521854" cy="4946104"/>
          </a:xfrm>
          <a:prstGeom prst="rect">
            <a:avLst/>
          </a:prstGeom>
        </p:spPr>
      </p:pic>
    </p:spTree>
    <p:extLst>
      <p:ext uri="{BB962C8B-B14F-4D97-AF65-F5344CB8AC3E}">
        <p14:creationId xmlns:p14="http://schemas.microsoft.com/office/powerpoint/2010/main" val="1302535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5CABCF-B1D5-64FA-F9A4-A9DE2DDBE6F7}"/>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Sequencing Data Generation</a:t>
            </a:r>
          </a:p>
        </p:txBody>
      </p:sp>
      <p:sp>
        <p:nvSpPr>
          <p:cNvPr id="4" name="Slide Number Placeholder 3">
            <a:extLst>
              <a:ext uri="{FF2B5EF4-FFF2-40B4-BE49-F238E27FC236}">
                <a16:creationId xmlns:a16="http://schemas.microsoft.com/office/drawing/2014/main" id="{B74752CA-C6A3-984D-4F63-8C1DE199AEFE}"/>
              </a:ext>
            </a:extLst>
          </p:cNvPr>
          <p:cNvSpPr>
            <a:spLocks noGrp="1"/>
          </p:cNvSpPr>
          <p:nvPr>
            <p:ph type="sldNum" sz="quarter" idx="12"/>
          </p:nvPr>
        </p:nvSpPr>
        <p:spPr/>
        <p:txBody>
          <a:bodyPr/>
          <a:lstStyle/>
          <a:p>
            <a:fld id="{BBF05047-ADC6-47BF-A318-424F854A849A}" type="slidenum">
              <a:rPr lang="en-US">
                <a:latin typeface="Garamond"/>
                <a:sym typeface="Garamond"/>
              </a:rPr>
              <a:pPr algn="r"/>
              <a:t>13</a:t>
            </a:fld>
            <a:endParaRPr lang="en-US">
              <a:latin typeface="Garamond"/>
              <a:sym typeface="Garamond"/>
            </a:endParaRPr>
          </a:p>
        </p:txBody>
      </p:sp>
      <p:pic>
        <p:nvPicPr>
          <p:cNvPr id="2" name="Picture 1">
            <a:extLst>
              <a:ext uri="{FF2B5EF4-FFF2-40B4-BE49-F238E27FC236}">
                <a16:creationId xmlns:a16="http://schemas.microsoft.com/office/drawing/2014/main" id="{51E9125C-AEEE-A37D-92A2-3EC04E5A5AB2}"/>
              </a:ext>
            </a:extLst>
          </p:cNvPr>
          <p:cNvPicPr>
            <a:picLocks noChangeAspect="1"/>
          </p:cNvPicPr>
          <p:nvPr/>
        </p:nvPicPr>
        <p:blipFill>
          <a:blip r:embed="rId2"/>
          <a:srcRect b="75704"/>
          <a:stretch/>
        </p:blipFill>
        <p:spPr>
          <a:xfrm>
            <a:off x="1662658" y="2612132"/>
            <a:ext cx="8866684" cy="1633736"/>
          </a:xfrm>
          <a:prstGeom prst="rect">
            <a:avLst/>
          </a:prstGeom>
        </p:spPr>
      </p:pic>
    </p:spTree>
    <p:extLst>
      <p:ext uri="{BB962C8B-B14F-4D97-AF65-F5344CB8AC3E}">
        <p14:creationId xmlns:p14="http://schemas.microsoft.com/office/powerpoint/2010/main" val="361933784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9386E-254F-A0C4-5949-0307F25D6309}"/>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Recall: Generating the Entire Genomic Sequence</a:t>
            </a:r>
          </a:p>
        </p:txBody>
      </p:sp>
      <p:sp>
        <p:nvSpPr>
          <p:cNvPr id="3" name="Slide Number Placeholder 2">
            <a:extLst>
              <a:ext uri="{FF2B5EF4-FFF2-40B4-BE49-F238E27FC236}">
                <a16:creationId xmlns:a16="http://schemas.microsoft.com/office/drawing/2014/main" id="{BBB96EF2-D906-3586-61CF-3C56A486EF73}"/>
              </a:ext>
            </a:extLst>
          </p:cNvPr>
          <p:cNvSpPr>
            <a:spLocks noGrp="1"/>
          </p:cNvSpPr>
          <p:nvPr>
            <p:ph type="sldNum" sz="quarter" idx="12"/>
          </p:nvPr>
        </p:nvSpPr>
        <p:spPr/>
        <p:txBody>
          <a:bodyPr/>
          <a:lstStyle/>
          <a:p>
            <a:fld id="{926C5CFF-FC03-5F4C-B716-CBEBB43E48DE}" type="slidenum">
              <a:rPr lang="en-US">
                <a:latin typeface="Garamond"/>
                <a:sym typeface="Garamond"/>
              </a:rPr>
              <a:t>14</a:t>
            </a:fld>
            <a:endParaRPr lang="en-US">
              <a:latin typeface="Garamond"/>
              <a:sym typeface="Garamond"/>
            </a:endParaRPr>
          </a:p>
        </p:txBody>
      </p:sp>
      <p:sp>
        <p:nvSpPr>
          <p:cNvPr id="4" name="TextBox 3">
            <a:extLst>
              <a:ext uri="{FF2B5EF4-FFF2-40B4-BE49-F238E27FC236}">
                <a16:creationId xmlns:a16="http://schemas.microsoft.com/office/drawing/2014/main" id="{FAEABB45-BE16-3872-DF91-7A355FE3665F}"/>
              </a:ext>
            </a:extLst>
          </p:cNvPr>
          <p:cNvSpPr txBox="1"/>
          <p:nvPr/>
        </p:nvSpPr>
        <p:spPr>
          <a:xfrm>
            <a:off x="-1459149" y="6731540"/>
            <a:ext cx="184731" cy="369332"/>
          </a:xfrm>
          <a:prstGeom prst="rect">
            <a:avLst/>
          </a:prstGeom>
          <a:noFill/>
        </p:spPr>
        <p:txBody>
          <a:bodyPr wrap="none" rtlCol="0">
            <a:spAutoFit/>
          </a:bodyPr>
          <a:lstStyle/>
          <a:p>
            <a:endParaRPr lang="en-US" dirty="0">
              <a:latin typeface="Calibri"/>
              <a:sym typeface="Calibri"/>
            </a:endParaRPr>
          </a:p>
        </p:txBody>
      </p:sp>
      <p:cxnSp>
        <p:nvCxnSpPr>
          <p:cNvPr id="5" name="Straight Arrow Connector 4">
            <a:extLst>
              <a:ext uri="{FF2B5EF4-FFF2-40B4-BE49-F238E27FC236}">
                <a16:creationId xmlns:a16="http://schemas.microsoft.com/office/drawing/2014/main" id="{F5BF2FBD-6F71-924A-E83B-5AE0EC4E5B2D}"/>
              </a:ext>
            </a:extLst>
          </p:cNvPr>
          <p:cNvCxnSpPr>
            <a:cxnSpLocks/>
          </p:cNvCxnSpPr>
          <p:nvPr/>
        </p:nvCxnSpPr>
        <p:spPr>
          <a:xfrm>
            <a:off x="5933873" y="2069456"/>
            <a:ext cx="1" cy="3661242"/>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0EFF1C3-965D-CC03-0B2C-D543B8B6D14D}"/>
              </a:ext>
            </a:extLst>
          </p:cNvPr>
          <p:cNvGrpSpPr/>
          <p:nvPr/>
        </p:nvGrpSpPr>
        <p:grpSpPr>
          <a:xfrm>
            <a:off x="3978885" y="866166"/>
            <a:ext cx="6052847" cy="1225955"/>
            <a:chOff x="2617012" y="866166"/>
            <a:chExt cx="6052847" cy="1225955"/>
          </a:xfrm>
        </p:grpSpPr>
        <p:grpSp>
          <p:nvGrpSpPr>
            <p:cNvPr id="7" name="Group 6">
              <a:extLst>
                <a:ext uri="{FF2B5EF4-FFF2-40B4-BE49-F238E27FC236}">
                  <a16:creationId xmlns:a16="http://schemas.microsoft.com/office/drawing/2014/main" id="{9E12C416-2704-AA7F-7072-1C001432DC75}"/>
                </a:ext>
              </a:extLst>
            </p:cNvPr>
            <p:cNvGrpSpPr/>
            <p:nvPr/>
          </p:nvGrpSpPr>
          <p:grpSpPr>
            <a:xfrm>
              <a:off x="3939158" y="866166"/>
              <a:ext cx="4730701" cy="1225955"/>
              <a:chOff x="3939158" y="866166"/>
              <a:chExt cx="4730701" cy="1225955"/>
            </a:xfrm>
          </p:grpSpPr>
          <p:sp>
            <p:nvSpPr>
              <p:cNvPr id="10" name="TextBox 9">
                <a:extLst>
                  <a:ext uri="{FF2B5EF4-FFF2-40B4-BE49-F238E27FC236}">
                    <a16:creationId xmlns:a16="http://schemas.microsoft.com/office/drawing/2014/main" id="{059703BB-9E78-7BAC-AB7A-27F8AD5330D8}"/>
                  </a:ext>
                </a:extLst>
              </p:cNvPr>
              <p:cNvSpPr txBox="1"/>
              <p:nvPr/>
            </p:nvSpPr>
            <p:spPr>
              <a:xfrm>
                <a:off x="5392322" y="1171367"/>
                <a:ext cx="3277537" cy="615553"/>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Whole Genome: 6.4B bps</a:t>
                </a:r>
              </a:p>
              <a:p>
                <a:pPr algn="ctr">
                  <a:defRPr>
                    <a:latin typeface="Calibri"/>
                    <a:sym typeface="Calibri"/>
                  </a:defRPr>
                </a:pPr>
                <a:r>
                  <a:rPr lang="en-US" sz="2000" b="1" dirty="0">
                    <a:solidFill>
                      <a:srgbClr val="C00700"/>
                    </a:solidFill>
                    <a:latin typeface="Calibri"/>
                    <a:ea typeface="Calibri"/>
                    <a:cs typeface="Calibri"/>
                    <a:sym typeface="Calibri"/>
                  </a:rPr>
                  <a:t>(Non-human-readable)</a:t>
                </a:r>
              </a:p>
            </p:txBody>
          </p:sp>
          <p:pic>
            <p:nvPicPr>
              <p:cNvPr id="11" name="Picture 10">
                <a:extLst>
                  <a:ext uri="{FF2B5EF4-FFF2-40B4-BE49-F238E27FC236}">
                    <a16:creationId xmlns:a16="http://schemas.microsoft.com/office/drawing/2014/main" id="{EB490AD8-A686-CB1C-5BFE-EB211C6C65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959023" y="846301"/>
                <a:ext cx="1225955" cy="1265686"/>
              </a:xfrm>
              <a:prstGeom prst="rect">
                <a:avLst/>
              </a:prstGeom>
            </p:spPr>
          </p:pic>
        </p:grpSp>
        <p:pic>
          <p:nvPicPr>
            <p:cNvPr id="8" name="Content Placeholder 5">
              <a:extLst>
                <a:ext uri="{FF2B5EF4-FFF2-40B4-BE49-F238E27FC236}">
                  <a16:creationId xmlns:a16="http://schemas.microsoft.com/office/drawing/2014/main" id="{B7272834-5EAA-D8C6-90E3-4ED425DFC573}"/>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Glass/>
                      </a14:imgEffect>
                    </a14:imgLayer>
                  </a14:imgProps>
                </a:ext>
                <a:ext uri="{28A0092B-C50C-407E-A947-70E740481C1C}">
                  <a14:useLocalDpi xmlns:a14="http://schemas.microsoft.com/office/drawing/2010/main" val="0"/>
                </a:ext>
              </a:extLst>
            </a:blip>
            <a:srcRect t="107" b="107"/>
            <a:stretch/>
          </p:blipFill>
          <p:spPr>
            <a:xfrm>
              <a:off x="2617012" y="1008785"/>
              <a:ext cx="937761" cy="944506"/>
            </a:xfrm>
            <a:prstGeom prst="roundRect">
              <a:avLst>
                <a:gd name="adj" fmla="val 35390"/>
              </a:avLst>
            </a:prstGeom>
          </p:spPr>
        </p:pic>
        <p:cxnSp>
          <p:nvCxnSpPr>
            <p:cNvPr id="9" name="Straight Arrow Connector 8">
              <a:extLst>
                <a:ext uri="{FF2B5EF4-FFF2-40B4-BE49-F238E27FC236}">
                  <a16:creationId xmlns:a16="http://schemas.microsoft.com/office/drawing/2014/main" id="{F1A20DE5-010B-3BDA-0694-8E0788E9550F}"/>
                </a:ext>
              </a:extLst>
            </p:cNvPr>
            <p:cNvCxnSpPr>
              <a:cxnSpLocks/>
            </p:cNvCxnSpPr>
            <p:nvPr/>
          </p:nvCxnSpPr>
          <p:spPr>
            <a:xfrm>
              <a:off x="3405930" y="1479145"/>
              <a:ext cx="533228"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69464E74-B55F-0A81-555D-B9EBE2CB426D}"/>
              </a:ext>
            </a:extLst>
          </p:cNvPr>
          <p:cNvGrpSpPr/>
          <p:nvPr/>
        </p:nvGrpSpPr>
        <p:grpSpPr>
          <a:xfrm>
            <a:off x="1629937" y="5546451"/>
            <a:ext cx="8607872" cy="987959"/>
            <a:chOff x="134327" y="5546451"/>
            <a:chExt cx="8607872" cy="987959"/>
          </a:xfrm>
        </p:grpSpPr>
        <p:grpSp>
          <p:nvGrpSpPr>
            <p:cNvPr id="13" name="Group 12">
              <a:extLst>
                <a:ext uri="{FF2B5EF4-FFF2-40B4-BE49-F238E27FC236}">
                  <a16:creationId xmlns:a16="http://schemas.microsoft.com/office/drawing/2014/main" id="{BC8CBE82-D234-2823-18D2-3DAB96F09DE4}"/>
                </a:ext>
              </a:extLst>
            </p:cNvPr>
            <p:cNvGrpSpPr/>
            <p:nvPr/>
          </p:nvGrpSpPr>
          <p:grpSpPr>
            <a:xfrm>
              <a:off x="1466104" y="5835824"/>
              <a:ext cx="7276095" cy="698586"/>
              <a:chOff x="1466104" y="5835824"/>
              <a:chExt cx="7276095" cy="698586"/>
            </a:xfrm>
          </p:grpSpPr>
          <p:sp>
            <p:nvSpPr>
              <p:cNvPr id="16" name="Rounded Rectangle 15">
                <a:extLst>
                  <a:ext uri="{FF2B5EF4-FFF2-40B4-BE49-F238E27FC236}">
                    <a16:creationId xmlns:a16="http://schemas.microsoft.com/office/drawing/2014/main" id="{4B4DFDA1-447C-8811-8FC5-CC9829A600F0}"/>
                  </a:ext>
                </a:extLst>
              </p:cNvPr>
              <p:cNvSpPr/>
              <p:nvPr/>
            </p:nvSpPr>
            <p:spPr>
              <a:xfrm>
                <a:off x="1466104" y="5835824"/>
                <a:ext cx="7276095" cy="365760"/>
              </a:xfrm>
              <a:prstGeom prst="roundRect">
                <a:avLst/>
              </a:prstGeom>
              <a:solidFill>
                <a:srgbClr val="F8F4E2"/>
              </a:solidFill>
              <a:ln w="15875" cap="flat" cmpd="sng" algn="ctr">
                <a:solidFill>
                  <a:schemeClr val="tx1"/>
                </a:solidFill>
                <a:prstDash val="solid"/>
              </a:ln>
              <a:effectLst/>
            </p:spPr>
            <p:txBody>
              <a:bodyPr lIns="0" tIns="0" rIns="0" bIns="0" rtlCol="0" anchor="ctr">
                <a:noAutofit/>
              </a:bodyPr>
              <a:lstStyle/>
              <a:p>
                <a:pPr algn="ctr">
                  <a:defRPr>
                    <a:latin typeface="PT Mono"/>
                    <a:sym typeface="PT Mono"/>
                  </a:defRPr>
                </a:pP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TT</a:t>
                </a:r>
                <a:r>
                  <a:rPr kumimoji="0" lang="en-CH" sz="2000" b="1" i="0" u="none" strike="noStrike" kern="1200" cap="none" spc="0" normalizeH="0" baseline="0" noProof="0">
                    <a:ln>
                      <a:noFill/>
                    </a:ln>
                    <a:solidFill>
                      <a:srgbClr val="7030A0"/>
                    </a:solidFill>
                    <a:effectLst/>
                    <a:uLnTx/>
                    <a:uFillTx/>
                    <a:latin typeface="PT Mono"/>
                    <a:sym typeface="PT Mono"/>
                  </a:rPr>
                  <a:t>AAA</a:t>
                </a:r>
                <a:r>
                  <a:rPr lang="en-CH" sz="2000" b="1">
                    <a:solidFill>
                      <a:srgbClr val="F49314"/>
                    </a:solidFill>
                    <a:latin typeface="PT Mono"/>
                    <a:sym typeface="PT Mono"/>
                  </a:rPr>
                  <a:t>C</a:t>
                </a:r>
                <a:r>
                  <a:rPr kumimoji="0" lang="en-CH" sz="2000" b="1" i="0" u="none" strike="noStrike" kern="1200" cap="none" spc="0" normalizeH="0" baseline="0" noProof="0">
                    <a:ln>
                      <a:noFill/>
                    </a:ln>
                    <a:solidFill>
                      <a:srgbClr val="4473C4"/>
                    </a:solidFill>
                    <a:effectLst/>
                    <a:uLnTx/>
                    <a:uFillTx/>
                    <a:latin typeface="PT Mono"/>
                    <a:sym typeface="PT Mono"/>
                  </a:rPr>
                  <a:t>G</a:t>
                </a:r>
                <a:r>
                  <a:rPr kumimoji="0" lang="en-CH" sz="2000" b="1" i="0" u="none" strike="noStrike" kern="1200" cap="none" spc="0" normalizeH="0" baseline="0" noProof="0">
                    <a:ln>
                      <a:noFill/>
                    </a:ln>
                    <a:solidFill>
                      <a:srgbClr val="F49314"/>
                    </a:solidFill>
                    <a:effectLst/>
                    <a:uLnTx/>
                    <a:uFillTx/>
                    <a:latin typeface="PT Mono"/>
                    <a:sym typeface="PT Mono"/>
                  </a:rPr>
                  <a:t>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US" sz="2000" b="1" i="0" u="none" strike="noStrike" kern="1200" cap="none" spc="0" normalizeH="0" baseline="0" noProof="0" dirty="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endParaRPr lang="en-CH" sz="2000" b="1" kern="0" dirty="0">
                  <a:latin typeface="PT Mono"/>
                  <a:ea typeface="PT Mono"/>
                  <a:cs typeface="PT Mono"/>
                  <a:sym typeface="PT Mono"/>
                </a:endParaRPr>
              </a:p>
            </p:txBody>
          </p:sp>
          <p:sp>
            <p:nvSpPr>
              <p:cNvPr id="17" name="TextBox 16">
                <a:extLst>
                  <a:ext uri="{FF2B5EF4-FFF2-40B4-BE49-F238E27FC236}">
                    <a16:creationId xmlns:a16="http://schemas.microsoft.com/office/drawing/2014/main" id="{CF9DE427-A0EE-AAEC-DF27-BAF69C7549B3}"/>
                  </a:ext>
                </a:extLst>
              </p:cNvPr>
              <p:cNvSpPr txBox="1"/>
              <p:nvPr/>
            </p:nvSpPr>
            <p:spPr>
              <a:xfrm>
                <a:off x="1834540" y="6226633"/>
                <a:ext cx="6539223"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Whole Human Genome: 6.4B bps</a:t>
                </a:r>
                <a:r>
                  <a:rPr lang="en-US" sz="2000" dirty="0">
                    <a:latin typeface="Calibri"/>
                    <a:ea typeface="Calibri"/>
                    <a:cs typeface="Calibri"/>
                    <a:sym typeface="Calibri"/>
                  </a:rPr>
                  <a:t> </a:t>
                </a:r>
                <a:r>
                  <a:rPr lang="en-US" sz="2000" b="1" dirty="0">
                    <a:solidFill>
                      <a:srgbClr val="4473C4"/>
                    </a:solidFill>
                    <a:latin typeface="Calibri"/>
                    <a:ea typeface="Calibri"/>
                    <a:cs typeface="Calibri"/>
                    <a:sym typeface="Calibri"/>
                  </a:rPr>
                  <a:t>(Human-readable)</a:t>
                </a:r>
                <a:endParaRPr lang="en-CH" sz="2000" b="1" dirty="0">
                  <a:solidFill>
                    <a:srgbClr val="4473C4"/>
                  </a:solidFill>
                  <a:latin typeface="Calibri"/>
                  <a:ea typeface="Calibri"/>
                  <a:cs typeface="Calibri"/>
                  <a:sym typeface="Calibri"/>
                </a:endParaRPr>
              </a:p>
            </p:txBody>
          </p:sp>
        </p:grpSp>
        <p:pic>
          <p:nvPicPr>
            <p:cNvPr id="14" name="Content Placeholder 5">
              <a:extLst>
                <a:ext uri="{FF2B5EF4-FFF2-40B4-BE49-F238E27FC236}">
                  <a16:creationId xmlns:a16="http://schemas.microsoft.com/office/drawing/2014/main" id="{724B231D-A72F-2F13-CE56-64D6A6970AEF}"/>
                </a:ext>
              </a:extLst>
            </p:cNvPr>
            <p:cNvPicPr>
              <a:picLocks noChangeAspect="1"/>
            </p:cNvPicPr>
            <p:nvPr/>
          </p:nvPicPr>
          <p:blipFill rotWithShape="1">
            <a:blip r:embed="rId5">
              <a:extLst>
                <a:ext uri="{28A0092B-C50C-407E-A947-70E740481C1C}">
                  <a14:useLocalDpi xmlns:a14="http://schemas.microsoft.com/office/drawing/2010/main" val="0"/>
                </a:ext>
              </a:extLst>
            </a:blip>
            <a:srcRect t="107" b="107"/>
            <a:stretch/>
          </p:blipFill>
          <p:spPr>
            <a:xfrm>
              <a:off x="134327" y="5546451"/>
              <a:ext cx="937761" cy="944506"/>
            </a:xfrm>
            <a:prstGeom prst="roundRect">
              <a:avLst>
                <a:gd name="adj" fmla="val 35390"/>
              </a:avLst>
            </a:prstGeom>
          </p:spPr>
        </p:pic>
        <p:cxnSp>
          <p:nvCxnSpPr>
            <p:cNvPr id="15" name="Straight Arrow Connector 14">
              <a:extLst>
                <a:ext uri="{FF2B5EF4-FFF2-40B4-BE49-F238E27FC236}">
                  <a16:creationId xmlns:a16="http://schemas.microsoft.com/office/drawing/2014/main" id="{352794FD-4134-3AF5-D41D-5DC8ABE03F84}"/>
                </a:ext>
              </a:extLst>
            </p:cNvPr>
            <p:cNvCxnSpPr>
              <a:cxnSpLocks/>
            </p:cNvCxnSpPr>
            <p:nvPr/>
          </p:nvCxnSpPr>
          <p:spPr>
            <a:xfrm>
              <a:off x="898109" y="6018704"/>
              <a:ext cx="567995"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sp>
        <p:nvSpPr>
          <p:cNvPr id="18" name="Rectangle 17">
            <a:extLst>
              <a:ext uri="{FF2B5EF4-FFF2-40B4-BE49-F238E27FC236}">
                <a16:creationId xmlns:a16="http://schemas.microsoft.com/office/drawing/2014/main" id="{CA400253-C300-A039-D646-13A923078BEE}"/>
              </a:ext>
            </a:extLst>
          </p:cNvPr>
          <p:cNvSpPr/>
          <p:nvPr/>
        </p:nvSpPr>
        <p:spPr>
          <a:xfrm>
            <a:off x="5710507" y="2142354"/>
            <a:ext cx="425789" cy="3654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nvGrpSpPr>
          <p:cNvPr id="19" name="Group 18">
            <a:extLst>
              <a:ext uri="{FF2B5EF4-FFF2-40B4-BE49-F238E27FC236}">
                <a16:creationId xmlns:a16="http://schemas.microsoft.com/office/drawing/2014/main" id="{F082BA4B-8824-C8DF-CE83-585DC39BAFD7}"/>
              </a:ext>
            </a:extLst>
          </p:cNvPr>
          <p:cNvGrpSpPr/>
          <p:nvPr/>
        </p:nvGrpSpPr>
        <p:grpSpPr>
          <a:xfrm>
            <a:off x="4916646" y="3080011"/>
            <a:ext cx="4655817" cy="816051"/>
            <a:chOff x="2852047" y="2972311"/>
            <a:chExt cx="4655817" cy="816051"/>
          </a:xfrm>
        </p:grpSpPr>
        <p:grpSp>
          <p:nvGrpSpPr>
            <p:cNvPr id="20" name="Group 19">
              <a:extLst>
                <a:ext uri="{FF2B5EF4-FFF2-40B4-BE49-F238E27FC236}">
                  <a16:creationId xmlns:a16="http://schemas.microsoft.com/office/drawing/2014/main" id="{F3BA1B2C-16D4-3523-1F03-CCB3F68D30C3}"/>
                </a:ext>
              </a:extLst>
            </p:cNvPr>
            <p:cNvGrpSpPr/>
            <p:nvPr/>
          </p:nvGrpSpPr>
          <p:grpSpPr>
            <a:xfrm>
              <a:off x="2852047" y="3172809"/>
              <a:ext cx="4655817" cy="615553"/>
              <a:chOff x="2852047" y="3172809"/>
              <a:chExt cx="4655817" cy="615553"/>
            </a:xfrm>
          </p:grpSpPr>
          <p:pic>
            <p:nvPicPr>
              <p:cNvPr id="22" name="Picture 21">
                <a:extLst>
                  <a:ext uri="{FF2B5EF4-FFF2-40B4-BE49-F238E27FC236}">
                    <a16:creationId xmlns:a16="http://schemas.microsoft.com/office/drawing/2014/main" id="{24C52E7C-0AF3-8382-A06B-0BA61AC69BB1}"/>
                  </a:ext>
                </a:extLst>
              </p:cNvPr>
              <p:cNvPicPr>
                <a:picLocks noChangeAspect="1"/>
              </p:cNvPicPr>
              <p:nvPr/>
            </p:nvPicPr>
            <p:blipFill>
              <a:blip r:embed="rId6">
                <a:extLst>
                  <a:ext uri="{28A0092B-C50C-407E-A947-70E740481C1C}">
                    <a14:useLocalDpi xmlns:a14="http://schemas.microsoft.com/office/drawing/2010/main" val="0"/>
                  </a:ext>
                </a:extLst>
              </a:blip>
              <a:srcRect l="7986" r="1"/>
              <a:stretch/>
            </p:blipFill>
            <p:spPr>
              <a:xfrm>
                <a:off x="2852047" y="3251986"/>
                <a:ext cx="2031169" cy="457200"/>
              </a:xfrm>
              <a:prstGeom prst="rect">
                <a:avLst/>
              </a:prstGeom>
            </p:spPr>
          </p:pic>
          <p:sp>
            <p:nvSpPr>
              <p:cNvPr id="23" name="TextBox 22">
                <a:extLst>
                  <a:ext uri="{FF2B5EF4-FFF2-40B4-BE49-F238E27FC236}">
                    <a16:creationId xmlns:a16="http://schemas.microsoft.com/office/drawing/2014/main" id="{99AD5865-1FEB-F2CE-8076-41CA982E89A4}"/>
                  </a:ext>
                </a:extLst>
              </p:cNvPr>
              <p:cNvSpPr txBox="1"/>
              <p:nvPr/>
            </p:nvSpPr>
            <p:spPr>
              <a:xfrm>
                <a:off x="5144744" y="3172809"/>
                <a:ext cx="2363120" cy="615553"/>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F49314"/>
                    </a:solidFill>
                    <a:latin typeface="Calibri"/>
                    <a:ea typeface="Calibri"/>
                    <a:cs typeface="Calibri"/>
                    <a:sym typeface="Calibri"/>
                  </a:rPr>
                  <a:t>Raw Genomic Data</a:t>
                </a:r>
                <a:br>
                  <a:rPr lang="en-US" sz="2000" b="1" dirty="0">
                    <a:solidFill>
                      <a:srgbClr val="F49314"/>
                    </a:solidFill>
                    <a:latin typeface="Calibri"/>
                    <a:ea typeface="Calibri"/>
                    <a:cs typeface="Calibri"/>
                  </a:rPr>
                </a:br>
                <a:r>
                  <a:rPr lang="en-US" sz="2000" dirty="0">
                    <a:latin typeface="Calibri"/>
                    <a:ea typeface="Calibri"/>
                    <a:cs typeface="Calibri"/>
                    <a:sym typeface="Calibri"/>
                  </a:rPr>
                  <a:t>(Human-readable?)</a:t>
                </a:r>
              </a:p>
            </p:txBody>
          </p:sp>
        </p:grpSp>
        <p:cxnSp>
          <p:nvCxnSpPr>
            <p:cNvPr id="21" name="Straight Arrow Connector 20">
              <a:extLst>
                <a:ext uri="{FF2B5EF4-FFF2-40B4-BE49-F238E27FC236}">
                  <a16:creationId xmlns:a16="http://schemas.microsoft.com/office/drawing/2014/main" id="{AC5623D6-79BD-A0AD-5018-42B6F66ACBBD}"/>
                </a:ext>
              </a:extLst>
            </p:cNvPr>
            <p:cNvCxnSpPr>
              <a:cxnSpLocks/>
            </p:cNvCxnSpPr>
            <p:nvPr/>
          </p:nvCxnSpPr>
          <p:spPr>
            <a:xfrm>
              <a:off x="3867631" y="2972311"/>
              <a:ext cx="0" cy="454768"/>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C03BD59F-DE28-83D5-E0FF-A8A74A6FC240}"/>
              </a:ext>
            </a:extLst>
          </p:cNvPr>
          <p:cNvGrpSpPr/>
          <p:nvPr/>
        </p:nvGrpSpPr>
        <p:grpSpPr>
          <a:xfrm>
            <a:off x="2778873" y="2084948"/>
            <a:ext cx="3740274" cy="1102755"/>
            <a:chOff x="-569277" y="2115885"/>
            <a:chExt cx="3740274" cy="1102755"/>
          </a:xfrm>
        </p:grpSpPr>
        <p:cxnSp>
          <p:nvCxnSpPr>
            <p:cNvPr id="25" name="Straight Arrow Connector 24">
              <a:extLst>
                <a:ext uri="{FF2B5EF4-FFF2-40B4-BE49-F238E27FC236}">
                  <a16:creationId xmlns:a16="http://schemas.microsoft.com/office/drawing/2014/main" id="{7B4DADF3-8F34-7CB2-D889-406B4EDDA64F}"/>
                </a:ext>
              </a:extLst>
            </p:cNvPr>
            <p:cNvCxnSpPr>
              <a:cxnSpLocks/>
            </p:cNvCxnSpPr>
            <p:nvPr/>
          </p:nvCxnSpPr>
          <p:spPr>
            <a:xfrm>
              <a:off x="2585723" y="2115885"/>
              <a:ext cx="0" cy="45720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2BE817A0-1F2C-6D68-E315-8787B8048965}"/>
                </a:ext>
              </a:extLst>
            </p:cNvPr>
            <p:cNvGrpSpPr/>
            <p:nvPr/>
          </p:nvGrpSpPr>
          <p:grpSpPr>
            <a:xfrm>
              <a:off x="-569277" y="2523637"/>
              <a:ext cx="3740274" cy="695003"/>
              <a:chOff x="-569277" y="2523637"/>
              <a:chExt cx="3740274" cy="695003"/>
            </a:xfrm>
          </p:grpSpPr>
          <p:sp>
            <p:nvSpPr>
              <p:cNvPr id="27" name="TextBox 26">
                <a:extLst>
                  <a:ext uri="{FF2B5EF4-FFF2-40B4-BE49-F238E27FC236}">
                    <a16:creationId xmlns:a16="http://schemas.microsoft.com/office/drawing/2014/main" id="{2DF698A0-46D3-35E8-A5DC-85893603B61D}"/>
                  </a:ext>
                </a:extLst>
              </p:cNvPr>
              <p:cNvSpPr txBox="1"/>
              <p:nvPr/>
            </p:nvSpPr>
            <p:spPr>
              <a:xfrm>
                <a:off x="-569277" y="2717249"/>
                <a:ext cx="2522157"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Sequencing Device</a:t>
                </a:r>
                <a:endParaRPr lang="en-CH" sz="2000" b="1" dirty="0">
                  <a:latin typeface="Calibri"/>
                  <a:ea typeface="Calibri"/>
                  <a:cs typeface="Calibri"/>
                  <a:sym typeface="Calibri"/>
                </a:endParaRPr>
              </a:p>
            </p:txBody>
          </p:sp>
          <p:pic>
            <p:nvPicPr>
              <p:cNvPr id="28" name="Picture 27">
                <a:extLst>
                  <a:ext uri="{FF2B5EF4-FFF2-40B4-BE49-F238E27FC236}">
                    <a16:creationId xmlns:a16="http://schemas.microsoft.com/office/drawing/2014/main" id="{C328B458-3C6E-7ECE-9F74-6CCCAC775B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79485" y="2523637"/>
                <a:ext cx="1091512" cy="695003"/>
              </a:xfrm>
              <a:prstGeom prst="rect">
                <a:avLst/>
              </a:prstGeom>
            </p:spPr>
          </p:pic>
        </p:grpSp>
      </p:grpSp>
      <p:grpSp>
        <p:nvGrpSpPr>
          <p:cNvPr id="29" name="Group 28">
            <a:extLst>
              <a:ext uri="{FF2B5EF4-FFF2-40B4-BE49-F238E27FC236}">
                <a16:creationId xmlns:a16="http://schemas.microsoft.com/office/drawing/2014/main" id="{BEE0A141-8A5F-E5E6-09D7-89679BDDE38E}"/>
              </a:ext>
            </a:extLst>
          </p:cNvPr>
          <p:cNvGrpSpPr/>
          <p:nvPr/>
        </p:nvGrpSpPr>
        <p:grpSpPr>
          <a:xfrm>
            <a:off x="3358900" y="3766573"/>
            <a:ext cx="3249851" cy="2021253"/>
            <a:chOff x="1997027" y="3766573"/>
            <a:chExt cx="3249851" cy="2021253"/>
          </a:xfrm>
        </p:grpSpPr>
        <p:grpSp>
          <p:nvGrpSpPr>
            <p:cNvPr id="30" name="Group 29">
              <a:extLst>
                <a:ext uri="{FF2B5EF4-FFF2-40B4-BE49-F238E27FC236}">
                  <a16:creationId xmlns:a16="http://schemas.microsoft.com/office/drawing/2014/main" id="{DAFA9985-7900-FA5D-C1E2-9F3B3D84B25D}"/>
                </a:ext>
              </a:extLst>
            </p:cNvPr>
            <p:cNvGrpSpPr/>
            <p:nvPr/>
          </p:nvGrpSpPr>
          <p:grpSpPr>
            <a:xfrm>
              <a:off x="1997027" y="3766573"/>
              <a:ext cx="3249851" cy="1568007"/>
              <a:chOff x="3636140" y="1861042"/>
              <a:chExt cx="3249851" cy="1568007"/>
            </a:xfrm>
          </p:grpSpPr>
          <p:cxnSp>
            <p:nvCxnSpPr>
              <p:cNvPr id="32" name="Straight Arrow Connector 31">
                <a:extLst>
                  <a:ext uri="{FF2B5EF4-FFF2-40B4-BE49-F238E27FC236}">
                    <a16:creationId xmlns:a16="http://schemas.microsoft.com/office/drawing/2014/main" id="{2646444F-EBB0-3DCB-1FA1-08F2A8AB7AB9}"/>
                  </a:ext>
                </a:extLst>
              </p:cNvPr>
              <p:cNvCxnSpPr>
                <a:cxnSpLocks/>
              </p:cNvCxnSpPr>
              <p:nvPr/>
            </p:nvCxnSpPr>
            <p:spPr>
              <a:xfrm>
                <a:off x="6210872" y="1861042"/>
                <a:ext cx="0" cy="456356"/>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387D9827-C434-8CC5-64A1-345078706654}"/>
                  </a:ext>
                </a:extLst>
              </p:cNvPr>
              <p:cNvGrpSpPr/>
              <p:nvPr/>
            </p:nvGrpSpPr>
            <p:grpSpPr>
              <a:xfrm>
                <a:off x="3636140" y="2313227"/>
                <a:ext cx="3249851" cy="1115822"/>
                <a:chOff x="3730731" y="2313227"/>
                <a:chExt cx="3249851" cy="1115822"/>
              </a:xfrm>
            </p:grpSpPr>
            <p:sp>
              <p:nvSpPr>
                <p:cNvPr id="34" name="TextBox 33">
                  <a:extLst>
                    <a:ext uri="{FF2B5EF4-FFF2-40B4-BE49-F238E27FC236}">
                      <a16:creationId xmlns:a16="http://schemas.microsoft.com/office/drawing/2014/main" id="{3E71A570-9242-2B2D-07CE-8B2E7C0AD6C1}"/>
                    </a:ext>
                  </a:extLst>
                </p:cNvPr>
                <p:cNvSpPr txBox="1"/>
                <p:nvPr/>
              </p:nvSpPr>
              <p:spPr>
                <a:xfrm>
                  <a:off x="3730731" y="2563362"/>
                  <a:ext cx="1707903" cy="615553"/>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Translator (Basecalling)</a:t>
                  </a:r>
                  <a:endParaRPr lang="en-CH" sz="2000" b="1" dirty="0">
                    <a:latin typeface="Calibri"/>
                    <a:ea typeface="Calibri"/>
                    <a:cs typeface="Calibri"/>
                    <a:sym typeface="Calibri"/>
                  </a:endParaRPr>
                </a:p>
              </p:txBody>
            </p:sp>
            <p:grpSp>
              <p:nvGrpSpPr>
                <p:cNvPr id="35" name="Group 34">
                  <a:extLst>
                    <a:ext uri="{FF2B5EF4-FFF2-40B4-BE49-F238E27FC236}">
                      <a16:creationId xmlns:a16="http://schemas.microsoft.com/office/drawing/2014/main" id="{37C0205B-12A7-E706-61E7-195C5047D528}"/>
                    </a:ext>
                  </a:extLst>
                </p:cNvPr>
                <p:cNvGrpSpPr/>
                <p:nvPr/>
              </p:nvGrpSpPr>
              <p:grpSpPr>
                <a:xfrm>
                  <a:off x="5630344" y="2313227"/>
                  <a:ext cx="1350238" cy="1115822"/>
                  <a:chOff x="5511819" y="2313227"/>
                  <a:chExt cx="1350238" cy="1115822"/>
                </a:xfrm>
              </p:grpSpPr>
              <p:pic>
                <p:nvPicPr>
                  <p:cNvPr id="36" name="Picture 35">
                    <a:extLst>
                      <a:ext uri="{FF2B5EF4-FFF2-40B4-BE49-F238E27FC236}">
                        <a16:creationId xmlns:a16="http://schemas.microsoft.com/office/drawing/2014/main" id="{A4DBE914-861A-C95F-893B-3A5DD60E4D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11819" y="2313227"/>
                    <a:ext cx="1350238" cy="1115822"/>
                  </a:xfrm>
                  <a:prstGeom prst="rect">
                    <a:avLst/>
                  </a:prstGeom>
                </p:spPr>
              </p:pic>
              <p:sp>
                <p:nvSpPr>
                  <p:cNvPr id="37" name="Oval 36">
                    <a:extLst>
                      <a:ext uri="{FF2B5EF4-FFF2-40B4-BE49-F238E27FC236}">
                        <a16:creationId xmlns:a16="http://schemas.microsoft.com/office/drawing/2014/main" id="{6EABA1D5-DB93-D326-3442-F24B43C21A51}"/>
                      </a:ext>
                    </a:extLst>
                  </p:cNvPr>
                  <p:cNvSpPr>
                    <a:spLocks noChangeAspect="1"/>
                  </p:cNvSpPr>
                  <p:nvPr/>
                </p:nvSpPr>
                <p:spPr>
                  <a:xfrm>
                    <a:off x="5862175" y="2546755"/>
                    <a:ext cx="649526" cy="648766"/>
                  </a:xfrm>
                  <a:prstGeom prst="ellipse">
                    <a:avLst/>
                  </a:prstGeom>
                  <a:solidFill>
                    <a:schemeClr val="bg1"/>
                  </a:solidFill>
                  <a:ln w="38100">
                    <a:solidFill>
                      <a:srgbClr val="4473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a:sym typeface="Calibri"/>
                      </a:rPr>
                      <a:t>AI</a:t>
                    </a:r>
                  </a:p>
                </p:txBody>
              </p:sp>
            </p:grpSp>
          </p:grpSp>
        </p:grpSp>
        <p:cxnSp>
          <p:nvCxnSpPr>
            <p:cNvPr id="31" name="Straight Arrow Connector 30">
              <a:extLst>
                <a:ext uri="{FF2B5EF4-FFF2-40B4-BE49-F238E27FC236}">
                  <a16:creationId xmlns:a16="http://schemas.microsoft.com/office/drawing/2014/main" id="{4E950080-732A-D634-F6A2-6C3279E3E0C1}"/>
                </a:ext>
              </a:extLst>
            </p:cNvPr>
            <p:cNvCxnSpPr>
              <a:cxnSpLocks/>
            </p:cNvCxnSpPr>
            <p:nvPr/>
          </p:nvCxnSpPr>
          <p:spPr>
            <a:xfrm>
              <a:off x="4574156" y="5331470"/>
              <a:ext cx="0" cy="456356"/>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pic>
        <p:nvPicPr>
          <p:cNvPr id="39" name="Picture 38" descr="A cartoon of a dog&#10;&#10;AI-generated content may be incorrect.">
            <a:extLst>
              <a:ext uri="{FF2B5EF4-FFF2-40B4-BE49-F238E27FC236}">
                <a16:creationId xmlns:a16="http://schemas.microsoft.com/office/drawing/2014/main" id="{A421BDBA-60CF-C351-EC45-297BFDD476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04055" y="3727427"/>
            <a:ext cx="1916980" cy="1940574"/>
          </a:xfrm>
          <a:prstGeom prst="rect">
            <a:avLst/>
          </a:prstGeom>
        </p:spPr>
      </p:pic>
    </p:spTree>
    <p:extLst>
      <p:ext uri="{BB962C8B-B14F-4D97-AF65-F5344CB8AC3E}">
        <p14:creationId xmlns:p14="http://schemas.microsoft.com/office/powerpoint/2010/main" val="297932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64207-FF6C-C339-9DC8-EF0CF6A4B02A}"/>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Genomic Data: Giant Jigsaw Puzzle to Solve</a:t>
            </a:r>
          </a:p>
        </p:txBody>
      </p:sp>
      <p:sp>
        <p:nvSpPr>
          <p:cNvPr id="3" name="Slide Number Placeholder 2">
            <a:extLst>
              <a:ext uri="{FF2B5EF4-FFF2-40B4-BE49-F238E27FC236}">
                <a16:creationId xmlns:a16="http://schemas.microsoft.com/office/drawing/2014/main" id="{4B20FE05-EB35-8A0F-F610-A4AE6687C0C7}"/>
              </a:ext>
            </a:extLst>
          </p:cNvPr>
          <p:cNvSpPr>
            <a:spLocks noGrp="1"/>
          </p:cNvSpPr>
          <p:nvPr>
            <p:ph type="sldNum" sz="quarter" idx="12"/>
          </p:nvPr>
        </p:nvSpPr>
        <p:spPr/>
        <p:txBody>
          <a:bodyPr/>
          <a:lstStyle/>
          <a:p>
            <a:fld id="{926C5CFF-FC03-5F4C-B716-CBEBB43E48DE}" type="slidenum">
              <a:rPr lang="en-US">
                <a:latin typeface="Garamond"/>
                <a:sym typeface="Garamond"/>
              </a:rPr>
              <a:t>15</a:t>
            </a:fld>
            <a:endParaRPr lang="en-US">
              <a:latin typeface="Garamond"/>
              <a:sym typeface="Garamond"/>
            </a:endParaRPr>
          </a:p>
        </p:txBody>
      </p:sp>
      <p:grpSp>
        <p:nvGrpSpPr>
          <p:cNvPr id="4" name="Group 3">
            <a:extLst>
              <a:ext uri="{FF2B5EF4-FFF2-40B4-BE49-F238E27FC236}">
                <a16:creationId xmlns:a16="http://schemas.microsoft.com/office/drawing/2014/main" id="{4AFAA0E5-589A-C608-DA76-1053FE7DC1CF}"/>
              </a:ext>
            </a:extLst>
          </p:cNvPr>
          <p:cNvGrpSpPr/>
          <p:nvPr/>
        </p:nvGrpSpPr>
        <p:grpSpPr>
          <a:xfrm>
            <a:off x="3039347" y="1791559"/>
            <a:ext cx="7171905" cy="1600373"/>
            <a:chOff x="-7806886" y="-1258203"/>
            <a:chExt cx="7171905" cy="1600373"/>
          </a:xfrm>
        </p:grpSpPr>
        <p:sp>
          <p:nvSpPr>
            <p:cNvPr id="5" name="Rectangle 4">
              <a:extLst>
                <a:ext uri="{FF2B5EF4-FFF2-40B4-BE49-F238E27FC236}">
                  <a16:creationId xmlns:a16="http://schemas.microsoft.com/office/drawing/2014/main" id="{EF4BE98F-EB57-F5AF-ADED-95D9BFBE7928}"/>
                </a:ext>
              </a:extLst>
            </p:cNvPr>
            <p:cNvSpPr/>
            <p:nvPr/>
          </p:nvSpPr>
          <p:spPr>
            <a:xfrm>
              <a:off x="-5363300" y="-1082942"/>
              <a:ext cx="163751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6" name="Rectangle 5">
              <a:extLst>
                <a:ext uri="{FF2B5EF4-FFF2-40B4-BE49-F238E27FC236}">
                  <a16:creationId xmlns:a16="http://schemas.microsoft.com/office/drawing/2014/main" id="{04DD0C86-B857-E129-C9C4-651BF27E081D}"/>
                </a:ext>
              </a:extLst>
            </p:cNvPr>
            <p:cNvSpPr/>
            <p:nvPr/>
          </p:nvSpPr>
          <p:spPr>
            <a:xfrm>
              <a:off x="-4894099" y="-872315"/>
              <a:ext cx="92876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7" name="Rectangle 6">
              <a:extLst>
                <a:ext uri="{FF2B5EF4-FFF2-40B4-BE49-F238E27FC236}">
                  <a16:creationId xmlns:a16="http://schemas.microsoft.com/office/drawing/2014/main" id="{744828F2-9858-33B0-7B26-7B5C906008D5}"/>
                </a:ext>
              </a:extLst>
            </p:cNvPr>
            <p:cNvSpPr/>
            <p:nvPr/>
          </p:nvSpPr>
          <p:spPr>
            <a:xfrm>
              <a:off x="-4179844" y="-397940"/>
              <a:ext cx="90248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8" name="Rectangle 7">
              <a:extLst>
                <a:ext uri="{FF2B5EF4-FFF2-40B4-BE49-F238E27FC236}">
                  <a16:creationId xmlns:a16="http://schemas.microsoft.com/office/drawing/2014/main" id="{001FBB6B-5B18-DBE2-00FF-EEAB6EC7A10B}"/>
                </a:ext>
              </a:extLst>
            </p:cNvPr>
            <p:cNvSpPr/>
            <p:nvPr/>
          </p:nvSpPr>
          <p:spPr>
            <a:xfrm>
              <a:off x="-4337425" y="-600328"/>
              <a:ext cx="8798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9" name="Rectangle 8">
              <a:extLst>
                <a:ext uri="{FF2B5EF4-FFF2-40B4-BE49-F238E27FC236}">
                  <a16:creationId xmlns:a16="http://schemas.microsoft.com/office/drawing/2014/main" id="{72E5ABFB-7E43-1ACB-EF41-B4AF60BD9B85}"/>
                </a:ext>
              </a:extLst>
            </p:cNvPr>
            <p:cNvSpPr/>
            <p:nvPr/>
          </p:nvSpPr>
          <p:spPr>
            <a:xfrm>
              <a:off x="-7806886" y="-637085"/>
              <a:ext cx="95373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0" name="Rectangle 9">
              <a:extLst>
                <a:ext uri="{FF2B5EF4-FFF2-40B4-BE49-F238E27FC236}">
                  <a16:creationId xmlns:a16="http://schemas.microsoft.com/office/drawing/2014/main" id="{09E01D1D-E87E-26D7-2A87-0E35DAD7A11C}"/>
                </a:ext>
              </a:extLst>
            </p:cNvPr>
            <p:cNvSpPr/>
            <p:nvPr/>
          </p:nvSpPr>
          <p:spPr>
            <a:xfrm>
              <a:off x="-7666635" y="-350225"/>
              <a:ext cx="167433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1" name="Rectangle 10">
              <a:extLst>
                <a:ext uri="{FF2B5EF4-FFF2-40B4-BE49-F238E27FC236}">
                  <a16:creationId xmlns:a16="http://schemas.microsoft.com/office/drawing/2014/main" id="{6D22FE7B-ADF7-FA5F-4008-A150F7236974}"/>
                </a:ext>
              </a:extLst>
            </p:cNvPr>
            <p:cNvSpPr/>
            <p:nvPr/>
          </p:nvSpPr>
          <p:spPr>
            <a:xfrm>
              <a:off x="-7400321" y="-23590"/>
              <a:ext cx="259102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2" name="Rectangle 11">
              <a:extLst>
                <a:ext uri="{FF2B5EF4-FFF2-40B4-BE49-F238E27FC236}">
                  <a16:creationId xmlns:a16="http://schemas.microsoft.com/office/drawing/2014/main" id="{3DFB4727-5AE8-B89F-38AA-762829CA3ECB}"/>
                </a:ext>
              </a:extLst>
            </p:cNvPr>
            <p:cNvSpPr/>
            <p:nvPr/>
          </p:nvSpPr>
          <p:spPr>
            <a:xfrm>
              <a:off x="-3191250" y="-1111375"/>
              <a:ext cx="56127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3" name="Rectangle 12">
              <a:extLst>
                <a:ext uri="{FF2B5EF4-FFF2-40B4-BE49-F238E27FC236}">
                  <a16:creationId xmlns:a16="http://schemas.microsoft.com/office/drawing/2014/main" id="{C105F77D-7CFC-EBD0-8A53-BDD253A1B8BA}"/>
                </a:ext>
              </a:extLst>
            </p:cNvPr>
            <p:cNvSpPr/>
            <p:nvPr/>
          </p:nvSpPr>
          <p:spPr>
            <a:xfrm>
              <a:off x="-6710575" y="-541275"/>
              <a:ext cx="100227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4" name="Rectangle 13">
              <a:extLst>
                <a:ext uri="{FF2B5EF4-FFF2-40B4-BE49-F238E27FC236}">
                  <a16:creationId xmlns:a16="http://schemas.microsoft.com/office/drawing/2014/main" id="{6880C3B3-E5C3-6741-5C33-C1D96D37C6DA}"/>
                </a:ext>
              </a:extLst>
            </p:cNvPr>
            <p:cNvSpPr/>
            <p:nvPr/>
          </p:nvSpPr>
          <p:spPr>
            <a:xfrm>
              <a:off x="-3487531" y="-220030"/>
              <a:ext cx="241818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5" name="Rectangle 14">
              <a:extLst>
                <a:ext uri="{FF2B5EF4-FFF2-40B4-BE49-F238E27FC236}">
                  <a16:creationId xmlns:a16="http://schemas.microsoft.com/office/drawing/2014/main" id="{E11434A7-CF36-73AD-279D-A671D99ACD3C}"/>
                </a:ext>
              </a:extLst>
            </p:cNvPr>
            <p:cNvSpPr/>
            <p:nvPr/>
          </p:nvSpPr>
          <p:spPr>
            <a:xfrm>
              <a:off x="-3792169" y="-993835"/>
              <a:ext cx="42775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6" name="Rectangle 15">
              <a:extLst>
                <a:ext uri="{FF2B5EF4-FFF2-40B4-BE49-F238E27FC236}">
                  <a16:creationId xmlns:a16="http://schemas.microsoft.com/office/drawing/2014/main" id="{79295D13-441D-37A9-1F69-34C8EFC64485}"/>
                </a:ext>
              </a:extLst>
            </p:cNvPr>
            <p:cNvSpPr/>
            <p:nvPr/>
          </p:nvSpPr>
          <p:spPr>
            <a:xfrm>
              <a:off x="-6470384" y="-1258203"/>
              <a:ext cx="15157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7" name="Rectangle 16">
              <a:extLst>
                <a:ext uri="{FF2B5EF4-FFF2-40B4-BE49-F238E27FC236}">
                  <a16:creationId xmlns:a16="http://schemas.microsoft.com/office/drawing/2014/main" id="{D3FD7D5E-2E66-4CA9-2584-3D01F0C2FC24}"/>
                </a:ext>
              </a:extLst>
            </p:cNvPr>
            <p:cNvSpPr/>
            <p:nvPr/>
          </p:nvSpPr>
          <p:spPr>
            <a:xfrm>
              <a:off x="-1083901" y="-1231306"/>
              <a:ext cx="448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8" name="Rectangle 17">
              <a:extLst>
                <a:ext uri="{FF2B5EF4-FFF2-40B4-BE49-F238E27FC236}">
                  <a16:creationId xmlns:a16="http://schemas.microsoft.com/office/drawing/2014/main" id="{FE40BC44-840A-C3C7-8FF8-A9C7E5E01FB4}"/>
                </a:ext>
              </a:extLst>
            </p:cNvPr>
            <p:cNvSpPr/>
            <p:nvPr/>
          </p:nvSpPr>
          <p:spPr>
            <a:xfrm>
              <a:off x="-2836191" y="-660729"/>
              <a:ext cx="1972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19" name="Rectangle 18">
              <a:extLst>
                <a:ext uri="{FF2B5EF4-FFF2-40B4-BE49-F238E27FC236}">
                  <a16:creationId xmlns:a16="http://schemas.microsoft.com/office/drawing/2014/main" id="{A6CE4F0D-58E3-ACF2-FB45-D29AF3E5022F}"/>
                </a:ext>
              </a:extLst>
            </p:cNvPr>
            <p:cNvSpPr/>
            <p:nvPr/>
          </p:nvSpPr>
          <p:spPr>
            <a:xfrm>
              <a:off x="-4693376" y="-431146"/>
              <a:ext cx="829658"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0" name="Rectangle 19">
              <a:extLst>
                <a:ext uri="{FF2B5EF4-FFF2-40B4-BE49-F238E27FC236}">
                  <a16:creationId xmlns:a16="http://schemas.microsoft.com/office/drawing/2014/main" id="{794DC40D-E757-9217-D619-7857EF9F45A5}"/>
                </a:ext>
              </a:extLst>
            </p:cNvPr>
            <p:cNvSpPr/>
            <p:nvPr/>
          </p:nvSpPr>
          <p:spPr>
            <a:xfrm>
              <a:off x="-3876936" y="-23590"/>
              <a:ext cx="264362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1" name="Rectangle 20">
              <a:extLst>
                <a:ext uri="{FF2B5EF4-FFF2-40B4-BE49-F238E27FC236}">
                  <a16:creationId xmlns:a16="http://schemas.microsoft.com/office/drawing/2014/main" id="{42215DAA-251A-F34C-BC3F-CF418743FB15}"/>
                </a:ext>
              </a:extLst>
            </p:cNvPr>
            <p:cNvSpPr/>
            <p:nvPr/>
          </p:nvSpPr>
          <p:spPr>
            <a:xfrm>
              <a:off x="-2707517" y="-1231306"/>
              <a:ext cx="148209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2" name="Rectangle 21">
              <a:extLst>
                <a:ext uri="{FF2B5EF4-FFF2-40B4-BE49-F238E27FC236}">
                  <a16:creationId xmlns:a16="http://schemas.microsoft.com/office/drawing/2014/main" id="{7E2B705E-0279-5471-71F6-7D85F90C6F2E}"/>
                </a:ext>
              </a:extLst>
            </p:cNvPr>
            <p:cNvSpPr/>
            <p:nvPr/>
          </p:nvSpPr>
          <p:spPr>
            <a:xfrm>
              <a:off x="-7741341" y="-102490"/>
              <a:ext cx="588978"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3" name="Rectangle 22">
              <a:extLst>
                <a:ext uri="{FF2B5EF4-FFF2-40B4-BE49-F238E27FC236}">
                  <a16:creationId xmlns:a16="http://schemas.microsoft.com/office/drawing/2014/main" id="{4060567E-D27F-4FEB-BB66-172A0B0B73F5}"/>
                </a:ext>
              </a:extLst>
            </p:cNvPr>
            <p:cNvSpPr/>
            <p:nvPr/>
          </p:nvSpPr>
          <p:spPr>
            <a:xfrm>
              <a:off x="-4637967" y="-32612"/>
              <a:ext cx="69004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4" name="Rectangle 23">
              <a:extLst>
                <a:ext uri="{FF2B5EF4-FFF2-40B4-BE49-F238E27FC236}">
                  <a16:creationId xmlns:a16="http://schemas.microsoft.com/office/drawing/2014/main" id="{95B553CB-E2B8-6F4C-B55C-AF3D0FC48D1B}"/>
                </a:ext>
              </a:extLst>
            </p:cNvPr>
            <p:cNvSpPr/>
            <p:nvPr/>
          </p:nvSpPr>
          <p:spPr>
            <a:xfrm>
              <a:off x="-6909377" y="-1182240"/>
              <a:ext cx="137089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5" name="Rectangle 24">
              <a:extLst>
                <a:ext uri="{FF2B5EF4-FFF2-40B4-BE49-F238E27FC236}">
                  <a16:creationId xmlns:a16="http://schemas.microsoft.com/office/drawing/2014/main" id="{C75E39F6-2442-B148-45BE-B2D0E3D46996}"/>
                </a:ext>
              </a:extLst>
            </p:cNvPr>
            <p:cNvSpPr/>
            <p:nvPr/>
          </p:nvSpPr>
          <p:spPr>
            <a:xfrm>
              <a:off x="-5902579" y="-261964"/>
              <a:ext cx="188128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6" name="Rectangle 25">
              <a:extLst>
                <a:ext uri="{FF2B5EF4-FFF2-40B4-BE49-F238E27FC236}">
                  <a16:creationId xmlns:a16="http://schemas.microsoft.com/office/drawing/2014/main" id="{101CA455-1473-6601-3449-CFD700B09FE8}"/>
                </a:ext>
              </a:extLst>
            </p:cNvPr>
            <p:cNvSpPr/>
            <p:nvPr/>
          </p:nvSpPr>
          <p:spPr>
            <a:xfrm>
              <a:off x="-3656345" y="-1183000"/>
              <a:ext cx="7069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7" name="Rectangle 26">
              <a:extLst>
                <a:ext uri="{FF2B5EF4-FFF2-40B4-BE49-F238E27FC236}">
                  <a16:creationId xmlns:a16="http://schemas.microsoft.com/office/drawing/2014/main" id="{6AAE5234-CADE-BF7C-4B68-B27AD501F98A}"/>
                </a:ext>
              </a:extLst>
            </p:cNvPr>
            <p:cNvSpPr/>
            <p:nvPr/>
          </p:nvSpPr>
          <p:spPr>
            <a:xfrm>
              <a:off x="-5625405" y="-520806"/>
              <a:ext cx="83831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8" name="Rectangle 27">
              <a:extLst>
                <a:ext uri="{FF2B5EF4-FFF2-40B4-BE49-F238E27FC236}">
                  <a16:creationId xmlns:a16="http://schemas.microsoft.com/office/drawing/2014/main" id="{6F77E6AA-57BA-7252-758C-FC9F93934943}"/>
                </a:ext>
              </a:extLst>
            </p:cNvPr>
            <p:cNvSpPr/>
            <p:nvPr/>
          </p:nvSpPr>
          <p:spPr>
            <a:xfrm>
              <a:off x="-3191250" y="-666635"/>
              <a:ext cx="25397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29" name="Rectangle 28">
              <a:extLst>
                <a:ext uri="{FF2B5EF4-FFF2-40B4-BE49-F238E27FC236}">
                  <a16:creationId xmlns:a16="http://schemas.microsoft.com/office/drawing/2014/main" id="{DCAEBC74-6CB5-687C-9DD5-B6BD5187241A}"/>
                </a:ext>
              </a:extLst>
            </p:cNvPr>
            <p:cNvSpPr/>
            <p:nvPr/>
          </p:nvSpPr>
          <p:spPr>
            <a:xfrm>
              <a:off x="-2121039" y="-966088"/>
              <a:ext cx="74083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30" name="Rectangle 29">
              <a:extLst>
                <a:ext uri="{FF2B5EF4-FFF2-40B4-BE49-F238E27FC236}">
                  <a16:creationId xmlns:a16="http://schemas.microsoft.com/office/drawing/2014/main" id="{3EF8F316-AFB6-34A7-187A-B477EF6B55DE}"/>
                </a:ext>
              </a:extLst>
            </p:cNvPr>
            <p:cNvSpPr/>
            <p:nvPr/>
          </p:nvSpPr>
          <p:spPr>
            <a:xfrm>
              <a:off x="-2479815" y="-785824"/>
              <a:ext cx="121942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31" name="Rectangle 30">
              <a:extLst>
                <a:ext uri="{FF2B5EF4-FFF2-40B4-BE49-F238E27FC236}">
                  <a16:creationId xmlns:a16="http://schemas.microsoft.com/office/drawing/2014/main" id="{3BFC93C4-F90B-0063-4E70-2C347EF5D3CF}"/>
                </a:ext>
              </a:extLst>
            </p:cNvPr>
            <p:cNvSpPr/>
            <p:nvPr/>
          </p:nvSpPr>
          <p:spPr>
            <a:xfrm>
              <a:off x="-7752578" y="-1231306"/>
              <a:ext cx="55693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32" name="Rectangle 31">
              <a:extLst>
                <a:ext uri="{FF2B5EF4-FFF2-40B4-BE49-F238E27FC236}">
                  <a16:creationId xmlns:a16="http://schemas.microsoft.com/office/drawing/2014/main" id="{527ED6D0-76CA-0801-0A89-EF8907C43389}"/>
                </a:ext>
              </a:extLst>
            </p:cNvPr>
            <p:cNvSpPr/>
            <p:nvPr/>
          </p:nvSpPr>
          <p:spPr>
            <a:xfrm>
              <a:off x="-6195160" y="-779649"/>
              <a:ext cx="123322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sp>
          <p:nvSpPr>
            <p:cNvPr id="33" name="Rectangle 32">
              <a:extLst>
                <a:ext uri="{FF2B5EF4-FFF2-40B4-BE49-F238E27FC236}">
                  <a16:creationId xmlns:a16="http://schemas.microsoft.com/office/drawing/2014/main" id="{4F805568-B89A-26F7-8AEA-3E59D940F84B}"/>
                </a:ext>
              </a:extLst>
            </p:cNvPr>
            <p:cNvSpPr/>
            <p:nvPr/>
          </p:nvSpPr>
          <p:spPr>
            <a:xfrm>
              <a:off x="-7408765" y="-1067763"/>
              <a:ext cx="143212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2000" b="1" i="0" u="none" strike="noStrike" kern="1200" cap="none" spc="0" normalizeH="0" baseline="0" noProof="0" dirty="0">
                <a:ln>
                  <a:noFill/>
                </a:ln>
                <a:solidFill>
                  <a:srgbClr val="C00000"/>
                </a:solidFill>
                <a:effectLst/>
                <a:uLnTx/>
                <a:uFillTx/>
                <a:latin typeface="Calibri"/>
                <a:sym typeface="Calibri"/>
              </a:endParaRPr>
            </a:p>
          </p:txBody>
        </p:sp>
      </p:grpSp>
      <p:grpSp>
        <p:nvGrpSpPr>
          <p:cNvPr id="34" name="Group 33">
            <a:extLst>
              <a:ext uri="{FF2B5EF4-FFF2-40B4-BE49-F238E27FC236}">
                <a16:creationId xmlns:a16="http://schemas.microsoft.com/office/drawing/2014/main" id="{E6A52478-A670-A3FA-F921-9D8939DB7443}"/>
              </a:ext>
            </a:extLst>
          </p:cNvPr>
          <p:cNvGrpSpPr>
            <a:grpSpLocks noChangeAspect="1"/>
          </p:cNvGrpSpPr>
          <p:nvPr/>
        </p:nvGrpSpPr>
        <p:grpSpPr>
          <a:xfrm>
            <a:off x="8198091" y="1793032"/>
            <a:ext cx="1606359" cy="1613570"/>
            <a:chOff x="-3412647" y="4320361"/>
            <a:chExt cx="940285" cy="944506"/>
          </a:xfrm>
        </p:grpSpPr>
        <p:pic>
          <p:nvPicPr>
            <p:cNvPr id="35" name="Content Placeholder 5">
              <a:extLst>
                <a:ext uri="{FF2B5EF4-FFF2-40B4-BE49-F238E27FC236}">
                  <a16:creationId xmlns:a16="http://schemas.microsoft.com/office/drawing/2014/main" id="{99DE9195-294A-1853-53BA-68737F308886}"/>
                </a:ext>
              </a:extLst>
            </p:cNvPr>
            <p:cNvPicPr>
              <a:picLocks noChangeAspect="1"/>
            </p:cNvPicPr>
            <p:nvPr/>
          </p:nvPicPr>
          <p:blipFill rotWithShape="1">
            <a:blip r:embed="rId2">
              <a:extLst>
                <a:ext uri="{28A0092B-C50C-407E-A947-70E740481C1C}">
                  <a14:useLocalDpi xmlns:a14="http://schemas.microsoft.com/office/drawing/2010/main" val="0"/>
                </a:ext>
              </a:extLst>
            </a:blip>
            <a:srcRect t="107" b="107"/>
            <a:stretch/>
          </p:blipFill>
          <p:spPr>
            <a:xfrm>
              <a:off x="-3412647" y="4320361"/>
              <a:ext cx="937761" cy="944506"/>
            </a:xfrm>
            <a:prstGeom prst="roundRect">
              <a:avLst>
                <a:gd name="adj" fmla="val 35390"/>
              </a:avLst>
            </a:prstGeom>
          </p:spPr>
        </p:pic>
        <p:pic>
          <p:nvPicPr>
            <p:cNvPr id="36" name="Picture 35">
              <a:extLst>
                <a:ext uri="{FF2B5EF4-FFF2-40B4-BE49-F238E27FC236}">
                  <a16:creationId xmlns:a16="http://schemas.microsoft.com/office/drawing/2014/main" id="{22411F34-9DF2-0975-D40A-EF28586EEF10}"/>
                </a:ext>
              </a:extLst>
            </p:cNvPr>
            <p:cNvPicPr>
              <a:picLocks noChangeAspect="1"/>
            </p:cNvPicPr>
            <p:nvPr/>
          </p:nvPicPr>
          <p:blipFill>
            <a:blip r:embed="rId3">
              <a:extLst>
                <a:ext uri="{28A0092B-C50C-407E-A947-70E740481C1C}">
                  <a14:useLocalDpi xmlns:a14="http://schemas.microsoft.com/office/drawing/2010/main" val="0"/>
                </a:ext>
              </a:extLst>
            </a:blip>
            <a:srcRect r="67449" b="74734"/>
            <a:stretch/>
          </p:blipFill>
          <p:spPr>
            <a:xfrm>
              <a:off x="-3412647" y="4320361"/>
              <a:ext cx="940285" cy="944506"/>
            </a:xfrm>
            <a:prstGeom prst="roundRect">
              <a:avLst>
                <a:gd name="adj" fmla="val 36446"/>
              </a:avLst>
            </a:prstGeom>
          </p:spPr>
        </p:pic>
      </p:grpSp>
      <p:pic>
        <p:nvPicPr>
          <p:cNvPr id="37" name="Content Placeholder 5">
            <a:extLst>
              <a:ext uri="{FF2B5EF4-FFF2-40B4-BE49-F238E27FC236}">
                <a16:creationId xmlns:a16="http://schemas.microsoft.com/office/drawing/2014/main" id="{398F83A3-6495-B6D5-76D1-DDDB3DBF0C7F}"/>
              </a:ext>
            </a:extLst>
          </p:cNvPr>
          <p:cNvPicPr>
            <a:picLocks noChangeAspect="1"/>
          </p:cNvPicPr>
          <p:nvPr/>
        </p:nvPicPr>
        <p:blipFill rotWithShape="1">
          <a:blip r:embed="rId2">
            <a:extLst>
              <a:ext uri="{28A0092B-C50C-407E-A947-70E740481C1C}">
                <a14:useLocalDpi xmlns:a14="http://schemas.microsoft.com/office/drawing/2010/main" val="0"/>
              </a:ext>
            </a:extLst>
          </a:blip>
          <a:srcRect t="107" b="107"/>
          <a:stretch/>
        </p:blipFill>
        <p:spPr>
          <a:xfrm>
            <a:off x="1678578" y="2674784"/>
            <a:ext cx="937761" cy="944506"/>
          </a:xfrm>
          <a:prstGeom prst="roundRect">
            <a:avLst>
              <a:gd name="adj" fmla="val 35390"/>
            </a:avLst>
          </a:prstGeom>
        </p:spPr>
      </p:pic>
      <p:grpSp>
        <p:nvGrpSpPr>
          <p:cNvPr id="38" name="Group 37">
            <a:extLst>
              <a:ext uri="{FF2B5EF4-FFF2-40B4-BE49-F238E27FC236}">
                <a16:creationId xmlns:a16="http://schemas.microsoft.com/office/drawing/2014/main" id="{EEB42058-669F-27D0-7506-F588297EB54C}"/>
              </a:ext>
            </a:extLst>
          </p:cNvPr>
          <p:cNvGrpSpPr>
            <a:grpSpLocks noChangeAspect="1"/>
          </p:cNvGrpSpPr>
          <p:nvPr/>
        </p:nvGrpSpPr>
        <p:grpSpPr>
          <a:xfrm>
            <a:off x="1679139" y="2674768"/>
            <a:ext cx="937624" cy="941832"/>
            <a:chOff x="-3412647" y="4320361"/>
            <a:chExt cx="940285" cy="944506"/>
          </a:xfrm>
        </p:grpSpPr>
        <p:pic>
          <p:nvPicPr>
            <p:cNvPr id="39" name="Content Placeholder 5">
              <a:extLst>
                <a:ext uri="{FF2B5EF4-FFF2-40B4-BE49-F238E27FC236}">
                  <a16:creationId xmlns:a16="http://schemas.microsoft.com/office/drawing/2014/main" id="{B176A9F4-BFF4-3F29-5607-235BED5CA9BA}"/>
                </a:ext>
              </a:extLst>
            </p:cNvPr>
            <p:cNvPicPr>
              <a:picLocks noChangeAspect="1"/>
            </p:cNvPicPr>
            <p:nvPr/>
          </p:nvPicPr>
          <p:blipFill rotWithShape="1">
            <a:blip r:embed="rId2">
              <a:extLst>
                <a:ext uri="{28A0092B-C50C-407E-A947-70E740481C1C}">
                  <a14:useLocalDpi xmlns:a14="http://schemas.microsoft.com/office/drawing/2010/main" val="0"/>
                </a:ext>
              </a:extLst>
            </a:blip>
            <a:srcRect t="107" b="107"/>
            <a:stretch/>
          </p:blipFill>
          <p:spPr>
            <a:xfrm>
              <a:off x="-3412647" y="4320361"/>
              <a:ext cx="937761" cy="944506"/>
            </a:xfrm>
            <a:prstGeom prst="roundRect">
              <a:avLst>
                <a:gd name="adj" fmla="val 35390"/>
              </a:avLst>
            </a:prstGeom>
          </p:spPr>
        </p:pic>
        <p:pic>
          <p:nvPicPr>
            <p:cNvPr id="40" name="Picture 39">
              <a:extLst>
                <a:ext uri="{FF2B5EF4-FFF2-40B4-BE49-F238E27FC236}">
                  <a16:creationId xmlns:a16="http://schemas.microsoft.com/office/drawing/2014/main" id="{DA5B5E6E-47F9-9450-0FB1-6B61D4885188}"/>
                </a:ext>
              </a:extLst>
            </p:cNvPr>
            <p:cNvPicPr>
              <a:picLocks noChangeAspect="1"/>
            </p:cNvPicPr>
            <p:nvPr/>
          </p:nvPicPr>
          <p:blipFill>
            <a:blip r:embed="rId3">
              <a:extLst>
                <a:ext uri="{28A0092B-C50C-407E-A947-70E740481C1C}">
                  <a14:useLocalDpi xmlns:a14="http://schemas.microsoft.com/office/drawing/2010/main" val="0"/>
                </a:ext>
              </a:extLst>
            </a:blip>
            <a:srcRect r="67449" b="74734"/>
            <a:stretch/>
          </p:blipFill>
          <p:spPr>
            <a:xfrm>
              <a:off x="-3412647" y="4320361"/>
              <a:ext cx="940285" cy="944506"/>
            </a:xfrm>
            <a:prstGeom prst="roundRect">
              <a:avLst>
                <a:gd name="adj" fmla="val 36446"/>
              </a:avLst>
            </a:prstGeom>
          </p:spPr>
        </p:pic>
      </p:grpSp>
      <p:grpSp>
        <p:nvGrpSpPr>
          <p:cNvPr id="41" name="Group 40">
            <a:extLst>
              <a:ext uri="{FF2B5EF4-FFF2-40B4-BE49-F238E27FC236}">
                <a16:creationId xmlns:a16="http://schemas.microsoft.com/office/drawing/2014/main" id="{00C1D17A-25D3-3B18-8ABC-B56FEC9608D4}"/>
              </a:ext>
            </a:extLst>
          </p:cNvPr>
          <p:cNvGrpSpPr/>
          <p:nvPr/>
        </p:nvGrpSpPr>
        <p:grpSpPr>
          <a:xfrm>
            <a:off x="1706676" y="981354"/>
            <a:ext cx="8579774" cy="965868"/>
            <a:chOff x="296162" y="981354"/>
            <a:chExt cx="8579774" cy="965868"/>
          </a:xfrm>
        </p:grpSpPr>
        <p:grpSp>
          <p:nvGrpSpPr>
            <p:cNvPr id="42" name="Group 41">
              <a:extLst>
                <a:ext uri="{FF2B5EF4-FFF2-40B4-BE49-F238E27FC236}">
                  <a16:creationId xmlns:a16="http://schemas.microsoft.com/office/drawing/2014/main" id="{A1F8DD29-B2FF-33BF-0EA0-0ECDF328F004}"/>
                </a:ext>
              </a:extLst>
            </p:cNvPr>
            <p:cNvGrpSpPr/>
            <p:nvPr/>
          </p:nvGrpSpPr>
          <p:grpSpPr>
            <a:xfrm>
              <a:off x="1597312" y="981354"/>
              <a:ext cx="7278624" cy="718691"/>
              <a:chOff x="1329413" y="981354"/>
              <a:chExt cx="7278624" cy="718691"/>
            </a:xfrm>
          </p:grpSpPr>
          <p:sp>
            <p:nvSpPr>
              <p:cNvPr id="45" name="Rounded Rectangle 44">
                <a:extLst>
                  <a:ext uri="{FF2B5EF4-FFF2-40B4-BE49-F238E27FC236}">
                    <a16:creationId xmlns:a16="http://schemas.microsoft.com/office/drawing/2014/main" id="{59E40D40-460E-B981-7AC0-4884DF6E4AD4}"/>
                  </a:ext>
                </a:extLst>
              </p:cNvPr>
              <p:cNvSpPr/>
              <p:nvPr/>
            </p:nvSpPr>
            <p:spPr>
              <a:xfrm>
                <a:off x="1329413" y="1334285"/>
                <a:ext cx="7278624" cy="365760"/>
              </a:xfrm>
              <a:prstGeom prst="roundRect">
                <a:avLst/>
              </a:prstGeom>
              <a:solidFill>
                <a:srgbClr val="FFE69A"/>
              </a:solidFill>
              <a:ln w="15875" cap="flat" cmpd="sng" algn="ctr">
                <a:solidFill>
                  <a:srgbClr val="FFAE3C"/>
                </a:solidFill>
                <a:prstDash val="solid"/>
              </a:ln>
              <a:effectLst/>
            </p:spPr>
            <p:txBody>
              <a:bodyPr lIns="0" tIns="0" rIns="0" bIns="0" rtlCol="0" anchor="ctr">
                <a:noAutofit/>
              </a:bodyPr>
              <a:lstStyle/>
              <a:p>
                <a:pPr algn="ctr">
                  <a:defRPr>
                    <a:latin typeface="PT Mono"/>
                    <a:sym typeface="PT Mono"/>
                  </a:defRPr>
                </a:pP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TT</a:t>
                </a:r>
                <a:r>
                  <a:rPr kumimoji="0" lang="en-CH" sz="2000" b="1" i="0" u="none" strike="noStrike" kern="1200" cap="none" spc="0" normalizeH="0" baseline="0" noProof="0">
                    <a:ln>
                      <a:noFill/>
                    </a:ln>
                    <a:solidFill>
                      <a:srgbClr val="7030A0"/>
                    </a:solidFill>
                    <a:effectLst/>
                    <a:uLnTx/>
                    <a:uFillTx/>
                    <a:latin typeface="PT Mono"/>
                    <a:sym typeface="PT Mono"/>
                  </a:rPr>
                  <a:t>AAA</a:t>
                </a:r>
                <a:r>
                  <a:rPr lang="en-CH" sz="2000" b="1">
                    <a:solidFill>
                      <a:srgbClr val="F49314"/>
                    </a:solidFill>
                    <a:latin typeface="PT Mono"/>
                    <a:sym typeface="PT Mono"/>
                  </a:rPr>
                  <a:t>C</a:t>
                </a:r>
                <a:r>
                  <a:rPr kumimoji="0" lang="en-CH" sz="2000" b="1" i="0" u="none" strike="noStrike" kern="1200" cap="none" spc="0" normalizeH="0" baseline="0" noProof="0">
                    <a:ln>
                      <a:noFill/>
                    </a:ln>
                    <a:solidFill>
                      <a:srgbClr val="4473C4"/>
                    </a:solidFill>
                    <a:effectLst/>
                    <a:uLnTx/>
                    <a:uFillTx/>
                    <a:latin typeface="PT Mono"/>
                    <a:sym typeface="PT Mono"/>
                  </a:rPr>
                  <a:t>G</a:t>
                </a:r>
                <a:r>
                  <a:rPr kumimoji="0" lang="en-CH" sz="2000" b="1" i="0" u="none" strike="noStrike" kern="1200" cap="none" spc="0" normalizeH="0" baseline="0" noProof="0">
                    <a:ln>
                      <a:noFill/>
                    </a:ln>
                    <a:solidFill>
                      <a:srgbClr val="F49314"/>
                    </a:solidFill>
                    <a:effectLst/>
                    <a:uLnTx/>
                    <a:uFillTx/>
                    <a:latin typeface="PT Mono"/>
                    <a:sym typeface="PT Mono"/>
                  </a:rPr>
                  <a:t>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US" sz="2000" b="1" i="0" u="none" strike="noStrike" kern="1200" cap="none" spc="0" normalizeH="0" baseline="0" noProof="0" dirty="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endParaRPr lang="en-CH" sz="2000" b="1" kern="0" dirty="0">
                  <a:latin typeface="PT Mono"/>
                  <a:ea typeface="PT Mono"/>
                  <a:cs typeface="PT Mono"/>
                  <a:sym typeface="PT Mono"/>
                </a:endParaRPr>
              </a:p>
            </p:txBody>
          </p:sp>
          <p:sp>
            <p:nvSpPr>
              <p:cNvPr id="46" name="TextBox 45">
                <a:extLst>
                  <a:ext uri="{FF2B5EF4-FFF2-40B4-BE49-F238E27FC236}">
                    <a16:creationId xmlns:a16="http://schemas.microsoft.com/office/drawing/2014/main" id="{7D23082A-9EB7-2FED-32F1-199474687C80}"/>
                  </a:ext>
                </a:extLst>
              </p:cNvPr>
              <p:cNvSpPr txBox="1"/>
              <p:nvPr/>
            </p:nvSpPr>
            <p:spPr>
              <a:xfrm>
                <a:off x="1753060" y="981354"/>
                <a:ext cx="6431330"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Human (Reference) Genome:</a:t>
                </a:r>
                <a:r>
                  <a:rPr lang="en-US" sz="2000" dirty="0">
                    <a:latin typeface="Calibri"/>
                    <a:ea typeface="Calibri"/>
                    <a:cs typeface="Calibri"/>
                    <a:sym typeface="Calibri"/>
                  </a:rPr>
                  <a:t> 3.2 Billion bps (haploid)</a:t>
                </a:r>
                <a:endParaRPr lang="en-CH" sz="2000" b="1" dirty="0">
                  <a:solidFill>
                    <a:srgbClr val="F49314"/>
                  </a:solidFill>
                  <a:latin typeface="Calibri"/>
                  <a:ea typeface="Calibri"/>
                  <a:cs typeface="Calibri"/>
                  <a:sym typeface="Calibri"/>
                </a:endParaRPr>
              </a:p>
            </p:txBody>
          </p:sp>
        </p:grpSp>
        <p:pic>
          <p:nvPicPr>
            <p:cNvPr id="43" name="Picture 42">
              <a:extLst>
                <a:ext uri="{FF2B5EF4-FFF2-40B4-BE49-F238E27FC236}">
                  <a16:creationId xmlns:a16="http://schemas.microsoft.com/office/drawing/2014/main" id="{FDBC9B8C-3944-5306-5421-FC9CAF91E0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162" y="1032822"/>
              <a:ext cx="914400" cy="914400"/>
            </a:xfrm>
            <a:prstGeom prst="rect">
              <a:avLst/>
            </a:prstGeom>
          </p:spPr>
        </p:pic>
        <p:cxnSp>
          <p:nvCxnSpPr>
            <p:cNvPr id="44" name="Straight Arrow Connector 43">
              <a:extLst>
                <a:ext uri="{FF2B5EF4-FFF2-40B4-BE49-F238E27FC236}">
                  <a16:creationId xmlns:a16="http://schemas.microsoft.com/office/drawing/2014/main" id="{9CD2985E-5CFB-2180-362C-7011919805FC}"/>
                </a:ext>
              </a:extLst>
            </p:cNvPr>
            <p:cNvCxnSpPr>
              <a:cxnSpLocks/>
            </p:cNvCxnSpPr>
            <p:nvPr/>
          </p:nvCxnSpPr>
          <p:spPr>
            <a:xfrm>
              <a:off x="1077460" y="1521046"/>
              <a:ext cx="527820"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B48EB5EE-890B-9EE6-6605-048DFCEA64EE}"/>
              </a:ext>
            </a:extLst>
          </p:cNvPr>
          <p:cNvGrpSpPr/>
          <p:nvPr/>
        </p:nvGrpSpPr>
        <p:grpSpPr>
          <a:xfrm>
            <a:off x="1848169" y="4611760"/>
            <a:ext cx="2826465" cy="548640"/>
            <a:chOff x="1833005" y="4758265"/>
            <a:chExt cx="2826465" cy="548640"/>
          </a:xfrm>
        </p:grpSpPr>
        <p:sp>
          <p:nvSpPr>
            <p:cNvPr id="48" name="Rectangle 47">
              <a:extLst>
                <a:ext uri="{FF2B5EF4-FFF2-40B4-BE49-F238E27FC236}">
                  <a16:creationId xmlns:a16="http://schemas.microsoft.com/office/drawing/2014/main" id="{B3EDB81E-AC8A-0516-E52B-4D593DCDB073}"/>
                </a:ext>
              </a:extLst>
            </p:cNvPr>
            <p:cNvSpPr/>
            <p:nvPr/>
          </p:nvSpPr>
          <p:spPr>
            <a:xfrm>
              <a:off x="2472810" y="4878697"/>
              <a:ext cx="2186660" cy="307777"/>
            </a:xfrm>
            <a:prstGeom prst="rect">
              <a:avLst/>
            </a:prstGeom>
          </p:spPr>
          <p:txBody>
            <a:bodyPr wrap="square" lIns="0" tIns="0" rIns="0" bIns="0">
              <a:spAutoFit/>
            </a:bodyPr>
            <a:lstStyle/>
            <a:p>
              <a:pPr>
                <a:defRPr>
                  <a:latin typeface="Calibri"/>
                  <a:sym typeface="Calibri"/>
                </a:defRPr>
              </a:pPr>
              <a:r>
                <a:rPr lang="en-US" sz="2000" b="1" dirty="0">
                  <a:solidFill>
                    <a:srgbClr val="C00000"/>
                  </a:solidFill>
                  <a:latin typeface="Calibri"/>
                  <a:ea typeface="Calibri"/>
                  <a:cs typeface="Calibri"/>
                  <a:sym typeface="Calibri"/>
                </a:rPr>
                <a:t>Unknown origins</a:t>
              </a:r>
              <a:endParaRPr lang="en-US" sz="2000" dirty="0">
                <a:latin typeface="Calibri"/>
                <a:ea typeface="Calibri"/>
                <a:cs typeface="Calibri"/>
                <a:sym typeface="Calibri"/>
              </a:endParaRPr>
            </a:p>
          </p:txBody>
        </p:sp>
        <p:grpSp>
          <p:nvGrpSpPr>
            <p:cNvPr id="49" name="Group 48">
              <a:extLst>
                <a:ext uri="{FF2B5EF4-FFF2-40B4-BE49-F238E27FC236}">
                  <a16:creationId xmlns:a16="http://schemas.microsoft.com/office/drawing/2014/main" id="{21374EA8-908C-F524-CA00-4887660E8B1F}"/>
                </a:ext>
              </a:extLst>
            </p:cNvPr>
            <p:cNvGrpSpPr/>
            <p:nvPr/>
          </p:nvGrpSpPr>
          <p:grpSpPr>
            <a:xfrm>
              <a:off x="1833005" y="4758265"/>
              <a:ext cx="548640" cy="548640"/>
              <a:chOff x="3954918" y="4777353"/>
              <a:chExt cx="548640" cy="548640"/>
            </a:xfrm>
          </p:grpSpPr>
          <p:sp>
            <p:nvSpPr>
              <p:cNvPr id="50" name="Oval 49">
                <a:extLst>
                  <a:ext uri="{FF2B5EF4-FFF2-40B4-BE49-F238E27FC236}">
                    <a16:creationId xmlns:a16="http://schemas.microsoft.com/office/drawing/2014/main" id="{1C1D2952-6BE7-9E40-375D-4F1F59CA4B24}"/>
                  </a:ext>
                </a:extLst>
              </p:cNvPr>
              <p:cNvSpPr>
                <a:spLocks noChangeAspect="1"/>
              </p:cNvSpPr>
              <p:nvPr/>
            </p:nvSpPr>
            <p:spPr>
              <a:xfrm>
                <a:off x="3954918" y="4777353"/>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5400" b="1" baseline="-4000" dirty="0">
                    <a:solidFill>
                      <a:srgbClr val="C00000"/>
                    </a:solidFill>
                    <a:latin typeface="Calibri"/>
                    <a:cs typeface="Calibri"/>
                    <a:sym typeface="Calibri"/>
                  </a:rPr>
                  <a:t>?</a:t>
                </a:r>
              </a:p>
            </p:txBody>
          </p:sp>
          <p:pic>
            <p:nvPicPr>
              <p:cNvPr id="51" name="Graphic 50" descr="Database with solid fill">
                <a:extLst>
                  <a:ext uri="{FF2B5EF4-FFF2-40B4-BE49-F238E27FC236}">
                    <a16:creationId xmlns:a16="http://schemas.microsoft.com/office/drawing/2014/main" id="{00551B31-B4A6-1619-5F2F-71E645FFFA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00638" y="4823073"/>
                <a:ext cx="457200" cy="457200"/>
              </a:xfrm>
              <a:prstGeom prst="rect">
                <a:avLst/>
              </a:prstGeom>
            </p:spPr>
          </p:pic>
        </p:grpSp>
      </p:grpSp>
      <p:grpSp>
        <p:nvGrpSpPr>
          <p:cNvPr id="52" name="Group 51">
            <a:extLst>
              <a:ext uri="{FF2B5EF4-FFF2-40B4-BE49-F238E27FC236}">
                <a16:creationId xmlns:a16="http://schemas.microsoft.com/office/drawing/2014/main" id="{ED1974BD-F8D9-E675-1F8A-1414DA06833B}"/>
              </a:ext>
            </a:extLst>
          </p:cNvPr>
          <p:cNvGrpSpPr/>
          <p:nvPr/>
        </p:nvGrpSpPr>
        <p:grpSpPr>
          <a:xfrm>
            <a:off x="1848169" y="5294548"/>
            <a:ext cx="4824765" cy="548640"/>
            <a:chOff x="916512" y="5584737"/>
            <a:chExt cx="4824765" cy="548640"/>
          </a:xfrm>
        </p:grpSpPr>
        <p:sp>
          <p:nvSpPr>
            <p:cNvPr id="53" name="Rectangle 52">
              <a:extLst>
                <a:ext uri="{FF2B5EF4-FFF2-40B4-BE49-F238E27FC236}">
                  <a16:creationId xmlns:a16="http://schemas.microsoft.com/office/drawing/2014/main" id="{D4565AD6-3F27-0D95-1F82-5BFF0B5DCB2B}"/>
                </a:ext>
              </a:extLst>
            </p:cNvPr>
            <p:cNvSpPr/>
            <p:nvPr/>
          </p:nvSpPr>
          <p:spPr>
            <a:xfrm>
              <a:off x="1570470" y="5705169"/>
              <a:ext cx="4170807" cy="307777"/>
            </a:xfrm>
            <a:prstGeom prst="rect">
              <a:avLst/>
            </a:prstGeom>
          </p:spPr>
          <p:txBody>
            <a:bodyPr wrap="square" lIns="0" tIns="0" rIns="0" bIns="0">
              <a:spAutoFit/>
            </a:bodyPr>
            <a:lstStyle/>
            <a:p>
              <a:pPr>
                <a:defRPr>
                  <a:latin typeface="Calibri"/>
                  <a:sym typeface="Calibri"/>
                </a:defRPr>
              </a:pPr>
              <a:r>
                <a:rPr lang="en-US" sz="2000" b="1" dirty="0">
                  <a:solidFill>
                    <a:srgbClr val="C00000"/>
                  </a:solidFill>
                  <a:latin typeface="Calibri"/>
                  <a:ea typeface="Calibri"/>
                  <a:cs typeface="Calibri"/>
                  <a:sym typeface="Calibri"/>
                </a:rPr>
                <a:t>Non-identical reference genome</a:t>
              </a:r>
              <a:endParaRPr lang="en-US" sz="2000" dirty="0">
                <a:latin typeface="Calibri"/>
                <a:ea typeface="Calibri"/>
                <a:cs typeface="Calibri"/>
                <a:sym typeface="Calibri"/>
              </a:endParaRPr>
            </a:p>
          </p:txBody>
        </p:sp>
        <p:grpSp>
          <p:nvGrpSpPr>
            <p:cNvPr id="54" name="Group 53">
              <a:extLst>
                <a:ext uri="{FF2B5EF4-FFF2-40B4-BE49-F238E27FC236}">
                  <a16:creationId xmlns:a16="http://schemas.microsoft.com/office/drawing/2014/main" id="{28427B02-F962-8268-CD03-D560E8D78DE2}"/>
                </a:ext>
              </a:extLst>
            </p:cNvPr>
            <p:cNvGrpSpPr/>
            <p:nvPr/>
          </p:nvGrpSpPr>
          <p:grpSpPr>
            <a:xfrm>
              <a:off x="916512" y="5584737"/>
              <a:ext cx="548640" cy="548640"/>
              <a:chOff x="1525220" y="5584737"/>
              <a:chExt cx="548640" cy="548640"/>
            </a:xfrm>
          </p:grpSpPr>
          <p:sp>
            <p:nvSpPr>
              <p:cNvPr id="55" name="Oval 54">
                <a:extLst>
                  <a:ext uri="{FF2B5EF4-FFF2-40B4-BE49-F238E27FC236}">
                    <a16:creationId xmlns:a16="http://schemas.microsoft.com/office/drawing/2014/main" id="{E23D44BA-7D55-5A60-4B60-BEDD28B13342}"/>
                  </a:ext>
                </a:extLst>
              </p:cNvPr>
              <p:cNvSpPr>
                <a:spLocks noChangeAspect="1"/>
              </p:cNvSpPr>
              <p:nvPr/>
            </p:nvSpPr>
            <p:spPr>
              <a:xfrm>
                <a:off x="1525220" y="5584737"/>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Calibri"/>
                  <a:cs typeface="Calibri"/>
                  <a:sym typeface="Calibri"/>
                </a:endParaRPr>
              </a:p>
            </p:txBody>
          </p:sp>
          <p:pic>
            <p:nvPicPr>
              <p:cNvPr id="56" name="Graphic 55" descr="Confused person with solid fill">
                <a:extLst>
                  <a:ext uri="{FF2B5EF4-FFF2-40B4-BE49-F238E27FC236}">
                    <a16:creationId xmlns:a16="http://schemas.microsoft.com/office/drawing/2014/main" id="{590CD4A6-1D40-4F7D-6FED-49E4C6999F5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570940" y="5630457"/>
                <a:ext cx="457200" cy="457200"/>
              </a:xfrm>
              <a:prstGeom prst="rect">
                <a:avLst/>
              </a:prstGeom>
            </p:spPr>
          </p:pic>
        </p:grpSp>
      </p:grpSp>
      <p:grpSp>
        <p:nvGrpSpPr>
          <p:cNvPr id="57" name="Group 56">
            <a:extLst>
              <a:ext uri="{FF2B5EF4-FFF2-40B4-BE49-F238E27FC236}">
                <a16:creationId xmlns:a16="http://schemas.microsoft.com/office/drawing/2014/main" id="{36A22F24-3AB6-3AB6-274D-6B8BFEC59B44}"/>
              </a:ext>
            </a:extLst>
          </p:cNvPr>
          <p:cNvGrpSpPr/>
          <p:nvPr/>
        </p:nvGrpSpPr>
        <p:grpSpPr>
          <a:xfrm>
            <a:off x="1848169" y="3928972"/>
            <a:ext cx="3190423" cy="548640"/>
            <a:chOff x="916512" y="5584737"/>
            <a:chExt cx="3190423" cy="548640"/>
          </a:xfrm>
        </p:grpSpPr>
        <p:sp>
          <p:nvSpPr>
            <p:cNvPr id="58" name="Rectangle 57">
              <a:extLst>
                <a:ext uri="{FF2B5EF4-FFF2-40B4-BE49-F238E27FC236}">
                  <a16:creationId xmlns:a16="http://schemas.microsoft.com/office/drawing/2014/main" id="{46C53AA9-833D-7C7F-3777-A8BA61F275B3}"/>
                </a:ext>
              </a:extLst>
            </p:cNvPr>
            <p:cNvSpPr/>
            <p:nvPr/>
          </p:nvSpPr>
          <p:spPr>
            <a:xfrm>
              <a:off x="1570471" y="5705169"/>
              <a:ext cx="2536464" cy="307777"/>
            </a:xfrm>
            <a:prstGeom prst="rect">
              <a:avLst/>
            </a:prstGeom>
          </p:spPr>
          <p:txBody>
            <a:bodyPr wrap="square" lIns="0" tIns="0" rIns="0" bIns="0">
              <a:spAutoFit/>
            </a:bodyPr>
            <a:lstStyle/>
            <a:p>
              <a:pPr>
                <a:defRPr>
                  <a:latin typeface="Calibri"/>
                  <a:sym typeface="Calibri"/>
                </a:defRPr>
              </a:pPr>
              <a:r>
                <a:rPr lang="en-US" sz="2000" b="1" dirty="0">
                  <a:solidFill>
                    <a:srgbClr val="C00000"/>
                  </a:solidFill>
                  <a:latin typeface="Calibri"/>
                  <a:ea typeface="Calibri"/>
                  <a:cs typeface="Calibri"/>
                  <a:sym typeface="Calibri"/>
                </a:rPr>
                <a:t>Small pieces (reads)</a:t>
              </a:r>
              <a:endParaRPr lang="en-US" sz="2000" dirty="0">
                <a:latin typeface="Calibri"/>
                <a:ea typeface="Calibri"/>
                <a:cs typeface="Calibri"/>
                <a:sym typeface="Calibri"/>
              </a:endParaRPr>
            </a:p>
          </p:txBody>
        </p:sp>
        <p:grpSp>
          <p:nvGrpSpPr>
            <p:cNvPr id="59" name="Group 58">
              <a:extLst>
                <a:ext uri="{FF2B5EF4-FFF2-40B4-BE49-F238E27FC236}">
                  <a16:creationId xmlns:a16="http://schemas.microsoft.com/office/drawing/2014/main" id="{33743612-0A37-6D5E-24F5-1434A3D55405}"/>
                </a:ext>
              </a:extLst>
            </p:cNvPr>
            <p:cNvGrpSpPr/>
            <p:nvPr/>
          </p:nvGrpSpPr>
          <p:grpSpPr>
            <a:xfrm>
              <a:off x="916512" y="5584737"/>
              <a:ext cx="548640" cy="548640"/>
              <a:chOff x="1525220" y="5584737"/>
              <a:chExt cx="548640" cy="548640"/>
            </a:xfrm>
          </p:grpSpPr>
          <p:sp>
            <p:nvSpPr>
              <p:cNvPr id="60" name="Oval 59">
                <a:extLst>
                  <a:ext uri="{FF2B5EF4-FFF2-40B4-BE49-F238E27FC236}">
                    <a16:creationId xmlns:a16="http://schemas.microsoft.com/office/drawing/2014/main" id="{7926170A-941B-44B1-C899-2908703D179F}"/>
                  </a:ext>
                </a:extLst>
              </p:cNvPr>
              <p:cNvSpPr>
                <a:spLocks noChangeAspect="1"/>
              </p:cNvSpPr>
              <p:nvPr/>
            </p:nvSpPr>
            <p:spPr>
              <a:xfrm>
                <a:off x="1525220" y="5584737"/>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Calibri"/>
                  <a:cs typeface="Calibri"/>
                  <a:sym typeface="Calibri"/>
                </a:endParaRPr>
              </a:p>
            </p:txBody>
          </p:sp>
          <p:pic>
            <p:nvPicPr>
              <p:cNvPr id="61" name="Graphic 60" descr="Puzzle pieces with solid fill">
                <a:extLst>
                  <a:ext uri="{FF2B5EF4-FFF2-40B4-BE49-F238E27FC236}">
                    <a16:creationId xmlns:a16="http://schemas.microsoft.com/office/drawing/2014/main" id="{DFC2B53A-8062-FBAC-1A6A-C2AAFB98C0E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570940" y="5630457"/>
                <a:ext cx="457200" cy="457200"/>
              </a:xfrm>
              <a:prstGeom prst="rect">
                <a:avLst/>
              </a:prstGeom>
            </p:spPr>
          </p:pic>
        </p:grpSp>
      </p:grpSp>
      <p:grpSp>
        <p:nvGrpSpPr>
          <p:cNvPr id="62" name="Group 61">
            <a:extLst>
              <a:ext uri="{FF2B5EF4-FFF2-40B4-BE49-F238E27FC236}">
                <a16:creationId xmlns:a16="http://schemas.microsoft.com/office/drawing/2014/main" id="{DA26EE75-B5B8-5BD3-8014-984CC1519053}"/>
              </a:ext>
            </a:extLst>
          </p:cNvPr>
          <p:cNvGrpSpPr/>
          <p:nvPr/>
        </p:nvGrpSpPr>
        <p:grpSpPr>
          <a:xfrm>
            <a:off x="1848169" y="5977336"/>
            <a:ext cx="4637267" cy="548640"/>
            <a:chOff x="916512" y="5584737"/>
            <a:chExt cx="4637267" cy="548640"/>
          </a:xfrm>
        </p:grpSpPr>
        <p:sp>
          <p:nvSpPr>
            <p:cNvPr id="63" name="Rectangle 62">
              <a:extLst>
                <a:ext uri="{FF2B5EF4-FFF2-40B4-BE49-F238E27FC236}">
                  <a16:creationId xmlns:a16="http://schemas.microsoft.com/office/drawing/2014/main" id="{C980D98E-3F12-A242-F676-8E3441F63BB9}"/>
                </a:ext>
              </a:extLst>
            </p:cNvPr>
            <p:cNvSpPr/>
            <p:nvPr/>
          </p:nvSpPr>
          <p:spPr>
            <a:xfrm>
              <a:off x="1570471" y="5705169"/>
              <a:ext cx="3983308" cy="307777"/>
            </a:xfrm>
            <a:prstGeom prst="rect">
              <a:avLst/>
            </a:prstGeom>
          </p:spPr>
          <p:txBody>
            <a:bodyPr wrap="square" lIns="0" tIns="0" rIns="0" bIns="0">
              <a:spAutoFit/>
            </a:bodyPr>
            <a:lstStyle/>
            <a:p>
              <a:pPr>
                <a:defRPr>
                  <a:latin typeface="Calibri"/>
                  <a:sym typeface="Calibri"/>
                </a:defRPr>
              </a:pPr>
              <a:r>
                <a:rPr lang="en-US" sz="2000" b="1" dirty="0">
                  <a:solidFill>
                    <a:srgbClr val="C00000"/>
                  </a:solidFill>
                  <a:latin typeface="Calibri"/>
                  <a:ea typeface="Calibri"/>
                  <a:cs typeface="Calibri"/>
                  <a:sym typeface="Calibri"/>
                </a:rPr>
                <a:t>Large volume of data to analyze</a:t>
              </a:r>
              <a:endParaRPr lang="en-US" sz="2000" dirty="0">
                <a:latin typeface="Calibri"/>
                <a:ea typeface="Calibri"/>
                <a:cs typeface="Calibri"/>
                <a:sym typeface="Calibri"/>
              </a:endParaRPr>
            </a:p>
          </p:txBody>
        </p:sp>
        <p:grpSp>
          <p:nvGrpSpPr>
            <p:cNvPr id="64" name="Group 63">
              <a:extLst>
                <a:ext uri="{FF2B5EF4-FFF2-40B4-BE49-F238E27FC236}">
                  <a16:creationId xmlns:a16="http://schemas.microsoft.com/office/drawing/2014/main" id="{25DA83FD-23B6-1CA0-A64B-A2A75BDAAD74}"/>
                </a:ext>
              </a:extLst>
            </p:cNvPr>
            <p:cNvGrpSpPr/>
            <p:nvPr/>
          </p:nvGrpSpPr>
          <p:grpSpPr>
            <a:xfrm>
              <a:off x="916512" y="5584737"/>
              <a:ext cx="548640" cy="548640"/>
              <a:chOff x="1525220" y="5584737"/>
              <a:chExt cx="548640" cy="548640"/>
            </a:xfrm>
          </p:grpSpPr>
          <p:sp>
            <p:nvSpPr>
              <p:cNvPr id="65" name="Oval 64">
                <a:extLst>
                  <a:ext uri="{FF2B5EF4-FFF2-40B4-BE49-F238E27FC236}">
                    <a16:creationId xmlns:a16="http://schemas.microsoft.com/office/drawing/2014/main" id="{DA6255F5-7A08-BB8E-1034-44629423CE16}"/>
                  </a:ext>
                </a:extLst>
              </p:cNvPr>
              <p:cNvSpPr>
                <a:spLocks noChangeAspect="1"/>
              </p:cNvSpPr>
              <p:nvPr/>
            </p:nvSpPr>
            <p:spPr>
              <a:xfrm>
                <a:off x="1525220" y="5584737"/>
                <a:ext cx="548640" cy="548640"/>
              </a:xfrm>
              <a:prstGeom prst="ellipse">
                <a:avLst/>
              </a:prstGeom>
              <a:solidFill>
                <a:srgbClr val="FFE0D6"/>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b="1" baseline="-4000" dirty="0">
                  <a:solidFill>
                    <a:srgbClr val="C00000"/>
                  </a:solidFill>
                  <a:latin typeface="Calibri"/>
                  <a:cs typeface="Calibri"/>
                  <a:sym typeface="Calibri"/>
                </a:endParaRPr>
              </a:p>
            </p:txBody>
          </p:sp>
          <p:pic>
            <p:nvPicPr>
              <p:cNvPr id="66" name="Graphic 65" descr="Database with solid fill">
                <a:extLst>
                  <a:ext uri="{FF2B5EF4-FFF2-40B4-BE49-F238E27FC236}">
                    <a16:creationId xmlns:a16="http://schemas.microsoft.com/office/drawing/2014/main" id="{5DAB68C2-9BDC-121C-A3E0-12A63C58525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570940" y="5630457"/>
                <a:ext cx="457200" cy="457200"/>
              </a:xfrm>
              <a:prstGeom prst="rect">
                <a:avLst/>
              </a:prstGeom>
            </p:spPr>
          </p:pic>
        </p:grpSp>
      </p:grpSp>
      <p:sp>
        <p:nvSpPr>
          <p:cNvPr id="67" name="Rectangle 66">
            <a:extLst>
              <a:ext uri="{FF2B5EF4-FFF2-40B4-BE49-F238E27FC236}">
                <a16:creationId xmlns:a16="http://schemas.microsoft.com/office/drawing/2014/main" id="{889A525F-146D-9DC7-16EC-0BC689E8AD61}"/>
              </a:ext>
            </a:extLst>
          </p:cNvPr>
          <p:cNvSpPr/>
          <p:nvPr/>
        </p:nvSpPr>
        <p:spPr>
          <a:xfrm>
            <a:off x="2774485" y="1724999"/>
            <a:ext cx="7483867" cy="1674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68" name="Rectangle 67">
            <a:extLst>
              <a:ext uri="{FF2B5EF4-FFF2-40B4-BE49-F238E27FC236}">
                <a16:creationId xmlns:a16="http://schemas.microsoft.com/office/drawing/2014/main" id="{449A43DC-80B9-D1E7-EA78-57F1979158D1}"/>
              </a:ext>
            </a:extLst>
          </p:cNvPr>
          <p:cNvSpPr/>
          <p:nvPr/>
        </p:nvSpPr>
        <p:spPr>
          <a:xfrm>
            <a:off x="5622178" y="2960476"/>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sym typeface="PT Mono"/>
              </a:defRPr>
            </a:pPr>
            <a:r>
              <a:rPr kumimoji="0" lang="en-CH" sz="2000" b="1" i="0" u="none" strike="noStrike" kern="1200" cap="none" spc="0" normalizeH="0" baseline="0" noProof="0">
                <a:ln>
                  <a:noFill/>
                </a:ln>
                <a:solidFill>
                  <a:srgbClr val="7030A0"/>
                </a:solidFill>
                <a:effectLst/>
                <a:uLnTx/>
                <a:uFillTx/>
                <a:latin typeface="PT Mono"/>
                <a:sym typeface="PT Mono"/>
              </a:rPr>
              <a:t>AAA</a:t>
            </a:r>
            <a:r>
              <a:rPr kumimoji="0" lang="en-CH" sz="2000" b="1" i="0" u="none" strike="noStrike" kern="1200" cap="none" spc="0" normalizeH="0" baseline="0" noProof="0">
                <a:ln>
                  <a:noFill/>
                </a:ln>
                <a:solidFill>
                  <a:srgbClr val="10813D"/>
                </a:solidFill>
                <a:effectLst/>
                <a:uLnTx/>
                <a:uFillTx/>
                <a:latin typeface="PT Mono"/>
                <a:sym typeface="PT Mono"/>
              </a:rPr>
              <a:t>T</a:t>
            </a:r>
            <a:r>
              <a:rPr kumimoji="0" lang="en-CH" sz="2000" b="1" i="0" u="none" strike="noStrike" kern="1200" cap="none" spc="0" normalizeH="0" baseline="0" noProof="0">
                <a:ln>
                  <a:noFill/>
                </a:ln>
                <a:solidFill>
                  <a:srgbClr val="4473C4"/>
                </a:solidFill>
                <a:effectLst/>
                <a:uLnTx/>
                <a:uFillTx/>
                <a:latin typeface="PT Mono"/>
                <a:sym typeface="PT Mono"/>
              </a:rPr>
              <a:t>GG</a:t>
            </a:r>
            <a:endParaRPr kumimoji="0" lang="en-CH" sz="2000" b="1" i="0" u="none" strike="noStrike" kern="1200" cap="none" spc="0" normalizeH="0" baseline="0" noProof="0" dirty="0">
              <a:ln>
                <a:noFill/>
              </a:ln>
              <a:solidFill>
                <a:srgbClr val="F49314"/>
              </a:solidFill>
              <a:effectLst/>
              <a:uLnTx/>
              <a:uFillTx/>
              <a:latin typeface="PT Mono"/>
              <a:sym typeface="PT Mono"/>
            </a:endParaRPr>
          </a:p>
        </p:txBody>
      </p:sp>
      <p:grpSp>
        <p:nvGrpSpPr>
          <p:cNvPr id="69" name="Group 68">
            <a:extLst>
              <a:ext uri="{FF2B5EF4-FFF2-40B4-BE49-F238E27FC236}">
                <a16:creationId xmlns:a16="http://schemas.microsoft.com/office/drawing/2014/main" id="{ACB08591-1834-C5A7-9425-AE77F8CAC3B8}"/>
              </a:ext>
            </a:extLst>
          </p:cNvPr>
          <p:cNvGrpSpPr/>
          <p:nvPr/>
        </p:nvGrpSpPr>
        <p:grpSpPr>
          <a:xfrm>
            <a:off x="4698993" y="2896870"/>
            <a:ext cx="920536" cy="453712"/>
            <a:chOff x="3288479" y="2896870"/>
            <a:chExt cx="920536" cy="453712"/>
          </a:xfrm>
        </p:grpSpPr>
        <p:pic>
          <p:nvPicPr>
            <p:cNvPr id="70" name="Picture 69">
              <a:extLst>
                <a:ext uri="{FF2B5EF4-FFF2-40B4-BE49-F238E27FC236}">
                  <a16:creationId xmlns:a16="http://schemas.microsoft.com/office/drawing/2014/main" id="{9406243C-8C5A-F9E1-962B-FBE28F51C66B}"/>
                </a:ext>
              </a:extLst>
            </p:cNvPr>
            <p:cNvPicPr>
              <a:picLocks noChangeAspect="1"/>
            </p:cNvPicPr>
            <p:nvPr/>
          </p:nvPicPr>
          <p:blipFill>
            <a:blip r:embed="rId9">
              <a:extLst>
                <a:ext uri="{28A0092B-C50C-407E-A947-70E740481C1C}">
                  <a14:useLocalDpi xmlns:a14="http://schemas.microsoft.com/office/drawing/2010/main" val="0"/>
                </a:ext>
              </a:extLst>
            </a:blip>
            <a:srcRect l="3326" t="7018" r="5169" b="10285"/>
            <a:stretch/>
          </p:blipFill>
          <p:spPr>
            <a:xfrm>
              <a:off x="3288479" y="2896870"/>
              <a:ext cx="535640" cy="453712"/>
            </a:xfrm>
            <a:prstGeom prst="rect">
              <a:avLst/>
            </a:prstGeom>
          </p:spPr>
        </p:pic>
        <p:cxnSp>
          <p:nvCxnSpPr>
            <p:cNvPr id="71" name="Straight Arrow Connector 70">
              <a:extLst>
                <a:ext uri="{FF2B5EF4-FFF2-40B4-BE49-F238E27FC236}">
                  <a16:creationId xmlns:a16="http://schemas.microsoft.com/office/drawing/2014/main" id="{99778AD0-8257-2BF1-4C2F-77A22DFC994C}"/>
                </a:ext>
              </a:extLst>
            </p:cNvPr>
            <p:cNvCxnSpPr>
              <a:cxnSpLocks/>
            </p:cNvCxnSpPr>
            <p:nvPr/>
          </p:nvCxnSpPr>
          <p:spPr>
            <a:xfrm>
              <a:off x="3827176" y="3143356"/>
              <a:ext cx="381839"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sp>
        <p:nvSpPr>
          <p:cNvPr id="72" name="TextBox 71">
            <a:extLst>
              <a:ext uri="{FF2B5EF4-FFF2-40B4-BE49-F238E27FC236}">
                <a16:creationId xmlns:a16="http://schemas.microsoft.com/office/drawing/2014/main" id="{50DB403B-F5D6-F4C6-28BA-45A189DF9C2A}"/>
              </a:ext>
            </a:extLst>
          </p:cNvPr>
          <p:cNvSpPr txBox="1"/>
          <p:nvPr/>
        </p:nvSpPr>
        <p:spPr>
          <a:xfrm>
            <a:off x="4589005" y="3394826"/>
            <a:ext cx="3127375"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Read:</a:t>
            </a:r>
            <a:r>
              <a:rPr lang="en-US" sz="2000" dirty="0">
                <a:latin typeface="Calibri"/>
                <a:ea typeface="Calibri"/>
                <a:cs typeface="Calibri"/>
                <a:sym typeface="Calibri"/>
              </a:rPr>
              <a:t> ~100 – 100,000 bps</a:t>
            </a:r>
            <a:endParaRPr lang="en-CH" sz="2000" b="1" dirty="0">
              <a:solidFill>
                <a:srgbClr val="F49314"/>
              </a:solidFill>
              <a:latin typeface="Calibri"/>
              <a:ea typeface="Calibri"/>
              <a:cs typeface="Calibri"/>
              <a:sym typeface="Calibri"/>
            </a:endParaRPr>
          </a:p>
        </p:txBody>
      </p:sp>
      <p:sp>
        <p:nvSpPr>
          <p:cNvPr id="73" name="Rectangle 72">
            <a:extLst>
              <a:ext uri="{FF2B5EF4-FFF2-40B4-BE49-F238E27FC236}">
                <a16:creationId xmlns:a16="http://schemas.microsoft.com/office/drawing/2014/main" id="{1545A1D5-FF5F-CE44-50EE-286EE1FD92AF}"/>
              </a:ext>
            </a:extLst>
          </p:cNvPr>
          <p:cNvSpPr/>
          <p:nvPr/>
        </p:nvSpPr>
        <p:spPr>
          <a:xfrm>
            <a:off x="4595477" y="3382989"/>
            <a:ext cx="3127375" cy="409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74" name="TextBox 73">
            <a:extLst>
              <a:ext uri="{FF2B5EF4-FFF2-40B4-BE49-F238E27FC236}">
                <a16:creationId xmlns:a16="http://schemas.microsoft.com/office/drawing/2014/main" id="{DF1E6BEC-75A1-BB75-3288-C0BFDFA941F6}"/>
              </a:ext>
            </a:extLst>
          </p:cNvPr>
          <p:cNvSpPr txBox="1"/>
          <p:nvPr/>
        </p:nvSpPr>
        <p:spPr>
          <a:xfrm>
            <a:off x="4774702" y="2402029"/>
            <a:ext cx="424766" cy="615553"/>
          </a:xfrm>
          <a:prstGeom prst="rect">
            <a:avLst/>
          </a:prstGeom>
          <a:noFill/>
        </p:spPr>
        <p:txBody>
          <a:bodyPr wrap="square" lIns="0" tIns="0" rIns="0" bIns="0" rtlCol="0">
            <a:spAutoFit/>
          </a:bodyPr>
          <a:lstStyle/>
          <a:p>
            <a:pPr algn="ctr">
              <a:defRPr>
                <a:latin typeface="Calibri"/>
                <a:sym typeface="Calibri"/>
              </a:defRPr>
            </a:pPr>
            <a:r>
              <a:rPr lang="en-US" sz="4000" b="1" dirty="0">
                <a:solidFill>
                  <a:srgbClr val="C00000"/>
                </a:solidFill>
                <a:latin typeface="Calibri"/>
                <a:ea typeface="Calibri"/>
                <a:cs typeface="Calibri"/>
                <a:sym typeface="Calibri"/>
              </a:rPr>
              <a:t>?</a:t>
            </a:r>
            <a:endParaRPr lang="en-CH" sz="4000" b="1" dirty="0">
              <a:solidFill>
                <a:srgbClr val="C00000"/>
              </a:solidFill>
              <a:latin typeface="Calibri"/>
              <a:ea typeface="Calibri"/>
              <a:cs typeface="Calibri"/>
              <a:sym typeface="Calibri"/>
            </a:endParaRPr>
          </a:p>
        </p:txBody>
      </p:sp>
      <p:cxnSp>
        <p:nvCxnSpPr>
          <p:cNvPr id="75" name="Straight Arrow Connector 74">
            <a:extLst>
              <a:ext uri="{FF2B5EF4-FFF2-40B4-BE49-F238E27FC236}">
                <a16:creationId xmlns:a16="http://schemas.microsoft.com/office/drawing/2014/main" id="{BDB03D8C-35CF-1AB5-0B42-0C7F0EC0494A}"/>
              </a:ext>
            </a:extLst>
          </p:cNvPr>
          <p:cNvCxnSpPr>
            <a:cxnSpLocks/>
          </p:cNvCxnSpPr>
          <p:nvPr/>
        </p:nvCxnSpPr>
        <p:spPr>
          <a:xfrm flipH="1">
            <a:off x="2442360" y="3143356"/>
            <a:ext cx="2232274"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F39CDF54-AEEF-9E20-81EF-F514DE3A898F}"/>
                  </a:ext>
                </a:extLst>
              </p:cNvPr>
              <p:cNvSpPr txBox="1"/>
              <p:nvPr/>
            </p:nvSpPr>
            <p:spPr>
              <a:xfrm>
                <a:off x="2859551" y="2824687"/>
                <a:ext cx="1639612"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Scale: </a:t>
                </a:r>
                <a:r>
                  <a:rPr lang="en-US" sz="2000" dirty="0">
                    <a:latin typeface="Calibri"/>
                    <a:ea typeface="Calibri"/>
                    <a:cs typeface="Calibri"/>
                    <a:sym typeface="Calibri"/>
                  </a:rPr>
                  <a:t>~</a:t>
                </a:r>
                <a14:m>
                  <m:oMath xmlns:m="http://schemas.openxmlformats.org/officeDocument/2006/math">
                    <m:r>
                      <a:rPr lang="en-US" sz="2000" i="1" dirty="0" smtClean="0">
                        <a:latin typeface="Cambria Math" panose="02040503050406030204" pitchFamily="18" charset="0"/>
                        <a:ea typeface="Calibri"/>
                        <a:cs typeface="Calibri"/>
                      </a:rPr>
                      <m:t>1/</m:t>
                    </m:r>
                    <m:sSup>
                      <m:sSupPr>
                        <m:ctrlPr>
                          <a:rPr lang="en-US" sz="2000" b="0" i="1" dirty="0" smtClean="0">
                            <a:latin typeface="Cambria Math" panose="02040503050406030204" pitchFamily="18" charset="0"/>
                            <a:ea typeface="Calibri"/>
                            <a:cs typeface="Calibri"/>
                          </a:rPr>
                        </m:ctrlPr>
                      </m:sSupPr>
                      <m:e>
                        <m:r>
                          <a:rPr lang="en-US" sz="2000" b="0" i="1" dirty="0" smtClean="0">
                            <a:latin typeface="Cambria Math" panose="02040503050406030204" pitchFamily="18" charset="0"/>
                            <a:ea typeface="Calibri"/>
                            <a:cs typeface="Calibri"/>
                          </a:rPr>
                          <m:t>10</m:t>
                        </m:r>
                      </m:e>
                      <m:sup>
                        <m:r>
                          <a:rPr lang="en-US" sz="2000" b="0" i="1" dirty="0" smtClean="0">
                            <a:latin typeface="Cambria Math" panose="02040503050406030204" pitchFamily="18" charset="0"/>
                            <a:ea typeface="Calibri"/>
                            <a:cs typeface="Calibri"/>
                          </a:rPr>
                          <m:t>8</m:t>
                        </m:r>
                      </m:sup>
                    </m:sSup>
                  </m:oMath>
                </a14:m>
                <a:endParaRPr lang="en-CH" sz="2000" b="1" dirty="0">
                  <a:solidFill>
                    <a:srgbClr val="F49314"/>
                  </a:solidFill>
                  <a:latin typeface="Calibri"/>
                  <a:ea typeface="Calibri"/>
                  <a:cs typeface="Calibri"/>
                  <a:sym typeface="Calibri"/>
                </a:endParaRPr>
              </a:p>
            </p:txBody>
          </p:sp>
        </mc:Choice>
        <mc:Fallback xmlns="">
          <p:sp>
            <p:nvSpPr>
              <p:cNvPr id="76" name="TextBox 75">
                <a:extLst>
                  <a:ext uri="{FF2B5EF4-FFF2-40B4-BE49-F238E27FC236}">
                    <a16:creationId xmlns:a16="http://schemas.microsoft.com/office/drawing/2014/main" id="{F39CDF54-AEEF-9E20-81EF-F514DE3A898F}"/>
                  </a:ext>
                </a:extLst>
              </p:cNvPr>
              <p:cNvSpPr txBox="1">
                <a:spLocks noRot="1" noChangeAspect="1" noMove="1" noResize="1" noEditPoints="1" noAdjustHandles="1" noChangeArrowheads="1" noChangeShapeType="1" noTextEdit="1"/>
              </p:cNvSpPr>
              <p:nvPr/>
            </p:nvSpPr>
            <p:spPr>
              <a:xfrm>
                <a:off x="2859551" y="2824687"/>
                <a:ext cx="1639612" cy="307777"/>
              </a:xfrm>
              <a:prstGeom prst="rect">
                <a:avLst/>
              </a:prstGeom>
              <a:blipFill>
                <a:blip r:embed="rId14"/>
                <a:stretch>
                  <a:fillRect l="-9231" t="-24000" r="-3077" b="-48000"/>
                </a:stretch>
              </a:blipFill>
            </p:spPr>
            <p:txBody>
              <a:bodyPr/>
              <a:lstStyle/>
              <a:p>
                <a:r>
                  <a:rPr lang="en-US">
                    <a:noFill/>
                    <a:latin typeface="Calibri"/>
                    <a:sym typeface="Calibri"/>
                  </a:rPr>
                  <a:t> </a:t>
                </a:r>
              </a:p>
            </p:txBody>
          </p:sp>
        </mc:Fallback>
      </mc:AlternateContent>
      <p:grpSp>
        <p:nvGrpSpPr>
          <p:cNvPr id="77" name="Group 76">
            <a:extLst>
              <a:ext uri="{FF2B5EF4-FFF2-40B4-BE49-F238E27FC236}">
                <a16:creationId xmlns:a16="http://schemas.microsoft.com/office/drawing/2014/main" id="{845DA016-540B-77BF-639C-45E758855150}"/>
              </a:ext>
            </a:extLst>
          </p:cNvPr>
          <p:cNvGrpSpPr/>
          <p:nvPr/>
        </p:nvGrpSpPr>
        <p:grpSpPr>
          <a:xfrm>
            <a:off x="2245401" y="2882837"/>
            <a:ext cx="2432702" cy="645732"/>
            <a:chOff x="834887" y="2882837"/>
            <a:chExt cx="2432702" cy="645732"/>
          </a:xfrm>
        </p:grpSpPr>
        <p:cxnSp>
          <p:nvCxnSpPr>
            <p:cNvPr id="78" name="Straight Arrow Connector 77">
              <a:extLst>
                <a:ext uri="{FF2B5EF4-FFF2-40B4-BE49-F238E27FC236}">
                  <a16:creationId xmlns:a16="http://schemas.microsoft.com/office/drawing/2014/main" id="{59E64D04-8AC4-39EC-61E1-5062EA3C2F50}"/>
                </a:ext>
              </a:extLst>
            </p:cNvPr>
            <p:cNvCxnSpPr>
              <a:cxnSpLocks/>
            </p:cNvCxnSpPr>
            <p:nvPr/>
          </p:nvCxnSpPr>
          <p:spPr>
            <a:xfrm flipH="1" flipV="1">
              <a:off x="876300" y="2882837"/>
              <a:ext cx="2391289" cy="235106"/>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D382D2B-F25C-6ACE-5FC9-DD1259C12543}"/>
                </a:ext>
              </a:extLst>
            </p:cNvPr>
            <p:cNvCxnSpPr>
              <a:cxnSpLocks/>
            </p:cNvCxnSpPr>
            <p:nvPr/>
          </p:nvCxnSpPr>
          <p:spPr>
            <a:xfrm flipH="1">
              <a:off x="834887" y="3153003"/>
              <a:ext cx="2429233" cy="375566"/>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80" name="Straight Arrow Connector 79">
            <a:extLst>
              <a:ext uri="{FF2B5EF4-FFF2-40B4-BE49-F238E27FC236}">
                <a16:creationId xmlns:a16="http://schemas.microsoft.com/office/drawing/2014/main" id="{F4F90068-9A05-1E9D-88C6-A4198BC705A8}"/>
              </a:ext>
            </a:extLst>
          </p:cNvPr>
          <p:cNvCxnSpPr>
            <a:cxnSpLocks/>
          </p:cNvCxnSpPr>
          <p:nvPr/>
        </p:nvCxnSpPr>
        <p:spPr>
          <a:xfrm flipH="1" flipV="1">
            <a:off x="2498997" y="1866762"/>
            <a:ext cx="2167051" cy="1251181"/>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707A9CCD-1C70-AE17-AEF7-3193A6ECEF88}"/>
              </a:ext>
            </a:extLst>
          </p:cNvPr>
          <p:cNvSpPr/>
          <p:nvPr/>
        </p:nvSpPr>
        <p:spPr>
          <a:xfrm>
            <a:off x="2645146" y="1744631"/>
            <a:ext cx="1862383" cy="1910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nvGrpSpPr>
          <p:cNvPr id="82" name="Group 81">
            <a:extLst>
              <a:ext uri="{FF2B5EF4-FFF2-40B4-BE49-F238E27FC236}">
                <a16:creationId xmlns:a16="http://schemas.microsoft.com/office/drawing/2014/main" id="{A89D6FAB-CD96-3108-B02C-4D3519BA8B3E}"/>
              </a:ext>
            </a:extLst>
          </p:cNvPr>
          <p:cNvGrpSpPr/>
          <p:nvPr/>
        </p:nvGrpSpPr>
        <p:grpSpPr>
          <a:xfrm>
            <a:off x="5727359" y="1626177"/>
            <a:ext cx="621780" cy="1417320"/>
            <a:chOff x="4316845" y="1626177"/>
            <a:chExt cx="621780" cy="1417320"/>
          </a:xfrm>
        </p:grpSpPr>
        <p:cxnSp>
          <p:nvCxnSpPr>
            <p:cNvPr id="83" name="Straight Arrow Connector 82">
              <a:extLst>
                <a:ext uri="{FF2B5EF4-FFF2-40B4-BE49-F238E27FC236}">
                  <a16:creationId xmlns:a16="http://schemas.microsoft.com/office/drawing/2014/main" id="{C86AA373-D15D-5665-D647-F90261E59A96}"/>
                </a:ext>
              </a:extLst>
            </p:cNvPr>
            <p:cNvCxnSpPr>
              <a:cxnSpLocks/>
            </p:cNvCxnSpPr>
            <p:nvPr/>
          </p:nvCxnSpPr>
          <p:spPr>
            <a:xfrm>
              <a:off x="4627735"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AE36D5D3-2E64-6872-EB36-EF5C066B5A72}"/>
                </a:ext>
              </a:extLst>
            </p:cNvPr>
            <p:cNvCxnSpPr>
              <a:cxnSpLocks/>
            </p:cNvCxnSpPr>
            <p:nvPr/>
          </p:nvCxnSpPr>
          <p:spPr>
            <a:xfrm>
              <a:off x="4472290"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C4D83A1D-B73B-7AC2-D46E-77EBB8AE9657}"/>
                </a:ext>
              </a:extLst>
            </p:cNvPr>
            <p:cNvCxnSpPr>
              <a:cxnSpLocks/>
            </p:cNvCxnSpPr>
            <p:nvPr/>
          </p:nvCxnSpPr>
          <p:spPr>
            <a:xfrm>
              <a:off x="4316845"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5E1DBCC4-2340-596A-94DD-F3274E1923A8}"/>
                </a:ext>
              </a:extLst>
            </p:cNvPr>
            <p:cNvCxnSpPr>
              <a:cxnSpLocks/>
            </p:cNvCxnSpPr>
            <p:nvPr/>
          </p:nvCxnSpPr>
          <p:spPr>
            <a:xfrm>
              <a:off x="4938625" y="1626177"/>
              <a:ext cx="0" cy="1417320"/>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C4B64108-6155-AB31-3F75-FE30B932D7EE}"/>
              </a:ext>
            </a:extLst>
          </p:cNvPr>
          <p:cNvGrpSpPr/>
          <p:nvPr/>
        </p:nvGrpSpPr>
        <p:grpSpPr>
          <a:xfrm>
            <a:off x="6193694" y="1626177"/>
            <a:ext cx="310889" cy="1417320"/>
            <a:chOff x="4783180" y="1626177"/>
            <a:chExt cx="310889" cy="1417320"/>
          </a:xfrm>
        </p:grpSpPr>
        <p:cxnSp>
          <p:nvCxnSpPr>
            <p:cNvPr id="88" name="Straight Arrow Connector 87">
              <a:extLst>
                <a:ext uri="{FF2B5EF4-FFF2-40B4-BE49-F238E27FC236}">
                  <a16:creationId xmlns:a16="http://schemas.microsoft.com/office/drawing/2014/main" id="{239AF7E4-6601-A2DC-BBFD-519933ACD58B}"/>
                </a:ext>
              </a:extLst>
            </p:cNvPr>
            <p:cNvCxnSpPr>
              <a:cxnSpLocks/>
            </p:cNvCxnSpPr>
            <p:nvPr/>
          </p:nvCxnSpPr>
          <p:spPr>
            <a:xfrm>
              <a:off x="4783180" y="1626177"/>
              <a:ext cx="0" cy="1407160"/>
            </a:xfrm>
            <a:prstGeom prst="straightConnector1">
              <a:avLst/>
            </a:prstGeom>
            <a:ln w="38100">
              <a:solidFill>
                <a:srgbClr val="C00000"/>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EF2A57E0-EB09-DDD4-1237-7E00BCFA1363}"/>
                </a:ext>
              </a:extLst>
            </p:cNvPr>
            <p:cNvCxnSpPr>
              <a:cxnSpLocks/>
            </p:cNvCxnSpPr>
            <p:nvPr/>
          </p:nvCxnSpPr>
          <p:spPr>
            <a:xfrm>
              <a:off x="5094069" y="1626177"/>
              <a:ext cx="0" cy="1417320"/>
            </a:xfrm>
            <a:prstGeom prst="straightConnector1">
              <a:avLst/>
            </a:prstGeom>
            <a:ln w="38100">
              <a:solidFill>
                <a:srgbClr val="C00700"/>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90" name="Rectangle 89">
            <a:extLst>
              <a:ext uri="{FF2B5EF4-FFF2-40B4-BE49-F238E27FC236}">
                <a16:creationId xmlns:a16="http://schemas.microsoft.com/office/drawing/2014/main" id="{06641116-584F-E154-C1F2-3D91EE86B7F5}"/>
              </a:ext>
            </a:extLst>
          </p:cNvPr>
          <p:cNvSpPr/>
          <p:nvPr/>
        </p:nvSpPr>
        <p:spPr>
          <a:xfrm>
            <a:off x="5491299" y="1706437"/>
            <a:ext cx="1203961" cy="12375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sym typeface="Calibri"/>
              </a:defRPr>
            </a:pPr>
            <a:endParaRPr kumimoji="0" lang="en-CH" sz="18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nvGrpSpPr>
          <p:cNvPr id="91" name="Group 90">
            <a:extLst>
              <a:ext uri="{FF2B5EF4-FFF2-40B4-BE49-F238E27FC236}">
                <a16:creationId xmlns:a16="http://schemas.microsoft.com/office/drawing/2014/main" id="{70DE677C-D7B2-73AC-605D-ECF74BDC0110}"/>
              </a:ext>
            </a:extLst>
          </p:cNvPr>
          <p:cNvGrpSpPr/>
          <p:nvPr/>
        </p:nvGrpSpPr>
        <p:grpSpPr>
          <a:xfrm>
            <a:off x="3010714" y="2962656"/>
            <a:ext cx="7276095" cy="698586"/>
            <a:chOff x="1466104" y="5835824"/>
            <a:chExt cx="7276095" cy="698586"/>
          </a:xfrm>
        </p:grpSpPr>
        <p:sp>
          <p:nvSpPr>
            <p:cNvPr id="92" name="Rounded Rectangle 91">
              <a:extLst>
                <a:ext uri="{FF2B5EF4-FFF2-40B4-BE49-F238E27FC236}">
                  <a16:creationId xmlns:a16="http://schemas.microsoft.com/office/drawing/2014/main" id="{FB0EF243-6427-FF2B-8CC5-374390738A1A}"/>
                </a:ext>
              </a:extLst>
            </p:cNvPr>
            <p:cNvSpPr/>
            <p:nvPr/>
          </p:nvSpPr>
          <p:spPr>
            <a:xfrm>
              <a:off x="1466104" y="5835824"/>
              <a:ext cx="7276095" cy="365760"/>
            </a:xfrm>
            <a:prstGeom prst="roundRect">
              <a:avLst/>
            </a:prstGeom>
            <a:solidFill>
              <a:srgbClr val="F8F4E2"/>
            </a:solidFill>
            <a:ln w="15875" cap="flat" cmpd="sng" algn="ctr">
              <a:solidFill>
                <a:schemeClr val="tx1"/>
              </a:solidFill>
              <a:prstDash val="solid"/>
            </a:ln>
            <a:effectLst/>
          </p:spPr>
          <p:txBody>
            <a:bodyPr lIns="0" tIns="0" rIns="0" bIns="0" rtlCol="0" anchor="ctr">
              <a:noAutofit/>
            </a:bodyPr>
            <a:lstStyle/>
            <a:p>
              <a:pPr algn="ctr">
                <a:defRPr>
                  <a:latin typeface="PT Mono"/>
                  <a:sym typeface="PT Mono"/>
                </a:defRPr>
              </a:pP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TT</a:t>
              </a:r>
              <a:r>
                <a:rPr kumimoji="0" lang="en-CH" sz="2000" b="1" i="0" u="none" strike="noStrike" kern="1200" cap="none" spc="0" normalizeH="0" baseline="0" noProof="0">
                  <a:ln>
                    <a:noFill/>
                  </a:ln>
                  <a:solidFill>
                    <a:srgbClr val="7030A0"/>
                  </a:solidFill>
                  <a:effectLst/>
                  <a:uLnTx/>
                  <a:uFillTx/>
                  <a:latin typeface="PT Mono"/>
                  <a:sym typeface="PT Mono"/>
                </a:rPr>
                <a:t>AAA</a:t>
              </a:r>
              <a:r>
                <a:rPr kumimoji="0" lang="en-CH" sz="2000" b="1" i="0" u="none" strike="noStrike" kern="1200" cap="none" spc="0" normalizeH="0" baseline="0" noProof="0">
                  <a:ln>
                    <a:noFill/>
                  </a:ln>
                  <a:solidFill>
                    <a:srgbClr val="10813D"/>
                  </a:solidFill>
                  <a:effectLst/>
                  <a:uLnTx/>
                  <a:uFillTx/>
                  <a:latin typeface="PT Mono"/>
                  <a:sym typeface="PT Mono"/>
                </a:rPr>
                <a:t>T</a:t>
              </a:r>
              <a:r>
                <a:rPr kumimoji="0" lang="en-CH" sz="2000" b="1" i="0" u="none" strike="noStrike" kern="1200" cap="none" spc="0" normalizeH="0" baseline="0" noProof="0">
                  <a:ln>
                    <a:noFill/>
                  </a:ln>
                  <a:solidFill>
                    <a:srgbClr val="4473C4"/>
                  </a:solidFill>
                  <a:effectLst/>
                  <a:uLnTx/>
                  <a:uFillTx/>
                  <a:latin typeface="PT Mono"/>
                  <a:sym typeface="PT Mono"/>
                </a:rPr>
                <a:t>GG</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CCC</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a:t>
              </a:r>
              <a:r>
                <a:rPr kumimoji="0" lang="en-US" sz="2000" b="1" i="0" u="none" strike="noStrike" kern="1200" cap="none" spc="0" normalizeH="0" baseline="0" noProof="0" dirty="0">
                  <a:ln>
                    <a:noFill/>
                  </a:ln>
                  <a:effectLst/>
                  <a:uLnTx/>
                  <a:uFillTx/>
                  <a:latin typeface="PT Mono"/>
                  <a:ea typeface="PT Mono"/>
                  <a:cs typeface="PT Mono"/>
                  <a:sym typeface="PT Mono"/>
                </a:rPr>
                <a: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7030A0"/>
                  </a:solidFill>
                  <a:effectLst/>
                  <a:uLnTx/>
                  <a:uFillTx/>
                  <a:latin typeface="PT Mono"/>
                  <a:ea typeface="PT Mono"/>
                  <a:cs typeface="PT Mono"/>
                  <a:sym typeface="PT Mono"/>
                </a:rPr>
                <a:t>A</a:t>
              </a:r>
              <a:r>
                <a:rPr kumimoji="0" lang="en-US" sz="2000" b="1" i="0" u="none" strike="noStrike" kern="1200" cap="none" spc="0" normalizeH="0" baseline="0" noProof="0" dirty="0">
                  <a:ln>
                    <a:noFill/>
                  </a:ln>
                  <a:solidFill>
                    <a:srgbClr val="7030A0"/>
                  </a:solidFill>
                  <a:effectLst/>
                  <a:uLnTx/>
                  <a:uFillTx/>
                  <a:latin typeface="PT Mono"/>
                  <a:ea typeface="PT Mono"/>
                  <a:cs typeface="PT Mono"/>
                  <a:sym typeface="PT Mono"/>
                </a:rPr>
                <a:t>A</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GG</a:t>
              </a:r>
              <a:r>
                <a:rPr kumimoji="0" lang="en-CH" sz="2000" b="1" i="0" u="none" strike="noStrike" kern="1200" cap="none" spc="0" normalizeH="0" baseline="0" noProof="0">
                  <a:ln>
                    <a:noFill/>
                  </a:ln>
                  <a:solidFill>
                    <a:srgbClr val="F49314"/>
                  </a:solidFill>
                  <a:effectLst/>
                  <a:uLnTx/>
                  <a:uFillTx/>
                  <a:latin typeface="PT Mono"/>
                  <a:ea typeface="PT Mono"/>
                  <a:cs typeface="PT Mono"/>
                  <a:sym typeface="PT Mono"/>
                </a:rPr>
                <a:t>C</a:t>
              </a:r>
              <a:r>
                <a:rPr kumimoji="0" lang="en-CH" sz="2000" b="1" i="0" u="none" strike="noStrike" kern="1200" cap="none" spc="0" normalizeH="0" baseline="0" noProof="0">
                  <a:ln>
                    <a:noFill/>
                  </a:ln>
                  <a:solidFill>
                    <a:srgbClr val="4473C4"/>
                  </a:solidFill>
                  <a:effectLst/>
                  <a:uLnTx/>
                  <a:uFillTx/>
                  <a:latin typeface="PT Mono"/>
                  <a:ea typeface="PT Mono"/>
                  <a:cs typeface="PT Mono"/>
                  <a:sym typeface="PT Mono"/>
                </a:rPr>
                <a:t>G</a:t>
              </a:r>
              <a:r>
                <a:rPr kumimoji="0" lang="en-CH" sz="2000" b="1" i="0" u="none" strike="noStrike" kern="1200" cap="none" spc="0" normalizeH="0" baseline="0" noProof="0">
                  <a:ln>
                    <a:noFill/>
                  </a:ln>
                  <a:solidFill>
                    <a:srgbClr val="10813D"/>
                  </a:solidFill>
                  <a:effectLst/>
                  <a:uLnTx/>
                  <a:uFillTx/>
                  <a:latin typeface="PT Mono"/>
                  <a:ea typeface="PT Mono"/>
                  <a:cs typeface="PT Mono"/>
                  <a:sym typeface="PT Mono"/>
                </a:rPr>
                <a:t>T</a:t>
              </a:r>
              <a:endParaRPr lang="en-CH" sz="2000" b="1" kern="0" dirty="0">
                <a:latin typeface="PT Mono"/>
                <a:ea typeface="PT Mono"/>
                <a:cs typeface="PT Mono"/>
                <a:sym typeface="PT Mono"/>
              </a:endParaRPr>
            </a:p>
          </p:txBody>
        </p:sp>
        <p:sp>
          <p:nvSpPr>
            <p:cNvPr id="93" name="TextBox 92">
              <a:extLst>
                <a:ext uri="{FF2B5EF4-FFF2-40B4-BE49-F238E27FC236}">
                  <a16:creationId xmlns:a16="http://schemas.microsoft.com/office/drawing/2014/main" id="{21ACED58-879F-1EFF-F7C2-23662BDAC93B}"/>
                </a:ext>
              </a:extLst>
            </p:cNvPr>
            <p:cNvSpPr txBox="1"/>
            <p:nvPr/>
          </p:nvSpPr>
          <p:spPr>
            <a:xfrm>
              <a:off x="2410828" y="6226633"/>
              <a:ext cx="5386646"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Entire Genomic Sequence of an Organism</a:t>
              </a:r>
              <a:endParaRPr lang="en-CH" sz="2000" b="1" dirty="0">
                <a:solidFill>
                  <a:srgbClr val="4473C4"/>
                </a:solidFill>
                <a:latin typeface="Calibri"/>
                <a:ea typeface="Calibri"/>
                <a:cs typeface="Calibri"/>
                <a:sym typeface="Calibri"/>
              </a:endParaRPr>
            </a:p>
          </p:txBody>
        </p:sp>
      </p:grpSp>
      <p:cxnSp>
        <p:nvCxnSpPr>
          <p:cNvPr id="94" name="Straight Arrow Connector 93">
            <a:extLst>
              <a:ext uri="{FF2B5EF4-FFF2-40B4-BE49-F238E27FC236}">
                <a16:creationId xmlns:a16="http://schemas.microsoft.com/office/drawing/2014/main" id="{BA1C832C-8BD7-C904-FD01-8D5EEAA32844}"/>
              </a:ext>
            </a:extLst>
          </p:cNvPr>
          <p:cNvCxnSpPr>
            <a:cxnSpLocks/>
          </p:cNvCxnSpPr>
          <p:nvPr/>
        </p:nvCxnSpPr>
        <p:spPr>
          <a:xfrm>
            <a:off x="2442360" y="3145536"/>
            <a:ext cx="567995"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B779AF99-B830-2008-B3AB-395A20E56DF2}"/>
              </a:ext>
            </a:extLst>
          </p:cNvPr>
          <p:cNvGrpSpPr/>
          <p:nvPr/>
        </p:nvGrpSpPr>
        <p:grpSpPr>
          <a:xfrm>
            <a:off x="6395024" y="3861074"/>
            <a:ext cx="3587938" cy="2768098"/>
            <a:chOff x="4984510" y="3861074"/>
            <a:chExt cx="3587938" cy="2768098"/>
          </a:xfrm>
        </p:grpSpPr>
        <p:grpSp>
          <p:nvGrpSpPr>
            <p:cNvPr id="96" name="Group 95">
              <a:extLst>
                <a:ext uri="{FF2B5EF4-FFF2-40B4-BE49-F238E27FC236}">
                  <a16:creationId xmlns:a16="http://schemas.microsoft.com/office/drawing/2014/main" id="{4FABE7C9-2C32-7561-6B79-51D9CF7FF14B}"/>
                </a:ext>
              </a:extLst>
            </p:cNvPr>
            <p:cNvGrpSpPr/>
            <p:nvPr/>
          </p:nvGrpSpPr>
          <p:grpSpPr>
            <a:xfrm rot="16200000">
              <a:off x="4047255" y="4798329"/>
              <a:ext cx="2768098" cy="893588"/>
              <a:chOff x="607592" y="3929484"/>
              <a:chExt cx="5978469" cy="636432"/>
            </a:xfrm>
          </p:grpSpPr>
          <p:cxnSp>
            <p:nvCxnSpPr>
              <p:cNvPr id="100" name="Straight Arrow Connector 99">
                <a:extLst>
                  <a:ext uri="{FF2B5EF4-FFF2-40B4-BE49-F238E27FC236}">
                    <a16:creationId xmlns:a16="http://schemas.microsoft.com/office/drawing/2014/main" id="{DB81084B-B820-D466-F9C8-F96D4EB7C8F1}"/>
                  </a:ext>
                </a:extLst>
              </p:cNvPr>
              <p:cNvCxnSpPr>
                <a:cxnSpLocks/>
              </p:cNvCxnSpPr>
              <p:nvPr/>
            </p:nvCxnSpPr>
            <p:spPr>
              <a:xfrm flipH="1" flipV="1">
                <a:off x="3596156" y="4216933"/>
                <a:ext cx="1341" cy="348983"/>
              </a:xfrm>
              <a:prstGeom prst="straightConnector1">
                <a:avLst/>
              </a:prstGeom>
              <a:ln w="76200">
                <a:solidFill>
                  <a:srgbClr val="C006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1" name="Right Brace 100">
                <a:extLst>
                  <a:ext uri="{FF2B5EF4-FFF2-40B4-BE49-F238E27FC236}">
                    <a16:creationId xmlns:a16="http://schemas.microsoft.com/office/drawing/2014/main" id="{E4B524ED-420C-7577-045D-E352C075E2E1}"/>
                  </a:ext>
                </a:extLst>
              </p:cNvPr>
              <p:cNvSpPr/>
              <p:nvPr/>
            </p:nvSpPr>
            <p:spPr>
              <a:xfrm rot="5400000">
                <a:off x="3392498" y="1144578"/>
                <a:ext cx="408657" cy="5978469"/>
              </a:xfrm>
              <a:prstGeom prst="rightBrace">
                <a:avLst>
                  <a:gd name="adj1" fmla="val 30298"/>
                  <a:gd name="adj2" fmla="val 50000"/>
                </a:avLst>
              </a:prstGeom>
              <a:ln w="57150">
                <a:solidFill>
                  <a:srgbClr val="C006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defRPr>
                    <a:latin typeface="Calibri"/>
                    <a:sym typeface="Calibri"/>
                  </a:defRPr>
                </a:pPr>
                <a:endParaRPr lang="en-US" dirty="0">
                  <a:solidFill>
                    <a:prstClr val="black"/>
                  </a:solidFill>
                  <a:latin typeface="Calibri"/>
                  <a:sym typeface="Calibri"/>
                </a:endParaRPr>
              </a:p>
            </p:txBody>
          </p:sp>
        </p:grpSp>
        <p:sp>
          <p:nvSpPr>
            <p:cNvPr id="99" name="Rectangle 98">
              <a:extLst>
                <a:ext uri="{FF2B5EF4-FFF2-40B4-BE49-F238E27FC236}">
                  <a16:creationId xmlns:a16="http://schemas.microsoft.com/office/drawing/2014/main" id="{3D6C6816-2EC6-C05D-64FD-000A818C1910}"/>
                </a:ext>
              </a:extLst>
            </p:cNvPr>
            <p:cNvSpPr/>
            <p:nvPr/>
          </p:nvSpPr>
          <p:spPr>
            <a:xfrm>
              <a:off x="5773118" y="4798773"/>
              <a:ext cx="2799330" cy="923330"/>
            </a:xfrm>
            <a:prstGeom prst="rect">
              <a:avLst/>
            </a:prstGeom>
          </p:spPr>
          <p:txBody>
            <a:bodyPr wrap="square" lIns="0" tIns="0" rIns="0" bIns="0">
              <a:spAutoFit/>
            </a:bodyPr>
            <a:lstStyle/>
            <a:p>
              <a:pPr algn="ctr">
                <a:defRPr>
                  <a:latin typeface="Calibri"/>
                  <a:sym typeface="Calibri"/>
                </a:defRPr>
              </a:pPr>
              <a:r>
                <a:rPr lang="en-US" sz="2000" b="1" dirty="0">
                  <a:solidFill>
                    <a:srgbClr val="C00000"/>
                  </a:solidFill>
                  <a:latin typeface="Calibri"/>
                  <a:ea typeface="Calibri"/>
                  <a:cs typeface="Calibri"/>
                  <a:sym typeface="Calibri"/>
                </a:rPr>
                <a:t>Dealing with Massive and Noisy Datasets</a:t>
              </a:r>
              <a:br>
                <a:rPr lang="en-US" sz="2000" b="1" dirty="0">
                  <a:solidFill>
                    <a:srgbClr val="C00000"/>
                  </a:solidFill>
                  <a:latin typeface="Calibri"/>
                  <a:ea typeface="Calibri"/>
                  <a:cs typeface="Calibri"/>
                </a:rPr>
              </a:br>
              <a:r>
                <a:rPr lang="en-US" sz="2000" b="1" dirty="0">
                  <a:solidFill>
                    <a:srgbClr val="C00000"/>
                  </a:solidFill>
                  <a:latin typeface="Calibri"/>
                  <a:ea typeface="Calibri"/>
                  <a:cs typeface="Calibri"/>
                  <a:sym typeface="Calibri"/>
                </a:rPr>
                <a:t>(TBs to PBs)</a:t>
              </a:r>
            </a:p>
          </p:txBody>
        </p:sp>
      </p:grpSp>
      <p:pic>
        <p:nvPicPr>
          <p:cNvPr id="103" name="Picture 102" descr="Cartoon dog sitting in a chair&#10;&#10;AI-generated content may be incorrect.">
            <a:extLst>
              <a:ext uri="{FF2B5EF4-FFF2-40B4-BE49-F238E27FC236}">
                <a16:creationId xmlns:a16="http://schemas.microsoft.com/office/drawing/2014/main" id="{E4A51BC4-C2E5-3D85-581D-6F46A3DAAD6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267941" y="3825902"/>
            <a:ext cx="3990927" cy="2813805"/>
          </a:xfrm>
          <a:prstGeom prst="rect">
            <a:avLst/>
          </a:prstGeom>
        </p:spPr>
      </p:pic>
    </p:spTree>
    <p:extLst>
      <p:ext uri="{BB962C8B-B14F-4D97-AF65-F5344CB8AC3E}">
        <p14:creationId xmlns:p14="http://schemas.microsoft.com/office/powerpoint/2010/main" val="22409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8"/>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91"/>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9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childTnLst>
                                </p:cTn>
                              </p:par>
                              <p:par>
                                <p:cTn id="25" presetID="1" presetClass="exit"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7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75"/>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7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3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2"/>
                                        </p:tgtEl>
                                        <p:attrNameLst>
                                          <p:attrName>style.visibility</p:attrName>
                                        </p:attrNameLst>
                                      </p:cBhvr>
                                      <p:to>
                                        <p:strVal val="visible"/>
                                      </p:to>
                                    </p:set>
                                  </p:childTnLst>
                                </p:cTn>
                              </p:par>
                              <p:par>
                                <p:cTn id="59" presetID="1" presetClass="exit"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7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0" nodeType="clickEffect">
                                  <p:stCondLst>
                                    <p:cond delay="0"/>
                                  </p:stCondLst>
                                  <p:childTnLst>
                                    <p:set>
                                      <p:cBhvr>
                                        <p:cTn id="70" dur="1" fill="hold">
                                          <p:stCondLst>
                                            <p:cond delay="0"/>
                                          </p:stCondLst>
                                        </p:cTn>
                                        <p:tgtEl>
                                          <p:spTgt spid="67"/>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87"/>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82"/>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2"/>
                                        </p:tgtEl>
                                        <p:attrNameLst>
                                          <p:attrName>style.visibility</p:attrName>
                                        </p:attrNameLst>
                                      </p:cBhvr>
                                      <p:to>
                                        <p:strVal val="visible"/>
                                      </p:to>
                                    </p:set>
                                  </p:childTnLst>
                                </p:cTn>
                              </p:par>
                              <p:par>
                                <p:cTn id="79" presetID="1" presetClass="exit" presetSubtype="0" fill="hold" nodeType="withEffect">
                                  <p:stCondLst>
                                    <p:cond delay="0"/>
                                  </p:stCondLst>
                                  <p:childTnLst>
                                    <p:set>
                                      <p:cBhvr>
                                        <p:cTn id="80" dur="1" fill="hold">
                                          <p:stCondLst>
                                            <p:cond delay="0"/>
                                          </p:stCondLst>
                                        </p:cTn>
                                        <p:tgtEl>
                                          <p:spTgt spid="69"/>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80"/>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72"/>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9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2" grpId="0"/>
      <p:bldP spid="72" grpId="1"/>
      <p:bldP spid="73" grpId="0" animBg="1"/>
      <p:bldP spid="74" grpId="0"/>
      <p:bldP spid="74" grpId="1"/>
      <p:bldP spid="76" grpId="0"/>
      <p:bldP spid="76" grpId="1"/>
      <p:bldP spid="81" grpId="0" animBg="1"/>
      <p:bldP spid="9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0CD5B-8B23-13E2-72C0-492AEA3DCA20}"/>
            </a:ext>
          </a:extLst>
        </p:cNvPr>
        <p:cNvGrpSpPr/>
        <p:nvPr/>
      </p:nvGrpSpPr>
      <p:grpSpPr>
        <a:xfrm>
          <a:off x="0" y="0"/>
          <a:ext cx="0" cy="0"/>
          <a:chOff x="0" y="0"/>
          <a:chExt cx="0" cy="0"/>
        </a:xfrm>
      </p:grpSpPr>
      <p:grpSp>
        <p:nvGrpSpPr>
          <p:cNvPr id="53" name="Group 52">
            <a:extLst>
              <a:ext uri="{FF2B5EF4-FFF2-40B4-BE49-F238E27FC236}">
                <a16:creationId xmlns:a16="http://schemas.microsoft.com/office/drawing/2014/main" id="{AC832A4D-DDC6-8F66-191F-FB3650F4B909}"/>
              </a:ext>
            </a:extLst>
          </p:cNvPr>
          <p:cNvGrpSpPr/>
          <p:nvPr/>
        </p:nvGrpSpPr>
        <p:grpSpPr>
          <a:xfrm>
            <a:off x="2027981" y="1818572"/>
            <a:ext cx="8094164" cy="1600373"/>
            <a:chOff x="-8729145" y="-1258203"/>
            <a:chExt cx="8094164" cy="1600373"/>
          </a:xfrm>
        </p:grpSpPr>
        <p:sp>
          <p:nvSpPr>
            <p:cNvPr id="54" name="Rectangle 53">
              <a:extLst>
                <a:ext uri="{FF2B5EF4-FFF2-40B4-BE49-F238E27FC236}">
                  <a16:creationId xmlns:a16="http://schemas.microsoft.com/office/drawing/2014/main" id="{D7A88549-0000-4819-4D06-FA9CAB26449C}"/>
                </a:ext>
              </a:extLst>
            </p:cNvPr>
            <p:cNvSpPr/>
            <p:nvPr/>
          </p:nvSpPr>
          <p:spPr>
            <a:xfrm>
              <a:off x="-5363300" y="-1082942"/>
              <a:ext cx="163751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5" name="Rectangle 54">
              <a:extLst>
                <a:ext uri="{FF2B5EF4-FFF2-40B4-BE49-F238E27FC236}">
                  <a16:creationId xmlns:a16="http://schemas.microsoft.com/office/drawing/2014/main" id="{6FD6F05F-EA0E-E964-E0BF-F50108D190D5}"/>
                </a:ext>
              </a:extLst>
            </p:cNvPr>
            <p:cNvSpPr/>
            <p:nvPr/>
          </p:nvSpPr>
          <p:spPr>
            <a:xfrm>
              <a:off x="-4894099" y="-872315"/>
              <a:ext cx="92876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6" name="Rectangle 55">
              <a:extLst>
                <a:ext uri="{FF2B5EF4-FFF2-40B4-BE49-F238E27FC236}">
                  <a16:creationId xmlns:a16="http://schemas.microsoft.com/office/drawing/2014/main" id="{C93B967A-DC41-141B-8C8E-215F606C55A4}"/>
                </a:ext>
              </a:extLst>
            </p:cNvPr>
            <p:cNvSpPr/>
            <p:nvPr/>
          </p:nvSpPr>
          <p:spPr>
            <a:xfrm>
              <a:off x="-4179844" y="-397940"/>
              <a:ext cx="90248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7" name="Rectangle 56">
              <a:extLst>
                <a:ext uri="{FF2B5EF4-FFF2-40B4-BE49-F238E27FC236}">
                  <a16:creationId xmlns:a16="http://schemas.microsoft.com/office/drawing/2014/main" id="{19D793B9-826A-EE02-262E-F9B76DB91938}"/>
                </a:ext>
              </a:extLst>
            </p:cNvPr>
            <p:cNvSpPr/>
            <p:nvPr/>
          </p:nvSpPr>
          <p:spPr>
            <a:xfrm>
              <a:off x="-4337425" y="-600328"/>
              <a:ext cx="8798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8" name="Rectangle 57">
              <a:extLst>
                <a:ext uri="{FF2B5EF4-FFF2-40B4-BE49-F238E27FC236}">
                  <a16:creationId xmlns:a16="http://schemas.microsoft.com/office/drawing/2014/main" id="{B4D688D9-C9DB-016E-64F9-579596A2B1EB}"/>
                </a:ext>
              </a:extLst>
            </p:cNvPr>
            <p:cNvSpPr/>
            <p:nvPr/>
          </p:nvSpPr>
          <p:spPr>
            <a:xfrm>
              <a:off x="-7806886" y="-637085"/>
              <a:ext cx="95373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59" name="Rectangle 58">
              <a:extLst>
                <a:ext uri="{FF2B5EF4-FFF2-40B4-BE49-F238E27FC236}">
                  <a16:creationId xmlns:a16="http://schemas.microsoft.com/office/drawing/2014/main" id="{DACF55D9-2153-DDCA-E456-7A108776DAC3}"/>
                </a:ext>
              </a:extLst>
            </p:cNvPr>
            <p:cNvSpPr/>
            <p:nvPr/>
          </p:nvSpPr>
          <p:spPr>
            <a:xfrm>
              <a:off x="-8583329" y="-350225"/>
              <a:ext cx="259102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0" name="Rectangle 59">
              <a:extLst>
                <a:ext uri="{FF2B5EF4-FFF2-40B4-BE49-F238E27FC236}">
                  <a16:creationId xmlns:a16="http://schemas.microsoft.com/office/drawing/2014/main" id="{875B75A1-F030-0B3B-4E88-2D91A0DD5994}"/>
                </a:ext>
              </a:extLst>
            </p:cNvPr>
            <p:cNvSpPr/>
            <p:nvPr/>
          </p:nvSpPr>
          <p:spPr>
            <a:xfrm>
              <a:off x="-7400321" y="-23590"/>
              <a:ext cx="259102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1" name="Rectangle 60">
              <a:extLst>
                <a:ext uri="{FF2B5EF4-FFF2-40B4-BE49-F238E27FC236}">
                  <a16:creationId xmlns:a16="http://schemas.microsoft.com/office/drawing/2014/main" id="{8CAEE348-DB8E-4A18-20CA-3FF1444668B4}"/>
                </a:ext>
              </a:extLst>
            </p:cNvPr>
            <p:cNvSpPr/>
            <p:nvPr/>
          </p:nvSpPr>
          <p:spPr>
            <a:xfrm>
              <a:off x="-3191250" y="-1111375"/>
              <a:ext cx="56127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2" name="Rectangle 61">
              <a:extLst>
                <a:ext uri="{FF2B5EF4-FFF2-40B4-BE49-F238E27FC236}">
                  <a16:creationId xmlns:a16="http://schemas.microsoft.com/office/drawing/2014/main" id="{AE0DEFF5-EEEA-FF9E-E4EC-4E87324F32D2}"/>
                </a:ext>
              </a:extLst>
            </p:cNvPr>
            <p:cNvSpPr/>
            <p:nvPr/>
          </p:nvSpPr>
          <p:spPr>
            <a:xfrm>
              <a:off x="-6710575" y="-541275"/>
              <a:ext cx="1002276"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3" name="Rectangle 62">
              <a:extLst>
                <a:ext uri="{FF2B5EF4-FFF2-40B4-BE49-F238E27FC236}">
                  <a16:creationId xmlns:a16="http://schemas.microsoft.com/office/drawing/2014/main" id="{6820D8E9-37C4-D75B-CDEA-E7F89AE722D3}"/>
                </a:ext>
              </a:extLst>
            </p:cNvPr>
            <p:cNvSpPr/>
            <p:nvPr/>
          </p:nvSpPr>
          <p:spPr>
            <a:xfrm>
              <a:off x="-3487531" y="-220030"/>
              <a:ext cx="241818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4" name="Rectangle 63">
              <a:extLst>
                <a:ext uri="{FF2B5EF4-FFF2-40B4-BE49-F238E27FC236}">
                  <a16:creationId xmlns:a16="http://schemas.microsoft.com/office/drawing/2014/main" id="{0DBAF72A-A53A-A292-EBD0-76239F94F76E}"/>
                </a:ext>
              </a:extLst>
            </p:cNvPr>
            <p:cNvSpPr/>
            <p:nvPr/>
          </p:nvSpPr>
          <p:spPr>
            <a:xfrm>
              <a:off x="-3792169" y="-993835"/>
              <a:ext cx="42775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5" name="Rectangle 64">
              <a:extLst>
                <a:ext uri="{FF2B5EF4-FFF2-40B4-BE49-F238E27FC236}">
                  <a16:creationId xmlns:a16="http://schemas.microsoft.com/office/drawing/2014/main" id="{E27DA2E9-E22A-AECA-39D6-6AF4B598C116}"/>
                </a:ext>
              </a:extLst>
            </p:cNvPr>
            <p:cNvSpPr/>
            <p:nvPr/>
          </p:nvSpPr>
          <p:spPr>
            <a:xfrm>
              <a:off x="-6470384" y="-1258203"/>
              <a:ext cx="15157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6" name="Rectangle 65">
              <a:extLst>
                <a:ext uri="{FF2B5EF4-FFF2-40B4-BE49-F238E27FC236}">
                  <a16:creationId xmlns:a16="http://schemas.microsoft.com/office/drawing/2014/main" id="{514EE4C1-76EB-E6A4-2636-5769EB43C6E9}"/>
                </a:ext>
              </a:extLst>
            </p:cNvPr>
            <p:cNvSpPr/>
            <p:nvPr/>
          </p:nvSpPr>
          <p:spPr>
            <a:xfrm>
              <a:off x="-1083901" y="-1231306"/>
              <a:ext cx="448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7" name="Rectangle 66">
              <a:extLst>
                <a:ext uri="{FF2B5EF4-FFF2-40B4-BE49-F238E27FC236}">
                  <a16:creationId xmlns:a16="http://schemas.microsoft.com/office/drawing/2014/main" id="{06446945-70C2-F62A-737A-380AC67CE127}"/>
                </a:ext>
              </a:extLst>
            </p:cNvPr>
            <p:cNvSpPr/>
            <p:nvPr/>
          </p:nvSpPr>
          <p:spPr>
            <a:xfrm>
              <a:off x="-2836191" y="-660729"/>
              <a:ext cx="197292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8" name="Rectangle 67">
              <a:extLst>
                <a:ext uri="{FF2B5EF4-FFF2-40B4-BE49-F238E27FC236}">
                  <a16:creationId xmlns:a16="http://schemas.microsoft.com/office/drawing/2014/main" id="{B9C60E76-9ADA-B897-EE7B-82D54574F46A}"/>
                </a:ext>
              </a:extLst>
            </p:cNvPr>
            <p:cNvSpPr/>
            <p:nvPr/>
          </p:nvSpPr>
          <p:spPr>
            <a:xfrm>
              <a:off x="-4693376" y="-431146"/>
              <a:ext cx="829658"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69" name="Rectangle 68">
              <a:extLst>
                <a:ext uri="{FF2B5EF4-FFF2-40B4-BE49-F238E27FC236}">
                  <a16:creationId xmlns:a16="http://schemas.microsoft.com/office/drawing/2014/main" id="{B964ADB9-99D5-1150-AD51-166D969F7DC3}"/>
                </a:ext>
              </a:extLst>
            </p:cNvPr>
            <p:cNvSpPr/>
            <p:nvPr/>
          </p:nvSpPr>
          <p:spPr>
            <a:xfrm>
              <a:off x="-3876936" y="-23590"/>
              <a:ext cx="264362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0" name="Rectangle 69">
              <a:extLst>
                <a:ext uri="{FF2B5EF4-FFF2-40B4-BE49-F238E27FC236}">
                  <a16:creationId xmlns:a16="http://schemas.microsoft.com/office/drawing/2014/main" id="{686205AF-19CB-22A7-534B-D82765F79B30}"/>
                </a:ext>
              </a:extLst>
            </p:cNvPr>
            <p:cNvSpPr/>
            <p:nvPr/>
          </p:nvSpPr>
          <p:spPr>
            <a:xfrm>
              <a:off x="-2707517" y="-1231306"/>
              <a:ext cx="148209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1" name="Rectangle 70">
              <a:extLst>
                <a:ext uri="{FF2B5EF4-FFF2-40B4-BE49-F238E27FC236}">
                  <a16:creationId xmlns:a16="http://schemas.microsoft.com/office/drawing/2014/main" id="{60DC5EF4-E9B2-1B0D-2C2C-19A1F0755486}"/>
                </a:ext>
              </a:extLst>
            </p:cNvPr>
            <p:cNvSpPr/>
            <p:nvPr/>
          </p:nvSpPr>
          <p:spPr>
            <a:xfrm>
              <a:off x="-8468924" y="-102490"/>
              <a:ext cx="13165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2" name="Rectangle 71">
              <a:extLst>
                <a:ext uri="{FF2B5EF4-FFF2-40B4-BE49-F238E27FC236}">
                  <a16:creationId xmlns:a16="http://schemas.microsoft.com/office/drawing/2014/main" id="{B2E88A09-A41D-31EA-5E4B-A3B40311D10C}"/>
                </a:ext>
              </a:extLst>
            </p:cNvPr>
            <p:cNvSpPr/>
            <p:nvPr/>
          </p:nvSpPr>
          <p:spPr>
            <a:xfrm>
              <a:off x="-4637967" y="-32612"/>
              <a:ext cx="69004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3" name="Rectangle 72">
              <a:extLst>
                <a:ext uri="{FF2B5EF4-FFF2-40B4-BE49-F238E27FC236}">
                  <a16:creationId xmlns:a16="http://schemas.microsoft.com/office/drawing/2014/main" id="{0D195482-070D-C4C5-57C4-9CF9A6C0EE46}"/>
                </a:ext>
              </a:extLst>
            </p:cNvPr>
            <p:cNvSpPr/>
            <p:nvPr/>
          </p:nvSpPr>
          <p:spPr>
            <a:xfrm>
              <a:off x="-6909377" y="-1182240"/>
              <a:ext cx="1370893"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4" name="Rectangle 73">
              <a:extLst>
                <a:ext uri="{FF2B5EF4-FFF2-40B4-BE49-F238E27FC236}">
                  <a16:creationId xmlns:a16="http://schemas.microsoft.com/office/drawing/2014/main" id="{1E73A610-8038-6B19-6128-F41FDB5E0580}"/>
                </a:ext>
              </a:extLst>
            </p:cNvPr>
            <p:cNvSpPr/>
            <p:nvPr/>
          </p:nvSpPr>
          <p:spPr>
            <a:xfrm>
              <a:off x="-5902579" y="-261964"/>
              <a:ext cx="1881280"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5" name="Rectangle 74">
              <a:extLst>
                <a:ext uri="{FF2B5EF4-FFF2-40B4-BE49-F238E27FC236}">
                  <a16:creationId xmlns:a16="http://schemas.microsoft.com/office/drawing/2014/main" id="{D8D5078D-238E-3FFF-3598-61CD1720EB04}"/>
                </a:ext>
              </a:extLst>
            </p:cNvPr>
            <p:cNvSpPr/>
            <p:nvPr/>
          </p:nvSpPr>
          <p:spPr>
            <a:xfrm>
              <a:off x="-3656345" y="-1183000"/>
              <a:ext cx="70696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6" name="Rectangle 75">
              <a:extLst>
                <a:ext uri="{FF2B5EF4-FFF2-40B4-BE49-F238E27FC236}">
                  <a16:creationId xmlns:a16="http://schemas.microsoft.com/office/drawing/2014/main" id="{FE7E67FE-B383-50CC-687F-54DF3082BE84}"/>
                </a:ext>
              </a:extLst>
            </p:cNvPr>
            <p:cNvSpPr/>
            <p:nvPr/>
          </p:nvSpPr>
          <p:spPr>
            <a:xfrm>
              <a:off x="-5625405" y="-520806"/>
              <a:ext cx="838312"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7" name="Rectangle 76">
              <a:extLst>
                <a:ext uri="{FF2B5EF4-FFF2-40B4-BE49-F238E27FC236}">
                  <a16:creationId xmlns:a16="http://schemas.microsoft.com/office/drawing/2014/main" id="{DF3C01F4-47B9-2CC9-8791-BD1E1E1EBA04}"/>
                </a:ext>
              </a:extLst>
            </p:cNvPr>
            <p:cNvSpPr/>
            <p:nvPr/>
          </p:nvSpPr>
          <p:spPr>
            <a:xfrm>
              <a:off x="-3191250" y="-666635"/>
              <a:ext cx="253975"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8" name="Rectangle 77">
              <a:extLst>
                <a:ext uri="{FF2B5EF4-FFF2-40B4-BE49-F238E27FC236}">
                  <a16:creationId xmlns:a16="http://schemas.microsoft.com/office/drawing/2014/main" id="{A2ACEC0E-E807-C860-64D2-EF2FE214A88C}"/>
                </a:ext>
              </a:extLst>
            </p:cNvPr>
            <p:cNvSpPr/>
            <p:nvPr/>
          </p:nvSpPr>
          <p:spPr>
            <a:xfrm>
              <a:off x="-2121039" y="-966088"/>
              <a:ext cx="74083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79" name="Rectangle 78">
              <a:extLst>
                <a:ext uri="{FF2B5EF4-FFF2-40B4-BE49-F238E27FC236}">
                  <a16:creationId xmlns:a16="http://schemas.microsoft.com/office/drawing/2014/main" id="{1BF8E55A-BC22-46C2-9DFC-B4D714125029}"/>
                </a:ext>
              </a:extLst>
            </p:cNvPr>
            <p:cNvSpPr/>
            <p:nvPr/>
          </p:nvSpPr>
          <p:spPr>
            <a:xfrm>
              <a:off x="-2479815" y="-785824"/>
              <a:ext cx="1219424"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0" name="Rectangle 79">
              <a:extLst>
                <a:ext uri="{FF2B5EF4-FFF2-40B4-BE49-F238E27FC236}">
                  <a16:creationId xmlns:a16="http://schemas.microsoft.com/office/drawing/2014/main" id="{49358E09-117E-9550-217D-31353B5E4A03}"/>
                </a:ext>
              </a:extLst>
            </p:cNvPr>
            <p:cNvSpPr/>
            <p:nvPr/>
          </p:nvSpPr>
          <p:spPr>
            <a:xfrm>
              <a:off x="-8558996" y="-823896"/>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1" name="Rectangle 80">
              <a:extLst>
                <a:ext uri="{FF2B5EF4-FFF2-40B4-BE49-F238E27FC236}">
                  <a16:creationId xmlns:a16="http://schemas.microsoft.com/office/drawing/2014/main" id="{0C2C77A4-5229-5988-9F9E-F91BD77E2850}"/>
                </a:ext>
              </a:extLst>
            </p:cNvPr>
            <p:cNvSpPr/>
            <p:nvPr/>
          </p:nvSpPr>
          <p:spPr>
            <a:xfrm>
              <a:off x="-8729145" y="-1231306"/>
              <a:ext cx="153350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2" name="Rectangle 81">
              <a:extLst>
                <a:ext uri="{FF2B5EF4-FFF2-40B4-BE49-F238E27FC236}">
                  <a16:creationId xmlns:a16="http://schemas.microsoft.com/office/drawing/2014/main" id="{2542E738-C965-8432-6EEE-E30955EF4F52}"/>
                </a:ext>
              </a:extLst>
            </p:cNvPr>
            <p:cNvSpPr/>
            <p:nvPr/>
          </p:nvSpPr>
          <p:spPr>
            <a:xfrm>
              <a:off x="-6195160" y="-779649"/>
              <a:ext cx="1233221"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sp>
          <p:nvSpPr>
            <p:cNvPr id="83" name="Rectangle 82">
              <a:extLst>
                <a:ext uri="{FF2B5EF4-FFF2-40B4-BE49-F238E27FC236}">
                  <a16:creationId xmlns:a16="http://schemas.microsoft.com/office/drawing/2014/main" id="{BC786572-FAC8-FA21-883B-681C16BFAA07}"/>
                </a:ext>
              </a:extLst>
            </p:cNvPr>
            <p:cNvSpPr/>
            <p:nvPr/>
          </p:nvSpPr>
          <p:spPr>
            <a:xfrm>
              <a:off x="-7408765" y="-1067763"/>
              <a:ext cx="143212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Calibri"/>
                  <a:sym typeface="Calibri"/>
                </a:defRPr>
              </a:pPr>
              <a:endParaRPr lang="en-CH" sz="2000" b="1" dirty="0">
                <a:solidFill>
                  <a:srgbClr val="C00000"/>
                </a:solidFill>
                <a:latin typeface="Calibri"/>
                <a:sym typeface="Calibri"/>
              </a:endParaRPr>
            </a:p>
          </p:txBody>
        </p:sp>
      </p:grpSp>
      <p:sp>
        <p:nvSpPr>
          <p:cNvPr id="84" name="Rectangle 83">
            <a:extLst>
              <a:ext uri="{FF2B5EF4-FFF2-40B4-BE49-F238E27FC236}">
                <a16:creationId xmlns:a16="http://schemas.microsoft.com/office/drawing/2014/main" id="{9363EDED-2CAE-6F99-3769-197C7A47151A}"/>
              </a:ext>
            </a:extLst>
          </p:cNvPr>
          <p:cNvSpPr/>
          <p:nvPr/>
        </p:nvSpPr>
        <p:spPr>
          <a:xfrm>
            <a:off x="1911761" y="1771492"/>
            <a:ext cx="8252259" cy="17699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a:solidFill>
                <a:prstClr val="white"/>
              </a:solidFill>
              <a:latin typeface="Calibri"/>
              <a:sym typeface="Calibri"/>
            </a:endParaRPr>
          </a:p>
        </p:txBody>
      </p:sp>
      <p:grpSp>
        <p:nvGrpSpPr>
          <p:cNvPr id="2" name="Group 1">
            <a:extLst>
              <a:ext uri="{FF2B5EF4-FFF2-40B4-BE49-F238E27FC236}">
                <a16:creationId xmlns:a16="http://schemas.microsoft.com/office/drawing/2014/main" id="{1374C738-0BDD-9B30-B45C-D06CBD9B5171}"/>
              </a:ext>
            </a:extLst>
          </p:cNvPr>
          <p:cNvGrpSpPr/>
          <p:nvPr/>
        </p:nvGrpSpPr>
        <p:grpSpPr>
          <a:xfrm>
            <a:off x="1853461" y="981355"/>
            <a:ext cx="8340399" cy="718691"/>
            <a:chOff x="329460" y="981354"/>
            <a:chExt cx="8340399" cy="718691"/>
          </a:xfrm>
        </p:grpSpPr>
        <p:sp>
          <p:nvSpPr>
            <p:cNvPr id="22" name="Rounded Rectangle 21">
              <a:extLst>
                <a:ext uri="{FF2B5EF4-FFF2-40B4-BE49-F238E27FC236}">
                  <a16:creationId xmlns:a16="http://schemas.microsoft.com/office/drawing/2014/main" id="{06B39E29-ECD9-E2DA-2BFC-C13EB6867CB5}"/>
                </a:ext>
              </a:extLst>
            </p:cNvPr>
            <p:cNvSpPr/>
            <p:nvPr/>
          </p:nvSpPr>
          <p:spPr>
            <a:xfrm>
              <a:off x="329460" y="1334285"/>
              <a:ext cx="8340399" cy="365760"/>
            </a:xfrm>
            <a:prstGeom prst="roundRect">
              <a:avLst/>
            </a:prstGeom>
            <a:solidFill>
              <a:srgbClr val="FFE69A"/>
            </a:solidFill>
            <a:ln w="15875" cap="flat" cmpd="sng" algn="ctr">
              <a:solidFill>
                <a:srgbClr val="FFAE3C"/>
              </a:solidFill>
              <a:prstDash val="solid"/>
            </a:ln>
            <a:effectLst/>
          </p:spPr>
          <p:txBody>
            <a:bodyPr lIns="0" tIns="0" rIns="0" bIns="0" rtlCol="0" anchor="ctr">
              <a:noAutofit/>
            </a:bodyPr>
            <a:lstStyle/>
            <a:p>
              <a:pPr algn="ctr">
                <a:defRPr>
                  <a:latin typeface="PT Mono"/>
                  <a:sym typeface="PT Mono"/>
                </a:defRPr>
              </a:pP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a:t>
              </a:r>
              <a:r>
                <a:rPr lang="en-US" sz="2000" b="1" dirty="0">
                  <a:latin typeface="PT Mono"/>
                  <a:ea typeface="PT Mono"/>
                  <a:cs typeface="PT Mono"/>
                  <a:sym typeface="PT Mono"/>
                </a:rPr>
                <a:t>...</a:t>
              </a:r>
              <a:r>
                <a:rPr lang="en-CH" sz="2000" b="1">
                  <a:solidFill>
                    <a:srgbClr val="7030A0"/>
                  </a:solidFill>
                  <a:latin typeface="PT Mono"/>
                  <a:ea typeface="PT Mono"/>
                  <a:cs typeface="PT Mono"/>
                  <a:sym typeface="PT Mono"/>
                </a:rPr>
                <a:t>A</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TT</a:t>
              </a:r>
              <a:r>
                <a:rPr lang="en-CH" sz="2000" b="1">
                  <a:solidFill>
                    <a:srgbClr val="7030A0"/>
                  </a:solidFill>
                  <a:latin typeface="PT Mono"/>
                  <a:sym typeface="PT Mono"/>
                </a:rPr>
                <a:t>AAA</a:t>
              </a:r>
              <a:r>
                <a:rPr lang="en-CH" sz="2000" b="1">
                  <a:solidFill>
                    <a:srgbClr val="F49314"/>
                  </a:solidFill>
                  <a:latin typeface="PT Mono"/>
                  <a:sym typeface="PT Mono"/>
                </a:rPr>
                <a:t>C</a:t>
              </a:r>
              <a:r>
                <a:rPr lang="en-CH" sz="2000" b="1">
                  <a:solidFill>
                    <a:srgbClr val="4473C4"/>
                  </a:solidFill>
                  <a:latin typeface="PT Mono"/>
                  <a:sym typeface="PT Mono"/>
                </a:rPr>
                <a:t>GGG</a:t>
              </a:r>
              <a:r>
                <a:rPr lang="en-CH" sz="2000" b="1">
                  <a:solidFill>
                    <a:srgbClr val="F49314"/>
                  </a:solidFill>
                  <a:latin typeface="PT Mono"/>
                  <a:sym typeface="PT Mono"/>
                </a:rPr>
                <a:t>C</a:t>
              </a:r>
              <a:r>
                <a:rPr lang="en-CH" sz="2000" b="1">
                  <a:solidFill>
                    <a:srgbClr val="10813D"/>
                  </a:solidFill>
                  <a:latin typeface="PT Mono"/>
                  <a:sym typeface="PT Mono"/>
                </a:rPr>
                <a:t>TTT</a:t>
              </a:r>
              <a:r>
                <a:rPr lang="en-CH" sz="2000" b="1">
                  <a:solidFill>
                    <a:srgbClr val="F49314"/>
                  </a:solidFill>
                  <a:latin typeface="PT Mono"/>
                  <a:sym typeface="PT Mono"/>
                </a:rPr>
                <a:t>C</a:t>
              </a:r>
              <a:r>
                <a:rPr lang="en-CH" sz="2000" b="1">
                  <a:solidFill>
                    <a:srgbClr val="10813D"/>
                  </a:solidFill>
                  <a:latin typeface="PT Mono"/>
                  <a:ea typeface="PT Mono"/>
                  <a:cs typeface="PT Mono"/>
                  <a:sym typeface="PT Mono"/>
                </a:rPr>
                <a:t>T</a:t>
              </a:r>
              <a:r>
                <a:rPr lang="en-US" sz="2000" b="1" dirty="0">
                  <a:latin typeface="PT Mono"/>
                  <a:ea typeface="PT Mono"/>
                  <a:cs typeface="PT Mono"/>
                  <a:sym typeface="PT Mono"/>
                </a:rPr>
                <a:t>...</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CCC</a:t>
              </a:r>
              <a:r>
                <a:rPr lang="en-CH" sz="2000" b="1">
                  <a:solidFill>
                    <a:srgbClr val="10813D"/>
                  </a:solidFill>
                  <a:latin typeface="PT Mono"/>
                  <a:ea typeface="PT Mono"/>
                  <a:cs typeface="PT Mono"/>
                  <a:sym typeface="PT Mono"/>
                </a:rPr>
                <a:t>T</a:t>
              </a:r>
              <a:r>
                <a:rPr lang="en-CH" sz="2000" b="1">
                  <a:solidFill>
                    <a:srgbClr val="7030A0"/>
                  </a:solidFill>
                  <a:latin typeface="PT Mono"/>
                  <a:ea typeface="PT Mono"/>
                  <a:cs typeface="PT Mono"/>
                  <a:sym typeface="PT Mono"/>
                </a:rPr>
                <a:t>AA</a:t>
              </a:r>
              <a:r>
                <a:rPr lang="en-US" sz="2000" b="1" dirty="0">
                  <a:latin typeface="PT Mono"/>
                  <a:ea typeface="PT Mono"/>
                  <a:cs typeface="PT Mono"/>
                  <a:sym typeface="PT Mono"/>
                </a:rPr>
                <a:t>...</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US" sz="2000" b="1" dirty="0">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a:t>
              </a: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sp>
          <p:nvSpPr>
            <p:cNvPr id="23" name="TextBox 22">
              <a:extLst>
                <a:ext uri="{FF2B5EF4-FFF2-40B4-BE49-F238E27FC236}">
                  <a16:creationId xmlns:a16="http://schemas.microsoft.com/office/drawing/2014/main" id="{EAC11F11-A147-7EB3-C8CA-BACC7255A36E}"/>
                </a:ext>
              </a:extLst>
            </p:cNvPr>
            <p:cNvSpPr txBox="1"/>
            <p:nvPr/>
          </p:nvSpPr>
          <p:spPr>
            <a:xfrm>
              <a:off x="1283994" y="981354"/>
              <a:ext cx="6431330" cy="307777"/>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Human (Reference) Genome:</a:t>
              </a:r>
              <a:r>
                <a:rPr lang="en-US" sz="2000" dirty="0">
                  <a:latin typeface="Calibri"/>
                  <a:ea typeface="Calibri"/>
                  <a:cs typeface="Calibri"/>
                  <a:sym typeface="Calibri"/>
                </a:rPr>
                <a:t> 3.2 Billion bps (haploid)</a:t>
              </a:r>
              <a:endParaRPr lang="en-CH" sz="2000" b="1" dirty="0">
                <a:solidFill>
                  <a:srgbClr val="F49314"/>
                </a:solidFill>
                <a:latin typeface="Calibri"/>
                <a:ea typeface="Calibri"/>
                <a:cs typeface="Calibri"/>
                <a:sym typeface="Calibri"/>
              </a:endParaRPr>
            </a:p>
          </p:txBody>
        </p:sp>
      </p:grpSp>
      <p:sp>
        <p:nvSpPr>
          <p:cNvPr id="3" name="Slide Number Placeholder 2">
            <a:extLst>
              <a:ext uri="{FF2B5EF4-FFF2-40B4-BE49-F238E27FC236}">
                <a16:creationId xmlns:a16="http://schemas.microsoft.com/office/drawing/2014/main" id="{8D03BF54-847E-9927-073D-770F313563F3}"/>
              </a:ext>
            </a:extLst>
          </p:cNvPr>
          <p:cNvSpPr>
            <a:spLocks noGrp="1"/>
          </p:cNvSpPr>
          <p:nvPr>
            <p:ph type="sldNum" sz="quarter" idx="12"/>
          </p:nvPr>
        </p:nvSpPr>
        <p:spPr/>
        <p:txBody>
          <a:bodyPr/>
          <a:lstStyle/>
          <a:p>
            <a:fld id="{926C5CFF-FC03-5F4C-B716-CBEBB43E48DE}" type="slidenum">
              <a:rPr lang="en-US">
                <a:latin typeface="Garamond"/>
                <a:sym typeface="Garamond"/>
              </a:rPr>
              <a:t>16</a:t>
            </a:fld>
            <a:endParaRPr lang="en-US">
              <a:latin typeface="Garamond"/>
              <a:sym typeface="Garamond"/>
            </a:endParaRPr>
          </a:p>
        </p:txBody>
      </p:sp>
      <p:sp>
        <p:nvSpPr>
          <p:cNvPr id="4" name="Title 3">
            <a:extLst>
              <a:ext uri="{FF2B5EF4-FFF2-40B4-BE49-F238E27FC236}">
                <a16:creationId xmlns:a16="http://schemas.microsoft.com/office/drawing/2014/main" id="{03D35AE0-4F45-7F20-B031-5E3DE44F3E7E}"/>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Solving the Puzzle: The Naïve Way</a:t>
            </a:r>
          </a:p>
        </p:txBody>
      </p:sp>
      <p:grpSp>
        <p:nvGrpSpPr>
          <p:cNvPr id="38" name="Group 37">
            <a:extLst>
              <a:ext uri="{FF2B5EF4-FFF2-40B4-BE49-F238E27FC236}">
                <a16:creationId xmlns:a16="http://schemas.microsoft.com/office/drawing/2014/main" id="{57BDD70E-8E70-7153-32E3-B4D769E83EC2}"/>
              </a:ext>
            </a:extLst>
          </p:cNvPr>
          <p:cNvGrpSpPr/>
          <p:nvPr/>
        </p:nvGrpSpPr>
        <p:grpSpPr>
          <a:xfrm>
            <a:off x="1963622" y="1652953"/>
            <a:ext cx="980189" cy="963818"/>
            <a:chOff x="434493" y="1652953"/>
            <a:chExt cx="980189" cy="963818"/>
          </a:xfrm>
        </p:grpSpPr>
        <p:sp>
          <p:nvSpPr>
            <p:cNvPr id="6" name="Rectangle 5">
              <a:extLst>
                <a:ext uri="{FF2B5EF4-FFF2-40B4-BE49-F238E27FC236}">
                  <a16:creationId xmlns:a16="http://schemas.microsoft.com/office/drawing/2014/main" id="{D6B96E53-953F-9D2D-952A-5790A771F346}"/>
                </a:ext>
              </a:extLst>
            </p:cNvPr>
            <p:cNvSpPr/>
            <p:nvPr/>
          </p:nvSpPr>
          <p:spPr>
            <a:xfrm>
              <a:off x="434493" y="2251011"/>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sym typeface="PT Mono"/>
                </a:defRPr>
              </a:pPr>
              <a:r>
                <a:rPr lang="en-CH" sz="2000" b="1">
                  <a:solidFill>
                    <a:srgbClr val="7030A0"/>
                  </a:solidFill>
                  <a:latin typeface="PT Mono"/>
                  <a:sym typeface="PT Mono"/>
                </a:rPr>
                <a:t>AAA</a:t>
              </a:r>
              <a:r>
                <a:rPr lang="en-CH" sz="2000" b="1">
                  <a:solidFill>
                    <a:srgbClr val="10813D"/>
                  </a:solidFill>
                  <a:latin typeface="PT Mono"/>
                  <a:sym typeface="PT Mono"/>
                </a:rPr>
                <a:t>T</a:t>
              </a:r>
              <a:r>
                <a:rPr lang="en-CH" sz="2000" b="1">
                  <a:solidFill>
                    <a:srgbClr val="4473C4"/>
                  </a:solidFill>
                  <a:latin typeface="PT Mono"/>
                  <a:sym typeface="PT Mono"/>
                </a:rPr>
                <a:t>GG</a:t>
              </a:r>
              <a:endParaRPr lang="en-CH" sz="2000" b="1" dirty="0">
                <a:solidFill>
                  <a:srgbClr val="F49314"/>
                </a:solidFill>
                <a:latin typeface="PT Mono"/>
                <a:sym typeface="PT Mono"/>
              </a:endParaRPr>
            </a:p>
          </p:txBody>
        </p:sp>
        <p:cxnSp>
          <p:nvCxnSpPr>
            <p:cNvPr id="24" name="Straight Arrow Connector 23">
              <a:extLst>
                <a:ext uri="{FF2B5EF4-FFF2-40B4-BE49-F238E27FC236}">
                  <a16:creationId xmlns:a16="http://schemas.microsoft.com/office/drawing/2014/main" id="{AC0ED5DF-8976-7C12-FE18-96CCBBB559D2}"/>
                </a:ext>
              </a:extLst>
            </p:cNvPr>
            <p:cNvCxnSpPr>
              <a:cxnSpLocks/>
            </p:cNvCxnSpPr>
            <p:nvPr/>
          </p:nvCxnSpPr>
          <p:spPr>
            <a:xfrm>
              <a:off x="540727"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43ABB72-6D9B-7FCA-17E3-1494A803BDB4}"/>
                </a:ext>
              </a:extLst>
            </p:cNvPr>
            <p:cNvCxnSpPr>
              <a:cxnSpLocks/>
            </p:cNvCxnSpPr>
            <p:nvPr/>
          </p:nvCxnSpPr>
          <p:spPr>
            <a:xfrm>
              <a:off x="130011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958DA48-B892-E1A6-475E-065276978D63}"/>
                </a:ext>
              </a:extLst>
            </p:cNvPr>
            <p:cNvCxnSpPr>
              <a:cxnSpLocks/>
            </p:cNvCxnSpPr>
            <p:nvPr/>
          </p:nvCxnSpPr>
          <p:spPr>
            <a:xfrm>
              <a:off x="69260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8343794-4C56-7A66-7DC8-7FA2A7EE3DE1}"/>
                </a:ext>
              </a:extLst>
            </p:cNvPr>
            <p:cNvCxnSpPr>
              <a:cxnSpLocks/>
            </p:cNvCxnSpPr>
            <p:nvPr/>
          </p:nvCxnSpPr>
          <p:spPr>
            <a:xfrm>
              <a:off x="844481"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73BCD44-73CC-CD71-8723-E256BDDBC797}"/>
                </a:ext>
              </a:extLst>
            </p:cNvPr>
            <p:cNvCxnSpPr>
              <a:cxnSpLocks/>
            </p:cNvCxnSpPr>
            <p:nvPr/>
          </p:nvCxnSpPr>
          <p:spPr>
            <a:xfrm>
              <a:off x="996358"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92DF77C-50D5-FBF8-5722-C3476DC97118}"/>
                </a:ext>
              </a:extLst>
            </p:cNvPr>
            <p:cNvCxnSpPr>
              <a:cxnSpLocks/>
            </p:cNvCxnSpPr>
            <p:nvPr/>
          </p:nvCxnSpPr>
          <p:spPr>
            <a:xfrm>
              <a:off x="1148235"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EBA837E-DE26-B591-0657-4EB72282EA15}"/>
                  </a:ext>
                </a:extLst>
              </p:cNvPr>
              <p:cNvSpPr txBox="1"/>
              <p:nvPr/>
            </p:nvSpPr>
            <p:spPr>
              <a:xfrm>
                <a:off x="2069855" y="3973974"/>
                <a:ext cx="2140700" cy="1538883"/>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Pairwise Approximate String Matching</a:t>
                </a:r>
              </a:p>
              <a:p>
                <a:pPr algn="ctr">
                  <a:defRPr>
                    <a:latin typeface="Calibri"/>
                    <a:sym typeface="Calibri"/>
                  </a:defRPr>
                </a:pPr>
                <a:r>
                  <a:rPr lang="en-US" sz="2000" b="1" dirty="0">
                    <a:latin typeface="Calibri"/>
                    <a:ea typeface="Calibri"/>
                    <a:cs typeface="Calibri"/>
                    <a:sym typeface="Calibri"/>
                  </a:rPr>
                  <a:t>(Alignment)</a:t>
                </a:r>
              </a:p>
              <a:p>
                <a:pPr algn="ctr">
                  <a:defRPr>
                    <a:latin typeface="Calibri"/>
                    <a:sym typeface="Calibri"/>
                  </a:defRPr>
                </a:pPr>
                <a14:m>
                  <m:oMathPara xmlns:m="http://schemas.openxmlformats.org/officeDocument/2006/math">
                    <m:oMath>
                      <m:r>
                        <a:rPr lang="en-US" sz="2000" i="1" dirty="0">
                          <a:latin typeface="Cambria Math" panose="02040503050406030204" pitchFamily="18" charset="0"/>
                          <a:ea typeface="Calibri"/>
                          <a:cs typeface="Calibri"/>
                        </a:rPr>
                        <m:t>𝑂</m:t>
                      </m:r>
                      <m:r>
                        <a:rPr lang="en-US" sz="2000" i="1" dirty="0">
                          <a:latin typeface="Cambria Math" panose="02040503050406030204" pitchFamily="18" charset="0"/>
                          <a:ea typeface="Calibri"/>
                          <a:cs typeface="Calibri"/>
                        </a:rPr>
                        <m:t>(</m:t>
                      </m:r>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𝑛</m:t>
                          </m:r>
                        </m:e>
                        <m:sup>
                          <m:r>
                            <a:rPr lang="en-US" sz="2000" i="1" dirty="0">
                              <a:latin typeface="Cambria Math" panose="02040503050406030204" pitchFamily="18" charset="0"/>
                              <a:ea typeface="Calibri"/>
                              <a:cs typeface="Calibri"/>
                            </a:rPr>
                            <m:t>2</m:t>
                          </m:r>
                        </m:sup>
                      </m:sSup>
                      <m:r>
                        <a:rPr lang="en-US" sz="2000" i="1" dirty="0">
                          <a:latin typeface="Cambria Math" panose="02040503050406030204" pitchFamily="18" charset="0"/>
                          <a:ea typeface="Calibri"/>
                          <a:cs typeface="Calibri"/>
                        </a:rPr>
                        <m:t>)</m:t>
                      </m:r>
                    </m:oMath>
                  </m:oMathPara>
                </a14:m>
                <a:endParaRPr lang="en-CH" sz="2000" dirty="0">
                  <a:latin typeface="Calibri"/>
                  <a:ea typeface="Calibri"/>
                  <a:cs typeface="Calibri"/>
                  <a:sym typeface="Calibri"/>
                </a:endParaRPr>
              </a:p>
            </p:txBody>
          </p:sp>
        </mc:Choice>
        <mc:Fallback xmlns="">
          <p:sp>
            <p:nvSpPr>
              <p:cNvPr id="39" name="TextBox 38">
                <a:extLst>
                  <a:ext uri="{FF2B5EF4-FFF2-40B4-BE49-F238E27FC236}">
                    <a16:creationId xmlns:a16="http://schemas.microsoft.com/office/drawing/2014/main" id="{FEBA837E-DE26-B591-0657-4EB72282EA15}"/>
                  </a:ext>
                </a:extLst>
              </p:cNvPr>
              <p:cNvSpPr txBox="1">
                <a:spLocks noRot="1" noChangeAspect="1" noMove="1" noResize="1" noEditPoints="1" noAdjustHandles="1" noChangeArrowheads="1" noChangeShapeType="1" noTextEdit="1"/>
              </p:cNvSpPr>
              <p:nvPr/>
            </p:nvSpPr>
            <p:spPr>
              <a:xfrm>
                <a:off x="2069855" y="3973974"/>
                <a:ext cx="2140700" cy="1538883"/>
              </a:xfrm>
              <a:prstGeom prst="rect">
                <a:avLst/>
              </a:prstGeom>
              <a:blipFill>
                <a:blip r:embed="rId3"/>
                <a:stretch>
                  <a:fillRect l="-3550" t="-4918" r="-2959" b="-5738"/>
                </a:stretch>
              </a:blipFill>
            </p:spPr>
            <p:txBody>
              <a:bodyPr/>
              <a:lstStyle/>
              <a:p>
                <a:r>
                  <a:rPr lang="en-US">
                    <a:noFill/>
                    <a:latin typeface="Calibri"/>
                    <a:sym typeface="Calibri"/>
                  </a:rPr>
                  <a:t> </a:t>
                </a:r>
              </a:p>
            </p:txBody>
          </p:sp>
        </mc:Fallback>
      </mc:AlternateContent>
      <p:grpSp>
        <p:nvGrpSpPr>
          <p:cNvPr id="51" name="Group 50">
            <a:extLst>
              <a:ext uri="{FF2B5EF4-FFF2-40B4-BE49-F238E27FC236}">
                <a16:creationId xmlns:a16="http://schemas.microsoft.com/office/drawing/2014/main" id="{2F7EF0A3-1282-4D17-FFD4-085E7F22639D}"/>
              </a:ext>
            </a:extLst>
          </p:cNvPr>
          <p:cNvGrpSpPr/>
          <p:nvPr/>
        </p:nvGrpSpPr>
        <p:grpSpPr>
          <a:xfrm>
            <a:off x="4230338" y="4281751"/>
            <a:ext cx="3029776" cy="615553"/>
            <a:chOff x="2706338" y="4281750"/>
            <a:chExt cx="3029776" cy="615553"/>
          </a:xfrm>
        </p:grpSpPr>
        <p:cxnSp>
          <p:nvCxnSpPr>
            <p:cNvPr id="41" name="Straight Arrow Connector 40">
              <a:extLst>
                <a:ext uri="{FF2B5EF4-FFF2-40B4-BE49-F238E27FC236}">
                  <a16:creationId xmlns:a16="http://schemas.microsoft.com/office/drawing/2014/main" id="{3F87FA3F-C1F4-BD20-CB68-152AE7870ABE}"/>
                </a:ext>
              </a:extLst>
            </p:cNvPr>
            <p:cNvCxnSpPr>
              <a:cxnSpLocks/>
            </p:cNvCxnSpPr>
            <p:nvPr/>
          </p:nvCxnSpPr>
          <p:spPr>
            <a:xfrm>
              <a:off x="2706338" y="4589526"/>
              <a:ext cx="869293"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85C9FEB-90B8-8989-1150-053CD4EBC3A0}"/>
                    </a:ext>
                  </a:extLst>
                </p:cNvPr>
                <p:cNvSpPr txBox="1"/>
                <p:nvPr/>
              </p:nvSpPr>
              <p:spPr>
                <a:xfrm>
                  <a:off x="3595414" y="4281750"/>
                  <a:ext cx="2140700" cy="615553"/>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Entire Genome</a:t>
                  </a:r>
                </a:p>
                <a:p>
                  <a:pPr algn="ctr">
                    <a:defRPr>
                      <a:latin typeface="Calibri"/>
                      <a:sym typeface="Calibri"/>
                    </a:defRPr>
                  </a:pPr>
                  <a14:m>
                    <m:oMathPara xmlns:m="http://schemas.openxmlformats.org/officeDocument/2006/math">
                      <m:oMath>
                        <m:r>
                          <a:rPr lang="en-US" sz="2000" i="1" dirty="0">
                            <a:latin typeface="Cambria Math" panose="02040503050406030204" pitchFamily="18" charset="0"/>
                            <a:ea typeface="Calibri"/>
                            <a:cs typeface="Calibri"/>
                          </a:rPr>
                          <m:t>𝑂</m:t>
                        </m:r>
                        <m:r>
                          <a:rPr lang="en-US" sz="2000" i="1" dirty="0">
                            <a:latin typeface="Cambria Math" panose="02040503050406030204" pitchFamily="18" charset="0"/>
                            <a:ea typeface="Calibri"/>
                            <a:cs typeface="Calibri"/>
                          </a:rPr>
                          <m:t>(</m:t>
                        </m:r>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𝑛</m:t>
                            </m:r>
                          </m:e>
                          <m:sup>
                            <m:r>
                              <a:rPr lang="en-US" sz="2000" i="1" dirty="0">
                                <a:latin typeface="Cambria Math" panose="02040503050406030204" pitchFamily="18" charset="0"/>
                                <a:ea typeface="Calibri"/>
                                <a:cs typeface="Calibri"/>
                              </a:rPr>
                              <m:t>2</m:t>
                            </m:r>
                          </m:sup>
                        </m:sSup>
                        <m:r>
                          <a:rPr lang="en-US" sz="2000" i="1" dirty="0">
                            <a:latin typeface="Cambria Math" panose="02040503050406030204" pitchFamily="18" charset="0"/>
                            <a:ea typeface="Calibri"/>
                            <a:cs typeface="Calibri"/>
                          </a:rPr>
                          <m:t>𝑚</m:t>
                        </m:r>
                        <m:r>
                          <a:rPr lang="en-US" sz="2000" i="1" dirty="0">
                            <a:latin typeface="Cambria Math" panose="02040503050406030204" pitchFamily="18" charset="0"/>
                            <a:ea typeface="Calibri"/>
                            <a:cs typeface="Calibri"/>
                          </a:rPr>
                          <m:t>)</m:t>
                        </m:r>
                      </m:oMath>
                    </m:oMathPara>
                  </a14:m>
                  <a:endParaRPr lang="en-CH" sz="2000" dirty="0">
                    <a:latin typeface="Calibri"/>
                    <a:ea typeface="Calibri"/>
                    <a:cs typeface="Calibri"/>
                    <a:sym typeface="Calibri"/>
                  </a:endParaRPr>
                </a:p>
              </p:txBody>
            </p:sp>
          </mc:Choice>
          <mc:Fallback xmlns="">
            <p:sp>
              <p:nvSpPr>
                <p:cNvPr id="43" name="TextBox 42">
                  <a:extLst>
                    <a:ext uri="{FF2B5EF4-FFF2-40B4-BE49-F238E27FC236}">
                      <a16:creationId xmlns:a16="http://schemas.microsoft.com/office/drawing/2014/main" id="{985C9FEB-90B8-8989-1150-053CD4EBC3A0}"/>
                    </a:ext>
                  </a:extLst>
                </p:cNvPr>
                <p:cNvSpPr txBox="1">
                  <a:spLocks noRot="1" noChangeAspect="1" noMove="1" noResize="1" noEditPoints="1" noAdjustHandles="1" noChangeArrowheads="1" noChangeShapeType="1" noTextEdit="1"/>
                </p:cNvSpPr>
                <p:nvPr/>
              </p:nvSpPr>
              <p:spPr>
                <a:xfrm>
                  <a:off x="3595414" y="4281750"/>
                  <a:ext cx="2140700" cy="615553"/>
                </a:xfrm>
                <a:prstGeom prst="rect">
                  <a:avLst/>
                </a:prstGeom>
                <a:blipFill>
                  <a:blip r:embed="rId4"/>
                  <a:stretch>
                    <a:fillRect l="-592" t="-12000" r="-592" b="-14000"/>
                  </a:stretch>
                </a:blipFill>
              </p:spPr>
              <p:txBody>
                <a:bodyPr/>
                <a:lstStyle/>
                <a:p>
                  <a:r>
                    <a:rPr lang="en-US">
                      <a:noFill/>
                      <a:latin typeface="Calibri"/>
                      <a:sym typeface="Calibri"/>
                    </a:rPr>
                    <a:t> </a:t>
                  </a:r>
                </a:p>
              </p:txBody>
            </p:sp>
          </mc:Fallback>
        </mc:AlternateContent>
      </p:grpSp>
      <p:grpSp>
        <p:nvGrpSpPr>
          <p:cNvPr id="52" name="Group 51">
            <a:extLst>
              <a:ext uri="{FF2B5EF4-FFF2-40B4-BE49-F238E27FC236}">
                <a16:creationId xmlns:a16="http://schemas.microsoft.com/office/drawing/2014/main" id="{3774DF6F-9DDC-A97A-A477-F0E7D65F50E6}"/>
              </a:ext>
            </a:extLst>
          </p:cNvPr>
          <p:cNvGrpSpPr/>
          <p:nvPr/>
        </p:nvGrpSpPr>
        <p:grpSpPr>
          <a:xfrm>
            <a:off x="7279898" y="4127829"/>
            <a:ext cx="3165079" cy="923394"/>
            <a:chOff x="5755897" y="4127829"/>
            <a:chExt cx="3165079" cy="923394"/>
          </a:xfrm>
        </p:grpSpPr>
        <p:cxnSp>
          <p:nvCxnSpPr>
            <p:cNvPr id="44" name="Straight Arrow Connector 43">
              <a:extLst>
                <a:ext uri="{FF2B5EF4-FFF2-40B4-BE49-F238E27FC236}">
                  <a16:creationId xmlns:a16="http://schemas.microsoft.com/office/drawing/2014/main" id="{ED65271B-E79F-673B-4BB9-AFE149CDBF57}"/>
                </a:ext>
              </a:extLst>
            </p:cNvPr>
            <p:cNvCxnSpPr>
              <a:cxnSpLocks/>
            </p:cNvCxnSpPr>
            <p:nvPr/>
          </p:nvCxnSpPr>
          <p:spPr>
            <a:xfrm>
              <a:off x="5755897" y="4589526"/>
              <a:ext cx="869293"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06E84052-1FE8-CBEE-0362-C9F17B865B8B}"/>
                    </a:ext>
                  </a:extLst>
                </p:cNvPr>
                <p:cNvSpPr txBox="1"/>
                <p:nvPr/>
              </p:nvSpPr>
              <p:spPr>
                <a:xfrm>
                  <a:off x="6644974" y="4127829"/>
                  <a:ext cx="2276002" cy="923394"/>
                </a:xfrm>
                <a:prstGeom prst="rect">
                  <a:avLst/>
                </a:prstGeom>
                <a:noFill/>
              </p:spPr>
              <p:txBody>
                <a:bodyPr wrap="square" lIns="0" tIns="0" rIns="0" bIns="0" rtlCol="0">
                  <a:spAutoFit/>
                </a:bodyPr>
                <a:lstStyle/>
                <a:p>
                  <a:pPr algn="ctr">
                    <a:defRPr>
                      <a:latin typeface="Calibri"/>
                      <a:sym typeface="Calibri"/>
                    </a:defRPr>
                  </a:pPr>
                  <a:r>
                    <a:rPr lang="en-US" sz="2000" b="1" dirty="0">
                      <a:latin typeface="Calibri"/>
                      <a:ea typeface="Calibri"/>
                      <a:cs typeface="Calibri"/>
                      <a:sym typeface="Calibri"/>
                    </a:rPr>
                    <a:t>For All Reads</a:t>
                  </a:r>
                </a:p>
                <a:p>
                  <a:pPr algn="ctr">
                    <a:defRPr>
                      <a:latin typeface="Calibri"/>
                      <a:sym typeface="Calibri"/>
                    </a:defRPr>
                  </a:pPr>
                  <a14:m>
                    <m:oMathPara xmlns:m="http://schemas.openxmlformats.org/officeDocument/2006/math">
                      <m:oMath>
                        <m:r>
                          <a:rPr lang="en-US" sz="2000" i="1" dirty="0">
                            <a:latin typeface="Cambria Math" panose="02040503050406030204" pitchFamily="18" charset="0"/>
                            <a:ea typeface="Calibri"/>
                            <a:cs typeface="Calibri"/>
                          </a:rPr>
                          <m:t>𝑂</m:t>
                        </m:r>
                        <m:d>
                          <m:dPr>
                            <m:ctrlPr>
                              <a:rPr lang="en-US" sz="2000" i="1" dirty="0">
                                <a:latin typeface="Cambria Math" panose="02040503050406030204" pitchFamily="18" charset="0"/>
                                <a:ea typeface="Calibri"/>
                                <a:cs typeface="Calibri"/>
                              </a:rPr>
                            </m:ctrlPr>
                          </m:dPr>
                          <m:e>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𝑛</m:t>
                                </m:r>
                              </m:e>
                              <m:sup>
                                <m:r>
                                  <a:rPr lang="en-US" sz="2000" i="1" dirty="0">
                                    <a:latin typeface="Cambria Math" panose="02040503050406030204" pitchFamily="18" charset="0"/>
                                    <a:ea typeface="Calibri"/>
                                    <a:cs typeface="Calibri"/>
                                  </a:rPr>
                                  <m:t>2</m:t>
                                </m:r>
                              </m:sup>
                            </m:sSup>
                            <m:r>
                              <a:rPr lang="en-US" sz="2000" i="1" dirty="0">
                                <a:latin typeface="Cambria Math" panose="02040503050406030204" pitchFamily="18" charset="0"/>
                                <a:ea typeface="Calibri"/>
                                <a:cs typeface="Calibri"/>
                              </a:rPr>
                              <m:t>𝑚𝑘</m:t>
                            </m:r>
                          </m:e>
                        </m:d>
                      </m:oMath>
                      <m:oMath>
                        <m:r>
                          <a:rPr lang="en-US" sz="2000" i="1" dirty="0">
                            <a:latin typeface="Cambria Math" panose="02040503050406030204" pitchFamily="18" charset="0"/>
                            <a:ea typeface="Calibri"/>
                            <a:cs typeface="Calibri"/>
                          </a:rPr>
                          <m:t>≅</m:t>
                        </m:r>
                        <m:r>
                          <a:rPr lang="en-US" sz="2000" i="1" dirty="0">
                            <a:latin typeface="Cambria Math" panose="02040503050406030204" pitchFamily="18" charset="0"/>
                            <a:ea typeface="Calibri"/>
                            <a:cs typeface="Calibri"/>
                          </a:rPr>
                          <m:t>𝑂</m:t>
                        </m:r>
                        <m:d>
                          <m:dPr>
                            <m:ctrlPr>
                              <a:rPr lang="en-US" sz="2000" i="1" dirty="0">
                                <a:latin typeface="Cambria Math" panose="02040503050406030204" pitchFamily="18" charset="0"/>
                                <a:ea typeface="Calibri"/>
                                <a:cs typeface="Calibri"/>
                              </a:rPr>
                            </m:ctrlPr>
                          </m:dPr>
                          <m:e>
                            <m:sSup>
                              <m:sSupPr>
                                <m:ctrlPr>
                                  <a:rPr lang="en-US" sz="2000" i="1" dirty="0">
                                    <a:latin typeface="Cambria Math" panose="02040503050406030204" pitchFamily="18" charset="0"/>
                                    <a:ea typeface="Calibri"/>
                                    <a:cs typeface="Calibri"/>
                                  </a:rPr>
                                </m:ctrlPr>
                              </m:sSupPr>
                              <m:e>
                                <m:r>
                                  <a:rPr lang="en-US" sz="2000" i="1" dirty="0">
                                    <a:latin typeface="Cambria Math" panose="02040503050406030204" pitchFamily="18" charset="0"/>
                                    <a:ea typeface="Calibri"/>
                                    <a:cs typeface="Calibri"/>
                                  </a:rPr>
                                  <m:t>10</m:t>
                                </m:r>
                              </m:e>
                              <m:sup>
                                <m:r>
                                  <a:rPr lang="en-US" sz="2000" i="1" dirty="0">
                                    <a:latin typeface="Cambria Math" panose="02040503050406030204" pitchFamily="18" charset="0"/>
                                    <a:ea typeface="Calibri"/>
                                    <a:cs typeface="Calibri"/>
                                  </a:rPr>
                                  <m:t>20</m:t>
                                </m:r>
                              </m:sup>
                            </m:sSup>
                          </m:e>
                        </m:d>
                      </m:oMath>
                    </m:oMathPara>
                  </a14:m>
                  <a:endParaRPr lang="en-CH" sz="2000" b="1" dirty="0">
                    <a:solidFill>
                      <a:srgbClr val="C00000"/>
                    </a:solidFill>
                    <a:latin typeface="Calibri"/>
                    <a:ea typeface="Calibri"/>
                    <a:cs typeface="Calibri"/>
                    <a:sym typeface="Calibri"/>
                  </a:endParaRPr>
                </a:p>
              </p:txBody>
            </p:sp>
          </mc:Choice>
          <mc:Fallback xmlns="">
            <p:sp>
              <p:nvSpPr>
                <p:cNvPr id="45" name="TextBox 44">
                  <a:extLst>
                    <a:ext uri="{FF2B5EF4-FFF2-40B4-BE49-F238E27FC236}">
                      <a16:creationId xmlns:a16="http://schemas.microsoft.com/office/drawing/2014/main" id="{06E84052-1FE8-CBEE-0362-C9F17B865B8B}"/>
                    </a:ext>
                  </a:extLst>
                </p:cNvPr>
                <p:cNvSpPr txBox="1">
                  <a:spLocks noRot="1" noChangeAspect="1" noMove="1" noResize="1" noEditPoints="1" noAdjustHandles="1" noChangeArrowheads="1" noChangeShapeType="1" noTextEdit="1"/>
                </p:cNvSpPr>
                <p:nvPr/>
              </p:nvSpPr>
              <p:spPr>
                <a:xfrm>
                  <a:off x="6644974" y="4127829"/>
                  <a:ext cx="2276002" cy="923394"/>
                </a:xfrm>
                <a:prstGeom prst="rect">
                  <a:avLst/>
                </a:prstGeom>
                <a:blipFill>
                  <a:blip r:embed="rId5"/>
                  <a:stretch>
                    <a:fillRect t="-8108"/>
                  </a:stretch>
                </a:blipFill>
              </p:spPr>
              <p:txBody>
                <a:bodyPr/>
                <a:lstStyle/>
                <a:p>
                  <a:r>
                    <a:rPr lang="en-US">
                      <a:noFill/>
                      <a:latin typeface="Calibri"/>
                      <a:sym typeface="Calibri"/>
                    </a:rPr>
                    <a:t> </a:t>
                  </a:r>
                </a:p>
              </p:txBody>
            </p:sp>
          </mc:Fallback>
        </mc:AlternateContent>
      </p:gr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69C1A84-422E-717F-B36F-60F1143B685C}"/>
                  </a:ext>
                </a:extLst>
              </p:cNvPr>
              <p:cNvSpPr txBox="1"/>
              <p:nvPr/>
            </p:nvSpPr>
            <p:spPr>
              <a:xfrm>
                <a:off x="8578151" y="5277494"/>
                <a:ext cx="1457648" cy="492443"/>
              </a:xfrm>
              <a:prstGeom prst="rect">
                <a:avLst/>
              </a:prstGeom>
              <a:noFill/>
            </p:spPr>
            <p:txBody>
              <a:bodyPr wrap="square" lIns="0" tIns="0" rIns="0" bIns="0" rtlCol="0">
                <a:spAutoFit/>
              </a:bodyPr>
              <a:lstStyle/>
              <a:p>
                <a:pPr algn="ctr">
                  <a:defRPr>
                    <a:latin typeface="Calibri"/>
                    <a:sym typeface="Calibri"/>
                  </a:defRPr>
                </a:pPr>
                <a14:m>
                  <m:oMath xmlns:m="http://schemas.openxmlformats.org/officeDocument/2006/math">
                    <m:r>
                      <a:rPr lang="en-US" sz="3200" b="1" i="1">
                        <a:solidFill>
                          <a:srgbClr val="C00000"/>
                        </a:solidFill>
                        <a:latin typeface="Cambria Math" panose="02040503050406030204" pitchFamily="18" charset="0"/>
                        <a:ea typeface="Calibri"/>
                        <a:cs typeface="Calibri"/>
                      </a:rPr>
                      <m:t>≅</m:t>
                    </m:r>
                  </m:oMath>
                </a14:m>
                <a:r>
                  <a:rPr lang="en-US" sz="3200" b="1" dirty="0">
                    <a:solidFill>
                      <a:srgbClr val="C00000"/>
                    </a:solidFill>
                    <a:latin typeface="Calibri"/>
                    <a:ea typeface="Calibri"/>
                    <a:cs typeface="Calibri"/>
                    <a:sym typeface="Calibri"/>
                  </a:rPr>
                  <a:t>Years</a:t>
                </a:r>
              </a:p>
            </p:txBody>
          </p:sp>
        </mc:Choice>
        <mc:Fallback xmlns="">
          <p:sp>
            <p:nvSpPr>
              <p:cNvPr id="48" name="TextBox 47">
                <a:extLst>
                  <a:ext uri="{FF2B5EF4-FFF2-40B4-BE49-F238E27FC236}">
                    <a16:creationId xmlns:a16="http://schemas.microsoft.com/office/drawing/2014/main" id="{369C1A84-422E-717F-B36F-60F1143B685C}"/>
                  </a:ext>
                </a:extLst>
              </p:cNvPr>
              <p:cNvSpPr txBox="1">
                <a:spLocks noRot="1" noChangeAspect="1" noMove="1" noResize="1" noEditPoints="1" noAdjustHandles="1" noChangeArrowheads="1" noChangeShapeType="1" noTextEdit="1"/>
              </p:cNvSpPr>
              <p:nvPr/>
            </p:nvSpPr>
            <p:spPr>
              <a:xfrm>
                <a:off x="8578151" y="5277494"/>
                <a:ext cx="1457648" cy="492443"/>
              </a:xfrm>
              <a:prstGeom prst="rect">
                <a:avLst/>
              </a:prstGeom>
              <a:blipFill>
                <a:blip r:embed="rId6"/>
                <a:stretch>
                  <a:fillRect l="-4310" t="-20000" r="-12931" b="-47500"/>
                </a:stretch>
              </a:blipFill>
            </p:spPr>
            <p:txBody>
              <a:bodyPr/>
              <a:lstStyle/>
              <a:p>
                <a:r>
                  <a:rPr lang="en-US">
                    <a:noFill/>
                    <a:latin typeface="Calibri"/>
                    <a:sym typeface="Calibri"/>
                  </a:rPr>
                  <a:t> </a:t>
                </a:r>
              </a:p>
            </p:txBody>
          </p:sp>
        </mc:Fallback>
      </mc:AlternateContent>
      <p:sp>
        <p:nvSpPr>
          <p:cNvPr id="5" name="Average coverage = total sequenced bases / genome length">
            <a:extLst>
              <a:ext uri="{FF2B5EF4-FFF2-40B4-BE49-F238E27FC236}">
                <a16:creationId xmlns:a16="http://schemas.microsoft.com/office/drawing/2014/main" id="{BF38C952-AB21-4DC5-A90E-0A468339F0AD}"/>
              </a:ext>
            </a:extLst>
          </p:cNvPr>
          <p:cNvSpPr>
            <a:spLocks noGrp="1"/>
          </p:cNvSpPr>
          <p:nvPr/>
        </p:nvSpPr>
        <p:spPr>
          <a:xfrm>
            <a:off x="6532797" y="5791549"/>
            <a:ext cx="5688253" cy="619125"/>
          </a:xfrm>
          <a:prstGeom prst="rect">
            <a:avLst/>
          </a:prstGeom>
          <a:noFill/>
          <a:ln w="0">
            <a:noFill/>
          </a:ln>
        </p:spPr>
        <p:txBody>
          <a:bodyPr wrap="square" lIns="0" tIns="0" rIns="0" bIns="0" anchor="t">
            <a:noAutofit/>
          </a:bodyPr>
          <a:lstStyle/>
          <a:p>
            <a:pPr algn="l">
              <a:defRPr sz="2800" b="1">
                <a:solidFill>
                  <a:srgbClr val="000000"/>
                </a:solidFill>
                <a:latin typeface="Calibri"/>
                <a:ea typeface="Calibri"/>
                <a:cs typeface="Calibri"/>
                <a:sym typeface="Calibri"/>
              </a:defRPr>
            </a:pPr>
            <a:r>
              <a:rPr lang="en-US" sz="2800" b="1" dirty="0">
                <a:solidFill>
                  <a:srgbClr val="4473C4"/>
                </a:solidFill>
                <a:latin typeface="Calibri"/>
                <a:ea typeface="Calibri"/>
                <a:cs typeface="Calibri"/>
                <a:sym typeface="Calibri"/>
              </a:rPr>
              <a:t>We will explain the practical solutions</a:t>
            </a:r>
            <a:endParaRPr sz="2800" b="1" dirty="0">
              <a:solidFill>
                <a:srgbClr val="4473C4"/>
              </a:solidFill>
              <a:latin typeface="Calibri"/>
              <a:ea typeface="Calibri"/>
              <a:cs typeface="Calibri"/>
              <a:sym typeface="Calibri"/>
            </a:endParaRPr>
          </a:p>
        </p:txBody>
      </p:sp>
    </p:spTree>
    <p:extLst>
      <p:ext uri="{BB962C8B-B14F-4D97-AF65-F5344CB8AC3E}">
        <p14:creationId xmlns:p14="http://schemas.microsoft.com/office/powerpoint/2010/main" val="35711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875E-6 -1.11111E-6 L 0.5888 0.00116 " pathEditMode="relative" rAng="0" ptsTypes="AA">
                                      <p:cBhvr>
                                        <p:cTn id="6" dur="3000" fill="hold"/>
                                        <p:tgtEl>
                                          <p:spTgt spid="38"/>
                                        </p:tgtEl>
                                        <p:attrNameLst>
                                          <p:attrName>ppt_x</p:attrName>
                                          <p:attrName>ppt_y</p:attrName>
                                        </p:attrNameLst>
                                      </p:cBhvr>
                                      <p:rCtr x="29440" y="46"/>
                                    </p:animMotion>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8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48"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0" name="Picture 6" descr="All nanopore sequencing devices">
            <a:extLst>
              <a:ext uri="{FF2B5EF4-FFF2-40B4-BE49-F238E27FC236}">
                <a16:creationId xmlns:a16="http://schemas.microsoft.com/office/drawing/2014/main" id="{65E8F293-F8F2-3949-A3FA-92EF679E8F68}"/>
              </a:ext>
            </a:extLst>
          </p:cNvPr>
          <p:cNvPicPr>
            <a:picLocks noChangeAspect="1" noChangeArrowheads="1"/>
          </p:cNvPicPr>
          <p:nvPr/>
        </p:nvPicPr>
        <p:blipFill>
          <a:blip r:embed="rId2"/>
          <a:srcRect/>
          <a:stretch>
            <a:fillRect/>
          </a:stretch>
        </p:blipFill>
        <p:spPr bwMode="auto">
          <a:xfrm>
            <a:off x="1991544" y="1269595"/>
            <a:ext cx="7923722" cy="1653527"/>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nstruments">
            <a:extLst>
              <a:ext uri="{FF2B5EF4-FFF2-40B4-BE49-F238E27FC236}">
                <a16:creationId xmlns:a16="http://schemas.microsoft.com/office/drawing/2014/main" id="{CC0851B3-60E2-824A-BE7D-2803E73F90C3}"/>
              </a:ext>
            </a:extLst>
          </p:cNvPr>
          <p:cNvPicPr>
            <a:picLocks noChangeAspect="1" noChangeArrowheads="1"/>
          </p:cNvPicPr>
          <p:nvPr/>
        </p:nvPicPr>
        <p:blipFill>
          <a:blip r:embed="rId3"/>
          <a:srcRect/>
          <a:stretch>
            <a:fillRect/>
          </a:stretch>
        </p:blipFill>
        <p:spPr bwMode="auto">
          <a:xfrm>
            <a:off x="6689585" y="3200882"/>
            <a:ext cx="3406397" cy="231635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extLst>
              <a:ext uri="{FF2B5EF4-FFF2-40B4-BE49-F238E27FC236}">
                <a16:creationId xmlns:a16="http://schemas.microsoft.com/office/drawing/2014/main" id="{FAFE62BC-9A6F-8F41-B7E1-C9E3512F8748}"/>
              </a:ext>
            </a:extLst>
          </p:cNvPr>
          <p:cNvPicPr>
            <a:picLocks noChangeAspect="1"/>
          </p:cNvPicPr>
          <p:nvPr/>
        </p:nvPicPr>
        <p:blipFill rotWithShape="1">
          <a:blip r:embed="rId4"/>
          <a:srcRect/>
          <a:stretch/>
        </p:blipFill>
        <p:spPr>
          <a:xfrm>
            <a:off x="3511351" y="3753148"/>
            <a:ext cx="2019864" cy="1570979"/>
          </a:xfrm>
          <a:prstGeom prst="rect">
            <a:avLst/>
          </a:prstGeom>
        </p:spPr>
      </p:pic>
      <p:pic>
        <p:nvPicPr>
          <p:cNvPr id="46" name="Picture 45">
            <a:extLst>
              <a:ext uri="{FF2B5EF4-FFF2-40B4-BE49-F238E27FC236}">
                <a16:creationId xmlns:a16="http://schemas.microsoft.com/office/drawing/2014/main" id="{07B34340-077E-5C4E-9D5F-96B81D795134}"/>
              </a:ext>
            </a:extLst>
          </p:cNvPr>
          <p:cNvPicPr>
            <a:picLocks noChangeAspect="1"/>
          </p:cNvPicPr>
          <p:nvPr/>
        </p:nvPicPr>
        <p:blipFill rotWithShape="1">
          <a:blip r:embed="rId5"/>
          <a:srcRect/>
          <a:stretch/>
        </p:blipFill>
        <p:spPr>
          <a:xfrm>
            <a:off x="2064973" y="3312023"/>
            <a:ext cx="1393037" cy="2205209"/>
          </a:xfrm>
          <a:prstGeom prst="rect">
            <a:avLst/>
          </a:prstGeom>
        </p:spPr>
      </p:pic>
      <p:sp>
        <p:nvSpPr>
          <p:cNvPr id="47" name="TextBox 46">
            <a:extLst>
              <a:ext uri="{FF2B5EF4-FFF2-40B4-BE49-F238E27FC236}">
                <a16:creationId xmlns:a16="http://schemas.microsoft.com/office/drawing/2014/main" id="{9302C736-B6B5-254B-9174-7488DBE7BDF4}"/>
              </a:ext>
            </a:extLst>
          </p:cNvPr>
          <p:cNvSpPr txBox="1"/>
          <p:nvPr/>
        </p:nvSpPr>
        <p:spPr>
          <a:xfrm>
            <a:off x="7934605" y="1266833"/>
            <a:ext cx="2187799"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i="0" u="none" strike="noStrike" kern="1200" cap="none" spc="0" normalizeH="0" baseline="0" noProof="0" dirty="0">
                <a:ln>
                  <a:noFill/>
                </a:ln>
                <a:solidFill>
                  <a:srgbClr val="4473C4"/>
                </a:solidFill>
                <a:effectLst/>
                <a:uLnTx/>
                <a:uFillTx/>
                <a:latin typeface="Calibri"/>
                <a:ea typeface="Calibri"/>
                <a:cs typeface="Calibri"/>
                <a:sym typeface="Calibri"/>
              </a:rPr>
              <a:t>Oxford Nanopore  Technologies (ONT)</a:t>
            </a:r>
          </a:p>
        </p:txBody>
      </p:sp>
      <p:sp>
        <p:nvSpPr>
          <p:cNvPr id="48" name="TextBox 47">
            <a:extLst>
              <a:ext uri="{FF2B5EF4-FFF2-40B4-BE49-F238E27FC236}">
                <a16:creationId xmlns:a16="http://schemas.microsoft.com/office/drawing/2014/main" id="{77A7B23A-A5D9-854A-A303-9E1EA3E72B58}"/>
              </a:ext>
            </a:extLst>
          </p:cNvPr>
          <p:cNvSpPr txBox="1"/>
          <p:nvPr/>
        </p:nvSpPr>
        <p:spPr>
          <a:xfrm>
            <a:off x="3441993" y="3342723"/>
            <a:ext cx="2448953"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i="0" u="none" strike="noStrike" kern="1200" cap="none" spc="0" normalizeH="0" baseline="0" noProof="0" dirty="0">
                <a:ln>
                  <a:noFill/>
                </a:ln>
                <a:solidFill>
                  <a:srgbClr val="4473C4"/>
                </a:solidFill>
                <a:effectLst/>
                <a:uLnTx/>
                <a:uFillTx/>
                <a:latin typeface="Calibri"/>
                <a:ea typeface="Calibri"/>
                <a:cs typeface="Calibri"/>
                <a:sym typeface="Calibri"/>
              </a:rPr>
              <a:t>PacBio (HiFi, CLR)</a:t>
            </a:r>
          </a:p>
        </p:txBody>
      </p:sp>
      <p:sp>
        <p:nvSpPr>
          <p:cNvPr id="49" name="TextBox 48">
            <a:extLst>
              <a:ext uri="{FF2B5EF4-FFF2-40B4-BE49-F238E27FC236}">
                <a16:creationId xmlns:a16="http://schemas.microsoft.com/office/drawing/2014/main" id="{8149AD99-E90D-0946-A26D-1977A470545E}"/>
              </a:ext>
            </a:extLst>
          </p:cNvPr>
          <p:cNvSpPr txBox="1"/>
          <p:nvPr/>
        </p:nvSpPr>
        <p:spPr>
          <a:xfrm>
            <a:off x="6461157" y="3207276"/>
            <a:ext cx="1459671"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i="0" u="none" strike="noStrike" kern="1200" cap="none" spc="0" normalizeH="0" baseline="0" noProof="0" dirty="0">
                <a:ln>
                  <a:noFill/>
                </a:ln>
                <a:solidFill>
                  <a:srgbClr val="4473C4"/>
                </a:solidFill>
                <a:effectLst/>
                <a:uLnTx/>
                <a:uFillTx/>
                <a:latin typeface="Calibri"/>
                <a:ea typeface="Calibri"/>
                <a:cs typeface="Calibri"/>
                <a:sym typeface="Calibri"/>
              </a:rPr>
              <a:t>Illumina</a:t>
            </a:r>
          </a:p>
        </p:txBody>
      </p:sp>
      <p:sp>
        <p:nvSpPr>
          <p:cNvPr id="3" name="Rectangle 2">
            <a:extLst>
              <a:ext uri="{FF2B5EF4-FFF2-40B4-BE49-F238E27FC236}">
                <a16:creationId xmlns:a16="http://schemas.microsoft.com/office/drawing/2014/main" id="{EDF01EA6-9293-724D-A51A-FB759C456E8C}"/>
              </a:ext>
            </a:extLst>
          </p:cNvPr>
          <p:cNvSpPr/>
          <p:nvPr/>
        </p:nvSpPr>
        <p:spPr>
          <a:xfrm>
            <a:off x="4141567" y="5865867"/>
            <a:ext cx="6221633" cy="400110"/>
          </a:xfrm>
          <a:prstGeom prst="rect">
            <a:avLst/>
          </a:prstGeom>
        </p:spPr>
        <p:txBody>
          <a:bodyPr wrap="square">
            <a:spAutoFit/>
          </a:bodyPr>
          <a:lstStyle/>
          <a:p>
            <a:pPr algn="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2000" b="1" dirty="0">
                <a:solidFill>
                  <a:srgbClr val="4473C4"/>
                </a:solidFill>
                <a:latin typeface="Calibri"/>
                <a:ea typeface="Calibri"/>
                <a:cs typeface="Calibri"/>
                <a:sym typeface="Calibri"/>
              </a:rPr>
              <a:t>… and more! All produce data with different properties.</a:t>
            </a:r>
          </a:p>
        </p:txBody>
      </p:sp>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Sequencing Technologies</a:t>
            </a:r>
          </a:p>
        </p:txBody>
      </p:sp>
      <p:sp>
        <p:nvSpPr>
          <p:cNvPr id="11272"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17</a:t>
            </a:fld>
            <a:endParaRPr lang="en-US">
              <a:latin typeface="Garamond"/>
              <a:sym typeface="Garamond"/>
            </a:endParaRPr>
          </a:p>
        </p:txBody>
      </p:sp>
    </p:spTree>
    <p:extLst>
      <p:ext uri="{BB962C8B-B14F-4D97-AF65-F5344CB8AC3E}">
        <p14:creationId xmlns:p14="http://schemas.microsoft.com/office/powerpoint/2010/main" val="152144004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7E7A9AB-420A-5113-7C42-03CEEB804A27}"/>
              </a:ext>
            </a:extLst>
          </p:cNvPr>
          <p:cNvGrpSpPr/>
          <p:nvPr/>
        </p:nvGrpSpPr>
        <p:grpSpPr>
          <a:xfrm>
            <a:off x="7397307" y="1268760"/>
            <a:ext cx="2073453" cy="4770872"/>
            <a:chOff x="5045341" y="1268760"/>
            <a:chExt cx="2073453" cy="4770872"/>
          </a:xfrm>
        </p:grpSpPr>
        <p:sp>
          <p:nvSpPr>
            <p:cNvPr id="26" name="Rounded Rectangle 25">
              <a:extLst>
                <a:ext uri="{FF2B5EF4-FFF2-40B4-BE49-F238E27FC236}">
                  <a16:creationId xmlns:a16="http://schemas.microsoft.com/office/drawing/2014/main" id="{A3E24125-C322-7B40-9598-2E17858B12F5}"/>
                </a:ext>
              </a:extLst>
            </p:cNvPr>
            <p:cNvSpPr/>
            <p:nvPr/>
          </p:nvSpPr>
          <p:spPr>
            <a:xfrm>
              <a:off x="5045341"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latin typeface="Calibri"/>
                <a:ea typeface="Calibri"/>
                <a:cs typeface="Calibri"/>
                <a:sym typeface="Calibri"/>
              </a:endParaRPr>
            </a:p>
          </p:txBody>
        </p:sp>
        <p:pic>
          <p:nvPicPr>
            <p:cNvPr id="40" name="Picture 4" descr="https://lh6.googleusercontent.com/cU7Yrfv3u9LyUQtVL2U62ErDvDpRg99HyvkpVUOSA-0eOdy700IeNmTF1T62OlEWzc37rOiZxNjGkFzqviX-HY9B0g5wCBP0tDBNXQZB8CyrXrq3Tre0tL3Zxgib6fcdxiYrLE0W">
              <a:extLst>
                <a:ext uri="{FF2B5EF4-FFF2-40B4-BE49-F238E27FC236}">
                  <a16:creationId xmlns:a16="http://schemas.microsoft.com/office/drawing/2014/main" id="{20CE6171-5B61-614E-B7D5-45635B209DDD}"/>
                </a:ext>
              </a:extLst>
            </p:cNvPr>
            <p:cNvPicPr>
              <a:picLocks noChangeAspect="1" noChangeArrowheads="1"/>
            </p:cNvPicPr>
            <p:nvPr/>
          </p:nvPicPr>
          <p:blipFill>
            <a:blip r:embed="rId3"/>
            <a:srcRect/>
            <a:stretch>
              <a:fillRect/>
            </a:stretch>
          </p:blipFill>
          <p:spPr bwMode="auto">
            <a:xfrm>
              <a:off x="5205570" y="2493255"/>
              <a:ext cx="1737490" cy="853232"/>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4662AA70-5A26-A64E-A2C0-861734A12764}"/>
                </a:ext>
              </a:extLst>
            </p:cNvPr>
            <p:cNvSpPr txBox="1"/>
            <p:nvPr/>
          </p:nvSpPr>
          <p:spPr>
            <a:xfrm>
              <a:off x="5453417" y="1268760"/>
              <a:ext cx="1257300" cy="400110"/>
            </a:xfrm>
            <a:prstGeom prst="rect">
              <a:avLst/>
            </a:prstGeom>
            <a:noFill/>
          </p:spPr>
          <p:txBody>
            <a:bodyPr wrap="square" rtlCol="0">
              <a:spAutoFit/>
            </a:bodyPr>
            <a:lstStyle/>
            <a:p>
              <a:pPr algn="ctr"/>
              <a:r>
                <a:rPr lang="en-US" sz="2000" b="1" dirty="0">
                  <a:latin typeface="Calibri"/>
                  <a:ea typeface="Calibri"/>
                  <a:cs typeface="Calibri"/>
                  <a:sym typeface="Calibri"/>
                </a:rPr>
                <a:t>Nanopore</a:t>
              </a:r>
              <a:endParaRPr lang="en-US" sz="1600" b="1" dirty="0">
                <a:latin typeface="Calibri"/>
                <a:ea typeface="Calibri"/>
                <a:cs typeface="Calibri"/>
                <a:sym typeface="Calibri"/>
              </a:endParaRPr>
            </a:p>
          </p:txBody>
        </p:sp>
        <p:cxnSp>
          <p:nvCxnSpPr>
            <p:cNvPr id="42" name="Straight Arrow Connector 41">
              <a:extLst>
                <a:ext uri="{FF2B5EF4-FFF2-40B4-BE49-F238E27FC236}">
                  <a16:creationId xmlns:a16="http://schemas.microsoft.com/office/drawing/2014/main" id="{83347C83-2F58-C548-8225-6A1C47B47140}"/>
                </a:ext>
              </a:extLst>
            </p:cNvPr>
            <p:cNvCxnSpPr>
              <a:cxnSpLocks/>
            </p:cNvCxnSpPr>
            <p:nvPr/>
          </p:nvCxnSpPr>
          <p:spPr>
            <a:xfrm>
              <a:off x="5305994" y="4935911"/>
              <a:ext cx="154673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24BD175-9FE7-0447-AF99-EB25444AB270}"/>
                </a:ext>
              </a:extLst>
            </p:cNvPr>
            <p:cNvCxnSpPr>
              <a:cxnSpLocks/>
            </p:cNvCxnSpPr>
            <p:nvPr/>
          </p:nvCxnSpPr>
          <p:spPr>
            <a:xfrm flipV="1">
              <a:off x="5310366" y="3971667"/>
              <a:ext cx="0" cy="9721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D5817A7F-F601-D941-8A54-8130F5AFE580}"/>
                </a:ext>
              </a:extLst>
            </p:cNvPr>
            <p:cNvSpPr/>
            <p:nvPr/>
          </p:nvSpPr>
          <p:spPr>
            <a:xfrm>
              <a:off x="5935786" y="5575237"/>
              <a:ext cx="859913" cy="385047"/>
            </a:xfrm>
            <a:prstGeom prst="rect">
              <a:avLst/>
            </a:prstGeom>
          </p:spPr>
          <p:txBody>
            <a:bodyPr wrap="square">
              <a:spAutoFit/>
            </a:bodyPr>
            <a:lstStyle/>
            <a:p>
              <a:r>
                <a:rPr lang="en-US" sz="1600" dirty="0">
                  <a:latin typeface="Calibri"/>
                  <a:ea typeface="Calibri"/>
                  <a:cs typeface="Calibri"/>
                  <a:sym typeface="Calibri"/>
                </a:rPr>
                <a:t>.POD5</a:t>
              </a:r>
            </a:p>
          </p:txBody>
        </p:sp>
        <p:pic>
          <p:nvPicPr>
            <p:cNvPr id="45" name="Picture 44">
              <a:extLst>
                <a:ext uri="{FF2B5EF4-FFF2-40B4-BE49-F238E27FC236}">
                  <a16:creationId xmlns:a16="http://schemas.microsoft.com/office/drawing/2014/main" id="{333F5528-4A3F-8642-A234-781D4EE8E9AB}"/>
                </a:ext>
              </a:extLst>
            </p:cNvPr>
            <p:cNvPicPr>
              <a:picLocks noChangeAspect="1"/>
            </p:cNvPicPr>
            <p:nvPr/>
          </p:nvPicPr>
          <p:blipFill>
            <a:blip r:embed="rId4">
              <a:biLevel thresh="75000"/>
            </a:blip>
            <a:stretch>
              <a:fillRect/>
            </a:stretch>
          </p:blipFill>
          <p:spPr>
            <a:xfrm>
              <a:off x="5555330" y="5505177"/>
              <a:ext cx="385658" cy="463093"/>
            </a:xfrm>
            <a:prstGeom prst="rect">
              <a:avLst/>
            </a:prstGeom>
          </p:spPr>
        </p:pic>
        <p:sp>
          <p:nvSpPr>
            <p:cNvPr id="50" name="Rectangle 49">
              <a:extLst>
                <a:ext uri="{FF2B5EF4-FFF2-40B4-BE49-F238E27FC236}">
                  <a16:creationId xmlns:a16="http://schemas.microsoft.com/office/drawing/2014/main" id="{70BB690D-8DE6-D44D-B6A2-66FB9E1823B2}"/>
                </a:ext>
              </a:extLst>
            </p:cNvPr>
            <p:cNvSpPr/>
            <p:nvPr/>
          </p:nvSpPr>
          <p:spPr>
            <a:xfrm>
              <a:off x="5372521" y="5019554"/>
              <a:ext cx="1429565" cy="307777"/>
            </a:xfrm>
            <a:prstGeom prst="rect">
              <a:avLst/>
            </a:prstGeom>
          </p:spPr>
          <p:txBody>
            <a:bodyPr wrap="square">
              <a:spAutoFit/>
            </a:bodyPr>
            <a:lstStyle/>
            <a:p>
              <a:pPr algn="ctr" rtl="1"/>
              <a:r>
                <a:rPr lang="en-US" sz="1400" dirty="0">
                  <a:latin typeface="Calibri"/>
                  <a:ea typeface="Calibri"/>
                  <a:cs typeface="Calibri"/>
                  <a:sym typeface="Calibri"/>
                </a:rPr>
                <a:t>Electrical Signals</a:t>
              </a:r>
            </a:p>
          </p:txBody>
        </p:sp>
        <p:pic>
          <p:nvPicPr>
            <p:cNvPr id="70" name="Picture 69">
              <a:extLst>
                <a:ext uri="{FF2B5EF4-FFF2-40B4-BE49-F238E27FC236}">
                  <a16:creationId xmlns:a16="http://schemas.microsoft.com/office/drawing/2014/main" id="{071A962E-129C-674F-80F6-D97F3ECBB957}"/>
                </a:ext>
              </a:extLst>
            </p:cNvPr>
            <p:cNvPicPr>
              <a:picLocks noChangeAspect="1"/>
            </p:cNvPicPr>
            <p:nvPr/>
          </p:nvPicPr>
          <p:blipFill rotWithShape="1">
            <a:blip r:embed="rId5">
              <a:duotone>
                <a:prstClr val="black"/>
                <a:schemeClr val="accent1">
                  <a:tint val="45000"/>
                  <a:satMod val="400000"/>
                </a:schemeClr>
              </a:duotone>
            </a:blip>
            <a:srcRect l="20453" t="48541" r="16311" b="13085"/>
            <a:stretch/>
          </p:blipFill>
          <p:spPr>
            <a:xfrm>
              <a:off x="5319939" y="4128194"/>
              <a:ext cx="1502599" cy="698131"/>
            </a:xfrm>
            <a:prstGeom prst="rect">
              <a:avLst/>
            </a:prstGeom>
          </p:spPr>
        </p:pic>
      </p:grpSp>
      <p:grpSp>
        <p:nvGrpSpPr>
          <p:cNvPr id="6" name="Group 5">
            <a:extLst>
              <a:ext uri="{FF2B5EF4-FFF2-40B4-BE49-F238E27FC236}">
                <a16:creationId xmlns:a16="http://schemas.microsoft.com/office/drawing/2014/main" id="{FF6A326C-7C47-73B3-C750-3429747218AE}"/>
              </a:ext>
            </a:extLst>
          </p:cNvPr>
          <p:cNvGrpSpPr/>
          <p:nvPr/>
        </p:nvGrpSpPr>
        <p:grpSpPr>
          <a:xfrm>
            <a:off x="2788078" y="1268760"/>
            <a:ext cx="2073453" cy="4770872"/>
            <a:chOff x="2788078" y="1268760"/>
            <a:chExt cx="2073453" cy="4770872"/>
          </a:xfrm>
        </p:grpSpPr>
        <p:sp>
          <p:nvSpPr>
            <p:cNvPr id="25" name="Rounded Rectangle 24">
              <a:extLst>
                <a:ext uri="{FF2B5EF4-FFF2-40B4-BE49-F238E27FC236}">
                  <a16:creationId xmlns:a16="http://schemas.microsoft.com/office/drawing/2014/main" id="{D362FA02-D002-8542-982B-3E79B696703C}"/>
                </a:ext>
              </a:extLst>
            </p:cNvPr>
            <p:cNvSpPr/>
            <p:nvPr/>
          </p:nvSpPr>
          <p:spPr>
            <a:xfrm>
              <a:off x="2788078"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latin typeface="Calibri"/>
                <a:ea typeface="Calibri"/>
                <a:cs typeface="Calibri"/>
                <a:sym typeface="Calibri"/>
              </a:endParaRPr>
            </a:p>
          </p:txBody>
        </p:sp>
        <p:pic>
          <p:nvPicPr>
            <p:cNvPr id="35" name="Picture 2" descr="https://lh3.googleusercontent.com/pXzkiApAtJlm5wrNuiTbAOy2Uk4ZVfY0Q_GnJJA3UqXy5pvkQ1QR_Apim4HfguFVysBkMqZwXE--yuJ37rwRStfuwa6htyD-2J7iR4-29tcNX82kO8DNfIjbcVZcTZ-1ZZycuwRV">
              <a:extLst>
                <a:ext uri="{FF2B5EF4-FFF2-40B4-BE49-F238E27FC236}">
                  <a16:creationId xmlns:a16="http://schemas.microsoft.com/office/drawing/2014/main" id="{AD2C5C7E-82F2-CB46-A966-0482A62B8E44}"/>
                </a:ext>
              </a:extLst>
            </p:cNvPr>
            <p:cNvPicPr>
              <a:picLocks noChangeAspect="1" noChangeArrowheads="1"/>
            </p:cNvPicPr>
            <p:nvPr/>
          </p:nvPicPr>
          <p:blipFill rotWithShape="1">
            <a:blip r:embed="rId6"/>
            <a:srcRect b="6004"/>
            <a:stretch/>
          </p:blipFill>
          <p:spPr bwMode="auto">
            <a:xfrm>
              <a:off x="2932558" y="1448710"/>
              <a:ext cx="1774708" cy="245773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21B278A1-C06E-934A-87EF-E49342C956F2}"/>
                </a:ext>
              </a:extLst>
            </p:cNvPr>
            <p:cNvSpPr txBox="1"/>
            <p:nvPr/>
          </p:nvSpPr>
          <p:spPr>
            <a:xfrm>
              <a:off x="2984082" y="1268760"/>
              <a:ext cx="1681444" cy="400110"/>
            </a:xfrm>
            <a:prstGeom prst="rect">
              <a:avLst/>
            </a:prstGeom>
            <a:noFill/>
          </p:spPr>
          <p:txBody>
            <a:bodyPr wrap="square" rtlCol="0">
              <a:spAutoFit/>
            </a:bodyPr>
            <a:lstStyle/>
            <a:p>
              <a:pPr algn="ctr"/>
              <a:r>
                <a:rPr lang="en-US" sz="2000" b="1" dirty="0">
                  <a:latin typeface="Calibri"/>
                  <a:ea typeface="Calibri"/>
                  <a:cs typeface="Calibri"/>
                  <a:sym typeface="Calibri"/>
                </a:rPr>
                <a:t>Illumina (SBS)</a:t>
              </a:r>
            </a:p>
          </p:txBody>
        </p:sp>
        <p:sp>
          <p:nvSpPr>
            <p:cNvPr id="37" name="TextBox 36">
              <a:extLst>
                <a:ext uri="{FF2B5EF4-FFF2-40B4-BE49-F238E27FC236}">
                  <a16:creationId xmlns:a16="http://schemas.microsoft.com/office/drawing/2014/main" id="{22BF3D21-0F6F-B04F-94FB-19279CC862FE}"/>
                </a:ext>
              </a:extLst>
            </p:cNvPr>
            <p:cNvSpPr txBox="1"/>
            <p:nvPr/>
          </p:nvSpPr>
          <p:spPr>
            <a:xfrm>
              <a:off x="3659444" y="2194796"/>
              <a:ext cx="210099" cy="297537"/>
            </a:xfrm>
            <a:prstGeom prst="rect">
              <a:avLst/>
            </a:prstGeom>
            <a:noFill/>
          </p:spPr>
          <p:txBody>
            <a:bodyPr wrap="none" rtlCol="0">
              <a:spAutoFit/>
            </a:bodyPr>
            <a:lstStyle/>
            <a:p>
              <a:endParaRPr lang="en-US" sz="1050" dirty="0">
                <a:latin typeface="Calibri"/>
                <a:ea typeface="Calibri"/>
                <a:cs typeface="Calibri"/>
                <a:sym typeface="Calibri"/>
              </a:endParaRPr>
            </a:p>
          </p:txBody>
        </p:sp>
        <p:sp>
          <p:nvSpPr>
            <p:cNvPr id="38" name="Rectangle 37">
              <a:extLst>
                <a:ext uri="{FF2B5EF4-FFF2-40B4-BE49-F238E27FC236}">
                  <a16:creationId xmlns:a16="http://schemas.microsoft.com/office/drawing/2014/main" id="{EDCEDAB0-A74B-AF4F-899D-EE541D325A61}"/>
                </a:ext>
              </a:extLst>
            </p:cNvPr>
            <p:cNvSpPr/>
            <p:nvPr/>
          </p:nvSpPr>
          <p:spPr>
            <a:xfrm>
              <a:off x="3507712" y="5575238"/>
              <a:ext cx="1298857" cy="385047"/>
            </a:xfrm>
            <a:prstGeom prst="rect">
              <a:avLst/>
            </a:prstGeom>
          </p:spPr>
          <p:txBody>
            <a:bodyPr wrap="square">
              <a:spAutoFit/>
            </a:bodyPr>
            <a:lstStyle/>
            <a:p>
              <a:r>
                <a:rPr lang="en-US" sz="1600" dirty="0">
                  <a:latin typeface="Calibri"/>
                  <a:ea typeface="Calibri"/>
                  <a:cs typeface="Calibri"/>
                  <a:sym typeface="Calibri"/>
                </a:rPr>
                <a:t>.BCL/.CBCL</a:t>
              </a:r>
            </a:p>
          </p:txBody>
        </p:sp>
        <p:pic>
          <p:nvPicPr>
            <p:cNvPr id="39" name="Picture 38">
              <a:extLst>
                <a:ext uri="{FF2B5EF4-FFF2-40B4-BE49-F238E27FC236}">
                  <a16:creationId xmlns:a16="http://schemas.microsoft.com/office/drawing/2014/main" id="{C2F7B494-E442-FE45-8A9D-F003BC7D04BF}"/>
                </a:ext>
              </a:extLst>
            </p:cNvPr>
            <p:cNvPicPr>
              <a:picLocks noChangeAspect="1"/>
            </p:cNvPicPr>
            <p:nvPr/>
          </p:nvPicPr>
          <p:blipFill>
            <a:blip r:embed="rId4">
              <a:biLevel thresh="75000"/>
            </a:blip>
            <a:stretch>
              <a:fillRect/>
            </a:stretch>
          </p:blipFill>
          <p:spPr>
            <a:xfrm>
              <a:off x="3120533" y="5505177"/>
              <a:ext cx="385658" cy="463093"/>
            </a:xfrm>
            <a:prstGeom prst="rect">
              <a:avLst/>
            </a:prstGeom>
          </p:spPr>
        </p:pic>
        <p:sp>
          <p:nvSpPr>
            <p:cNvPr id="69" name="Rectangle 68">
              <a:extLst>
                <a:ext uri="{FF2B5EF4-FFF2-40B4-BE49-F238E27FC236}">
                  <a16:creationId xmlns:a16="http://schemas.microsoft.com/office/drawing/2014/main" id="{150EEAD2-409D-024F-90F3-4B15EDF0D60F}"/>
                </a:ext>
              </a:extLst>
            </p:cNvPr>
            <p:cNvSpPr/>
            <p:nvPr/>
          </p:nvSpPr>
          <p:spPr>
            <a:xfrm>
              <a:off x="2897941" y="5117901"/>
              <a:ext cx="1876950" cy="350043"/>
            </a:xfrm>
            <a:prstGeom prst="rect">
              <a:avLst/>
            </a:prstGeom>
          </p:spPr>
          <p:txBody>
            <a:bodyPr wrap="square">
              <a:spAutoFit/>
            </a:bodyPr>
            <a:lstStyle/>
            <a:p>
              <a:pPr algn="ctr" rtl="1"/>
              <a:r>
                <a:rPr lang="en-US" sz="1400" dirty="0">
                  <a:latin typeface="Calibri"/>
                  <a:ea typeface="Calibri"/>
                  <a:cs typeface="Calibri"/>
                  <a:sym typeface="Calibri"/>
                </a:rPr>
                <a:t>Multiple images</a:t>
              </a:r>
            </a:p>
          </p:txBody>
        </p:sp>
        <p:pic>
          <p:nvPicPr>
            <p:cNvPr id="74" name="Picture 73">
              <a:extLst>
                <a:ext uri="{FF2B5EF4-FFF2-40B4-BE49-F238E27FC236}">
                  <a16:creationId xmlns:a16="http://schemas.microsoft.com/office/drawing/2014/main" id="{9ECA77C9-807A-3E4A-BBEA-0EF7AAE2557F}"/>
                </a:ext>
              </a:extLst>
            </p:cNvPr>
            <p:cNvPicPr>
              <a:picLocks noChangeAspect="1"/>
            </p:cNvPicPr>
            <p:nvPr/>
          </p:nvPicPr>
          <p:blipFill rotWithShape="1">
            <a:blip r:embed="rId7">
              <a:duotone>
                <a:prstClr val="black"/>
                <a:schemeClr val="accent6">
                  <a:tint val="45000"/>
                  <a:satMod val="400000"/>
                </a:schemeClr>
              </a:duotone>
            </a:blip>
            <a:srcRect t="1" b="16881"/>
            <a:stretch/>
          </p:blipFill>
          <p:spPr>
            <a:xfrm>
              <a:off x="3183160" y="4001240"/>
              <a:ext cx="1196651" cy="994652"/>
            </a:xfrm>
            <a:prstGeom prst="rect">
              <a:avLst/>
            </a:prstGeom>
          </p:spPr>
        </p:pic>
        <p:pic>
          <p:nvPicPr>
            <p:cNvPr id="75" name="Picture 74">
              <a:extLst>
                <a:ext uri="{FF2B5EF4-FFF2-40B4-BE49-F238E27FC236}">
                  <a16:creationId xmlns:a16="http://schemas.microsoft.com/office/drawing/2014/main" id="{B0D96412-ECBB-9442-A63F-60F4BD6E9BB1}"/>
                </a:ext>
              </a:extLst>
            </p:cNvPr>
            <p:cNvPicPr>
              <a:picLocks noChangeAspect="1"/>
            </p:cNvPicPr>
            <p:nvPr/>
          </p:nvPicPr>
          <p:blipFill rotWithShape="1">
            <a:blip r:embed="rId7">
              <a:duotone>
                <a:prstClr val="black"/>
                <a:srgbClr val="FF0000">
                  <a:tint val="45000"/>
                  <a:satMod val="400000"/>
                </a:srgbClr>
              </a:duotone>
            </a:blip>
            <a:srcRect t="1" b="16881"/>
            <a:stretch/>
          </p:blipFill>
          <p:spPr>
            <a:xfrm>
              <a:off x="3370282" y="4163107"/>
              <a:ext cx="1196651" cy="994652"/>
            </a:xfrm>
            <a:prstGeom prst="rect">
              <a:avLst/>
            </a:prstGeom>
          </p:spPr>
        </p:pic>
      </p:grpSp>
      <p:grpSp>
        <p:nvGrpSpPr>
          <p:cNvPr id="7" name="Group 6">
            <a:extLst>
              <a:ext uri="{FF2B5EF4-FFF2-40B4-BE49-F238E27FC236}">
                <a16:creationId xmlns:a16="http://schemas.microsoft.com/office/drawing/2014/main" id="{B065CEB3-342B-9398-17AC-78D485FA5A5E}"/>
              </a:ext>
            </a:extLst>
          </p:cNvPr>
          <p:cNvGrpSpPr/>
          <p:nvPr/>
        </p:nvGrpSpPr>
        <p:grpSpPr>
          <a:xfrm>
            <a:off x="5092693" y="1268760"/>
            <a:ext cx="2073453" cy="4770872"/>
            <a:chOff x="7401546" y="1268760"/>
            <a:chExt cx="2073453" cy="4770872"/>
          </a:xfrm>
        </p:grpSpPr>
        <p:sp>
          <p:nvSpPr>
            <p:cNvPr id="27" name="Rounded Rectangle 26">
              <a:extLst>
                <a:ext uri="{FF2B5EF4-FFF2-40B4-BE49-F238E27FC236}">
                  <a16:creationId xmlns:a16="http://schemas.microsoft.com/office/drawing/2014/main" id="{9E1EEEE3-E0A6-1341-B2CB-4A90D9A03C87}"/>
                </a:ext>
              </a:extLst>
            </p:cNvPr>
            <p:cNvSpPr/>
            <p:nvPr/>
          </p:nvSpPr>
          <p:spPr>
            <a:xfrm>
              <a:off x="7401546"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1933224" rtl="0" eaLnBrk="1" latinLnBrk="0" hangingPunct="1"/>
              <a:endParaRPr lang="en-US" sz="1050" dirty="0">
                <a:latin typeface="Calibri"/>
                <a:ea typeface="Calibri"/>
                <a:cs typeface="Calibri"/>
                <a:sym typeface="Calibri"/>
              </a:endParaRPr>
            </a:p>
          </p:txBody>
        </p:sp>
        <p:pic>
          <p:nvPicPr>
            <p:cNvPr id="46" name="Picture 45">
              <a:extLst>
                <a:ext uri="{FF2B5EF4-FFF2-40B4-BE49-F238E27FC236}">
                  <a16:creationId xmlns:a16="http://schemas.microsoft.com/office/drawing/2014/main" id="{B90BD5A1-4ACB-C048-B942-B707BFFC44C4}"/>
                </a:ext>
              </a:extLst>
            </p:cNvPr>
            <p:cNvPicPr>
              <a:picLocks noChangeAspect="1"/>
            </p:cNvPicPr>
            <p:nvPr/>
          </p:nvPicPr>
          <p:blipFill rotWithShape="1">
            <a:blip r:embed="rId8"/>
            <a:srcRect l="16883" r="16995"/>
            <a:stretch/>
          </p:blipFill>
          <p:spPr>
            <a:xfrm>
              <a:off x="7557814" y="1578348"/>
              <a:ext cx="1585890" cy="2467111"/>
            </a:xfrm>
            <a:prstGeom prst="rect">
              <a:avLst/>
            </a:prstGeom>
          </p:spPr>
        </p:pic>
        <p:sp>
          <p:nvSpPr>
            <p:cNvPr id="47" name="TextBox 46">
              <a:extLst>
                <a:ext uri="{FF2B5EF4-FFF2-40B4-BE49-F238E27FC236}">
                  <a16:creationId xmlns:a16="http://schemas.microsoft.com/office/drawing/2014/main" id="{6EFE4E53-C57E-0648-828C-B308C3FE83F4}"/>
                </a:ext>
              </a:extLst>
            </p:cNvPr>
            <p:cNvSpPr txBox="1"/>
            <p:nvPr/>
          </p:nvSpPr>
          <p:spPr>
            <a:xfrm>
              <a:off x="7560322" y="1268760"/>
              <a:ext cx="1755901" cy="400110"/>
            </a:xfrm>
            <a:prstGeom prst="rect">
              <a:avLst/>
            </a:prstGeom>
            <a:noFill/>
          </p:spPr>
          <p:txBody>
            <a:bodyPr wrap="square" rtlCol="0">
              <a:spAutoFit/>
            </a:bodyPr>
            <a:lstStyle/>
            <a:p>
              <a:pPr algn="ctr"/>
              <a:r>
                <a:rPr lang="en-US" sz="2000" b="1" dirty="0">
                  <a:latin typeface="Calibri"/>
                  <a:ea typeface="Calibri"/>
                  <a:cs typeface="Calibri"/>
                  <a:sym typeface="Calibri"/>
                </a:rPr>
                <a:t>PacBio (SMRT)</a:t>
              </a:r>
            </a:p>
          </p:txBody>
        </p:sp>
        <p:sp>
          <p:nvSpPr>
            <p:cNvPr id="48" name="Rectangle 47">
              <a:extLst>
                <a:ext uri="{FF2B5EF4-FFF2-40B4-BE49-F238E27FC236}">
                  <a16:creationId xmlns:a16="http://schemas.microsoft.com/office/drawing/2014/main" id="{B1D407CD-DDD7-4249-A4DD-989C022861B5}"/>
                </a:ext>
              </a:extLst>
            </p:cNvPr>
            <p:cNvSpPr/>
            <p:nvPr/>
          </p:nvSpPr>
          <p:spPr>
            <a:xfrm>
              <a:off x="7550664" y="5117900"/>
              <a:ext cx="1684312" cy="350043"/>
            </a:xfrm>
            <a:prstGeom prst="rect">
              <a:avLst/>
            </a:prstGeom>
          </p:spPr>
          <p:txBody>
            <a:bodyPr wrap="square">
              <a:spAutoFit/>
            </a:bodyPr>
            <a:lstStyle/>
            <a:p>
              <a:pPr algn="ctr" rtl="1"/>
              <a:r>
                <a:rPr lang="en-US" sz="1400" dirty="0">
                  <a:latin typeface="Calibri"/>
                  <a:ea typeface="Calibri"/>
                  <a:cs typeface="Calibri"/>
                  <a:sym typeface="Calibri"/>
                </a:rPr>
                <a:t>Fluorescence pulses</a:t>
              </a:r>
            </a:p>
          </p:txBody>
        </p:sp>
        <p:pic>
          <p:nvPicPr>
            <p:cNvPr id="49" name="Picture 48">
              <a:extLst>
                <a:ext uri="{FF2B5EF4-FFF2-40B4-BE49-F238E27FC236}">
                  <a16:creationId xmlns:a16="http://schemas.microsoft.com/office/drawing/2014/main" id="{3B57F279-2BCD-1E45-9639-3A49767A8845}"/>
                </a:ext>
              </a:extLst>
            </p:cNvPr>
            <p:cNvPicPr>
              <a:picLocks noChangeAspect="1"/>
            </p:cNvPicPr>
            <p:nvPr/>
          </p:nvPicPr>
          <p:blipFill>
            <a:blip r:embed="rId4">
              <a:biLevel thresh="75000"/>
            </a:blip>
            <a:stretch>
              <a:fillRect/>
            </a:stretch>
          </p:blipFill>
          <p:spPr>
            <a:xfrm>
              <a:off x="7869892" y="5505177"/>
              <a:ext cx="385658" cy="463093"/>
            </a:xfrm>
            <a:prstGeom prst="rect">
              <a:avLst/>
            </a:prstGeom>
          </p:spPr>
        </p:pic>
        <p:sp>
          <p:nvSpPr>
            <p:cNvPr id="56" name="Rectangle 55">
              <a:extLst>
                <a:ext uri="{FF2B5EF4-FFF2-40B4-BE49-F238E27FC236}">
                  <a16:creationId xmlns:a16="http://schemas.microsoft.com/office/drawing/2014/main" id="{3A827732-FF40-7E4F-A758-D3C480E99858}"/>
                </a:ext>
              </a:extLst>
            </p:cNvPr>
            <p:cNvSpPr/>
            <p:nvPr/>
          </p:nvSpPr>
          <p:spPr>
            <a:xfrm>
              <a:off x="8246127" y="5575237"/>
              <a:ext cx="758183" cy="385047"/>
            </a:xfrm>
            <a:prstGeom prst="rect">
              <a:avLst/>
            </a:prstGeom>
          </p:spPr>
          <p:txBody>
            <a:bodyPr wrap="square">
              <a:spAutoFit/>
            </a:bodyPr>
            <a:lstStyle/>
            <a:p>
              <a:r>
                <a:rPr lang="en-US" sz="1600" dirty="0">
                  <a:latin typeface="Calibri"/>
                  <a:ea typeface="Calibri"/>
                  <a:cs typeface="Calibri"/>
                  <a:sym typeface="Calibri"/>
                </a:rPr>
                <a:t>.BAM</a:t>
              </a:r>
            </a:p>
          </p:txBody>
        </p:sp>
        <p:pic>
          <p:nvPicPr>
            <p:cNvPr id="76" name="Picture 75">
              <a:extLst>
                <a:ext uri="{FF2B5EF4-FFF2-40B4-BE49-F238E27FC236}">
                  <a16:creationId xmlns:a16="http://schemas.microsoft.com/office/drawing/2014/main" id="{25240FA2-0C2F-6246-AA29-0F6EA65C092A}"/>
                </a:ext>
              </a:extLst>
            </p:cNvPr>
            <p:cNvPicPr>
              <a:picLocks noChangeAspect="1"/>
            </p:cNvPicPr>
            <p:nvPr/>
          </p:nvPicPr>
          <p:blipFill rotWithShape="1">
            <a:blip r:embed="rId7"/>
            <a:srcRect l="12654" t="42388" r="51444" b="28371"/>
            <a:stretch/>
          </p:blipFill>
          <p:spPr>
            <a:xfrm>
              <a:off x="8373567" y="4355652"/>
              <a:ext cx="695674" cy="566612"/>
            </a:xfrm>
            <a:prstGeom prst="rect">
              <a:avLst/>
            </a:prstGeom>
          </p:spPr>
        </p:pic>
        <p:pic>
          <p:nvPicPr>
            <p:cNvPr id="77" name="Picture 76">
              <a:extLst>
                <a:ext uri="{FF2B5EF4-FFF2-40B4-BE49-F238E27FC236}">
                  <a16:creationId xmlns:a16="http://schemas.microsoft.com/office/drawing/2014/main" id="{1A81CD2A-FB2D-BB49-84F6-8D3DCE90F050}"/>
                </a:ext>
              </a:extLst>
            </p:cNvPr>
            <p:cNvPicPr>
              <a:picLocks noChangeAspect="1"/>
            </p:cNvPicPr>
            <p:nvPr/>
          </p:nvPicPr>
          <p:blipFill rotWithShape="1">
            <a:blip r:embed="rId7"/>
            <a:srcRect l="12654" t="42389" r="51444" b="28369"/>
            <a:stretch/>
          </p:blipFill>
          <p:spPr>
            <a:xfrm>
              <a:off x="7621220" y="4355650"/>
              <a:ext cx="695674" cy="566612"/>
            </a:xfrm>
            <a:prstGeom prst="rect">
              <a:avLst/>
            </a:prstGeom>
          </p:spPr>
        </p:pic>
        <p:pic>
          <p:nvPicPr>
            <p:cNvPr id="78" name="Picture 77">
              <a:extLst>
                <a:ext uri="{FF2B5EF4-FFF2-40B4-BE49-F238E27FC236}">
                  <a16:creationId xmlns:a16="http://schemas.microsoft.com/office/drawing/2014/main" id="{32A069F2-8347-FC4B-8C7A-A5FF06EE07D5}"/>
                </a:ext>
              </a:extLst>
            </p:cNvPr>
            <p:cNvPicPr>
              <a:picLocks noChangeAspect="1"/>
            </p:cNvPicPr>
            <p:nvPr/>
          </p:nvPicPr>
          <p:blipFill rotWithShape="1">
            <a:blip r:embed="rId9"/>
            <a:srcRect l="37994" t="-2461" r="20225"/>
            <a:stretch/>
          </p:blipFill>
          <p:spPr>
            <a:xfrm>
              <a:off x="7552057" y="4153268"/>
              <a:ext cx="1626365" cy="931023"/>
            </a:xfrm>
            <a:prstGeom prst="rect">
              <a:avLst/>
            </a:prstGeom>
          </p:spPr>
        </p:pic>
      </p:grpSp>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Different Raw Sequencing Data</a:t>
            </a:r>
          </a:p>
        </p:txBody>
      </p:sp>
      <p:sp>
        <p:nvSpPr>
          <p:cNvPr id="80"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18</a:t>
            </a:fld>
            <a:endParaRPr lang="en-US">
              <a:latin typeface="Garamond"/>
              <a:sym typeface="Garamond"/>
            </a:endParaRPr>
          </a:p>
        </p:txBody>
      </p:sp>
      <p:sp>
        <p:nvSpPr>
          <p:cNvPr id="3" name="Rounded Rectangle 2">
            <a:extLst>
              <a:ext uri="{FF2B5EF4-FFF2-40B4-BE49-F238E27FC236}">
                <a16:creationId xmlns:a16="http://schemas.microsoft.com/office/drawing/2014/main" id="{65BA76B3-17A1-4CC6-8CCD-4508BEB268C6}"/>
              </a:ext>
            </a:extLst>
          </p:cNvPr>
          <p:cNvSpPr/>
          <p:nvPr/>
        </p:nvSpPr>
        <p:spPr>
          <a:xfrm>
            <a:off x="2665379" y="1148721"/>
            <a:ext cx="2299429" cy="4989432"/>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Tree>
    <p:extLst>
      <p:ext uri="{BB962C8B-B14F-4D97-AF65-F5344CB8AC3E}">
        <p14:creationId xmlns:p14="http://schemas.microsoft.com/office/powerpoint/2010/main" val="14881155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rot="1541938">
            <a:off x="2051061" y="4303937"/>
            <a:ext cx="610388" cy="702745"/>
            <a:chOff x="6261691" y="5439668"/>
            <a:chExt cx="610388"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400" b="1" i="0" u="none" strike="noStrike" kern="1200" cap="none" spc="0" normalizeH="0" baseline="0" noProof="0">
                <a:ln>
                  <a:noFill/>
                </a:ln>
                <a:solidFill>
                  <a:srgbClr val="5F5F5F"/>
                </a:solidFill>
                <a:effectLst/>
                <a:uLnTx/>
                <a:uFillTx/>
                <a:latin typeface="Calibri"/>
                <a:ea typeface="Calibri"/>
                <a:cs typeface="Calibri"/>
                <a:sym typeface="Calibri"/>
              </a:endParaRPr>
            </a:p>
          </p:txBody>
        </p:sp>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6" y="5439668"/>
              <a:ext cx="609613" cy="702745"/>
            </a:xfrm>
            <a:prstGeom prst="rect">
              <a:avLst/>
            </a:prstGeom>
          </p:spPr>
        </p:pic>
        <p:sp>
          <p:nvSpPr>
            <p:cNvPr id="32" name="Rectangle 31"/>
            <p:cNvSpPr/>
            <p:nvPr/>
          </p:nvSpPr>
          <p:spPr>
            <a:xfrm>
              <a:off x="6366965"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dirty="0">
                  <a:ln>
                    <a:noFill/>
                  </a:ln>
                  <a:solidFill>
                    <a:srgbClr val="FFFFFF"/>
                  </a:solidFill>
                  <a:effectLst/>
                  <a:uLnTx/>
                  <a:uFillTx/>
                  <a:latin typeface="PT Mono"/>
                  <a:ea typeface="PT Mono"/>
                  <a:cs typeface="PT Mono"/>
                  <a:sym typeface="PT Mono"/>
                </a:rPr>
                <a:t>T</a:t>
              </a:r>
            </a:p>
          </p:txBody>
        </p:sp>
      </p:grpSp>
      <p:sp>
        <p:nvSpPr>
          <p:cNvPr id="65" name="Parallelogram 64"/>
          <p:cNvSpPr/>
          <p:nvPr/>
        </p:nvSpPr>
        <p:spPr>
          <a:xfrm>
            <a:off x="2813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spcBef>
                <a:spcPts val="0"/>
              </a:spcBef>
              <a:spcAft>
                <a:spcPts val="0"/>
              </a:spcAft>
              <a:buClrTx/>
              <a:buSzTx/>
              <a:buFontTx/>
              <a:buNone/>
              <a:tabLst/>
              <a:defRPr>
                <a:latin typeface="Calibri"/>
                <a:ea typeface="Calibri"/>
                <a:cs typeface="Calibri"/>
                <a:sym typeface="Calibri"/>
              </a:defRPr>
            </a:pPr>
            <a:endParaRPr kumimoji="0" lang="en-US" sz="100" b="1" i="0" u="none" strike="noStrike" kern="1200" cap="none" spc="0" normalizeH="0" baseline="0" noProof="0">
              <a:ln>
                <a:noFill/>
              </a:ln>
              <a:solidFill>
                <a:srgbClr val="5F5F5F"/>
              </a:solidFill>
              <a:effectLst/>
              <a:uLnTx/>
              <a:uFillTx/>
              <a:latin typeface="Calibri"/>
              <a:ea typeface="Calibri"/>
              <a:cs typeface="Calibri"/>
              <a:sym typeface="Calibri"/>
            </a:endParaRPr>
          </a:p>
        </p:txBody>
      </p:sp>
      <p:sp>
        <p:nvSpPr>
          <p:cNvPr id="51" name="TextBox 50"/>
          <p:cNvSpPr txBox="1"/>
          <p:nvPr/>
        </p:nvSpPr>
        <p:spPr>
          <a:xfrm>
            <a:off x="4175566" y="4384404"/>
            <a:ext cx="786381" cy="369332"/>
          </a:xfrm>
          <a:prstGeom prst="rect">
            <a:avLst/>
          </a:prstGeom>
          <a:no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latin typeface="Calibri"/>
                <a:ea typeface="Calibri"/>
                <a:cs typeface="Calibri"/>
                <a:sym typeface="Calibri"/>
              </a:defRPr>
            </a:pPr>
            <a:r>
              <a:rPr kumimoji="0" lang="en-US" sz="900" b="0" i="0" u="none" strike="noStrike" kern="1200" cap="none" spc="0" normalizeH="0" baseline="0" noProof="0">
                <a:ln>
                  <a:noFill/>
                </a:ln>
                <a:solidFill>
                  <a:srgbClr val="000000"/>
                </a:solidFill>
                <a:effectLst/>
                <a:uLnTx/>
                <a:uFillTx/>
                <a:latin typeface="Calibri"/>
                <a:ea typeface="Calibri"/>
                <a:cs typeface="Calibri"/>
                <a:sym typeface="Calibri"/>
              </a:rPr>
              <a:t>Glass flow </a:t>
            </a:r>
          </a:p>
          <a:p>
            <a:pPr marL="0" marR="0" lvl="0" indent="0" algn="ctr" defTabSz="914400" rtl="0" eaLnBrk="1" fontAlgn="auto" latinLnBrk="0" hangingPunct="1">
              <a:spcBef>
                <a:spcPts val="0"/>
              </a:spcBef>
              <a:spcAft>
                <a:spcPts val="0"/>
              </a:spcAft>
              <a:buClrTx/>
              <a:buSzTx/>
              <a:buFontTx/>
              <a:buNone/>
              <a:tabLst/>
              <a:defRPr>
                <a:latin typeface="Calibri"/>
                <a:ea typeface="Calibri"/>
                <a:cs typeface="Calibri"/>
                <a:sym typeface="Calibri"/>
              </a:defRPr>
            </a:pPr>
            <a:r>
              <a:rPr kumimoji="0" lang="en-US" sz="900" b="0" i="0" u="none" strike="noStrike" kern="1200" cap="none" spc="0" normalizeH="0" baseline="0" noProof="0">
                <a:ln>
                  <a:noFill/>
                </a:ln>
                <a:solidFill>
                  <a:srgbClr val="000000"/>
                </a:solidFill>
                <a:effectLst/>
                <a:uLnTx/>
                <a:uFillTx/>
                <a:latin typeface="Calibri"/>
                <a:ea typeface="Calibri"/>
                <a:cs typeface="Calibri"/>
                <a:sym typeface="Calibri"/>
              </a:rPr>
              <a:t>cell surface</a:t>
            </a:r>
          </a:p>
        </p:txBody>
      </p:sp>
      <p:sp>
        <p:nvSpPr>
          <p:cNvPr id="52" name="Freeform 51"/>
          <p:cNvSpPr/>
          <p:nvPr/>
        </p:nvSpPr>
        <p:spPr>
          <a:xfrm flipH="1" flipV="1">
            <a:off x="4475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spcBef>
                <a:spcPts val="0"/>
              </a:spcBef>
              <a:spcAft>
                <a:spcPts val="0"/>
              </a:spcAft>
              <a:buClrTx/>
              <a:buSzTx/>
              <a:buFontTx/>
              <a:buNone/>
              <a:tabLst/>
              <a:defRPr>
                <a:latin typeface="Calibri"/>
                <a:ea typeface="Calibri"/>
                <a:cs typeface="Calibri"/>
                <a:sym typeface="Calibri"/>
              </a:defRPr>
            </a:pPr>
            <a:endParaRPr kumimoji="0" lang="en-US" sz="10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7" name="Oval 6"/>
          <p:cNvSpPr/>
          <p:nvPr/>
        </p:nvSpPr>
        <p:spPr>
          <a:xfrm>
            <a:off x="3529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EF866A"/>
                </a:solidFill>
                <a:latin typeface="PT Mono"/>
                <a:ea typeface="PT Mono"/>
                <a:cs typeface="PT Mono"/>
                <a:sym typeface="PT Mono"/>
              </a:rPr>
              <a:t>T</a:t>
            </a:r>
          </a:p>
        </p:txBody>
      </p:sp>
      <p:sp>
        <p:nvSpPr>
          <p:cNvPr id="55" name="Oval 54"/>
          <p:cNvSpPr/>
          <p:nvPr/>
        </p:nvSpPr>
        <p:spPr>
          <a:xfrm>
            <a:off x="3533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75BDD5"/>
                </a:solidFill>
                <a:latin typeface="PT Mono"/>
                <a:ea typeface="PT Mono"/>
                <a:cs typeface="PT Mono"/>
                <a:sym typeface="PT Mono"/>
              </a:rPr>
              <a:t>C</a:t>
            </a:r>
          </a:p>
        </p:txBody>
      </p:sp>
      <p:sp>
        <p:nvSpPr>
          <p:cNvPr id="57" name="Oval 56"/>
          <p:cNvSpPr/>
          <p:nvPr/>
        </p:nvSpPr>
        <p:spPr>
          <a:xfrm>
            <a:off x="3533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lvl="0" algn="ctr">
              <a:defRPr>
                <a:latin typeface="PT Mono"/>
                <a:ea typeface="PT Mono"/>
                <a:cs typeface="PT Mono"/>
                <a:sym typeface="PT Mono"/>
              </a:defRPr>
            </a:pPr>
            <a:r>
              <a:rPr lang="en-US" sz="2000" b="1">
                <a:solidFill>
                  <a:srgbClr val="DE498D"/>
                </a:solidFill>
                <a:latin typeface="PT Mono"/>
                <a:ea typeface="PT Mono"/>
                <a:cs typeface="PT Mono"/>
                <a:sym typeface="PT Mono"/>
              </a:rPr>
              <a:t>A</a:t>
            </a:r>
          </a:p>
        </p:txBody>
      </p:sp>
      <p:sp>
        <p:nvSpPr>
          <p:cNvPr id="58" name="Oval 57"/>
          <p:cNvSpPr/>
          <p:nvPr/>
        </p:nvSpPr>
        <p:spPr>
          <a:xfrm>
            <a:off x="3537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7687CD"/>
                </a:solidFill>
                <a:latin typeface="PT Mono"/>
                <a:ea typeface="PT Mono"/>
                <a:cs typeface="PT Mono"/>
                <a:sym typeface="PT Mono"/>
              </a:rPr>
              <a:t>G</a:t>
            </a:r>
          </a:p>
        </p:txBody>
      </p:sp>
      <p:sp>
        <p:nvSpPr>
          <p:cNvPr id="59" name="Oval 58"/>
          <p:cNvSpPr/>
          <p:nvPr/>
        </p:nvSpPr>
        <p:spPr>
          <a:xfrm>
            <a:off x="3542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EF866A"/>
                </a:solidFill>
                <a:latin typeface="PT Mono"/>
                <a:ea typeface="PT Mono"/>
                <a:cs typeface="PT Mono"/>
                <a:sym typeface="PT Mono"/>
              </a:rPr>
              <a:t>T</a:t>
            </a:r>
            <a:endParaRPr lang="en-US" b="1">
              <a:solidFill>
                <a:srgbClr val="75BDD5"/>
              </a:solidFill>
              <a:latin typeface="PT Mono"/>
              <a:ea typeface="PT Mono"/>
              <a:cs typeface="PT Mono"/>
              <a:sym typeface="PT Mono"/>
            </a:endParaRPr>
          </a:p>
        </p:txBody>
      </p:sp>
      <p:sp>
        <p:nvSpPr>
          <p:cNvPr id="60" name="Oval 59"/>
          <p:cNvSpPr/>
          <p:nvPr/>
        </p:nvSpPr>
        <p:spPr>
          <a:xfrm>
            <a:off x="3542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DE498D"/>
                </a:solidFill>
                <a:latin typeface="PT Mono"/>
                <a:ea typeface="PT Mono"/>
                <a:cs typeface="PT Mono"/>
                <a:sym typeface="PT Mono"/>
              </a:rPr>
              <a:t>A</a:t>
            </a:r>
            <a:endParaRPr lang="en-US">
              <a:latin typeface="PT Mono"/>
              <a:ea typeface="PT Mono"/>
              <a:cs typeface="PT Mono"/>
              <a:sym typeface="PT Mono"/>
            </a:endParaRPr>
          </a:p>
        </p:txBody>
      </p:sp>
      <p:sp>
        <p:nvSpPr>
          <p:cNvPr id="61" name="Oval 60"/>
          <p:cNvSpPr/>
          <p:nvPr/>
        </p:nvSpPr>
        <p:spPr>
          <a:xfrm>
            <a:off x="3537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75BDD5"/>
                </a:solidFill>
                <a:latin typeface="PT Mono"/>
                <a:ea typeface="PT Mono"/>
                <a:cs typeface="PT Mono"/>
                <a:sym typeface="PT Mono"/>
              </a:rPr>
              <a:t>C</a:t>
            </a:r>
          </a:p>
        </p:txBody>
      </p:sp>
      <p:sp>
        <p:nvSpPr>
          <p:cNvPr id="62" name="Oval 61"/>
          <p:cNvSpPr/>
          <p:nvPr/>
        </p:nvSpPr>
        <p:spPr>
          <a:xfrm>
            <a:off x="3537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DE498D"/>
                </a:solidFill>
                <a:latin typeface="PT Mono"/>
                <a:ea typeface="PT Mono"/>
                <a:cs typeface="PT Mono"/>
                <a:sym typeface="PT Mono"/>
              </a:rPr>
              <a:t>A</a:t>
            </a:r>
            <a:endParaRPr lang="en-US">
              <a:latin typeface="PT Mono"/>
              <a:ea typeface="PT Mono"/>
              <a:cs typeface="PT Mono"/>
              <a:sym typeface="PT Mono"/>
            </a:endParaRPr>
          </a:p>
        </p:txBody>
      </p:sp>
      <p:sp>
        <p:nvSpPr>
          <p:cNvPr id="66" name="Oval 65"/>
          <p:cNvSpPr/>
          <p:nvPr/>
        </p:nvSpPr>
        <p:spPr>
          <a:xfrm>
            <a:off x="2099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a:solidFill>
                  <a:srgbClr val="EF866A"/>
                </a:solidFill>
                <a:latin typeface="PT Mono"/>
                <a:ea typeface="PT Mono"/>
                <a:cs typeface="PT Mono"/>
                <a:sym typeface="PT Mono"/>
              </a:rPr>
              <a:t>T</a:t>
            </a:r>
          </a:p>
        </p:txBody>
      </p:sp>
      <p:pic>
        <p:nvPicPr>
          <p:cNvPr id="66562" name="Picture 2" descr="Image result for camera"/>
          <p:cNvPicPr>
            <a:picLocks noChangeAspect="1" noChangeArrowheads="1"/>
          </p:cNvPicPr>
          <p:nvPr/>
        </p:nvPicPr>
        <p:blipFill>
          <a:blip r:embed="rId4" cstate="print"/>
          <a:srcRect/>
          <a:stretch>
            <a:fillRect/>
          </a:stretch>
        </p:blipFill>
        <p:spPr bwMode="auto">
          <a:xfrm flipH="1">
            <a:off x="2398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3056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sp>
        <p:nvSpPr>
          <p:cNvPr id="10" name="Explosion 1 9"/>
          <p:cNvSpPr/>
          <p:nvPr/>
        </p:nvSpPr>
        <p:spPr>
          <a:xfrm>
            <a:off x="2745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sp>
        <p:nvSpPr>
          <p:cNvPr id="11" name="TextBox 10"/>
          <p:cNvSpPr txBox="1"/>
          <p:nvPr/>
        </p:nvSpPr>
        <p:spPr>
          <a:xfrm>
            <a:off x="2292189" y="2467238"/>
            <a:ext cx="1016363" cy="523220"/>
          </a:xfrm>
          <a:prstGeom prst="rect">
            <a:avLst/>
          </a:prstGeom>
          <a:noFill/>
        </p:spPr>
        <p:txBody>
          <a:bodyPr wrap="square" rtlCol="0">
            <a:spAutoFit/>
          </a:bodyPr>
          <a:lstStyle/>
          <a:p>
            <a:pPr algn="ctr"/>
            <a:r>
              <a:rPr lang="en-US" sz="1400">
                <a:latin typeface="Calibri"/>
                <a:ea typeface="Calibri"/>
                <a:cs typeface="Calibri"/>
                <a:sym typeface="Calibri"/>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5" cstate="print"/>
          <a:srcRect/>
          <a:stretch/>
        </p:blipFill>
        <p:spPr bwMode="auto">
          <a:xfrm>
            <a:off x="1737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6" cstate="print"/>
          <a:srcRect/>
          <a:stretch/>
        </p:blipFill>
        <p:spPr bwMode="auto">
          <a:xfrm>
            <a:off x="3711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p:cNvSpPr/>
          <p:nvPr/>
        </p:nvSpPr>
        <p:spPr>
          <a:xfrm>
            <a:off x="8832304" y="4293096"/>
            <a:ext cx="823942" cy="1200329"/>
          </a:xfrm>
          <a:prstGeom prst="rect">
            <a:avLst/>
          </a:prstGeom>
        </p:spPr>
        <p:txBody>
          <a:bodyPr wrap="square">
            <a:spAutoFit/>
          </a:bodyPr>
          <a:lstStyle/>
          <a:p>
            <a:pPr algn="ctr"/>
            <a:r>
              <a:rPr lang="en-US" sz="7200" b="1">
                <a:solidFill>
                  <a:srgbClr val="DE498D"/>
                </a:solidFill>
                <a:latin typeface="PT Mono"/>
                <a:ea typeface="PT Mono"/>
                <a:cs typeface="PT Mono"/>
                <a:sym typeface="PT Mono"/>
              </a:rPr>
              <a:t>A</a:t>
            </a:r>
            <a:endParaRPr lang="en-US" sz="7200">
              <a:latin typeface="PT Mono"/>
              <a:ea typeface="PT Mono"/>
              <a:cs typeface="PT Mono"/>
              <a:sym typeface="PT Mono"/>
            </a:endParaRPr>
          </a:p>
        </p:txBody>
      </p:sp>
      <p:grpSp>
        <p:nvGrpSpPr>
          <p:cNvPr id="33" name="Group 32"/>
          <p:cNvGrpSpPr/>
          <p:nvPr/>
        </p:nvGrpSpPr>
        <p:grpSpPr>
          <a:xfrm>
            <a:off x="5867037" y="3937719"/>
            <a:ext cx="2445779" cy="1954638"/>
            <a:chOff x="4343037" y="3937719"/>
            <a:chExt cx="2445779" cy="1954638"/>
          </a:xfrm>
        </p:grpSpPr>
        <p:pic>
          <p:nvPicPr>
            <p:cNvPr id="75" name="Picture 74"/>
            <p:cNvPicPr>
              <a:picLocks noChangeAspect="1"/>
            </p:cNvPicPr>
            <p:nvPr/>
          </p:nvPicPr>
          <p:blipFill rotWithShape="1">
            <a:blip r:embed="rId7" cstate="print"/>
            <a:srcRect/>
            <a:stretch/>
          </p:blipFill>
          <p:spPr>
            <a:xfrm>
              <a:off x="5419577" y="3937719"/>
              <a:ext cx="1369239" cy="1954638"/>
            </a:xfrm>
            <a:prstGeom prst="roundRect">
              <a:avLst>
                <a:gd name="adj" fmla="val 3215"/>
              </a:avLst>
            </a:prstGeom>
          </p:spPr>
        </p:pic>
        <p:pic>
          <p:nvPicPr>
            <p:cNvPr id="76" name="Picture 75"/>
            <p:cNvPicPr>
              <a:picLocks noChangeAspect="1"/>
            </p:cNvPicPr>
            <p:nvPr/>
          </p:nvPicPr>
          <p:blipFill rotWithShape="1">
            <a:blip r:embed="rId8" cstate="print"/>
            <a:srcRect/>
            <a:stretch/>
          </p:blipFill>
          <p:spPr>
            <a:xfrm>
              <a:off x="4413359" y="4016910"/>
              <a:ext cx="1021969" cy="649893"/>
            </a:xfrm>
            <a:prstGeom prst="rect">
              <a:avLst/>
            </a:prstGeom>
          </p:spPr>
        </p:pic>
        <p:pic>
          <p:nvPicPr>
            <p:cNvPr id="77" name="Picture 76"/>
            <p:cNvPicPr>
              <a:picLocks noChangeAspect="1"/>
            </p:cNvPicPr>
            <p:nvPr/>
          </p:nvPicPr>
          <p:blipFill rotWithShape="1">
            <a:blip r:embed="rId9" cstate="print"/>
            <a:srcRect/>
            <a:stretch/>
          </p:blipFill>
          <p:spPr>
            <a:xfrm>
              <a:off x="4343037" y="4741368"/>
              <a:ext cx="1155916" cy="1106305"/>
            </a:xfrm>
            <a:prstGeom prst="roundRect">
              <a:avLst>
                <a:gd name="adj" fmla="val 5499"/>
              </a:avLst>
            </a:prstGeom>
          </p:spPr>
        </p:pic>
      </p:grpSp>
      <p:sp>
        <p:nvSpPr>
          <p:cNvPr id="34" name="Right Arrow 33"/>
          <p:cNvSpPr/>
          <p:nvPr/>
        </p:nvSpPr>
        <p:spPr>
          <a:xfrm>
            <a:off x="8328248" y="4653136"/>
            <a:ext cx="442822" cy="469925"/>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latin typeface="Calibri"/>
              <a:ea typeface="Calibri"/>
              <a:cs typeface="Calibri"/>
              <a:sym typeface="Calibri"/>
            </a:endParaRPr>
          </a:p>
        </p:txBody>
      </p:sp>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Sequencing using the Illumina Machines</a:t>
            </a:r>
          </a:p>
        </p:txBody>
      </p:sp>
      <p:sp>
        <p:nvSpPr>
          <p:cNvPr id="6656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19</a:t>
            </a:fld>
            <a:endParaRPr lang="en-US">
              <a:latin typeface="Garamond"/>
              <a:sym typeface="Garamond"/>
            </a:endParaRPr>
          </a:p>
        </p:txBody>
      </p:sp>
    </p:spTree>
    <p:extLst>
      <p:ext uri="{BB962C8B-B14F-4D97-AF65-F5344CB8AC3E}">
        <p14:creationId xmlns:p14="http://schemas.microsoft.com/office/powerpoint/2010/main" val="739641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down)">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down)">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6562"/>
                                        </p:tgtEl>
                                        <p:attrNameLst>
                                          <p:attrName>style.visibility</p:attrName>
                                        </p:attrNameLst>
                                      </p:cBhvr>
                                      <p:to>
                                        <p:strVal val="visible"/>
                                      </p:to>
                                    </p:set>
                                    <p:animEffect transition="in" filter="wipe(down)">
                                      <p:cBhvr>
                                        <p:cTn id="22" dur="500"/>
                                        <p:tgtEl>
                                          <p:spTgt spid="66562"/>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1" nodeType="click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fade">
                                      <p:cBhvr>
                                        <p:cTn id="31" dur="500"/>
                                        <p:tgtEl>
                                          <p:spTgt spid="66"/>
                                        </p:tgtEl>
                                      </p:cBhvr>
                                    </p:animEffect>
                                  </p:childTnLst>
                                </p:cTn>
                              </p:par>
                              <p:par>
                                <p:cTn id="32" presetID="63" presetClass="path" presetSubtype="0" accel="50000" decel="50000" fill="hold" grpId="0" nodeType="withEffect">
                                  <p:stCondLst>
                                    <p:cond delay="0"/>
                                  </p:stCondLst>
                                  <p:childTnLst>
                                    <p:animMotion origin="layout" path="M -2.7083325e-06 -2.96296E-6 L 0.0871125 0.01019 " pathEditMode="relative" rAng="0" ptsTypes="AA">
                                      <p:cBhvr>
                                        <p:cTn id="33" dur="2000" fill="hold"/>
                                        <p:tgtEl>
                                          <p:spTgt spid="66"/>
                                        </p:tgtEl>
                                        <p:attrNameLst>
                                          <p:attrName>ppt_x</p:attrName>
                                          <p:attrName>ppt_y</p:attrName>
                                        </p:attrNameLst>
                                      </p:cBhvr>
                                      <p:rCtr x="5799" y="509"/>
                                    </p:animMotion>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3000"/>
                            </p:stCondLst>
                            <p:childTnLst>
                              <p:par>
                                <p:cTn id="41" presetID="53" presetClass="entr" presetSubtype="16" fill="hold" grpId="0" nodeType="afterEffect">
                                  <p:stCondLst>
                                    <p:cond delay="6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4100"/>
                            </p:stCondLst>
                            <p:childTnLst>
                              <p:par>
                                <p:cTn id="47" presetID="10" presetClass="exit" presetSubtype="0" fill="hold" grpId="1" nodeType="afterEffect">
                                  <p:stCondLst>
                                    <p:cond delay="0"/>
                                  </p:stCondLst>
                                  <p:childTnLst>
                                    <p:animEffect transition="out" filter="fade">
                                      <p:cBhvr>
                                        <p:cTn id="48" dur="1000"/>
                                        <p:tgtEl>
                                          <p:spTgt spid="10"/>
                                        </p:tgtEl>
                                      </p:cBhvr>
                                    </p:animEffect>
                                    <p:set>
                                      <p:cBhvr>
                                        <p:cTn id="49" dur="1" fill="hold">
                                          <p:stCondLst>
                                            <p:cond delay="999"/>
                                          </p:stCondLst>
                                        </p:cTn>
                                        <p:tgtEl>
                                          <p:spTgt spid="10"/>
                                        </p:tgtEl>
                                        <p:attrNameLst>
                                          <p:attrName>style.visibility</p:attrName>
                                        </p:attrNameLst>
                                      </p:cBhvr>
                                      <p:to>
                                        <p:strVal val="hidden"/>
                                      </p:to>
                                    </p:set>
                                  </p:childTnLst>
                                </p:cTn>
                              </p:par>
                            </p:childTnLst>
                          </p:cTn>
                        </p:par>
                        <p:par>
                          <p:cTn id="50" fill="hold">
                            <p:stCondLst>
                              <p:cond delay="5100"/>
                            </p:stCondLst>
                            <p:childTnLst>
                              <p:par>
                                <p:cTn id="51" presetID="2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500"/>
                                        <p:tgtEl>
                                          <p:spTgt spid="30"/>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down)">
                                      <p:cBhvr>
                                        <p:cTn id="56" dur="500"/>
                                        <p:tgtEl>
                                          <p:spTgt spid="34"/>
                                        </p:tgtEl>
                                      </p:cBhvr>
                                    </p:animEffect>
                                  </p:childTnLst>
                                </p:cTn>
                              </p:par>
                              <p:par>
                                <p:cTn id="57" presetID="22" presetClass="entr" presetSubtype="4"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down)">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P spid="8" grpId="0" animBg="1"/>
      <p:bldP spid="10" grpId="0" animBg="1"/>
      <p:bldP spid="10" grpId="1" animBg="1"/>
      <p:bldP spid="11" grpId="0"/>
      <p:bldP spid="30" grpId="0"/>
      <p:bldP spid="3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Parallelogram 64"/>
          <p:cNvSpPr/>
          <p:nvPr/>
        </p:nvSpPr>
        <p:spPr>
          <a:xfrm>
            <a:off x="2813183" y="4839976"/>
            <a:ext cx="1778125" cy="28514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spcBef>
                <a:spcPts val="0"/>
              </a:spcBef>
              <a:spcAft>
                <a:spcPts val="0"/>
              </a:spcAft>
              <a:buClrTx/>
              <a:buSzTx/>
              <a:buFontTx/>
              <a:buNone/>
              <a:tabLst/>
              <a:defRPr>
                <a:latin typeface="Calibri"/>
                <a:ea typeface="Calibri"/>
                <a:cs typeface="Calibri"/>
                <a:sym typeface="Calibri"/>
              </a:defRPr>
            </a:pPr>
            <a:endParaRPr kumimoji="0" lang="en-US" sz="100" b="1" i="0" u="none" strike="noStrike" kern="1200" cap="none" spc="0" normalizeH="0" baseline="0" noProof="0">
              <a:ln>
                <a:noFill/>
              </a:ln>
              <a:solidFill>
                <a:srgbClr val="5F5F5F"/>
              </a:solidFill>
              <a:effectLst/>
              <a:uLnTx/>
              <a:uFillTx/>
              <a:latin typeface="Calibri"/>
              <a:ea typeface="Calibri"/>
              <a:cs typeface="Calibri"/>
              <a:sym typeface="Calibri"/>
            </a:endParaRPr>
          </a:p>
        </p:txBody>
      </p:sp>
      <p:sp>
        <p:nvSpPr>
          <p:cNvPr id="5" name="Parallelogram 4"/>
          <p:cNvSpPr/>
          <p:nvPr/>
        </p:nvSpPr>
        <p:spPr>
          <a:xfrm>
            <a:off x="4871864" y="2542386"/>
            <a:ext cx="5430043" cy="870789"/>
          </a:xfrm>
          <a:prstGeom prst="parallelogram">
            <a:avLst>
              <a:gd name="adj" fmla="val 221748"/>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lin ang="18900000" scaled="1"/>
            <a:tileRect/>
          </a:gradFill>
          <a:ln>
            <a:solidFill>
              <a:schemeClr val="tx1"/>
            </a:solidFill>
          </a:ln>
        </p:spPr>
        <p:txBody>
          <a:bodyPr wrap="square" rtlCol="0" anchor="ctr">
            <a:spAutoFit/>
          </a:bodyPr>
          <a:lstStyle/>
          <a:p>
            <a:pPr marL="0" marR="0" lvl="0" indent="0" algn="just" defTabSz="914400" rtl="0" eaLnBrk="1" fontAlgn="auto" latinLnBrk="0" hangingPunct="1">
              <a:spcBef>
                <a:spcPts val="0"/>
              </a:spcBef>
              <a:spcAft>
                <a:spcPts val="0"/>
              </a:spcAft>
              <a:buClrTx/>
              <a:buSzTx/>
              <a:buFontTx/>
              <a:buNone/>
              <a:tabLst/>
              <a:defRPr>
                <a:latin typeface="Calibri"/>
                <a:ea typeface="Calibri"/>
                <a:cs typeface="Calibri"/>
                <a:sym typeface="Calibri"/>
              </a:defRPr>
            </a:pPr>
            <a:endParaRPr kumimoji="0" lang="en-US" sz="600" b="1" i="0" u="none" strike="noStrike" kern="1200" cap="none" spc="0" normalizeH="0" baseline="0" noProof="0">
              <a:ln>
                <a:noFill/>
              </a:ln>
              <a:solidFill>
                <a:srgbClr val="5F5F5F"/>
              </a:solidFill>
              <a:effectLst/>
              <a:uLnTx/>
              <a:uFillTx/>
              <a:latin typeface="Calibri"/>
              <a:ea typeface="Calibri"/>
              <a:cs typeface="Calibri"/>
              <a:sym typeface="Calibri"/>
            </a:endParaRPr>
          </a:p>
        </p:txBody>
      </p:sp>
      <p:sp>
        <p:nvSpPr>
          <p:cNvPr id="9" name="TextBox 8"/>
          <p:cNvSpPr txBox="1"/>
          <p:nvPr/>
        </p:nvSpPr>
        <p:spPr>
          <a:xfrm>
            <a:off x="6057276" y="155477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endPar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endParaRP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endPar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endParaRP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sp>
        <p:nvSpPr>
          <p:cNvPr id="14" name="TextBox 13"/>
          <p:cNvSpPr txBox="1"/>
          <p:nvPr/>
        </p:nvSpPr>
        <p:spPr>
          <a:xfrm>
            <a:off x="6756543" y="126810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endPar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endParaRP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sp>
        <p:nvSpPr>
          <p:cNvPr id="15" name="TextBox 14"/>
          <p:cNvSpPr txBox="1"/>
          <p:nvPr/>
        </p:nvSpPr>
        <p:spPr>
          <a:xfrm>
            <a:off x="8072259" y="1239977"/>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endParaRPr>
          </a:p>
        </p:txBody>
      </p:sp>
      <p:sp>
        <p:nvSpPr>
          <p:cNvPr id="16" name="TextBox 15"/>
          <p:cNvSpPr txBox="1"/>
          <p:nvPr/>
        </p:nvSpPr>
        <p:spPr>
          <a:xfrm>
            <a:off x="706589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endPar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endParaRP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A</a:t>
            </a:r>
          </a:p>
        </p:txBody>
      </p:sp>
      <p:sp>
        <p:nvSpPr>
          <p:cNvPr id="19" name="TextBox 18"/>
          <p:cNvSpPr txBox="1"/>
          <p:nvPr/>
        </p:nvSpPr>
        <p:spPr>
          <a:xfrm>
            <a:off x="5565551" y="1527542"/>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sp>
        <p:nvSpPr>
          <p:cNvPr id="20" name="TextBox 19"/>
          <p:cNvSpPr txBox="1"/>
          <p:nvPr/>
        </p:nvSpPr>
        <p:spPr>
          <a:xfrm>
            <a:off x="7756595" y="101178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A</a:t>
            </a:r>
          </a:p>
        </p:txBody>
      </p:sp>
      <p:sp>
        <p:nvSpPr>
          <p:cNvPr id="21" name="TextBox 20"/>
          <p:cNvSpPr txBox="1"/>
          <p:nvPr/>
        </p:nvSpPr>
        <p:spPr>
          <a:xfrm>
            <a:off x="6452475" y="147160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sp>
        <p:nvSpPr>
          <p:cNvPr id="22" name="TextBox 21"/>
          <p:cNvSpPr txBox="1"/>
          <p:nvPr/>
        </p:nvSpPr>
        <p:spPr>
          <a:xfrm>
            <a:off x="5799333" y="128416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endPar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endParaRP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G</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endParaRPr>
          </a:p>
        </p:txBody>
      </p:sp>
      <p:sp>
        <p:nvSpPr>
          <p:cNvPr id="23" name="TextBox 22"/>
          <p:cNvSpPr txBox="1"/>
          <p:nvPr/>
        </p:nvSpPr>
        <p:spPr>
          <a:xfrm>
            <a:off x="7234719" y="1467698"/>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sp>
        <p:nvSpPr>
          <p:cNvPr id="24" name="TextBox 23"/>
          <p:cNvSpPr txBox="1"/>
          <p:nvPr/>
        </p:nvSpPr>
        <p:spPr>
          <a:xfrm>
            <a:off x="7596546" y="1552236"/>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 </a:t>
            </a:r>
            <a:r>
              <a:rPr kumimoji="0" lang="en-US" sz="1600" b="1" i="0" u="none" strike="noStrike" kern="1200" cap="none" spc="0" normalizeH="0" baseline="0" noProof="0" err="1">
                <a:ln>
                  <a:noFill/>
                </a:ln>
                <a:solidFill>
                  <a:srgbClr val="7687CD"/>
                </a:solidFill>
                <a:effectLst/>
                <a:uLnTx/>
                <a:uFillTx/>
                <a:latin typeface="PT Mono"/>
                <a:ea typeface="PT Mono"/>
                <a:cs typeface="PT Mono"/>
                <a:sym typeface="PT Mono"/>
              </a:rPr>
              <a:t>G</a:t>
            </a: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 </a:t>
            </a:r>
            <a:r>
              <a:rPr kumimoji="0" lang="en-US" sz="1600" b="1" i="0" u="none" strike="noStrike" kern="1200" cap="none" spc="0" normalizeH="0" baseline="0" noProof="0" err="1">
                <a:ln>
                  <a:noFill/>
                </a:ln>
                <a:solidFill>
                  <a:srgbClr val="7687CD"/>
                </a:solidFill>
                <a:effectLst/>
                <a:uLnTx/>
                <a:uFillTx/>
                <a:latin typeface="PT Mono"/>
                <a:ea typeface="PT Mono"/>
                <a:cs typeface="PT Mono"/>
                <a:sym typeface="PT Mono"/>
              </a:rPr>
              <a:t>G</a:t>
            </a: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 </a:t>
            </a: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endParaRPr>
          </a:p>
        </p:txBody>
      </p:sp>
      <p:sp>
        <p:nvSpPr>
          <p:cNvPr id="25" name="TextBox 24"/>
          <p:cNvSpPr txBox="1"/>
          <p:nvPr/>
        </p:nvSpPr>
        <p:spPr>
          <a:xfrm>
            <a:off x="9415225" y="908720"/>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endPar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endParaRP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C</a:t>
            </a:r>
            <a:endPar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endParaRPr>
          </a:p>
        </p:txBody>
      </p:sp>
      <p:sp>
        <p:nvSpPr>
          <p:cNvPr id="26" name="TextBox 25"/>
          <p:cNvSpPr txBox="1"/>
          <p:nvPr/>
        </p:nvSpPr>
        <p:spPr>
          <a:xfrm>
            <a:off x="8718913" y="1055794"/>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sp>
        <p:nvSpPr>
          <p:cNvPr id="27" name="TextBox 26"/>
          <p:cNvSpPr txBox="1"/>
          <p:nvPr/>
        </p:nvSpPr>
        <p:spPr>
          <a:xfrm>
            <a:off x="9067069" y="962908"/>
            <a:ext cx="375150" cy="18651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sp>
        <p:nvSpPr>
          <p:cNvPr id="28" name="TextBox 27"/>
          <p:cNvSpPr txBox="1"/>
          <p:nvPr/>
        </p:nvSpPr>
        <p:spPr>
          <a:xfrm>
            <a:off x="8327506" y="1309981"/>
            <a:ext cx="375150" cy="18651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uLnTx/>
                <a:uFillTx/>
                <a:latin typeface="PT Mono"/>
                <a:ea typeface="PT Mono"/>
                <a:cs typeface="PT Mono"/>
                <a:sym typeface="PT Mono"/>
              </a:rPr>
              <a:t>T</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DE498D"/>
                </a:solidFill>
                <a:effectLst/>
                <a:uLnTx/>
                <a:uFillTx/>
                <a:latin typeface="PT Mono"/>
                <a:ea typeface="PT Mono"/>
                <a:cs typeface="PT Mono"/>
                <a:sym typeface="PT Mono"/>
              </a:rPr>
              <a:t>A</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5BDD5"/>
                </a:solidFill>
                <a:effectLst/>
                <a:uLnTx/>
                <a:uFillTx/>
                <a:latin typeface="PT Mono"/>
                <a:ea typeface="PT Mono"/>
                <a:cs typeface="PT Mono"/>
                <a:sym typeface="PT Mono"/>
              </a:rPr>
              <a:t>C</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7687CD"/>
                </a:solidFill>
                <a:effectLst/>
                <a:uLnTx/>
                <a:uFillTx/>
                <a:latin typeface="PT Mono"/>
                <a:ea typeface="PT Mono"/>
                <a:cs typeface="PT Mono"/>
                <a:sym typeface="PT Mono"/>
              </a:rPr>
              <a:t>G</a:t>
            </a:r>
          </a:p>
          <a:p>
            <a:pPr marL="0" marR="0" lvl="0" indent="0" algn="l" defTabSz="914400" rtl="0" eaLnBrk="1" fontAlgn="auto" latinLnBrk="0" hangingPunct="1">
              <a:lnSpc>
                <a:spcPct val="900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EF866A"/>
                </a:solidFill>
                <a:effectLst>
                  <a:outerShdw blurRad="60007" dist="310007" dir="7680000" sy="30000" kx="1300200" algn="ctr" rotWithShape="0">
                    <a:prstClr val="black">
                      <a:alpha val="32000"/>
                    </a:prstClr>
                  </a:outerShdw>
                </a:effectLst>
                <a:uLnTx/>
                <a:uFillTx/>
                <a:latin typeface="PT Mono"/>
                <a:ea typeface="PT Mono"/>
                <a:cs typeface="PT Mono"/>
                <a:sym typeface="PT Mono"/>
              </a:rPr>
              <a:t>T</a:t>
            </a:r>
          </a:p>
        </p:txBody>
      </p:sp>
      <p:grpSp>
        <p:nvGrpSpPr>
          <p:cNvPr id="50" name="Group 49"/>
          <p:cNvGrpSpPr/>
          <p:nvPr/>
        </p:nvGrpSpPr>
        <p:grpSpPr>
          <a:xfrm rot="1568797">
            <a:off x="2049634" y="4319622"/>
            <a:ext cx="610389" cy="702745"/>
            <a:chOff x="6261691" y="5439667"/>
            <a:chExt cx="610389" cy="702745"/>
          </a:xfrm>
        </p:grpSpPr>
        <p:sp>
          <p:nvSpPr>
            <p:cNvPr id="31" name="Freeform 30"/>
            <p:cNvSpPr/>
            <p:nvPr/>
          </p:nvSpPr>
          <p:spPr>
            <a:xfrm>
              <a:off x="6261691" y="575498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EF876B"/>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400" b="1" i="0" u="none" strike="noStrike" kern="1200" cap="none" spc="0" normalizeH="0" baseline="0" noProof="0">
                <a:ln>
                  <a:noFill/>
                </a:ln>
                <a:solidFill>
                  <a:srgbClr val="5F5F5F"/>
                </a:solidFill>
                <a:effectLst/>
                <a:uLnTx/>
                <a:uFillTx/>
                <a:latin typeface="Calibri"/>
                <a:ea typeface="Calibri"/>
                <a:cs typeface="Calibri"/>
                <a:sym typeface="Calibri"/>
              </a:endParaRPr>
            </a:p>
          </p:txBody>
        </p:sp>
        <p:pic>
          <p:nvPicPr>
            <p:cNvPr id="29" name="Picture 28"/>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6262467" y="5439667"/>
              <a:ext cx="609613" cy="702745"/>
            </a:xfrm>
            <a:prstGeom prst="rect">
              <a:avLst/>
            </a:prstGeom>
          </p:spPr>
        </p:pic>
        <p:sp>
          <p:nvSpPr>
            <p:cNvPr id="32" name="Rectangle 31"/>
            <p:cNvSpPr/>
            <p:nvPr/>
          </p:nvSpPr>
          <p:spPr>
            <a:xfrm>
              <a:off x="6366966" y="579103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FFFFFF"/>
                  </a:solidFill>
                  <a:effectLst/>
                  <a:uLnTx/>
                  <a:uFillTx/>
                  <a:latin typeface="PT Mono"/>
                  <a:ea typeface="PT Mono"/>
                  <a:cs typeface="PT Mono"/>
                  <a:sym typeface="PT Mono"/>
                </a:rPr>
                <a:t>T</a:t>
              </a:r>
            </a:p>
          </p:txBody>
        </p:sp>
      </p:grpSp>
      <p:grpSp>
        <p:nvGrpSpPr>
          <p:cNvPr id="48" name="Group 47"/>
          <p:cNvGrpSpPr/>
          <p:nvPr/>
        </p:nvGrpSpPr>
        <p:grpSpPr>
          <a:xfrm>
            <a:off x="3987885" y="1196752"/>
            <a:ext cx="610389" cy="702745"/>
            <a:chOff x="7560604" y="5499377"/>
            <a:chExt cx="610389" cy="702745"/>
          </a:xfrm>
        </p:grpSpPr>
        <p:sp>
          <p:nvSpPr>
            <p:cNvPr id="35" name="Freeform 34"/>
            <p:cNvSpPr/>
            <p:nvPr/>
          </p:nvSpPr>
          <p:spPr>
            <a:xfrm>
              <a:off x="7560604" y="5814698"/>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588C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400" b="1" i="0" u="none" strike="noStrike" kern="1200" cap="none" spc="0" normalizeH="0" baseline="0" noProof="0">
                <a:ln>
                  <a:noFill/>
                </a:ln>
                <a:solidFill>
                  <a:srgbClr val="5F5F5F"/>
                </a:solidFill>
                <a:effectLst/>
                <a:uLnTx/>
                <a:uFillTx/>
                <a:latin typeface="Calibri"/>
                <a:ea typeface="Calibri"/>
                <a:cs typeface="Calibri"/>
                <a:sym typeface="Calibri"/>
              </a:endParaRPr>
            </a:p>
          </p:txBody>
        </p:sp>
        <p:pic>
          <p:nvPicPr>
            <p:cNvPr id="36" name="Picture 3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61380" y="5499377"/>
              <a:ext cx="609613" cy="702745"/>
            </a:xfrm>
            <a:prstGeom prst="rect">
              <a:avLst/>
            </a:prstGeom>
          </p:spPr>
        </p:pic>
        <p:sp>
          <p:nvSpPr>
            <p:cNvPr id="37" name="Rectangle 36"/>
            <p:cNvSpPr/>
            <p:nvPr/>
          </p:nvSpPr>
          <p:spPr>
            <a:xfrm>
              <a:off x="7665879" y="5850749"/>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FFFFFF"/>
                  </a:solidFill>
                  <a:effectLst/>
                  <a:uLnTx/>
                  <a:uFillTx/>
                  <a:latin typeface="PT Mono"/>
                  <a:ea typeface="PT Mono"/>
                  <a:cs typeface="PT Mono"/>
                  <a:sym typeface="PT Mono"/>
                </a:rPr>
                <a:t>G</a:t>
              </a:r>
            </a:p>
          </p:txBody>
        </p:sp>
      </p:grpSp>
      <p:grpSp>
        <p:nvGrpSpPr>
          <p:cNvPr id="47" name="Group 46"/>
          <p:cNvGrpSpPr/>
          <p:nvPr/>
        </p:nvGrpSpPr>
        <p:grpSpPr>
          <a:xfrm>
            <a:off x="3082444" y="1216083"/>
            <a:ext cx="610389" cy="702745"/>
            <a:chOff x="7694107" y="4646422"/>
            <a:chExt cx="610389" cy="702745"/>
          </a:xfrm>
        </p:grpSpPr>
        <p:sp>
          <p:nvSpPr>
            <p:cNvPr id="39" name="Freeform 38"/>
            <p:cNvSpPr/>
            <p:nvPr/>
          </p:nvSpPr>
          <p:spPr>
            <a:xfrm>
              <a:off x="7694107" y="4961743"/>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76BED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400" b="1" i="0" u="none" strike="noStrike" kern="1200" cap="none" spc="0" normalizeH="0" baseline="0" noProof="0">
                <a:ln>
                  <a:noFill/>
                </a:ln>
                <a:solidFill>
                  <a:srgbClr val="5F5F5F"/>
                </a:solidFill>
                <a:effectLst/>
                <a:uLnTx/>
                <a:uFillTx/>
                <a:latin typeface="Calibri"/>
                <a:ea typeface="Calibri"/>
                <a:cs typeface="Calibri"/>
                <a:sym typeface="Calibri"/>
              </a:endParaRPr>
            </a:p>
          </p:txBody>
        </p:sp>
        <p:pic>
          <p:nvPicPr>
            <p:cNvPr id="40" name="Picture 39"/>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694883" y="4646422"/>
              <a:ext cx="609613" cy="702745"/>
            </a:xfrm>
            <a:prstGeom prst="rect">
              <a:avLst/>
            </a:prstGeom>
          </p:spPr>
        </p:pic>
        <p:sp>
          <p:nvSpPr>
            <p:cNvPr id="41" name="Rectangle 40"/>
            <p:cNvSpPr/>
            <p:nvPr/>
          </p:nvSpPr>
          <p:spPr>
            <a:xfrm>
              <a:off x="7799382" y="4997794"/>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FFFFFF"/>
                  </a:solidFill>
                  <a:effectLst/>
                  <a:uLnTx/>
                  <a:uFillTx/>
                  <a:latin typeface="PT Mono"/>
                  <a:ea typeface="PT Mono"/>
                  <a:cs typeface="PT Mono"/>
                  <a:sym typeface="PT Mono"/>
                </a:rPr>
                <a:t>C</a:t>
              </a:r>
            </a:p>
          </p:txBody>
        </p:sp>
      </p:grpSp>
      <p:sp>
        <p:nvSpPr>
          <p:cNvPr id="51" name="TextBox 50"/>
          <p:cNvSpPr txBox="1"/>
          <p:nvPr/>
        </p:nvSpPr>
        <p:spPr>
          <a:xfrm>
            <a:off x="4175566" y="4384404"/>
            <a:ext cx="786381" cy="369332"/>
          </a:xfrm>
          <a:prstGeom prst="rect">
            <a:avLst/>
          </a:prstGeom>
          <a:no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latin typeface="Calibri"/>
                <a:ea typeface="Calibri"/>
                <a:cs typeface="Calibri"/>
                <a:sym typeface="Calibri"/>
              </a:defRPr>
            </a:pPr>
            <a:r>
              <a:rPr kumimoji="0" lang="en-US" sz="900" b="0" i="0" u="none" strike="noStrike" kern="1200" cap="none" spc="0" normalizeH="0" baseline="0" noProof="0">
                <a:ln>
                  <a:noFill/>
                </a:ln>
                <a:solidFill>
                  <a:srgbClr val="000000"/>
                </a:solidFill>
                <a:effectLst/>
                <a:uLnTx/>
                <a:uFillTx/>
                <a:latin typeface="Calibri"/>
                <a:ea typeface="Calibri"/>
                <a:cs typeface="Calibri"/>
                <a:sym typeface="Calibri"/>
              </a:rPr>
              <a:t>Glass flow </a:t>
            </a:r>
          </a:p>
          <a:p>
            <a:pPr marL="0" marR="0" lvl="0" indent="0" algn="ctr" defTabSz="914400" rtl="0" eaLnBrk="1" fontAlgn="auto" latinLnBrk="0" hangingPunct="1">
              <a:spcBef>
                <a:spcPts val="0"/>
              </a:spcBef>
              <a:spcAft>
                <a:spcPts val="0"/>
              </a:spcAft>
              <a:buClrTx/>
              <a:buSzTx/>
              <a:buFontTx/>
              <a:buNone/>
              <a:tabLst/>
              <a:defRPr>
                <a:latin typeface="Calibri"/>
                <a:ea typeface="Calibri"/>
                <a:cs typeface="Calibri"/>
                <a:sym typeface="Calibri"/>
              </a:defRPr>
            </a:pPr>
            <a:r>
              <a:rPr kumimoji="0" lang="en-US" sz="900" b="0" i="0" u="none" strike="noStrike" kern="1200" cap="none" spc="0" normalizeH="0" baseline="0" noProof="0">
                <a:ln>
                  <a:noFill/>
                </a:ln>
                <a:solidFill>
                  <a:srgbClr val="000000"/>
                </a:solidFill>
                <a:effectLst/>
                <a:uLnTx/>
                <a:uFillTx/>
                <a:latin typeface="Calibri"/>
                <a:ea typeface="Calibri"/>
                <a:cs typeface="Calibri"/>
                <a:sym typeface="Calibri"/>
              </a:rPr>
              <a:t>cell surface</a:t>
            </a:r>
          </a:p>
        </p:txBody>
      </p:sp>
      <p:sp>
        <p:nvSpPr>
          <p:cNvPr id="52" name="Freeform 51"/>
          <p:cNvSpPr/>
          <p:nvPr/>
        </p:nvSpPr>
        <p:spPr>
          <a:xfrm flipH="1" flipV="1">
            <a:off x="4475885" y="4694954"/>
            <a:ext cx="230845" cy="227668"/>
          </a:xfrm>
          <a:custGeom>
            <a:avLst/>
            <a:gdLst>
              <a:gd name="connsiteX0" fmla="*/ 42428 w 371955"/>
              <a:gd name="connsiteY0" fmla="*/ 511948 h 511948"/>
              <a:gd name="connsiteX1" fmla="*/ 25336 w 371955"/>
              <a:gd name="connsiteY1" fmla="*/ 153024 h 511948"/>
              <a:gd name="connsiteX2" fmla="*/ 341530 w 371955"/>
              <a:gd name="connsiteY2" fmla="*/ 16292 h 511948"/>
              <a:gd name="connsiteX3" fmla="*/ 341530 w 371955"/>
              <a:gd name="connsiteY3" fmla="*/ 7746 h 511948"/>
            </a:gdLst>
            <a:ahLst/>
            <a:cxnLst>
              <a:cxn ang="0">
                <a:pos x="connsiteX0" y="connsiteY0"/>
              </a:cxn>
              <a:cxn ang="0">
                <a:pos x="connsiteX1" y="connsiteY1"/>
              </a:cxn>
              <a:cxn ang="0">
                <a:pos x="connsiteX2" y="connsiteY2"/>
              </a:cxn>
              <a:cxn ang="0">
                <a:pos x="connsiteX3" y="connsiteY3"/>
              </a:cxn>
            </a:cxnLst>
            <a:rect l="l" t="t" r="r" b="b"/>
            <a:pathLst>
              <a:path w="371955" h="511948">
                <a:moveTo>
                  <a:pt x="42428" y="511948"/>
                </a:moveTo>
                <a:cubicBezTo>
                  <a:pt x="8957" y="373790"/>
                  <a:pt x="-24514" y="235633"/>
                  <a:pt x="25336" y="153024"/>
                </a:cubicBezTo>
                <a:cubicBezTo>
                  <a:pt x="75186" y="70415"/>
                  <a:pt x="288831" y="40505"/>
                  <a:pt x="341530" y="16292"/>
                </a:cubicBezTo>
                <a:cubicBezTo>
                  <a:pt x="394229" y="-7921"/>
                  <a:pt x="367879" y="-88"/>
                  <a:pt x="341530" y="7746"/>
                </a:cubicBezTo>
              </a:path>
            </a:pathLst>
          </a:custGeom>
          <a:noFill/>
          <a:ln>
            <a:solidFill>
              <a:schemeClr val="tx1"/>
            </a:solidFill>
            <a:headEnd type="none" w="med" len="med"/>
            <a:tailEnd type="triangle" w="med" len="med"/>
          </a:ln>
        </p:spPr>
        <p:txBody>
          <a:bodyPr rtlCol="0" anchor="ctr"/>
          <a:lstStyle/>
          <a:p>
            <a:pPr marL="0" marR="0" lvl="0" indent="0" algn="ctr" defTabSz="914400" rtl="0" eaLnBrk="1" fontAlgn="auto" latinLnBrk="0" hangingPunct="1">
              <a:spcBef>
                <a:spcPts val="0"/>
              </a:spcBef>
              <a:spcAft>
                <a:spcPts val="0"/>
              </a:spcAft>
              <a:buClrTx/>
              <a:buSzTx/>
              <a:buFontTx/>
              <a:buNone/>
              <a:tabLst/>
              <a:defRPr>
                <a:latin typeface="Calibri"/>
                <a:ea typeface="Calibri"/>
                <a:cs typeface="Calibri"/>
                <a:sym typeface="Calibri"/>
              </a:defRPr>
            </a:pPr>
            <a:endParaRPr kumimoji="0" lang="en-US" sz="10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4" name="TextBox 3">
            <a:extLst>
              <a:ext uri="{FF2B5EF4-FFF2-40B4-BE49-F238E27FC236}">
                <a16:creationId xmlns:a16="http://schemas.microsoft.com/office/drawing/2014/main" id="{47DF7933-77E6-3744-BA52-57A5FF27031A}"/>
              </a:ext>
            </a:extLst>
          </p:cNvPr>
          <p:cNvSpPr txBox="1"/>
          <p:nvPr/>
        </p:nvSpPr>
        <p:spPr>
          <a:xfrm>
            <a:off x="5792797" y="-957010"/>
            <a:ext cx="5530194" cy="830997"/>
          </a:xfrm>
          <a:prstGeom prst="rect">
            <a:avLst/>
          </a:prstGeom>
          <a:noFill/>
        </p:spPr>
        <p:txBody>
          <a:bodyPr wrap="square" rtlCol="0">
            <a:spAutoFit/>
          </a:bodyPr>
          <a:lstStyle/>
          <a:p>
            <a:pPr algn="ctr"/>
            <a:r>
              <a:rPr lang="en-US" sz="1600">
                <a:latin typeface="Calibri"/>
                <a:ea typeface="Calibri"/>
                <a:cs typeface="Calibri"/>
                <a:sym typeface="Calibri"/>
              </a:rPr>
              <a:t>The sequencer adds </a:t>
            </a:r>
            <a:r>
              <a:rPr lang="en-US" sz="1600">
                <a:solidFill>
                  <a:srgbClr val="FF0000"/>
                </a:solidFill>
                <a:latin typeface="Calibri"/>
                <a:ea typeface="Calibri"/>
                <a:cs typeface="Calibri"/>
                <a:sym typeface="Calibri"/>
              </a:rPr>
              <a:t>the molecule “T” </a:t>
            </a:r>
            <a:r>
              <a:rPr lang="en-US" sz="1600">
                <a:latin typeface="Calibri"/>
                <a:ea typeface="Calibri"/>
                <a:cs typeface="Calibri"/>
                <a:sym typeface="Calibri"/>
              </a:rPr>
              <a:t>to </a:t>
            </a:r>
            <a:r>
              <a:rPr lang="en-US" sz="1600">
                <a:solidFill>
                  <a:srgbClr val="0000FF"/>
                </a:solidFill>
                <a:latin typeface="Calibri"/>
                <a:ea typeface="Calibri"/>
                <a:cs typeface="Calibri"/>
                <a:sym typeface="Calibri"/>
              </a:rPr>
              <a:t>all bases near the flow cell</a:t>
            </a:r>
            <a:r>
              <a:rPr lang="en-US" sz="1600">
                <a:latin typeface="Calibri"/>
                <a:ea typeface="Calibri"/>
                <a:cs typeface="Calibri"/>
                <a:sym typeface="Calibri"/>
              </a:rPr>
              <a:t> surface and </a:t>
            </a:r>
            <a:r>
              <a:rPr lang="en-US" sz="1600">
                <a:solidFill>
                  <a:srgbClr val="FF0000"/>
                </a:solidFill>
                <a:latin typeface="Calibri"/>
                <a:ea typeface="Calibri"/>
                <a:cs typeface="Calibri"/>
                <a:sym typeface="Calibri"/>
              </a:rPr>
              <a:t>observes the chemical reaction</a:t>
            </a:r>
            <a:r>
              <a:rPr lang="en-US" sz="1600">
                <a:latin typeface="Calibri"/>
                <a:ea typeface="Calibri"/>
                <a:cs typeface="Calibri"/>
                <a:sym typeface="Calibri"/>
              </a:rPr>
              <a:t> via a CMOS sensor. If a </a:t>
            </a:r>
            <a:r>
              <a:rPr lang="en-US" sz="1600">
                <a:solidFill>
                  <a:srgbClr val="0432FF"/>
                </a:solidFill>
                <a:latin typeface="Calibri"/>
                <a:ea typeface="Calibri"/>
                <a:cs typeface="Calibri"/>
                <a:sym typeface="Calibri"/>
              </a:rPr>
              <a:t>reaction happens </a:t>
            </a:r>
            <a:r>
              <a:rPr lang="en-US" sz="1600">
                <a:latin typeface="Calibri"/>
                <a:ea typeface="Calibri"/>
                <a:cs typeface="Calibri"/>
                <a:sym typeface="Calibri"/>
              </a:rPr>
              <a:t>then the base is “A”</a:t>
            </a:r>
          </a:p>
        </p:txBody>
      </p:sp>
      <p:grpSp>
        <p:nvGrpSpPr>
          <p:cNvPr id="46" name="Group 45"/>
          <p:cNvGrpSpPr/>
          <p:nvPr/>
        </p:nvGrpSpPr>
        <p:grpSpPr>
          <a:xfrm>
            <a:off x="2168207" y="1220739"/>
            <a:ext cx="590436" cy="679773"/>
            <a:chOff x="7588832" y="4012028"/>
            <a:chExt cx="610389" cy="702745"/>
          </a:xfrm>
        </p:grpSpPr>
        <p:sp>
          <p:nvSpPr>
            <p:cNvPr id="43" name="Freeform 42"/>
            <p:cNvSpPr/>
            <p:nvPr/>
          </p:nvSpPr>
          <p:spPr>
            <a:xfrm>
              <a:off x="7588832" y="4327349"/>
              <a:ext cx="553935" cy="385505"/>
            </a:xfrm>
            <a:custGeom>
              <a:avLst/>
              <a:gdLst>
                <a:gd name="connsiteX0" fmla="*/ 262972 w 849529"/>
                <a:gd name="connsiteY0" fmla="*/ 82 h 591220"/>
                <a:gd name="connsiteX1" fmla="*/ 262972 w 849529"/>
                <a:gd name="connsiteY1" fmla="*/ 82 h 591220"/>
                <a:gd name="connsiteX2" fmla="*/ 295759 w 849529"/>
                <a:gd name="connsiteY2" fmla="*/ 11012 h 591220"/>
                <a:gd name="connsiteX3" fmla="*/ 310331 w 849529"/>
                <a:gd name="connsiteY3" fmla="*/ 18298 h 591220"/>
                <a:gd name="connsiteX4" fmla="*/ 408693 w 849529"/>
                <a:gd name="connsiteY4" fmla="*/ 14655 h 591220"/>
                <a:gd name="connsiteX5" fmla="*/ 470625 w 849529"/>
                <a:gd name="connsiteY5" fmla="*/ 7369 h 591220"/>
                <a:gd name="connsiteX6" fmla="*/ 521627 w 849529"/>
                <a:gd name="connsiteY6" fmla="*/ 11012 h 591220"/>
                <a:gd name="connsiteX7" fmla="*/ 576272 w 849529"/>
                <a:gd name="connsiteY7" fmla="*/ 18298 h 591220"/>
                <a:gd name="connsiteX8" fmla="*/ 598131 w 849529"/>
                <a:gd name="connsiteY8" fmla="*/ 18298 h 591220"/>
                <a:gd name="connsiteX9" fmla="*/ 619989 w 849529"/>
                <a:gd name="connsiteY9" fmla="*/ 21941 h 591220"/>
                <a:gd name="connsiteX10" fmla="*/ 638204 w 849529"/>
                <a:gd name="connsiteY10" fmla="*/ 40156 h 591220"/>
                <a:gd name="connsiteX11" fmla="*/ 645490 w 849529"/>
                <a:gd name="connsiteY11" fmla="*/ 62014 h 591220"/>
                <a:gd name="connsiteX12" fmla="*/ 670991 w 849529"/>
                <a:gd name="connsiteY12" fmla="*/ 83872 h 591220"/>
                <a:gd name="connsiteX13" fmla="*/ 674634 w 849529"/>
                <a:gd name="connsiteY13" fmla="*/ 94801 h 591220"/>
                <a:gd name="connsiteX14" fmla="*/ 681920 w 849529"/>
                <a:gd name="connsiteY14" fmla="*/ 105730 h 591220"/>
                <a:gd name="connsiteX15" fmla="*/ 696492 w 849529"/>
                <a:gd name="connsiteY15" fmla="*/ 156733 h 591220"/>
                <a:gd name="connsiteX16" fmla="*/ 703778 w 849529"/>
                <a:gd name="connsiteY16" fmla="*/ 167662 h 591220"/>
                <a:gd name="connsiteX17" fmla="*/ 718350 w 849529"/>
                <a:gd name="connsiteY17" fmla="*/ 171305 h 591220"/>
                <a:gd name="connsiteX18" fmla="*/ 729280 w 849529"/>
                <a:gd name="connsiteY18" fmla="*/ 178591 h 591220"/>
                <a:gd name="connsiteX19" fmla="*/ 732923 w 849529"/>
                <a:gd name="connsiteY19" fmla="*/ 189520 h 591220"/>
                <a:gd name="connsiteX20" fmla="*/ 736566 w 849529"/>
                <a:gd name="connsiteY20" fmla="*/ 204092 h 591220"/>
                <a:gd name="connsiteX21" fmla="*/ 747495 w 849529"/>
                <a:gd name="connsiteY21" fmla="*/ 215021 h 591220"/>
                <a:gd name="connsiteX22" fmla="*/ 751138 w 849529"/>
                <a:gd name="connsiteY22" fmla="*/ 225950 h 591220"/>
                <a:gd name="connsiteX23" fmla="*/ 762067 w 849529"/>
                <a:gd name="connsiteY23" fmla="*/ 247808 h 591220"/>
                <a:gd name="connsiteX24" fmla="*/ 769353 w 849529"/>
                <a:gd name="connsiteY24" fmla="*/ 276953 h 591220"/>
                <a:gd name="connsiteX25" fmla="*/ 780282 w 849529"/>
                <a:gd name="connsiteY25" fmla="*/ 302454 h 591220"/>
                <a:gd name="connsiteX26" fmla="*/ 791211 w 849529"/>
                <a:gd name="connsiteY26" fmla="*/ 306097 h 591220"/>
                <a:gd name="connsiteX27" fmla="*/ 794854 w 849529"/>
                <a:gd name="connsiteY27" fmla="*/ 317026 h 591220"/>
                <a:gd name="connsiteX28" fmla="*/ 798497 w 849529"/>
                <a:gd name="connsiteY28" fmla="*/ 331598 h 591220"/>
                <a:gd name="connsiteX29" fmla="*/ 809426 w 849529"/>
                <a:gd name="connsiteY29" fmla="*/ 342527 h 591220"/>
                <a:gd name="connsiteX30" fmla="*/ 820355 w 849529"/>
                <a:gd name="connsiteY30" fmla="*/ 375314 h 591220"/>
                <a:gd name="connsiteX31" fmla="*/ 823998 w 849529"/>
                <a:gd name="connsiteY31" fmla="*/ 386243 h 591220"/>
                <a:gd name="connsiteX32" fmla="*/ 838570 w 849529"/>
                <a:gd name="connsiteY32" fmla="*/ 408102 h 591220"/>
                <a:gd name="connsiteX33" fmla="*/ 845856 w 849529"/>
                <a:gd name="connsiteY33" fmla="*/ 419031 h 591220"/>
                <a:gd name="connsiteX34" fmla="*/ 849499 w 849529"/>
                <a:gd name="connsiteY34" fmla="*/ 429960 h 591220"/>
                <a:gd name="connsiteX35" fmla="*/ 845856 w 849529"/>
                <a:gd name="connsiteY35" fmla="*/ 440889 h 591220"/>
                <a:gd name="connsiteX36" fmla="*/ 849499 w 849529"/>
                <a:gd name="connsiteY36" fmla="*/ 451818 h 591220"/>
                <a:gd name="connsiteX37" fmla="*/ 842213 w 849529"/>
                <a:gd name="connsiteY37" fmla="*/ 473676 h 591220"/>
                <a:gd name="connsiteX38" fmla="*/ 838570 w 849529"/>
                <a:gd name="connsiteY38" fmla="*/ 484605 h 591220"/>
                <a:gd name="connsiteX39" fmla="*/ 834927 w 849529"/>
                <a:gd name="connsiteY39" fmla="*/ 495534 h 591220"/>
                <a:gd name="connsiteX40" fmla="*/ 823998 w 849529"/>
                <a:gd name="connsiteY40" fmla="*/ 502820 h 591220"/>
                <a:gd name="connsiteX41" fmla="*/ 816712 w 849529"/>
                <a:gd name="connsiteY41" fmla="*/ 524678 h 591220"/>
                <a:gd name="connsiteX42" fmla="*/ 809426 w 849529"/>
                <a:gd name="connsiteY42" fmla="*/ 531965 h 591220"/>
                <a:gd name="connsiteX43" fmla="*/ 780282 w 849529"/>
                <a:gd name="connsiteY43" fmla="*/ 546537 h 591220"/>
                <a:gd name="connsiteX44" fmla="*/ 747495 w 849529"/>
                <a:gd name="connsiteY44" fmla="*/ 557466 h 591220"/>
                <a:gd name="connsiteX45" fmla="*/ 736566 w 849529"/>
                <a:gd name="connsiteY45" fmla="*/ 561109 h 591220"/>
                <a:gd name="connsiteX46" fmla="*/ 685563 w 849529"/>
                <a:gd name="connsiteY46" fmla="*/ 564752 h 591220"/>
                <a:gd name="connsiteX47" fmla="*/ 649133 w 849529"/>
                <a:gd name="connsiteY47" fmla="*/ 572038 h 591220"/>
                <a:gd name="connsiteX48" fmla="*/ 638204 w 849529"/>
                <a:gd name="connsiteY48" fmla="*/ 575681 h 591220"/>
                <a:gd name="connsiteX49" fmla="*/ 594487 w 849529"/>
                <a:gd name="connsiteY49" fmla="*/ 579324 h 591220"/>
                <a:gd name="connsiteX50" fmla="*/ 561700 w 849529"/>
                <a:gd name="connsiteY50" fmla="*/ 579324 h 591220"/>
                <a:gd name="connsiteX51" fmla="*/ 543485 w 849529"/>
                <a:gd name="connsiteY51" fmla="*/ 575681 h 591220"/>
                <a:gd name="connsiteX52" fmla="*/ 532556 w 849529"/>
                <a:gd name="connsiteY52" fmla="*/ 579324 h 591220"/>
                <a:gd name="connsiteX53" fmla="*/ 517984 w 849529"/>
                <a:gd name="connsiteY53" fmla="*/ 586610 h 591220"/>
                <a:gd name="connsiteX54" fmla="*/ 503412 w 849529"/>
                <a:gd name="connsiteY54" fmla="*/ 590253 h 591220"/>
                <a:gd name="connsiteX55" fmla="*/ 474268 w 849529"/>
                <a:gd name="connsiteY55" fmla="*/ 590253 h 591220"/>
                <a:gd name="connsiteX56" fmla="*/ 408693 w 849529"/>
                <a:gd name="connsiteY56" fmla="*/ 579324 h 591220"/>
                <a:gd name="connsiteX57" fmla="*/ 350405 w 849529"/>
                <a:gd name="connsiteY57" fmla="*/ 579324 h 591220"/>
                <a:gd name="connsiteX58" fmla="*/ 306688 w 849529"/>
                <a:gd name="connsiteY58" fmla="*/ 586610 h 591220"/>
                <a:gd name="connsiteX59" fmla="*/ 295759 w 849529"/>
                <a:gd name="connsiteY59" fmla="*/ 575681 h 591220"/>
                <a:gd name="connsiteX60" fmla="*/ 208327 w 849529"/>
                <a:gd name="connsiteY60" fmla="*/ 564752 h 591220"/>
                <a:gd name="connsiteX61" fmla="*/ 193754 w 849529"/>
                <a:gd name="connsiteY61" fmla="*/ 561109 h 591220"/>
                <a:gd name="connsiteX62" fmla="*/ 171896 w 849529"/>
                <a:gd name="connsiteY62" fmla="*/ 568395 h 591220"/>
                <a:gd name="connsiteX63" fmla="*/ 113608 w 849529"/>
                <a:gd name="connsiteY63" fmla="*/ 561109 h 591220"/>
                <a:gd name="connsiteX64" fmla="*/ 95393 w 849529"/>
                <a:gd name="connsiteY64" fmla="*/ 557466 h 591220"/>
                <a:gd name="connsiteX65" fmla="*/ 84464 w 849529"/>
                <a:gd name="connsiteY65" fmla="*/ 561109 h 591220"/>
                <a:gd name="connsiteX66" fmla="*/ 73534 w 849529"/>
                <a:gd name="connsiteY66" fmla="*/ 557466 h 591220"/>
                <a:gd name="connsiteX67" fmla="*/ 48033 w 849529"/>
                <a:gd name="connsiteY67" fmla="*/ 546537 h 591220"/>
                <a:gd name="connsiteX68" fmla="*/ 40747 w 849529"/>
                <a:gd name="connsiteY68" fmla="*/ 535608 h 591220"/>
                <a:gd name="connsiteX69" fmla="*/ 11603 w 849529"/>
                <a:gd name="connsiteY69" fmla="*/ 521035 h 591220"/>
                <a:gd name="connsiteX70" fmla="*/ 7960 w 849529"/>
                <a:gd name="connsiteY70" fmla="*/ 510106 h 591220"/>
                <a:gd name="connsiteX71" fmla="*/ 674 w 849529"/>
                <a:gd name="connsiteY71" fmla="*/ 491891 h 591220"/>
                <a:gd name="connsiteX72" fmla="*/ 4317 w 849529"/>
                <a:gd name="connsiteY72" fmla="*/ 480962 h 591220"/>
                <a:gd name="connsiteX73" fmla="*/ 4317 w 849529"/>
                <a:gd name="connsiteY73" fmla="*/ 459104 h 591220"/>
                <a:gd name="connsiteX74" fmla="*/ 674 w 849529"/>
                <a:gd name="connsiteY74" fmla="*/ 448175 h 591220"/>
                <a:gd name="connsiteX75" fmla="*/ 4317 w 849529"/>
                <a:gd name="connsiteY75" fmla="*/ 437246 h 591220"/>
                <a:gd name="connsiteX76" fmla="*/ 11603 w 849529"/>
                <a:gd name="connsiteY76" fmla="*/ 397173 h 591220"/>
                <a:gd name="connsiteX77" fmla="*/ 22532 w 849529"/>
                <a:gd name="connsiteY77" fmla="*/ 386243 h 591220"/>
                <a:gd name="connsiteX78" fmla="*/ 26175 w 849529"/>
                <a:gd name="connsiteY78" fmla="*/ 375314 h 591220"/>
                <a:gd name="connsiteX79" fmla="*/ 48033 w 849529"/>
                <a:gd name="connsiteY79" fmla="*/ 342527 h 591220"/>
                <a:gd name="connsiteX80" fmla="*/ 55319 w 849529"/>
                <a:gd name="connsiteY80" fmla="*/ 331598 h 591220"/>
                <a:gd name="connsiteX81" fmla="*/ 58962 w 849529"/>
                <a:gd name="connsiteY81" fmla="*/ 320669 h 591220"/>
                <a:gd name="connsiteX82" fmla="*/ 69891 w 849529"/>
                <a:gd name="connsiteY82" fmla="*/ 309740 h 591220"/>
                <a:gd name="connsiteX83" fmla="*/ 80821 w 849529"/>
                <a:gd name="connsiteY83" fmla="*/ 295168 h 591220"/>
                <a:gd name="connsiteX84" fmla="*/ 95393 w 849529"/>
                <a:gd name="connsiteY84" fmla="*/ 273310 h 591220"/>
                <a:gd name="connsiteX85" fmla="*/ 113608 w 849529"/>
                <a:gd name="connsiteY85" fmla="*/ 251451 h 591220"/>
                <a:gd name="connsiteX86" fmla="*/ 124537 w 849529"/>
                <a:gd name="connsiteY86" fmla="*/ 218664 h 591220"/>
                <a:gd name="connsiteX87" fmla="*/ 131823 w 849529"/>
                <a:gd name="connsiteY87" fmla="*/ 207735 h 591220"/>
                <a:gd name="connsiteX88" fmla="*/ 139109 w 849529"/>
                <a:gd name="connsiteY88" fmla="*/ 185877 h 591220"/>
                <a:gd name="connsiteX89" fmla="*/ 150038 w 849529"/>
                <a:gd name="connsiteY89" fmla="*/ 171305 h 591220"/>
                <a:gd name="connsiteX90" fmla="*/ 171896 w 849529"/>
                <a:gd name="connsiteY90" fmla="*/ 127588 h 591220"/>
                <a:gd name="connsiteX91" fmla="*/ 182825 w 849529"/>
                <a:gd name="connsiteY91" fmla="*/ 102087 h 591220"/>
                <a:gd name="connsiteX92" fmla="*/ 186468 w 849529"/>
                <a:gd name="connsiteY92" fmla="*/ 91158 h 591220"/>
                <a:gd name="connsiteX93" fmla="*/ 197397 w 849529"/>
                <a:gd name="connsiteY93" fmla="*/ 83872 h 591220"/>
                <a:gd name="connsiteX94" fmla="*/ 201040 w 849529"/>
                <a:gd name="connsiteY94" fmla="*/ 69300 h 591220"/>
                <a:gd name="connsiteX95" fmla="*/ 226542 w 849529"/>
                <a:gd name="connsiteY95" fmla="*/ 40156 h 591220"/>
                <a:gd name="connsiteX96" fmla="*/ 252043 w 849529"/>
                <a:gd name="connsiteY96" fmla="*/ 25584 h 591220"/>
                <a:gd name="connsiteX97" fmla="*/ 262972 w 849529"/>
                <a:gd name="connsiteY97" fmla="*/ 11012 h 591220"/>
                <a:gd name="connsiteX98" fmla="*/ 270258 w 849529"/>
                <a:gd name="connsiteY98" fmla="*/ 82 h 591220"/>
                <a:gd name="connsiteX99" fmla="*/ 277544 w 849529"/>
                <a:gd name="connsiteY99" fmla="*/ 7369 h 591220"/>
                <a:gd name="connsiteX100" fmla="*/ 262972 w 849529"/>
                <a:gd name="connsiteY100" fmla="*/ 82 h 591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849529" h="591220">
                  <a:moveTo>
                    <a:pt x="262972" y="82"/>
                  </a:moveTo>
                  <a:lnTo>
                    <a:pt x="262972" y="82"/>
                  </a:lnTo>
                  <a:cubicBezTo>
                    <a:pt x="273901" y="3725"/>
                    <a:pt x="285007" y="6876"/>
                    <a:pt x="295759" y="11012"/>
                  </a:cubicBezTo>
                  <a:cubicBezTo>
                    <a:pt x="300828" y="12962"/>
                    <a:pt x="304903" y="18123"/>
                    <a:pt x="310331" y="18298"/>
                  </a:cubicBezTo>
                  <a:lnTo>
                    <a:pt x="408693" y="14655"/>
                  </a:lnTo>
                  <a:lnTo>
                    <a:pt x="470625" y="7369"/>
                  </a:lnTo>
                  <a:cubicBezTo>
                    <a:pt x="487669" y="7369"/>
                    <a:pt x="504653" y="9469"/>
                    <a:pt x="521627" y="11012"/>
                  </a:cubicBezTo>
                  <a:cubicBezTo>
                    <a:pt x="534574" y="12189"/>
                    <a:pt x="562758" y="16367"/>
                    <a:pt x="576272" y="18298"/>
                  </a:cubicBezTo>
                  <a:cubicBezTo>
                    <a:pt x="605415" y="28012"/>
                    <a:pt x="568986" y="18298"/>
                    <a:pt x="598131" y="18298"/>
                  </a:cubicBezTo>
                  <a:cubicBezTo>
                    <a:pt x="605518" y="18298"/>
                    <a:pt x="612703" y="20727"/>
                    <a:pt x="619989" y="21941"/>
                  </a:cubicBezTo>
                  <a:cubicBezTo>
                    <a:pt x="629959" y="28588"/>
                    <a:pt x="633091" y="28652"/>
                    <a:pt x="638204" y="40156"/>
                  </a:cubicBezTo>
                  <a:cubicBezTo>
                    <a:pt x="641323" y="47174"/>
                    <a:pt x="640059" y="56583"/>
                    <a:pt x="645490" y="62014"/>
                  </a:cubicBezTo>
                  <a:cubicBezTo>
                    <a:pt x="663158" y="79682"/>
                    <a:pt x="654346" y="72776"/>
                    <a:pt x="670991" y="83872"/>
                  </a:cubicBezTo>
                  <a:cubicBezTo>
                    <a:pt x="672205" y="87515"/>
                    <a:pt x="672917" y="91366"/>
                    <a:pt x="674634" y="94801"/>
                  </a:cubicBezTo>
                  <a:cubicBezTo>
                    <a:pt x="676592" y="98717"/>
                    <a:pt x="681061" y="101437"/>
                    <a:pt x="681920" y="105730"/>
                  </a:cubicBezTo>
                  <a:cubicBezTo>
                    <a:pt x="692399" y="158125"/>
                    <a:pt x="671458" y="140044"/>
                    <a:pt x="696492" y="156733"/>
                  </a:cubicBezTo>
                  <a:cubicBezTo>
                    <a:pt x="698921" y="160376"/>
                    <a:pt x="700135" y="165233"/>
                    <a:pt x="703778" y="167662"/>
                  </a:cubicBezTo>
                  <a:cubicBezTo>
                    <a:pt x="707944" y="170439"/>
                    <a:pt x="713748" y="169333"/>
                    <a:pt x="718350" y="171305"/>
                  </a:cubicBezTo>
                  <a:cubicBezTo>
                    <a:pt x="722375" y="173030"/>
                    <a:pt x="725637" y="176162"/>
                    <a:pt x="729280" y="178591"/>
                  </a:cubicBezTo>
                  <a:cubicBezTo>
                    <a:pt x="730494" y="182234"/>
                    <a:pt x="731868" y="185828"/>
                    <a:pt x="732923" y="189520"/>
                  </a:cubicBezTo>
                  <a:cubicBezTo>
                    <a:pt x="734298" y="194334"/>
                    <a:pt x="734082" y="199745"/>
                    <a:pt x="736566" y="204092"/>
                  </a:cubicBezTo>
                  <a:cubicBezTo>
                    <a:pt x="739122" y="208565"/>
                    <a:pt x="743852" y="211378"/>
                    <a:pt x="747495" y="215021"/>
                  </a:cubicBezTo>
                  <a:cubicBezTo>
                    <a:pt x="748709" y="218664"/>
                    <a:pt x="749421" y="222515"/>
                    <a:pt x="751138" y="225950"/>
                  </a:cubicBezTo>
                  <a:cubicBezTo>
                    <a:pt x="761086" y="245845"/>
                    <a:pt x="756573" y="227664"/>
                    <a:pt x="762067" y="247808"/>
                  </a:cubicBezTo>
                  <a:cubicBezTo>
                    <a:pt x="764702" y="257469"/>
                    <a:pt x="766924" y="267238"/>
                    <a:pt x="769353" y="276953"/>
                  </a:cubicBezTo>
                  <a:cubicBezTo>
                    <a:pt x="771541" y="285703"/>
                    <a:pt x="772420" y="296164"/>
                    <a:pt x="780282" y="302454"/>
                  </a:cubicBezTo>
                  <a:cubicBezTo>
                    <a:pt x="783281" y="304853"/>
                    <a:pt x="787568" y="304883"/>
                    <a:pt x="791211" y="306097"/>
                  </a:cubicBezTo>
                  <a:cubicBezTo>
                    <a:pt x="792425" y="309740"/>
                    <a:pt x="793799" y="313334"/>
                    <a:pt x="794854" y="317026"/>
                  </a:cubicBezTo>
                  <a:cubicBezTo>
                    <a:pt x="796229" y="321840"/>
                    <a:pt x="796013" y="327251"/>
                    <a:pt x="798497" y="331598"/>
                  </a:cubicBezTo>
                  <a:cubicBezTo>
                    <a:pt x="801053" y="336071"/>
                    <a:pt x="805783" y="338884"/>
                    <a:pt x="809426" y="342527"/>
                  </a:cubicBezTo>
                  <a:lnTo>
                    <a:pt x="820355" y="375314"/>
                  </a:lnTo>
                  <a:cubicBezTo>
                    <a:pt x="821569" y="378957"/>
                    <a:pt x="821868" y="383048"/>
                    <a:pt x="823998" y="386243"/>
                  </a:cubicBezTo>
                  <a:lnTo>
                    <a:pt x="838570" y="408102"/>
                  </a:lnTo>
                  <a:cubicBezTo>
                    <a:pt x="840999" y="411745"/>
                    <a:pt x="844471" y="414877"/>
                    <a:pt x="845856" y="419031"/>
                  </a:cubicBezTo>
                  <a:lnTo>
                    <a:pt x="849499" y="429960"/>
                  </a:lnTo>
                  <a:cubicBezTo>
                    <a:pt x="848285" y="433603"/>
                    <a:pt x="845856" y="437049"/>
                    <a:pt x="845856" y="440889"/>
                  </a:cubicBezTo>
                  <a:cubicBezTo>
                    <a:pt x="845856" y="444729"/>
                    <a:pt x="849923" y="448001"/>
                    <a:pt x="849499" y="451818"/>
                  </a:cubicBezTo>
                  <a:cubicBezTo>
                    <a:pt x="848651" y="459451"/>
                    <a:pt x="844642" y="466390"/>
                    <a:pt x="842213" y="473676"/>
                  </a:cubicBezTo>
                  <a:lnTo>
                    <a:pt x="838570" y="484605"/>
                  </a:lnTo>
                  <a:cubicBezTo>
                    <a:pt x="837356" y="488248"/>
                    <a:pt x="838122" y="493404"/>
                    <a:pt x="834927" y="495534"/>
                  </a:cubicBezTo>
                  <a:lnTo>
                    <a:pt x="823998" y="502820"/>
                  </a:lnTo>
                  <a:cubicBezTo>
                    <a:pt x="821569" y="510106"/>
                    <a:pt x="822142" y="519247"/>
                    <a:pt x="816712" y="524678"/>
                  </a:cubicBezTo>
                  <a:cubicBezTo>
                    <a:pt x="814283" y="527107"/>
                    <a:pt x="812108" y="529819"/>
                    <a:pt x="809426" y="531965"/>
                  </a:cubicBezTo>
                  <a:cubicBezTo>
                    <a:pt x="799302" y="540065"/>
                    <a:pt x="793233" y="541828"/>
                    <a:pt x="780282" y="546537"/>
                  </a:cubicBezTo>
                  <a:cubicBezTo>
                    <a:pt x="769455" y="550474"/>
                    <a:pt x="758424" y="553823"/>
                    <a:pt x="747495" y="557466"/>
                  </a:cubicBezTo>
                  <a:cubicBezTo>
                    <a:pt x="743852" y="558680"/>
                    <a:pt x="740396" y="560835"/>
                    <a:pt x="736566" y="561109"/>
                  </a:cubicBezTo>
                  <a:lnTo>
                    <a:pt x="685563" y="564752"/>
                  </a:lnTo>
                  <a:cubicBezTo>
                    <a:pt x="668387" y="567615"/>
                    <a:pt x="664350" y="567690"/>
                    <a:pt x="649133" y="572038"/>
                  </a:cubicBezTo>
                  <a:cubicBezTo>
                    <a:pt x="645441" y="573093"/>
                    <a:pt x="642010" y="575173"/>
                    <a:pt x="638204" y="575681"/>
                  </a:cubicBezTo>
                  <a:cubicBezTo>
                    <a:pt x="623709" y="577614"/>
                    <a:pt x="609059" y="578110"/>
                    <a:pt x="594487" y="579324"/>
                  </a:cubicBezTo>
                  <a:cubicBezTo>
                    <a:pt x="569884" y="571123"/>
                    <a:pt x="600169" y="579324"/>
                    <a:pt x="561700" y="579324"/>
                  </a:cubicBezTo>
                  <a:cubicBezTo>
                    <a:pt x="555508" y="579324"/>
                    <a:pt x="549557" y="576895"/>
                    <a:pt x="543485" y="575681"/>
                  </a:cubicBezTo>
                  <a:cubicBezTo>
                    <a:pt x="539842" y="576895"/>
                    <a:pt x="536086" y="577811"/>
                    <a:pt x="532556" y="579324"/>
                  </a:cubicBezTo>
                  <a:cubicBezTo>
                    <a:pt x="527564" y="581463"/>
                    <a:pt x="523069" y="584703"/>
                    <a:pt x="517984" y="586610"/>
                  </a:cubicBezTo>
                  <a:cubicBezTo>
                    <a:pt x="513296" y="588368"/>
                    <a:pt x="508269" y="589039"/>
                    <a:pt x="503412" y="590253"/>
                  </a:cubicBezTo>
                  <a:cubicBezTo>
                    <a:pt x="442349" y="574987"/>
                    <a:pt x="535331" y="595804"/>
                    <a:pt x="474268" y="590253"/>
                  </a:cubicBezTo>
                  <a:cubicBezTo>
                    <a:pt x="452199" y="588247"/>
                    <a:pt x="408693" y="579324"/>
                    <a:pt x="408693" y="579324"/>
                  </a:cubicBezTo>
                  <a:cubicBezTo>
                    <a:pt x="367690" y="595725"/>
                    <a:pt x="418051" y="579324"/>
                    <a:pt x="350405" y="579324"/>
                  </a:cubicBezTo>
                  <a:cubicBezTo>
                    <a:pt x="335632" y="579324"/>
                    <a:pt x="321260" y="584181"/>
                    <a:pt x="306688" y="586610"/>
                  </a:cubicBezTo>
                  <a:cubicBezTo>
                    <a:pt x="303045" y="582967"/>
                    <a:pt x="300702" y="577135"/>
                    <a:pt x="295759" y="575681"/>
                  </a:cubicBezTo>
                  <a:cubicBezTo>
                    <a:pt x="281832" y="571585"/>
                    <a:pt x="226913" y="566611"/>
                    <a:pt x="208327" y="564752"/>
                  </a:cubicBezTo>
                  <a:cubicBezTo>
                    <a:pt x="203469" y="563538"/>
                    <a:pt x="198736" y="560611"/>
                    <a:pt x="193754" y="561109"/>
                  </a:cubicBezTo>
                  <a:cubicBezTo>
                    <a:pt x="186112" y="561873"/>
                    <a:pt x="171896" y="568395"/>
                    <a:pt x="171896" y="568395"/>
                  </a:cubicBezTo>
                  <a:lnTo>
                    <a:pt x="113608" y="561109"/>
                  </a:lnTo>
                  <a:cubicBezTo>
                    <a:pt x="107478" y="560233"/>
                    <a:pt x="101585" y="557466"/>
                    <a:pt x="95393" y="557466"/>
                  </a:cubicBezTo>
                  <a:cubicBezTo>
                    <a:pt x="91553" y="557466"/>
                    <a:pt x="88107" y="559895"/>
                    <a:pt x="84464" y="561109"/>
                  </a:cubicBezTo>
                  <a:cubicBezTo>
                    <a:pt x="80821" y="559895"/>
                    <a:pt x="77064" y="558979"/>
                    <a:pt x="73534" y="557466"/>
                  </a:cubicBezTo>
                  <a:cubicBezTo>
                    <a:pt x="42017" y="543959"/>
                    <a:pt x="73667" y="555082"/>
                    <a:pt x="48033" y="546537"/>
                  </a:cubicBezTo>
                  <a:cubicBezTo>
                    <a:pt x="45604" y="542894"/>
                    <a:pt x="43843" y="538704"/>
                    <a:pt x="40747" y="535608"/>
                  </a:cubicBezTo>
                  <a:cubicBezTo>
                    <a:pt x="33472" y="528333"/>
                    <a:pt x="20298" y="524514"/>
                    <a:pt x="11603" y="521035"/>
                  </a:cubicBezTo>
                  <a:cubicBezTo>
                    <a:pt x="10389" y="517392"/>
                    <a:pt x="9308" y="513702"/>
                    <a:pt x="7960" y="510106"/>
                  </a:cubicBezTo>
                  <a:cubicBezTo>
                    <a:pt x="5664" y="503983"/>
                    <a:pt x="1485" y="498380"/>
                    <a:pt x="674" y="491891"/>
                  </a:cubicBezTo>
                  <a:cubicBezTo>
                    <a:pt x="198" y="488081"/>
                    <a:pt x="3103" y="484605"/>
                    <a:pt x="4317" y="480962"/>
                  </a:cubicBezTo>
                  <a:cubicBezTo>
                    <a:pt x="-5398" y="451818"/>
                    <a:pt x="4317" y="488248"/>
                    <a:pt x="4317" y="459104"/>
                  </a:cubicBezTo>
                  <a:cubicBezTo>
                    <a:pt x="4317" y="455264"/>
                    <a:pt x="1888" y="451818"/>
                    <a:pt x="674" y="448175"/>
                  </a:cubicBezTo>
                  <a:cubicBezTo>
                    <a:pt x="1888" y="444532"/>
                    <a:pt x="3630" y="441024"/>
                    <a:pt x="4317" y="437246"/>
                  </a:cubicBezTo>
                  <a:cubicBezTo>
                    <a:pt x="4568" y="435864"/>
                    <a:pt x="6381" y="405006"/>
                    <a:pt x="11603" y="397173"/>
                  </a:cubicBezTo>
                  <a:cubicBezTo>
                    <a:pt x="14461" y="392886"/>
                    <a:pt x="18889" y="389886"/>
                    <a:pt x="22532" y="386243"/>
                  </a:cubicBezTo>
                  <a:cubicBezTo>
                    <a:pt x="23746" y="382600"/>
                    <a:pt x="24310" y="378671"/>
                    <a:pt x="26175" y="375314"/>
                  </a:cubicBezTo>
                  <a:lnTo>
                    <a:pt x="48033" y="342527"/>
                  </a:lnTo>
                  <a:cubicBezTo>
                    <a:pt x="50462" y="338884"/>
                    <a:pt x="53934" y="335752"/>
                    <a:pt x="55319" y="331598"/>
                  </a:cubicBezTo>
                  <a:cubicBezTo>
                    <a:pt x="56533" y="327955"/>
                    <a:pt x="56832" y="323864"/>
                    <a:pt x="58962" y="320669"/>
                  </a:cubicBezTo>
                  <a:cubicBezTo>
                    <a:pt x="61820" y="316382"/>
                    <a:pt x="66538" y="313652"/>
                    <a:pt x="69891" y="309740"/>
                  </a:cubicBezTo>
                  <a:cubicBezTo>
                    <a:pt x="73843" y="305130"/>
                    <a:pt x="77178" y="300025"/>
                    <a:pt x="80821" y="295168"/>
                  </a:cubicBezTo>
                  <a:cubicBezTo>
                    <a:pt x="89484" y="269180"/>
                    <a:pt x="77200" y="300601"/>
                    <a:pt x="95393" y="273310"/>
                  </a:cubicBezTo>
                  <a:cubicBezTo>
                    <a:pt x="112082" y="248275"/>
                    <a:pt x="78373" y="277877"/>
                    <a:pt x="113608" y="251451"/>
                  </a:cubicBezTo>
                  <a:cubicBezTo>
                    <a:pt x="117251" y="240522"/>
                    <a:pt x="118147" y="228249"/>
                    <a:pt x="124537" y="218664"/>
                  </a:cubicBezTo>
                  <a:cubicBezTo>
                    <a:pt x="126966" y="215021"/>
                    <a:pt x="130045" y="211736"/>
                    <a:pt x="131823" y="207735"/>
                  </a:cubicBezTo>
                  <a:cubicBezTo>
                    <a:pt x="134942" y="200717"/>
                    <a:pt x="134501" y="192021"/>
                    <a:pt x="139109" y="185877"/>
                  </a:cubicBezTo>
                  <a:cubicBezTo>
                    <a:pt x="142752" y="181020"/>
                    <a:pt x="147323" y="176736"/>
                    <a:pt x="150038" y="171305"/>
                  </a:cubicBezTo>
                  <a:cubicBezTo>
                    <a:pt x="173811" y="123760"/>
                    <a:pt x="153281" y="146205"/>
                    <a:pt x="171896" y="127588"/>
                  </a:cubicBezTo>
                  <a:cubicBezTo>
                    <a:pt x="175539" y="119088"/>
                    <a:pt x="179390" y="110674"/>
                    <a:pt x="182825" y="102087"/>
                  </a:cubicBezTo>
                  <a:cubicBezTo>
                    <a:pt x="184251" y="98522"/>
                    <a:pt x="184069" y="94157"/>
                    <a:pt x="186468" y="91158"/>
                  </a:cubicBezTo>
                  <a:cubicBezTo>
                    <a:pt x="189203" y="87739"/>
                    <a:pt x="193754" y="86301"/>
                    <a:pt x="197397" y="83872"/>
                  </a:cubicBezTo>
                  <a:cubicBezTo>
                    <a:pt x="198611" y="79015"/>
                    <a:pt x="198801" y="73778"/>
                    <a:pt x="201040" y="69300"/>
                  </a:cubicBezTo>
                  <a:cubicBezTo>
                    <a:pt x="212779" y="45823"/>
                    <a:pt x="210958" y="51287"/>
                    <a:pt x="226542" y="40156"/>
                  </a:cubicBezTo>
                  <a:cubicBezTo>
                    <a:pt x="245840" y="26372"/>
                    <a:pt x="234308" y="31496"/>
                    <a:pt x="252043" y="25584"/>
                  </a:cubicBezTo>
                  <a:cubicBezTo>
                    <a:pt x="255686" y="20727"/>
                    <a:pt x="259443" y="15953"/>
                    <a:pt x="262972" y="11012"/>
                  </a:cubicBezTo>
                  <a:cubicBezTo>
                    <a:pt x="265517" y="7449"/>
                    <a:pt x="266010" y="1144"/>
                    <a:pt x="270258" y="82"/>
                  </a:cubicBezTo>
                  <a:cubicBezTo>
                    <a:pt x="273590" y="-751"/>
                    <a:pt x="275115" y="4940"/>
                    <a:pt x="277544" y="7369"/>
                  </a:cubicBezTo>
                  <a:cubicBezTo>
                    <a:pt x="268911" y="20319"/>
                    <a:pt x="265401" y="1296"/>
                    <a:pt x="262972" y="82"/>
                  </a:cubicBezTo>
                  <a:close/>
                </a:path>
              </a:pathLst>
            </a:custGeom>
            <a:solidFill>
              <a:srgbClr val="DC498D"/>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400" b="1" i="0" u="none" strike="noStrike" kern="1200" cap="none" spc="0" normalizeH="0" baseline="0" noProof="0">
                <a:ln>
                  <a:noFill/>
                </a:ln>
                <a:solidFill>
                  <a:srgbClr val="5F5F5F"/>
                </a:solidFill>
                <a:effectLst/>
                <a:uLnTx/>
                <a:uFillTx/>
                <a:latin typeface="Calibri"/>
                <a:ea typeface="Calibri"/>
                <a:cs typeface="Calibri"/>
                <a:sym typeface="Calibri"/>
              </a:endParaRPr>
            </a:p>
          </p:txBody>
        </p:sp>
        <p:pic>
          <p:nvPicPr>
            <p:cNvPr id="44" name="Picture 43"/>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r="41879"/>
            <a:stretch/>
          </p:blipFill>
          <p:spPr>
            <a:xfrm>
              <a:off x="7589608" y="4012028"/>
              <a:ext cx="609613" cy="702745"/>
            </a:xfrm>
            <a:prstGeom prst="rect">
              <a:avLst/>
            </a:prstGeom>
          </p:spPr>
        </p:pic>
        <p:sp>
          <p:nvSpPr>
            <p:cNvPr id="45" name="Rectangle 44"/>
            <p:cNvSpPr/>
            <p:nvPr/>
          </p:nvSpPr>
          <p:spPr>
            <a:xfrm>
              <a:off x="7694107" y="4363400"/>
              <a:ext cx="280863"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latin typeface="PT Mono"/>
                  <a:ea typeface="PT Mono"/>
                  <a:cs typeface="PT Mono"/>
                  <a:sym typeface="PT Mono"/>
                </a:defRPr>
              </a:pPr>
              <a:r>
                <a:rPr kumimoji="0" lang="en-US" sz="1600" b="1" i="0" u="none" strike="noStrike" kern="1200" cap="none" spc="0" normalizeH="0" baseline="0" noProof="0">
                  <a:ln>
                    <a:noFill/>
                  </a:ln>
                  <a:solidFill>
                    <a:srgbClr val="FFFFFF"/>
                  </a:solidFill>
                  <a:effectLst/>
                  <a:uLnTx/>
                  <a:uFillTx/>
                  <a:latin typeface="PT Mono"/>
                  <a:ea typeface="PT Mono"/>
                  <a:cs typeface="PT Mono"/>
                  <a:sym typeface="PT Mono"/>
                </a:rPr>
                <a:t>A</a:t>
              </a:r>
            </a:p>
          </p:txBody>
        </p:sp>
      </p:grpSp>
      <p:sp>
        <p:nvSpPr>
          <p:cNvPr id="7" name="Oval 6"/>
          <p:cNvSpPr/>
          <p:nvPr/>
        </p:nvSpPr>
        <p:spPr>
          <a:xfrm>
            <a:off x="3529350" y="220486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EF866A"/>
                </a:solidFill>
                <a:latin typeface="PT Mono"/>
                <a:ea typeface="PT Mono"/>
                <a:cs typeface="PT Mono"/>
                <a:sym typeface="PT Mono"/>
              </a:rPr>
              <a:t>T</a:t>
            </a:r>
          </a:p>
        </p:txBody>
      </p:sp>
      <p:sp>
        <p:nvSpPr>
          <p:cNvPr id="55" name="Oval 54"/>
          <p:cNvSpPr/>
          <p:nvPr/>
        </p:nvSpPr>
        <p:spPr>
          <a:xfrm>
            <a:off x="3533707" y="256558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75BDD5"/>
                </a:solidFill>
                <a:latin typeface="PT Mono"/>
                <a:ea typeface="PT Mono"/>
                <a:cs typeface="PT Mono"/>
                <a:sym typeface="PT Mono"/>
              </a:rPr>
              <a:t>C</a:t>
            </a:r>
          </a:p>
        </p:txBody>
      </p:sp>
      <p:sp>
        <p:nvSpPr>
          <p:cNvPr id="57" name="Oval 56"/>
          <p:cNvSpPr/>
          <p:nvPr/>
        </p:nvSpPr>
        <p:spPr>
          <a:xfrm>
            <a:off x="3533707" y="291424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lIns="0" tIns="0" rIns="0" bIns="0" rtlCol="0" anchor="ctr"/>
          <a:lstStyle/>
          <a:p>
            <a:pPr lvl="0" algn="ctr">
              <a:defRPr>
                <a:latin typeface="PT Mono"/>
                <a:ea typeface="PT Mono"/>
                <a:cs typeface="PT Mono"/>
                <a:sym typeface="PT Mono"/>
              </a:defRPr>
            </a:pPr>
            <a:r>
              <a:rPr lang="en-US" sz="2000" b="1">
                <a:solidFill>
                  <a:srgbClr val="DE498D"/>
                </a:solidFill>
                <a:latin typeface="PT Mono"/>
                <a:ea typeface="PT Mono"/>
                <a:cs typeface="PT Mono"/>
                <a:sym typeface="PT Mono"/>
              </a:rPr>
              <a:t>A</a:t>
            </a:r>
          </a:p>
        </p:txBody>
      </p:sp>
      <p:sp>
        <p:nvSpPr>
          <p:cNvPr id="58" name="Oval 57"/>
          <p:cNvSpPr/>
          <p:nvPr/>
        </p:nvSpPr>
        <p:spPr>
          <a:xfrm>
            <a:off x="3537974" y="328079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7687CD"/>
                </a:solidFill>
                <a:latin typeface="PT Mono"/>
                <a:ea typeface="PT Mono"/>
                <a:cs typeface="PT Mono"/>
                <a:sym typeface="PT Mono"/>
              </a:rPr>
              <a:t>G</a:t>
            </a:r>
          </a:p>
        </p:txBody>
      </p:sp>
      <p:sp>
        <p:nvSpPr>
          <p:cNvPr id="59" name="Oval 58"/>
          <p:cNvSpPr/>
          <p:nvPr/>
        </p:nvSpPr>
        <p:spPr>
          <a:xfrm>
            <a:off x="3542331" y="3641513"/>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EF866A"/>
                </a:solidFill>
                <a:latin typeface="PT Mono"/>
                <a:ea typeface="PT Mono"/>
                <a:cs typeface="PT Mono"/>
                <a:sym typeface="PT Mono"/>
              </a:rPr>
              <a:t>T</a:t>
            </a:r>
            <a:endParaRPr lang="en-US" b="1">
              <a:solidFill>
                <a:srgbClr val="75BDD5"/>
              </a:solidFill>
              <a:latin typeface="PT Mono"/>
              <a:ea typeface="PT Mono"/>
              <a:cs typeface="PT Mono"/>
              <a:sym typeface="PT Mono"/>
            </a:endParaRPr>
          </a:p>
        </p:txBody>
      </p:sp>
      <p:sp>
        <p:nvSpPr>
          <p:cNvPr id="60" name="Oval 59"/>
          <p:cNvSpPr/>
          <p:nvPr/>
        </p:nvSpPr>
        <p:spPr>
          <a:xfrm>
            <a:off x="3542331" y="3990177"/>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DE498D"/>
                </a:solidFill>
                <a:latin typeface="PT Mono"/>
                <a:ea typeface="PT Mono"/>
                <a:cs typeface="PT Mono"/>
                <a:sym typeface="PT Mono"/>
              </a:rPr>
              <a:t>A</a:t>
            </a:r>
            <a:endParaRPr lang="en-US">
              <a:latin typeface="PT Mono"/>
              <a:ea typeface="PT Mono"/>
              <a:cs typeface="PT Mono"/>
              <a:sym typeface="PT Mono"/>
            </a:endParaRPr>
          </a:p>
        </p:txBody>
      </p:sp>
      <p:sp>
        <p:nvSpPr>
          <p:cNvPr id="61" name="Oval 60"/>
          <p:cNvSpPr/>
          <p:nvPr/>
        </p:nvSpPr>
        <p:spPr>
          <a:xfrm>
            <a:off x="3537974" y="4334370"/>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75BDD5"/>
                </a:solidFill>
                <a:latin typeface="PT Mono"/>
                <a:ea typeface="PT Mono"/>
                <a:cs typeface="PT Mono"/>
                <a:sym typeface="PT Mono"/>
              </a:rPr>
              <a:t>C</a:t>
            </a:r>
          </a:p>
        </p:txBody>
      </p:sp>
      <p:sp>
        <p:nvSpPr>
          <p:cNvPr id="62" name="Oval 61"/>
          <p:cNvSpPr/>
          <p:nvPr/>
        </p:nvSpPr>
        <p:spPr>
          <a:xfrm>
            <a:off x="3537974" y="4683034"/>
            <a:ext cx="336720" cy="33672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DE498D"/>
                </a:solidFill>
                <a:latin typeface="PT Mono"/>
                <a:ea typeface="PT Mono"/>
                <a:cs typeface="PT Mono"/>
                <a:sym typeface="PT Mono"/>
              </a:rPr>
              <a:t>A</a:t>
            </a:r>
            <a:endParaRPr lang="en-US">
              <a:latin typeface="PT Mono"/>
              <a:ea typeface="PT Mono"/>
              <a:cs typeface="PT Mono"/>
              <a:sym typeface="PT Mono"/>
            </a:endParaRPr>
          </a:p>
        </p:txBody>
      </p:sp>
      <p:sp>
        <p:nvSpPr>
          <p:cNvPr id="66" name="Oval 65"/>
          <p:cNvSpPr/>
          <p:nvPr/>
        </p:nvSpPr>
        <p:spPr>
          <a:xfrm>
            <a:off x="2099901" y="4635707"/>
            <a:ext cx="336720" cy="336720"/>
          </a:xfrm>
          <a:prstGeom prst="ellipse">
            <a:avLst/>
          </a:prstGeom>
          <a:ln>
            <a:solidFill>
              <a:srgbClr val="0432F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a:solidFill>
                  <a:srgbClr val="EF866A"/>
                </a:solidFill>
                <a:latin typeface="PT Mono"/>
                <a:ea typeface="PT Mono"/>
                <a:cs typeface="PT Mono"/>
                <a:sym typeface="PT Mono"/>
              </a:rPr>
              <a:t>T</a:t>
            </a:r>
          </a:p>
        </p:txBody>
      </p:sp>
      <p:pic>
        <p:nvPicPr>
          <p:cNvPr id="66562" name="Picture 2" descr="Image result for camera"/>
          <p:cNvPicPr>
            <a:picLocks noChangeAspect="1" noChangeArrowheads="1"/>
          </p:cNvPicPr>
          <p:nvPr/>
        </p:nvPicPr>
        <p:blipFill>
          <a:blip r:embed="rId4" cstate="print"/>
          <a:srcRect/>
          <a:stretch>
            <a:fillRect/>
          </a:stretch>
        </p:blipFill>
        <p:spPr bwMode="auto">
          <a:xfrm flipH="1">
            <a:off x="2398956" y="2955703"/>
            <a:ext cx="723392" cy="723392"/>
          </a:xfrm>
          <a:prstGeom prst="rect">
            <a:avLst/>
          </a:prstGeom>
          <a:noFill/>
          <a:extLst>
            <a:ext uri="{909E8E84-426E-40DD-AFC4-6F175D3DCCD1}">
              <a14:hiddenFill xmlns:a14="http://schemas.microsoft.com/office/drawing/2010/main">
                <a:solidFill>
                  <a:srgbClr val="FFFFFF"/>
                </a:solidFill>
              </a14:hiddenFill>
            </a:ext>
          </a:extLst>
        </p:spPr>
      </p:pic>
      <p:sp>
        <p:nvSpPr>
          <p:cNvPr id="8" name="Explosion 1 7"/>
          <p:cNvSpPr/>
          <p:nvPr/>
        </p:nvSpPr>
        <p:spPr>
          <a:xfrm>
            <a:off x="3056524" y="4418397"/>
            <a:ext cx="504056" cy="395790"/>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sp>
        <p:nvSpPr>
          <p:cNvPr id="10" name="Explosion 1 9"/>
          <p:cNvSpPr/>
          <p:nvPr/>
        </p:nvSpPr>
        <p:spPr>
          <a:xfrm>
            <a:off x="2745274" y="3072908"/>
            <a:ext cx="501514" cy="544609"/>
          </a:xfrm>
          <a:prstGeom prst="irregularSeal1">
            <a:avLst/>
          </a:prstGeom>
          <a:solidFill>
            <a:schemeClr val="bg1"/>
          </a:solidFill>
          <a:ln>
            <a:solidFill>
              <a:schemeClr val="accent3">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a:ea typeface="Calibri"/>
              <a:cs typeface="Calibri"/>
              <a:sym typeface="Calibri"/>
            </a:endParaRPr>
          </a:p>
        </p:txBody>
      </p:sp>
      <p:sp>
        <p:nvSpPr>
          <p:cNvPr id="11" name="TextBox 10"/>
          <p:cNvSpPr txBox="1"/>
          <p:nvPr/>
        </p:nvSpPr>
        <p:spPr>
          <a:xfrm>
            <a:off x="2292189" y="2467238"/>
            <a:ext cx="1016363" cy="523220"/>
          </a:xfrm>
          <a:prstGeom prst="rect">
            <a:avLst/>
          </a:prstGeom>
          <a:noFill/>
        </p:spPr>
        <p:txBody>
          <a:bodyPr wrap="square" rtlCol="0">
            <a:spAutoFit/>
          </a:bodyPr>
          <a:lstStyle/>
          <a:p>
            <a:pPr algn="ctr"/>
            <a:r>
              <a:rPr lang="en-US" sz="1400">
                <a:latin typeface="Calibri"/>
                <a:ea typeface="Calibri"/>
                <a:cs typeface="Calibri"/>
                <a:sym typeface="Calibri"/>
              </a:rPr>
              <a:t>Optical Sensor</a:t>
            </a:r>
          </a:p>
        </p:txBody>
      </p:sp>
      <p:pic>
        <p:nvPicPr>
          <p:cNvPr id="68" name="Picture 4" descr="https://www.compoundchem.com/wp-content/uploads/2015/03/The-Chemical-Structures-of-DNA-RNA-Aug-2018.png"/>
          <p:cNvPicPr>
            <a:picLocks noChangeAspect="1" noChangeArrowheads="1"/>
          </p:cNvPicPr>
          <p:nvPr/>
        </p:nvPicPr>
        <p:blipFill rotWithShape="1">
          <a:blip r:embed="rId5" cstate="print"/>
          <a:srcRect/>
          <a:stretch/>
        </p:blipFill>
        <p:spPr bwMode="auto">
          <a:xfrm>
            <a:off x="1737595" y="5223661"/>
            <a:ext cx="1898784" cy="92401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www.compoundchem.com/wp-content/uploads/2015/03/The-Chemical-Structures-of-DNA-RNA-Aug-2018.png"/>
          <p:cNvPicPr>
            <a:picLocks noChangeAspect="1" noChangeArrowheads="1"/>
          </p:cNvPicPr>
          <p:nvPr/>
        </p:nvPicPr>
        <p:blipFill rotWithShape="1">
          <a:blip r:embed="rId6" cstate="print"/>
          <a:srcRect/>
          <a:stretch/>
        </p:blipFill>
        <p:spPr bwMode="auto">
          <a:xfrm>
            <a:off x="3711092" y="5146661"/>
            <a:ext cx="1880384" cy="10780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1" name="Object 70"/>
          <p:cNvGraphicFramePr>
            <a:graphicFrameLocks noChangeAspect="1"/>
          </p:cNvGraphicFramePr>
          <p:nvPr/>
        </p:nvGraphicFramePr>
        <p:xfrm>
          <a:off x="5855251" y="3789040"/>
          <a:ext cx="4895872" cy="2150973"/>
        </p:xfrm>
        <a:graphic>
          <a:graphicData uri="http://schemas.openxmlformats.org/presentationml/2006/ole">
            <mc:AlternateContent xmlns:mc="http://schemas.openxmlformats.org/markup-compatibility/2006">
              <mc:Choice xmlns:v="urn:schemas-microsoft-com:vml" Requires="v">
                <p:oleObj name="Visio" r:id="rId7" imgW="3859192" imgH="1695803" progId="Visio.Drawing.11">
                  <p:embed/>
                </p:oleObj>
              </mc:Choice>
              <mc:Fallback>
                <p:oleObj name="Visio" r:id="rId7" imgW="3859192" imgH="1695803" progId="Visio.Drawing.11">
                  <p:embed/>
                  <p:pic>
                    <p:nvPicPr>
                      <p:cNvPr id="71" name="Object 70"/>
                      <p:cNvPicPr/>
                      <p:nvPr/>
                    </p:nvPicPr>
                    <p:blipFill>
                      <a:blip r:embed="rId8"/>
                      <a:stretch>
                        <a:fillRect/>
                      </a:stretch>
                    </p:blipFill>
                    <p:spPr>
                      <a:xfrm>
                        <a:off x="5855251" y="3789040"/>
                        <a:ext cx="4895872" cy="2150973"/>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A4FE7A4E-3CF3-7844-8015-BB8FC3EA060A}"/>
              </a:ext>
            </a:extLst>
          </p:cNvPr>
          <p:cNvSpPr txBox="1"/>
          <p:nvPr/>
        </p:nvSpPr>
        <p:spPr>
          <a:xfrm>
            <a:off x="7944170" y="5907160"/>
            <a:ext cx="2665038" cy="369332"/>
          </a:xfrm>
          <a:prstGeom prst="rect">
            <a:avLst/>
          </a:prstGeom>
          <a:noFill/>
        </p:spPr>
        <p:txBody>
          <a:bodyPr wrap="square" rtlCol="0">
            <a:spAutoFit/>
          </a:bodyPr>
          <a:lstStyle/>
          <a:p>
            <a:r>
              <a:rPr lang="en-US" sz="2000" dirty="0">
                <a:latin typeface="Calibri"/>
                <a:ea typeface="Calibri"/>
                <a:cs typeface="Calibri"/>
                <a:sym typeface="Calibri"/>
              </a:rPr>
              <a:t>Sequenced bases form a read</a:t>
            </a:r>
          </a:p>
        </p:txBody>
      </p:sp>
      <p:sp>
        <p:nvSpPr>
          <p:cNvPr id="12" name="Arc 11">
            <a:extLst>
              <a:ext uri="{FF2B5EF4-FFF2-40B4-BE49-F238E27FC236}">
                <a16:creationId xmlns:a16="http://schemas.microsoft.com/office/drawing/2014/main" id="{6EFAF209-7D27-9E46-9458-F8340B61B6B9}"/>
              </a:ext>
            </a:extLst>
          </p:cNvPr>
          <p:cNvSpPr/>
          <p:nvPr/>
        </p:nvSpPr>
        <p:spPr>
          <a:xfrm>
            <a:off x="10129746" y="5754934"/>
            <a:ext cx="245467" cy="254345"/>
          </a:xfrm>
          <a:prstGeom prst="arc">
            <a:avLst>
              <a:gd name="adj1" fmla="val 14644110"/>
              <a:gd name="adj2" fmla="val 3617865"/>
            </a:avLst>
          </a:prstGeom>
          <a:ln w="28575">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Calibri"/>
              <a:ea typeface="Calibri"/>
              <a:cs typeface="Calibri"/>
              <a:sym typeface="Calibri"/>
            </a:endParaRPr>
          </a:p>
        </p:txBody>
      </p:sp>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Sequencing using the Illumina Machines</a:t>
            </a:r>
          </a:p>
        </p:txBody>
      </p:sp>
      <p:sp>
        <p:nvSpPr>
          <p:cNvPr id="6656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20</a:t>
            </a:fld>
            <a:endParaRPr lang="en-US">
              <a:latin typeface="Garamond"/>
              <a:sym typeface="Garamond"/>
            </a:endParaRPr>
          </a:p>
        </p:txBody>
      </p:sp>
    </p:spTree>
    <p:extLst>
      <p:ext uri="{BB962C8B-B14F-4D97-AF65-F5344CB8AC3E}">
        <p14:creationId xmlns:p14="http://schemas.microsoft.com/office/powerpoint/2010/main" val="15703945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wipe(down)">
                                      <p:cBhvr>
                                        <p:cTn id="64" dur="500"/>
                                        <p:tgtEl>
                                          <p:spTgt spid="71"/>
                                        </p:tgtEl>
                                      </p:cBhvr>
                                    </p:animEffect>
                                  </p:childTnLst>
                                </p:cTn>
                              </p:par>
                              <p:par>
                                <p:cTn id="65" presetID="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9" grpId="0"/>
      <p:bldP spid="20" grpId="0"/>
      <p:bldP spid="21" grpId="0"/>
      <p:bldP spid="22" grpId="0"/>
      <p:bldP spid="23" grpId="0"/>
      <p:bldP spid="24" grpId="0"/>
      <p:bldP spid="25" grpId="0"/>
      <p:bldP spid="26" grpId="0"/>
      <p:bldP spid="27" grpId="0"/>
      <p:bldP spid="28" grpId="0"/>
      <p:bldP spid="6" grpId="0"/>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5D00E-67C7-D550-BD50-0E615A5E8481}"/>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30DC3239-38C7-A585-D5FD-30838ED54CEF}"/>
              </a:ext>
            </a:extLst>
          </p:cNvPr>
          <p:cNvGrpSpPr/>
          <p:nvPr/>
        </p:nvGrpSpPr>
        <p:grpSpPr>
          <a:xfrm>
            <a:off x="7397307" y="1268760"/>
            <a:ext cx="2073453" cy="4770872"/>
            <a:chOff x="5045341" y="1268760"/>
            <a:chExt cx="2073453" cy="4770872"/>
          </a:xfrm>
        </p:grpSpPr>
        <p:sp>
          <p:nvSpPr>
            <p:cNvPr id="26" name="Rounded Rectangle 25">
              <a:extLst>
                <a:ext uri="{FF2B5EF4-FFF2-40B4-BE49-F238E27FC236}">
                  <a16:creationId xmlns:a16="http://schemas.microsoft.com/office/drawing/2014/main" id="{B153CC56-77ED-1735-17AB-AEA282639386}"/>
                </a:ext>
              </a:extLst>
            </p:cNvPr>
            <p:cNvSpPr/>
            <p:nvPr/>
          </p:nvSpPr>
          <p:spPr>
            <a:xfrm>
              <a:off x="5045341"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latin typeface="Calibri"/>
                <a:ea typeface="Calibri"/>
                <a:cs typeface="Calibri"/>
                <a:sym typeface="Calibri"/>
              </a:endParaRPr>
            </a:p>
          </p:txBody>
        </p:sp>
        <p:pic>
          <p:nvPicPr>
            <p:cNvPr id="40" name="Picture 4" descr="https://lh6.googleusercontent.com/cU7Yrfv3u9LyUQtVL2U62ErDvDpRg99HyvkpVUOSA-0eOdy700IeNmTF1T62OlEWzc37rOiZxNjGkFzqviX-HY9B0g5wCBP0tDBNXQZB8CyrXrq3Tre0tL3Zxgib6fcdxiYrLE0W">
              <a:extLst>
                <a:ext uri="{FF2B5EF4-FFF2-40B4-BE49-F238E27FC236}">
                  <a16:creationId xmlns:a16="http://schemas.microsoft.com/office/drawing/2014/main" id="{042AE7D0-DB5F-4424-A579-2BFB1B013B2D}"/>
                </a:ext>
              </a:extLst>
            </p:cNvPr>
            <p:cNvPicPr>
              <a:picLocks noChangeAspect="1" noChangeArrowheads="1"/>
            </p:cNvPicPr>
            <p:nvPr/>
          </p:nvPicPr>
          <p:blipFill>
            <a:blip r:embed="rId3"/>
            <a:srcRect/>
            <a:stretch>
              <a:fillRect/>
            </a:stretch>
          </p:blipFill>
          <p:spPr bwMode="auto">
            <a:xfrm>
              <a:off x="5205570" y="2493255"/>
              <a:ext cx="1737490" cy="853232"/>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03298B4E-4DAE-C7A4-BC90-D56A5208B95C}"/>
                </a:ext>
              </a:extLst>
            </p:cNvPr>
            <p:cNvSpPr txBox="1"/>
            <p:nvPr/>
          </p:nvSpPr>
          <p:spPr>
            <a:xfrm>
              <a:off x="5453417" y="1268760"/>
              <a:ext cx="1257300" cy="400110"/>
            </a:xfrm>
            <a:prstGeom prst="rect">
              <a:avLst/>
            </a:prstGeom>
            <a:noFill/>
          </p:spPr>
          <p:txBody>
            <a:bodyPr wrap="square" rtlCol="0">
              <a:spAutoFit/>
            </a:bodyPr>
            <a:lstStyle/>
            <a:p>
              <a:pPr algn="ctr"/>
              <a:r>
                <a:rPr lang="en-US" sz="2000" b="1" dirty="0">
                  <a:latin typeface="Calibri"/>
                  <a:ea typeface="Calibri"/>
                  <a:cs typeface="Calibri"/>
                  <a:sym typeface="Calibri"/>
                </a:rPr>
                <a:t>Nanopore</a:t>
              </a:r>
              <a:endParaRPr lang="en-US" sz="1600" b="1" dirty="0">
                <a:latin typeface="Calibri"/>
                <a:ea typeface="Calibri"/>
                <a:cs typeface="Calibri"/>
                <a:sym typeface="Calibri"/>
              </a:endParaRPr>
            </a:p>
          </p:txBody>
        </p:sp>
        <p:cxnSp>
          <p:nvCxnSpPr>
            <p:cNvPr id="42" name="Straight Arrow Connector 41">
              <a:extLst>
                <a:ext uri="{FF2B5EF4-FFF2-40B4-BE49-F238E27FC236}">
                  <a16:creationId xmlns:a16="http://schemas.microsoft.com/office/drawing/2014/main" id="{1E317595-32F8-36E5-9F33-5EEED755EF7E}"/>
                </a:ext>
              </a:extLst>
            </p:cNvPr>
            <p:cNvCxnSpPr>
              <a:cxnSpLocks/>
            </p:cNvCxnSpPr>
            <p:nvPr/>
          </p:nvCxnSpPr>
          <p:spPr>
            <a:xfrm>
              <a:off x="5305994" y="4935911"/>
              <a:ext cx="154673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F7EABA5-E240-5DAF-CD19-73BEAB6B5619}"/>
                </a:ext>
              </a:extLst>
            </p:cNvPr>
            <p:cNvCxnSpPr>
              <a:cxnSpLocks/>
            </p:cNvCxnSpPr>
            <p:nvPr/>
          </p:nvCxnSpPr>
          <p:spPr>
            <a:xfrm flipV="1">
              <a:off x="5310366" y="3971667"/>
              <a:ext cx="0" cy="9721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7DA8F2DD-5BE3-3C1C-8C27-6A3742D1DB3C}"/>
                </a:ext>
              </a:extLst>
            </p:cNvPr>
            <p:cNvSpPr/>
            <p:nvPr/>
          </p:nvSpPr>
          <p:spPr>
            <a:xfrm>
              <a:off x="5935786" y="5575237"/>
              <a:ext cx="859913" cy="385047"/>
            </a:xfrm>
            <a:prstGeom prst="rect">
              <a:avLst/>
            </a:prstGeom>
          </p:spPr>
          <p:txBody>
            <a:bodyPr wrap="square">
              <a:spAutoFit/>
            </a:bodyPr>
            <a:lstStyle/>
            <a:p>
              <a:r>
                <a:rPr lang="en-US" sz="1600" dirty="0">
                  <a:latin typeface="Calibri"/>
                  <a:ea typeface="Calibri"/>
                  <a:cs typeface="Calibri"/>
                  <a:sym typeface="Calibri"/>
                </a:rPr>
                <a:t>.POD5</a:t>
              </a:r>
            </a:p>
          </p:txBody>
        </p:sp>
        <p:pic>
          <p:nvPicPr>
            <p:cNvPr id="45" name="Picture 44">
              <a:extLst>
                <a:ext uri="{FF2B5EF4-FFF2-40B4-BE49-F238E27FC236}">
                  <a16:creationId xmlns:a16="http://schemas.microsoft.com/office/drawing/2014/main" id="{962062BF-C911-E559-665C-B8A6417CE6F8}"/>
                </a:ext>
              </a:extLst>
            </p:cNvPr>
            <p:cNvPicPr>
              <a:picLocks noChangeAspect="1"/>
            </p:cNvPicPr>
            <p:nvPr/>
          </p:nvPicPr>
          <p:blipFill>
            <a:blip r:embed="rId4">
              <a:biLevel thresh="75000"/>
            </a:blip>
            <a:stretch>
              <a:fillRect/>
            </a:stretch>
          </p:blipFill>
          <p:spPr>
            <a:xfrm>
              <a:off x="5555330" y="5505177"/>
              <a:ext cx="385658" cy="463093"/>
            </a:xfrm>
            <a:prstGeom prst="rect">
              <a:avLst/>
            </a:prstGeom>
          </p:spPr>
        </p:pic>
        <p:sp>
          <p:nvSpPr>
            <p:cNvPr id="50" name="Rectangle 49">
              <a:extLst>
                <a:ext uri="{FF2B5EF4-FFF2-40B4-BE49-F238E27FC236}">
                  <a16:creationId xmlns:a16="http://schemas.microsoft.com/office/drawing/2014/main" id="{73F3E75E-3DD0-7FFC-9F20-A73189D21748}"/>
                </a:ext>
              </a:extLst>
            </p:cNvPr>
            <p:cNvSpPr/>
            <p:nvPr/>
          </p:nvSpPr>
          <p:spPr>
            <a:xfrm>
              <a:off x="5372521" y="5019554"/>
              <a:ext cx="1429565" cy="307777"/>
            </a:xfrm>
            <a:prstGeom prst="rect">
              <a:avLst/>
            </a:prstGeom>
          </p:spPr>
          <p:txBody>
            <a:bodyPr wrap="square">
              <a:spAutoFit/>
            </a:bodyPr>
            <a:lstStyle/>
            <a:p>
              <a:pPr algn="ctr" rtl="1"/>
              <a:r>
                <a:rPr lang="en-US" sz="1400" dirty="0">
                  <a:latin typeface="Calibri"/>
                  <a:ea typeface="Calibri"/>
                  <a:cs typeface="Calibri"/>
                  <a:sym typeface="Calibri"/>
                </a:rPr>
                <a:t>Electrical Signals</a:t>
              </a:r>
            </a:p>
          </p:txBody>
        </p:sp>
        <p:pic>
          <p:nvPicPr>
            <p:cNvPr id="70" name="Picture 69">
              <a:extLst>
                <a:ext uri="{FF2B5EF4-FFF2-40B4-BE49-F238E27FC236}">
                  <a16:creationId xmlns:a16="http://schemas.microsoft.com/office/drawing/2014/main" id="{FFDB3229-36B8-7FDF-D5BF-1474B82D421E}"/>
                </a:ext>
              </a:extLst>
            </p:cNvPr>
            <p:cNvPicPr>
              <a:picLocks noChangeAspect="1"/>
            </p:cNvPicPr>
            <p:nvPr/>
          </p:nvPicPr>
          <p:blipFill rotWithShape="1">
            <a:blip r:embed="rId5">
              <a:duotone>
                <a:prstClr val="black"/>
                <a:schemeClr val="accent1">
                  <a:tint val="45000"/>
                  <a:satMod val="400000"/>
                </a:schemeClr>
              </a:duotone>
            </a:blip>
            <a:srcRect l="20453" t="48541" r="16311" b="13085"/>
            <a:stretch/>
          </p:blipFill>
          <p:spPr>
            <a:xfrm>
              <a:off x="5319939" y="4128194"/>
              <a:ext cx="1502599" cy="698131"/>
            </a:xfrm>
            <a:prstGeom prst="rect">
              <a:avLst/>
            </a:prstGeom>
          </p:spPr>
        </p:pic>
      </p:grpSp>
      <p:grpSp>
        <p:nvGrpSpPr>
          <p:cNvPr id="6" name="Group 5">
            <a:extLst>
              <a:ext uri="{FF2B5EF4-FFF2-40B4-BE49-F238E27FC236}">
                <a16:creationId xmlns:a16="http://schemas.microsoft.com/office/drawing/2014/main" id="{23FA2A2E-EDA5-867E-D56B-77B0588E66E1}"/>
              </a:ext>
            </a:extLst>
          </p:cNvPr>
          <p:cNvGrpSpPr/>
          <p:nvPr/>
        </p:nvGrpSpPr>
        <p:grpSpPr>
          <a:xfrm>
            <a:off x="2788078" y="1268760"/>
            <a:ext cx="2073453" cy="4770872"/>
            <a:chOff x="2788078" y="1268760"/>
            <a:chExt cx="2073453" cy="4770872"/>
          </a:xfrm>
        </p:grpSpPr>
        <p:sp>
          <p:nvSpPr>
            <p:cNvPr id="25" name="Rounded Rectangle 24">
              <a:extLst>
                <a:ext uri="{FF2B5EF4-FFF2-40B4-BE49-F238E27FC236}">
                  <a16:creationId xmlns:a16="http://schemas.microsoft.com/office/drawing/2014/main" id="{8E188CAD-5D69-40C2-7838-A006F199CCBC}"/>
                </a:ext>
              </a:extLst>
            </p:cNvPr>
            <p:cNvSpPr/>
            <p:nvPr/>
          </p:nvSpPr>
          <p:spPr>
            <a:xfrm>
              <a:off x="2788078"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latin typeface="Calibri"/>
                <a:ea typeface="Calibri"/>
                <a:cs typeface="Calibri"/>
                <a:sym typeface="Calibri"/>
              </a:endParaRPr>
            </a:p>
          </p:txBody>
        </p:sp>
        <p:pic>
          <p:nvPicPr>
            <p:cNvPr id="35" name="Picture 2" descr="https://lh3.googleusercontent.com/pXzkiApAtJlm5wrNuiTbAOy2Uk4ZVfY0Q_GnJJA3UqXy5pvkQ1QR_Apim4HfguFVysBkMqZwXE--yuJ37rwRStfuwa6htyD-2J7iR4-29tcNX82kO8DNfIjbcVZcTZ-1ZZycuwRV">
              <a:extLst>
                <a:ext uri="{FF2B5EF4-FFF2-40B4-BE49-F238E27FC236}">
                  <a16:creationId xmlns:a16="http://schemas.microsoft.com/office/drawing/2014/main" id="{E5845619-EF43-575E-1B4E-8E59F68DD5DD}"/>
                </a:ext>
              </a:extLst>
            </p:cNvPr>
            <p:cNvPicPr>
              <a:picLocks noChangeAspect="1" noChangeArrowheads="1"/>
            </p:cNvPicPr>
            <p:nvPr/>
          </p:nvPicPr>
          <p:blipFill rotWithShape="1">
            <a:blip r:embed="rId6"/>
            <a:srcRect b="6004"/>
            <a:stretch/>
          </p:blipFill>
          <p:spPr bwMode="auto">
            <a:xfrm>
              <a:off x="2932558" y="1448710"/>
              <a:ext cx="1774708" cy="245773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464AE4B-0D57-4966-D28E-6E36C2AB7EA0}"/>
                </a:ext>
              </a:extLst>
            </p:cNvPr>
            <p:cNvSpPr txBox="1"/>
            <p:nvPr/>
          </p:nvSpPr>
          <p:spPr>
            <a:xfrm>
              <a:off x="2984082" y="1268760"/>
              <a:ext cx="1681444" cy="400110"/>
            </a:xfrm>
            <a:prstGeom prst="rect">
              <a:avLst/>
            </a:prstGeom>
            <a:noFill/>
          </p:spPr>
          <p:txBody>
            <a:bodyPr wrap="square" rtlCol="0">
              <a:spAutoFit/>
            </a:bodyPr>
            <a:lstStyle/>
            <a:p>
              <a:pPr algn="ctr"/>
              <a:r>
                <a:rPr lang="en-US" sz="2000" b="1" dirty="0">
                  <a:latin typeface="Calibri"/>
                  <a:ea typeface="Calibri"/>
                  <a:cs typeface="Calibri"/>
                  <a:sym typeface="Calibri"/>
                </a:rPr>
                <a:t>Illumina (SBS)</a:t>
              </a:r>
            </a:p>
          </p:txBody>
        </p:sp>
        <p:sp>
          <p:nvSpPr>
            <p:cNvPr id="37" name="TextBox 36">
              <a:extLst>
                <a:ext uri="{FF2B5EF4-FFF2-40B4-BE49-F238E27FC236}">
                  <a16:creationId xmlns:a16="http://schemas.microsoft.com/office/drawing/2014/main" id="{E5C1E156-AC76-1A68-5CB0-6CC6EA3307B3}"/>
                </a:ext>
              </a:extLst>
            </p:cNvPr>
            <p:cNvSpPr txBox="1"/>
            <p:nvPr/>
          </p:nvSpPr>
          <p:spPr>
            <a:xfrm>
              <a:off x="3659444" y="2194796"/>
              <a:ext cx="210099" cy="297537"/>
            </a:xfrm>
            <a:prstGeom prst="rect">
              <a:avLst/>
            </a:prstGeom>
            <a:noFill/>
          </p:spPr>
          <p:txBody>
            <a:bodyPr wrap="none" rtlCol="0">
              <a:spAutoFit/>
            </a:bodyPr>
            <a:lstStyle/>
            <a:p>
              <a:endParaRPr lang="en-US" sz="1050" dirty="0">
                <a:latin typeface="Calibri"/>
                <a:ea typeface="Calibri"/>
                <a:cs typeface="Calibri"/>
                <a:sym typeface="Calibri"/>
              </a:endParaRPr>
            </a:p>
          </p:txBody>
        </p:sp>
        <p:sp>
          <p:nvSpPr>
            <p:cNvPr id="38" name="Rectangle 37">
              <a:extLst>
                <a:ext uri="{FF2B5EF4-FFF2-40B4-BE49-F238E27FC236}">
                  <a16:creationId xmlns:a16="http://schemas.microsoft.com/office/drawing/2014/main" id="{7C9A59D0-47D1-2E80-D392-4D7F465C1313}"/>
                </a:ext>
              </a:extLst>
            </p:cNvPr>
            <p:cNvSpPr/>
            <p:nvPr/>
          </p:nvSpPr>
          <p:spPr>
            <a:xfrm>
              <a:off x="3507712" y="5575238"/>
              <a:ext cx="1298857" cy="385047"/>
            </a:xfrm>
            <a:prstGeom prst="rect">
              <a:avLst/>
            </a:prstGeom>
          </p:spPr>
          <p:txBody>
            <a:bodyPr wrap="square">
              <a:spAutoFit/>
            </a:bodyPr>
            <a:lstStyle/>
            <a:p>
              <a:r>
                <a:rPr lang="en-US" sz="1600" dirty="0">
                  <a:latin typeface="Calibri"/>
                  <a:ea typeface="Calibri"/>
                  <a:cs typeface="Calibri"/>
                  <a:sym typeface="Calibri"/>
                </a:rPr>
                <a:t>.BCL/.CBCL</a:t>
              </a:r>
            </a:p>
          </p:txBody>
        </p:sp>
        <p:pic>
          <p:nvPicPr>
            <p:cNvPr id="39" name="Picture 38">
              <a:extLst>
                <a:ext uri="{FF2B5EF4-FFF2-40B4-BE49-F238E27FC236}">
                  <a16:creationId xmlns:a16="http://schemas.microsoft.com/office/drawing/2014/main" id="{4AAAE6CE-C68F-40C2-A668-38DD54716160}"/>
                </a:ext>
              </a:extLst>
            </p:cNvPr>
            <p:cNvPicPr>
              <a:picLocks noChangeAspect="1"/>
            </p:cNvPicPr>
            <p:nvPr/>
          </p:nvPicPr>
          <p:blipFill>
            <a:blip r:embed="rId4">
              <a:biLevel thresh="75000"/>
            </a:blip>
            <a:stretch>
              <a:fillRect/>
            </a:stretch>
          </p:blipFill>
          <p:spPr>
            <a:xfrm>
              <a:off x="3120533" y="5505177"/>
              <a:ext cx="385658" cy="463093"/>
            </a:xfrm>
            <a:prstGeom prst="rect">
              <a:avLst/>
            </a:prstGeom>
          </p:spPr>
        </p:pic>
        <p:sp>
          <p:nvSpPr>
            <p:cNvPr id="69" name="Rectangle 68">
              <a:extLst>
                <a:ext uri="{FF2B5EF4-FFF2-40B4-BE49-F238E27FC236}">
                  <a16:creationId xmlns:a16="http://schemas.microsoft.com/office/drawing/2014/main" id="{FCF90F49-3DCF-38A8-A5B6-22B60C7C8DE0}"/>
                </a:ext>
              </a:extLst>
            </p:cNvPr>
            <p:cNvSpPr/>
            <p:nvPr/>
          </p:nvSpPr>
          <p:spPr>
            <a:xfrm>
              <a:off x="2897941" y="5117901"/>
              <a:ext cx="1876950" cy="350043"/>
            </a:xfrm>
            <a:prstGeom prst="rect">
              <a:avLst/>
            </a:prstGeom>
          </p:spPr>
          <p:txBody>
            <a:bodyPr wrap="square">
              <a:spAutoFit/>
            </a:bodyPr>
            <a:lstStyle/>
            <a:p>
              <a:pPr algn="ctr" rtl="1"/>
              <a:r>
                <a:rPr lang="en-US" sz="1400" dirty="0">
                  <a:latin typeface="Calibri"/>
                  <a:ea typeface="Calibri"/>
                  <a:cs typeface="Calibri"/>
                  <a:sym typeface="Calibri"/>
                </a:rPr>
                <a:t>Multiple images</a:t>
              </a:r>
            </a:p>
          </p:txBody>
        </p:sp>
        <p:pic>
          <p:nvPicPr>
            <p:cNvPr id="74" name="Picture 73">
              <a:extLst>
                <a:ext uri="{FF2B5EF4-FFF2-40B4-BE49-F238E27FC236}">
                  <a16:creationId xmlns:a16="http://schemas.microsoft.com/office/drawing/2014/main" id="{CE4964D7-EDDC-2079-0C2E-DF74E7A096C6}"/>
                </a:ext>
              </a:extLst>
            </p:cNvPr>
            <p:cNvPicPr>
              <a:picLocks noChangeAspect="1"/>
            </p:cNvPicPr>
            <p:nvPr/>
          </p:nvPicPr>
          <p:blipFill rotWithShape="1">
            <a:blip r:embed="rId7">
              <a:duotone>
                <a:prstClr val="black"/>
                <a:schemeClr val="accent6">
                  <a:tint val="45000"/>
                  <a:satMod val="400000"/>
                </a:schemeClr>
              </a:duotone>
            </a:blip>
            <a:srcRect t="1" b="16881"/>
            <a:stretch/>
          </p:blipFill>
          <p:spPr>
            <a:xfrm>
              <a:off x="3183160" y="4001240"/>
              <a:ext cx="1196651" cy="994652"/>
            </a:xfrm>
            <a:prstGeom prst="rect">
              <a:avLst/>
            </a:prstGeom>
          </p:spPr>
        </p:pic>
        <p:pic>
          <p:nvPicPr>
            <p:cNvPr id="75" name="Picture 74">
              <a:extLst>
                <a:ext uri="{FF2B5EF4-FFF2-40B4-BE49-F238E27FC236}">
                  <a16:creationId xmlns:a16="http://schemas.microsoft.com/office/drawing/2014/main" id="{CC1DE4DE-7553-F7F7-375B-253B217E5B25}"/>
                </a:ext>
              </a:extLst>
            </p:cNvPr>
            <p:cNvPicPr>
              <a:picLocks noChangeAspect="1"/>
            </p:cNvPicPr>
            <p:nvPr/>
          </p:nvPicPr>
          <p:blipFill rotWithShape="1">
            <a:blip r:embed="rId7">
              <a:duotone>
                <a:prstClr val="black"/>
                <a:srgbClr val="FF0000">
                  <a:tint val="45000"/>
                  <a:satMod val="400000"/>
                </a:srgbClr>
              </a:duotone>
            </a:blip>
            <a:srcRect t="1" b="16881"/>
            <a:stretch/>
          </p:blipFill>
          <p:spPr>
            <a:xfrm>
              <a:off x="3370282" y="4163107"/>
              <a:ext cx="1196651" cy="994652"/>
            </a:xfrm>
            <a:prstGeom prst="rect">
              <a:avLst/>
            </a:prstGeom>
          </p:spPr>
        </p:pic>
      </p:grpSp>
      <p:grpSp>
        <p:nvGrpSpPr>
          <p:cNvPr id="7" name="Group 6">
            <a:extLst>
              <a:ext uri="{FF2B5EF4-FFF2-40B4-BE49-F238E27FC236}">
                <a16:creationId xmlns:a16="http://schemas.microsoft.com/office/drawing/2014/main" id="{AD332CF0-ACAF-6EAB-04DD-E10AD8B83D9F}"/>
              </a:ext>
            </a:extLst>
          </p:cNvPr>
          <p:cNvGrpSpPr/>
          <p:nvPr/>
        </p:nvGrpSpPr>
        <p:grpSpPr>
          <a:xfrm>
            <a:off x="5092693" y="1268760"/>
            <a:ext cx="2073453" cy="4770872"/>
            <a:chOff x="7401546" y="1268760"/>
            <a:chExt cx="2073453" cy="4770872"/>
          </a:xfrm>
        </p:grpSpPr>
        <p:sp>
          <p:nvSpPr>
            <p:cNvPr id="27" name="Rounded Rectangle 26">
              <a:extLst>
                <a:ext uri="{FF2B5EF4-FFF2-40B4-BE49-F238E27FC236}">
                  <a16:creationId xmlns:a16="http://schemas.microsoft.com/office/drawing/2014/main" id="{00747550-E9C7-63A7-E83B-DAF0FB206AA7}"/>
                </a:ext>
              </a:extLst>
            </p:cNvPr>
            <p:cNvSpPr/>
            <p:nvPr/>
          </p:nvSpPr>
          <p:spPr>
            <a:xfrm>
              <a:off x="7401546"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1933224" rtl="0" eaLnBrk="1" latinLnBrk="0" hangingPunct="1"/>
              <a:endParaRPr lang="en-US" sz="1050" dirty="0">
                <a:latin typeface="Calibri"/>
                <a:ea typeface="Calibri"/>
                <a:cs typeface="Calibri"/>
                <a:sym typeface="Calibri"/>
              </a:endParaRPr>
            </a:p>
          </p:txBody>
        </p:sp>
        <p:pic>
          <p:nvPicPr>
            <p:cNvPr id="46" name="Picture 45">
              <a:extLst>
                <a:ext uri="{FF2B5EF4-FFF2-40B4-BE49-F238E27FC236}">
                  <a16:creationId xmlns:a16="http://schemas.microsoft.com/office/drawing/2014/main" id="{DFCDE2A7-C253-C1A3-0822-1B35B3C4A6AD}"/>
                </a:ext>
              </a:extLst>
            </p:cNvPr>
            <p:cNvPicPr>
              <a:picLocks noChangeAspect="1"/>
            </p:cNvPicPr>
            <p:nvPr/>
          </p:nvPicPr>
          <p:blipFill rotWithShape="1">
            <a:blip r:embed="rId8"/>
            <a:srcRect l="16883" r="16995"/>
            <a:stretch/>
          </p:blipFill>
          <p:spPr>
            <a:xfrm>
              <a:off x="7557814" y="1578348"/>
              <a:ext cx="1585890" cy="2467111"/>
            </a:xfrm>
            <a:prstGeom prst="rect">
              <a:avLst/>
            </a:prstGeom>
          </p:spPr>
        </p:pic>
        <p:sp>
          <p:nvSpPr>
            <p:cNvPr id="47" name="TextBox 46">
              <a:extLst>
                <a:ext uri="{FF2B5EF4-FFF2-40B4-BE49-F238E27FC236}">
                  <a16:creationId xmlns:a16="http://schemas.microsoft.com/office/drawing/2014/main" id="{24ED6DEB-ED61-1A0B-705D-5D9A423D5C90}"/>
                </a:ext>
              </a:extLst>
            </p:cNvPr>
            <p:cNvSpPr txBox="1"/>
            <p:nvPr/>
          </p:nvSpPr>
          <p:spPr>
            <a:xfrm>
              <a:off x="7560322" y="1268760"/>
              <a:ext cx="1755901" cy="400110"/>
            </a:xfrm>
            <a:prstGeom prst="rect">
              <a:avLst/>
            </a:prstGeom>
            <a:noFill/>
          </p:spPr>
          <p:txBody>
            <a:bodyPr wrap="square" rtlCol="0">
              <a:spAutoFit/>
            </a:bodyPr>
            <a:lstStyle/>
            <a:p>
              <a:pPr algn="ctr"/>
              <a:r>
                <a:rPr lang="en-US" sz="2000" b="1" dirty="0">
                  <a:latin typeface="Calibri"/>
                  <a:ea typeface="Calibri"/>
                  <a:cs typeface="Calibri"/>
                  <a:sym typeface="Calibri"/>
                </a:rPr>
                <a:t>PacBio (SMRT)</a:t>
              </a:r>
            </a:p>
          </p:txBody>
        </p:sp>
        <p:sp>
          <p:nvSpPr>
            <p:cNvPr id="48" name="Rectangle 47">
              <a:extLst>
                <a:ext uri="{FF2B5EF4-FFF2-40B4-BE49-F238E27FC236}">
                  <a16:creationId xmlns:a16="http://schemas.microsoft.com/office/drawing/2014/main" id="{70CED6AA-2182-A34B-6EF8-01951391C221}"/>
                </a:ext>
              </a:extLst>
            </p:cNvPr>
            <p:cNvSpPr/>
            <p:nvPr/>
          </p:nvSpPr>
          <p:spPr>
            <a:xfrm>
              <a:off x="7550664" y="5117900"/>
              <a:ext cx="1684312" cy="350043"/>
            </a:xfrm>
            <a:prstGeom prst="rect">
              <a:avLst/>
            </a:prstGeom>
          </p:spPr>
          <p:txBody>
            <a:bodyPr wrap="square">
              <a:spAutoFit/>
            </a:bodyPr>
            <a:lstStyle/>
            <a:p>
              <a:pPr algn="ctr" rtl="1"/>
              <a:r>
                <a:rPr lang="en-US" sz="1400" dirty="0">
                  <a:latin typeface="Calibri"/>
                  <a:ea typeface="Calibri"/>
                  <a:cs typeface="Calibri"/>
                  <a:sym typeface="Calibri"/>
                </a:rPr>
                <a:t>Fluorescence pulses</a:t>
              </a:r>
            </a:p>
          </p:txBody>
        </p:sp>
        <p:pic>
          <p:nvPicPr>
            <p:cNvPr id="49" name="Picture 48">
              <a:extLst>
                <a:ext uri="{FF2B5EF4-FFF2-40B4-BE49-F238E27FC236}">
                  <a16:creationId xmlns:a16="http://schemas.microsoft.com/office/drawing/2014/main" id="{C6C7F541-0D50-6104-E231-0734B760CE0E}"/>
                </a:ext>
              </a:extLst>
            </p:cNvPr>
            <p:cNvPicPr>
              <a:picLocks noChangeAspect="1"/>
            </p:cNvPicPr>
            <p:nvPr/>
          </p:nvPicPr>
          <p:blipFill>
            <a:blip r:embed="rId4">
              <a:biLevel thresh="75000"/>
            </a:blip>
            <a:stretch>
              <a:fillRect/>
            </a:stretch>
          </p:blipFill>
          <p:spPr>
            <a:xfrm>
              <a:off x="7869892" y="5505177"/>
              <a:ext cx="385658" cy="463093"/>
            </a:xfrm>
            <a:prstGeom prst="rect">
              <a:avLst/>
            </a:prstGeom>
          </p:spPr>
        </p:pic>
        <p:sp>
          <p:nvSpPr>
            <p:cNvPr id="56" name="Rectangle 55">
              <a:extLst>
                <a:ext uri="{FF2B5EF4-FFF2-40B4-BE49-F238E27FC236}">
                  <a16:creationId xmlns:a16="http://schemas.microsoft.com/office/drawing/2014/main" id="{1EF0473E-84FE-C149-668C-C548CB147188}"/>
                </a:ext>
              </a:extLst>
            </p:cNvPr>
            <p:cNvSpPr/>
            <p:nvPr/>
          </p:nvSpPr>
          <p:spPr>
            <a:xfrm>
              <a:off x="8246127" y="5575237"/>
              <a:ext cx="758183" cy="385047"/>
            </a:xfrm>
            <a:prstGeom prst="rect">
              <a:avLst/>
            </a:prstGeom>
          </p:spPr>
          <p:txBody>
            <a:bodyPr wrap="square">
              <a:spAutoFit/>
            </a:bodyPr>
            <a:lstStyle/>
            <a:p>
              <a:r>
                <a:rPr lang="en-US" sz="1600" dirty="0">
                  <a:latin typeface="Calibri"/>
                  <a:ea typeface="Calibri"/>
                  <a:cs typeface="Calibri"/>
                  <a:sym typeface="Calibri"/>
                </a:rPr>
                <a:t>.BAM</a:t>
              </a:r>
            </a:p>
          </p:txBody>
        </p:sp>
        <p:pic>
          <p:nvPicPr>
            <p:cNvPr id="76" name="Picture 75">
              <a:extLst>
                <a:ext uri="{FF2B5EF4-FFF2-40B4-BE49-F238E27FC236}">
                  <a16:creationId xmlns:a16="http://schemas.microsoft.com/office/drawing/2014/main" id="{656C9FEE-2C1D-93B1-A382-A53C6994A4D2}"/>
                </a:ext>
              </a:extLst>
            </p:cNvPr>
            <p:cNvPicPr>
              <a:picLocks noChangeAspect="1"/>
            </p:cNvPicPr>
            <p:nvPr/>
          </p:nvPicPr>
          <p:blipFill rotWithShape="1">
            <a:blip r:embed="rId7"/>
            <a:srcRect l="12654" t="42388" r="51444" b="28371"/>
            <a:stretch/>
          </p:blipFill>
          <p:spPr>
            <a:xfrm>
              <a:off x="8373567" y="4355652"/>
              <a:ext cx="695674" cy="566612"/>
            </a:xfrm>
            <a:prstGeom prst="rect">
              <a:avLst/>
            </a:prstGeom>
          </p:spPr>
        </p:pic>
        <p:pic>
          <p:nvPicPr>
            <p:cNvPr id="77" name="Picture 76">
              <a:extLst>
                <a:ext uri="{FF2B5EF4-FFF2-40B4-BE49-F238E27FC236}">
                  <a16:creationId xmlns:a16="http://schemas.microsoft.com/office/drawing/2014/main" id="{1A377E81-DD9F-40D2-045D-C0B87DC95F4D}"/>
                </a:ext>
              </a:extLst>
            </p:cNvPr>
            <p:cNvPicPr>
              <a:picLocks noChangeAspect="1"/>
            </p:cNvPicPr>
            <p:nvPr/>
          </p:nvPicPr>
          <p:blipFill rotWithShape="1">
            <a:blip r:embed="rId7"/>
            <a:srcRect l="12654" t="42389" r="51444" b="28369"/>
            <a:stretch/>
          </p:blipFill>
          <p:spPr>
            <a:xfrm>
              <a:off x="7621220" y="4355650"/>
              <a:ext cx="695674" cy="566612"/>
            </a:xfrm>
            <a:prstGeom prst="rect">
              <a:avLst/>
            </a:prstGeom>
          </p:spPr>
        </p:pic>
        <p:pic>
          <p:nvPicPr>
            <p:cNvPr id="78" name="Picture 77">
              <a:extLst>
                <a:ext uri="{FF2B5EF4-FFF2-40B4-BE49-F238E27FC236}">
                  <a16:creationId xmlns:a16="http://schemas.microsoft.com/office/drawing/2014/main" id="{2CBCE096-5727-288B-F275-B831C4A69D53}"/>
                </a:ext>
              </a:extLst>
            </p:cNvPr>
            <p:cNvPicPr>
              <a:picLocks noChangeAspect="1"/>
            </p:cNvPicPr>
            <p:nvPr/>
          </p:nvPicPr>
          <p:blipFill rotWithShape="1">
            <a:blip r:embed="rId9"/>
            <a:srcRect l="37994" t="-2461" r="20225"/>
            <a:stretch/>
          </p:blipFill>
          <p:spPr>
            <a:xfrm>
              <a:off x="7552057" y="4153268"/>
              <a:ext cx="1626365" cy="931023"/>
            </a:xfrm>
            <a:prstGeom prst="rect">
              <a:avLst/>
            </a:prstGeom>
          </p:spPr>
        </p:pic>
      </p:grpSp>
      <p:sp>
        <p:nvSpPr>
          <p:cNvPr id="2" name="Title 1">
            <a:extLst>
              <a:ext uri="{FF2B5EF4-FFF2-40B4-BE49-F238E27FC236}">
                <a16:creationId xmlns:a16="http://schemas.microsoft.com/office/drawing/2014/main" id="{7353B073-8829-06C9-AED7-8F3890D1A6E4}"/>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Different Raw Sequencing Data</a:t>
            </a:r>
          </a:p>
        </p:txBody>
      </p:sp>
      <p:sp>
        <p:nvSpPr>
          <p:cNvPr id="80" name="Slide Number Placeholder 2">
            <a:extLst>
              <a:ext uri="{FF2B5EF4-FFF2-40B4-BE49-F238E27FC236}">
                <a16:creationId xmlns:a16="http://schemas.microsoft.com/office/drawing/2014/main" id="{59D9F3E1-E859-113F-205D-D67E42AC68DE}"/>
              </a:ext>
            </a:extLst>
          </p:cNvPr>
          <p:cNvSpPr>
            <a:spLocks noGrp="1"/>
          </p:cNvSpPr>
          <p:nvPr>
            <p:ph type="sldNum" sz="quarter" idx="12"/>
          </p:nvPr>
        </p:nvSpPr>
        <p:spPr/>
        <p:txBody>
          <a:bodyPr/>
          <a:lstStyle/>
          <a:p>
            <a:fld id="{926C5CFF-FC03-5F4C-B716-CBEBB43E48DE}" type="slidenum">
              <a:rPr lang="en-US">
                <a:latin typeface="Garamond"/>
                <a:sym typeface="Garamond"/>
              </a:rPr>
              <a:t>21</a:t>
            </a:fld>
            <a:endParaRPr lang="en-US">
              <a:latin typeface="Garamond"/>
              <a:sym typeface="Garamond"/>
            </a:endParaRPr>
          </a:p>
        </p:txBody>
      </p:sp>
      <p:sp>
        <p:nvSpPr>
          <p:cNvPr id="3" name="Rounded Rectangle 2">
            <a:extLst>
              <a:ext uri="{FF2B5EF4-FFF2-40B4-BE49-F238E27FC236}">
                <a16:creationId xmlns:a16="http://schemas.microsoft.com/office/drawing/2014/main" id="{6E235CEB-52BC-6EB1-5EE1-D1C83E608149}"/>
              </a:ext>
            </a:extLst>
          </p:cNvPr>
          <p:cNvSpPr/>
          <p:nvPr/>
        </p:nvSpPr>
        <p:spPr>
          <a:xfrm>
            <a:off x="2665379" y="1148721"/>
            <a:ext cx="2299429" cy="4989432"/>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4" name="Rounded Rectangle 3">
            <a:extLst>
              <a:ext uri="{FF2B5EF4-FFF2-40B4-BE49-F238E27FC236}">
                <a16:creationId xmlns:a16="http://schemas.microsoft.com/office/drawing/2014/main" id="{23B2DFD7-BC76-C6A3-3E6C-2EBFDAD56732}"/>
              </a:ext>
            </a:extLst>
          </p:cNvPr>
          <p:cNvSpPr/>
          <p:nvPr/>
        </p:nvSpPr>
        <p:spPr>
          <a:xfrm>
            <a:off x="4974307" y="1163996"/>
            <a:ext cx="2299429" cy="4989432"/>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Tree>
    <p:extLst>
      <p:ext uri="{BB962C8B-B14F-4D97-AF65-F5344CB8AC3E}">
        <p14:creationId xmlns:p14="http://schemas.microsoft.com/office/powerpoint/2010/main" val="1109960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p:blipFill>
        <p:spPr>
          <a:xfrm>
            <a:off x="5614988" y="3622495"/>
            <a:ext cx="5805691" cy="2345499"/>
          </a:xfrm>
          <a:prstGeom prst="rect">
            <a:avLst/>
          </a:prstGeom>
        </p:spPr>
      </p:pic>
      <p:sp>
        <p:nvSpPr>
          <p:cNvPr id="2" name="Repeated passes over the same DNA insert produce one HiFi read.">
            <a:extLst>
              <a:ext uri="{FF2B5EF4-FFF2-40B4-BE49-F238E27FC236}">
                <a16:creationId xmlns:a16="http://schemas.microsoft.com/office/drawing/2014/main" id="{BBAC0B2E-7AF1-456A-817C-68AF53C09876}"/>
              </a:ext>
            </a:extLst>
          </p:cNvPr>
          <p:cNvSpPr>
            <a:spLocks noGrp="1"/>
          </p:cNvSpPr>
          <p:nvPr/>
        </p:nvSpPr>
        <p:spPr>
          <a:xfrm>
            <a:off x="523875" y="6000750"/>
            <a:ext cx="11096625" cy="647700"/>
          </a:xfrm>
          <a:prstGeom prst="rect">
            <a:avLst/>
          </a:prstGeom>
          <a:noFill/>
          <a:ln w="0">
            <a:noFill/>
          </a:ln>
        </p:spPr>
        <p:txBody>
          <a:bodyPr wrap="square" lIns="0" tIns="0" rIns="0" bIns="0" anchor="t">
            <a:noAutofit/>
          </a:bodyPr>
          <a:lstStyle/>
          <a:p>
            <a:pPr algn="l">
              <a:defRPr sz="2800" b="0">
                <a:solidFill>
                  <a:srgbClr val="000000"/>
                </a:solidFill>
                <a:latin typeface="Calibri"/>
                <a:ea typeface="Calibri"/>
                <a:cs typeface="Calibri"/>
                <a:sym typeface="Calibri"/>
              </a:defRPr>
            </a:pPr>
            <a:r>
              <a:rPr sz="2800" b="0" dirty="0">
                <a:solidFill>
                  <a:srgbClr val="000000"/>
                </a:solidFill>
                <a:latin typeface="Calibri"/>
                <a:ea typeface="Calibri"/>
                <a:cs typeface="Calibri"/>
                <a:sym typeface="Calibri"/>
              </a:rPr>
              <a:t>Repeated passes over the same DNA insert produce one HiFi read</a:t>
            </a:r>
          </a:p>
        </p:txBody>
      </p:sp>
      <p:sp>
        <p:nvSpPr>
          <p:cNvPr id="4"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PacBio HiFi Sequencing</a:t>
            </a:r>
          </a:p>
        </p:txBody>
      </p:sp>
      <p:sp>
        <p:nvSpPr>
          <p:cNvPr id="5"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22</a:t>
            </a:fld>
            <a:endParaRPr lang="en-US">
              <a:latin typeface="Garamond"/>
              <a:sym typeface="Garamond"/>
            </a:endParaRPr>
          </a:p>
        </p:txBody>
      </p:sp>
      <p:pic>
        <p:nvPicPr>
          <p:cNvPr id="7" name="Picture 6">
            <a:extLst>
              <a:ext uri="{FF2B5EF4-FFF2-40B4-BE49-F238E27FC236}">
                <a16:creationId xmlns:a16="http://schemas.microsoft.com/office/drawing/2014/main" id="{1F2F562B-783C-E4C0-0B14-0B6F137F9B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875" y="1129608"/>
            <a:ext cx="7160843" cy="2492887"/>
          </a:xfrm>
          <a:prstGeom prst="rect">
            <a:avLst/>
          </a:prstGeom>
        </p:spPr>
      </p:pic>
    </p:spTree>
    <p:extLst>
      <p:ext uri="{BB962C8B-B14F-4D97-AF65-F5344CB8AC3E}">
        <p14:creationId xmlns:p14="http://schemas.microsoft.com/office/powerpoint/2010/main" val="162237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1333E-DBE0-5F81-6877-C5448413AB92}"/>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733D46C-C554-4B94-E3AF-80DB7331D68A}"/>
              </a:ext>
            </a:extLst>
          </p:cNvPr>
          <p:cNvGrpSpPr/>
          <p:nvPr/>
        </p:nvGrpSpPr>
        <p:grpSpPr>
          <a:xfrm>
            <a:off x="7397307" y="1268760"/>
            <a:ext cx="2073453" cy="4770872"/>
            <a:chOff x="5045341" y="1268760"/>
            <a:chExt cx="2073453" cy="4770872"/>
          </a:xfrm>
        </p:grpSpPr>
        <p:sp>
          <p:nvSpPr>
            <p:cNvPr id="26" name="Rounded Rectangle 25">
              <a:extLst>
                <a:ext uri="{FF2B5EF4-FFF2-40B4-BE49-F238E27FC236}">
                  <a16:creationId xmlns:a16="http://schemas.microsoft.com/office/drawing/2014/main" id="{2C75CEDA-5BF9-A17E-B309-1073FE0614FB}"/>
                </a:ext>
              </a:extLst>
            </p:cNvPr>
            <p:cNvSpPr/>
            <p:nvPr/>
          </p:nvSpPr>
          <p:spPr>
            <a:xfrm>
              <a:off x="5045341"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latin typeface="Calibri"/>
                <a:ea typeface="Calibri"/>
                <a:cs typeface="Calibri"/>
                <a:sym typeface="Calibri"/>
              </a:endParaRPr>
            </a:p>
          </p:txBody>
        </p:sp>
        <p:pic>
          <p:nvPicPr>
            <p:cNvPr id="40" name="Picture 4" descr="https://lh6.googleusercontent.com/cU7Yrfv3u9LyUQtVL2U62ErDvDpRg99HyvkpVUOSA-0eOdy700IeNmTF1T62OlEWzc37rOiZxNjGkFzqviX-HY9B0g5wCBP0tDBNXQZB8CyrXrq3Tre0tL3Zxgib6fcdxiYrLE0W">
              <a:extLst>
                <a:ext uri="{FF2B5EF4-FFF2-40B4-BE49-F238E27FC236}">
                  <a16:creationId xmlns:a16="http://schemas.microsoft.com/office/drawing/2014/main" id="{AEEE2E08-55A3-49B8-13DA-D92696C4248C}"/>
                </a:ext>
              </a:extLst>
            </p:cNvPr>
            <p:cNvPicPr>
              <a:picLocks noChangeAspect="1" noChangeArrowheads="1"/>
            </p:cNvPicPr>
            <p:nvPr/>
          </p:nvPicPr>
          <p:blipFill>
            <a:blip r:embed="rId3"/>
            <a:srcRect/>
            <a:stretch>
              <a:fillRect/>
            </a:stretch>
          </p:blipFill>
          <p:spPr bwMode="auto">
            <a:xfrm>
              <a:off x="5205570" y="2493255"/>
              <a:ext cx="1737490" cy="853232"/>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88CF69BB-680B-AEDA-8DA1-03FB32D9A3A6}"/>
                </a:ext>
              </a:extLst>
            </p:cNvPr>
            <p:cNvSpPr txBox="1"/>
            <p:nvPr/>
          </p:nvSpPr>
          <p:spPr>
            <a:xfrm>
              <a:off x="5453417" y="1268760"/>
              <a:ext cx="1257300" cy="400110"/>
            </a:xfrm>
            <a:prstGeom prst="rect">
              <a:avLst/>
            </a:prstGeom>
            <a:noFill/>
          </p:spPr>
          <p:txBody>
            <a:bodyPr wrap="square" rtlCol="0">
              <a:spAutoFit/>
            </a:bodyPr>
            <a:lstStyle/>
            <a:p>
              <a:pPr algn="ctr"/>
              <a:r>
                <a:rPr lang="en-US" sz="2000" b="1" dirty="0">
                  <a:latin typeface="Calibri"/>
                  <a:ea typeface="Calibri"/>
                  <a:cs typeface="Calibri"/>
                  <a:sym typeface="Calibri"/>
                </a:rPr>
                <a:t>Nanopore</a:t>
              </a:r>
              <a:endParaRPr lang="en-US" sz="1600" b="1" dirty="0">
                <a:latin typeface="Calibri"/>
                <a:ea typeface="Calibri"/>
                <a:cs typeface="Calibri"/>
                <a:sym typeface="Calibri"/>
              </a:endParaRPr>
            </a:p>
          </p:txBody>
        </p:sp>
        <p:cxnSp>
          <p:nvCxnSpPr>
            <p:cNvPr id="42" name="Straight Arrow Connector 41">
              <a:extLst>
                <a:ext uri="{FF2B5EF4-FFF2-40B4-BE49-F238E27FC236}">
                  <a16:creationId xmlns:a16="http://schemas.microsoft.com/office/drawing/2014/main" id="{4349AD1F-D5FD-0156-7E09-FD34BD125FD4}"/>
                </a:ext>
              </a:extLst>
            </p:cNvPr>
            <p:cNvCxnSpPr>
              <a:cxnSpLocks/>
            </p:cNvCxnSpPr>
            <p:nvPr/>
          </p:nvCxnSpPr>
          <p:spPr>
            <a:xfrm>
              <a:off x="5305994" y="4935911"/>
              <a:ext cx="154673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658F9D8-4B05-C8F2-6852-5590037F04BC}"/>
                </a:ext>
              </a:extLst>
            </p:cNvPr>
            <p:cNvCxnSpPr>
              <a:cxnSpLocks/>
            </p:cNvCxnSpPr>
            <p:nvPr/>
          </p:nvCxnSpPr>
          <p:spPr>
            <a:xfrm flipV="1">
              <a:off x="5310366" y="3971667"/>
              <a:ext cx="0" cy="9721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0634B33E-449E-D0D8-24E9-FAACEC2C4147}"/>
                </a:ext>
              </a:extLst>
            </p:cNvPr>
            <p:cNvSpPr/>
            <p:nvPr/>
          </p:nvSpPr>
          <p:spPr>
            <a:xfrm>
              <a:off x="5935786" y="5575237"/>
              <a:ext cx="859913" cy="385047"/>
            </a:xfrm>
            <a:prstGeom prst="rect">
              <a:avLst/>
            </a:prstGeom>
          </p:spPr>
          <p:txBody>
            <a:bodyPr wrap="square">
              <a:spAutoFit/>
            </a:bodyPr>
            <a:lstStyle/>
            <a:p>
              <a:r>
                <a:rPr lang="en-US" sz="1600" dirty="0">
                  <a:latin typeface="Calibri"/>
                  <a:ea typeface="Calibri"/>
                  <a:cs typeface="Calibri"/>
                  <a:sym typeface="Calibri"/>
                </a:rPr>
                <a:t>.POD5</a:t>
              </a:r>
            </a:p>
          </p:txBody>
        </p:sp>
        <p:pic>
          <p:nvPicPr>
            <p:cNvPr id="45" name="Picture 44">
              <a:extLst>
                <a:ext uri="{FF2B5EF4-FFF2-40B4-BE49-F238E27FC236}">
                  <a16:creationId xmlns:a16="http://schemas.microsoft.com/office/drawing/2014/main" id="{6DA6BD99-ED14-5175-5E1D-92EF1318B446}"/>
                </a:ext>
              </a:extLst>
            </p:cNvPr>
            <p:cNvPicPr>
              <a:picLocks noChangeAspect="1"/>
            </p:cNvPicPr>
            <p:nvPr/>
          </p:nvPicPr>
          <p:blipFill>
            <a:blip r:embed="rId4">
              <a:biLevel thresh="75000"/>
            </a:blip>
            <a:stretch>
              <a:fillRect/>
            </a:stretch>
          </p:blipFill>
          <p:spPr>
            <a:xfrm>
              <a:off x="5555330" y="5505177"/>
              <a:ext cx="385658" cy="463093"/>
            </a:xfrm>
            <a:prstGeom prst="rect">
              <a:avLst/>
            </a:prstGeom>
          </p:spPr>
        </p:pic>
        <p:sp>
          <p:nvSpPr>
            <p:cNvPr id="50" name="Rectangle 49">
              <a:extLst>
                <a:ext uri="{FF2B5EF4-FFF2-40B4-BE49-F238E27FC236}">
                  <a16:creationId xmlns:a16="http://schemas.microsoft.com/office/drawing/2014/main" id="{A9BC93F2-26A9-665D-A274-B6B636012AFC}"/>
                </a:ext>
              </a:extLst>
            </p:cNvPr>
            <p:cNvSpPr/>
            <p:nvPr/>
          </p:nvSpPr>
          <p:spPr>
            <a:xfrm>
              <a:off x="5372521" y="5019554"/>
              <a:ext cx="1429565" cy="307777"/>
            </a:xfrm>
            <a:prstGeom prst="rect">
              <a:avLst/>
            </a:prstGeom>
          </p:spPr>
          <p:txBody>
            <a:bodyPr wrap="square">
              <a:spAutoFit/>
            </a:bodyPr>
            <a:lstStyle/>
            <a:p>
              <a:pPr algn="ctr" rtl="1"/>
              <a:r>
                <a:rPr lang="en-US" sz="1400" dirty="0">
                  <a:latin typeface="Calibri"/>
                  <a:ea typeface="Calibri"/>
                  <a:cs typeface="Calibri"/>
                  <a:sym typeface="Calibri"/>
                </a:rPr>
                <a:t>Electrical Signals</a:t>
              </a:r>
            </a:p>
          </p:txBody>
        </p:sp>
        <p:pic>
          <p:nvPicPr>
            <p:cNvPr id="70" name="Picture 69">
              <a:extLst>
                <a:ext uri="{FF2B5EF4-FFF2-40B4-BE49-F238E27FC236}">
                  <a16:creationId xmlns:a16="http://schemas.microsoft.com/office/drawing/2014/main" id="{232A29F9-0A29-1D62-31D7-13A496D5C7A6}"/>
                </a:ext>
              </a:extLst>
            </p:cNvPr>
            <p:cNvPicPr>
              <a:picLocks noChangeAspect="1"/>
            </p:cNvPicPr>
            <p:nvPr/>
          </p:nvPicPr>
          <p:blipFill rotWithShape="1">
            <a:blip r:embed="rId5">
              <a:duotone>
                <a:prstClr val="black"/>
                <a:schemeClr val="accent1">
                  <a:tint val="45000"/>
                  <a:satMod val="400000"/>
                </a:schemeClr>
              </a:duotone>
            </a:blip>
            <a:srcRect l="20453" t="48541" r="16311" b="13085"/>
            <a:stretch/>
          </p:blipFill>
          <p:spPr>
            <a:xfrm>
              <a:off x="5319939" y="4128194"/>
              <a:ext cx="1502599" cy="698131"/>
            </a:xfrm>
            <a:prstGeom prst="rect">
              <a:avLst/>
            </a:prstGeom>
          </p:spPr>
        </p:pic>
      </p:grpSp>
      <p:grpSp>
        <p:nvGrpSpPr>
          <p:cNvPr id="6" name="Group 5">
            <a:extLst>
              <a:ext uri="{FF2B5EF4-FFF2-40B4-BE49-F238E27FC236}">
                <a16:creationId xmlns:a16="http://schemas.microsoft.com/office/drawing/2014/main" id="{64DE7849-D605-A375-F87F-A77449D595E6}"/>
              </a:ext>
            </a:extLst>
          </p:cNvPr>
          <p:cNvGrpSpPr/>
          <p:nvPr/>
        </p:nvGrpSpPr>
        <p:grpSpPr>
          <a:xfrm>
            <a:off x="2788078" y="1268760"/>
            <a:ext cx="2073453" cy="4770872"/>
            <a:chOff x="2788078" y="1268760"/>
            <a:chExt cx="2073453" cy="4770872"/>
          </a:xfrm>
        </p:grpSpPr>
        <p:sp>
          <p:nvSpPr>
            <p:cNvPr id="25" name="Rounded Rectangle 24">
              <a:extLst>
                <a:ext uri="{FF2B5EF4-FFF2-40B4-BE49-F238E27FC236}">
                  <a16:creationId xmlns:a16="http://schemas.microsoft.com/office/drawing/2014/main" id="{5E5F6FEE-B2BE-D66C-844E-E85E1BAA578F}"/>
                </a:ext>
              </a:extLst>
            </p:cNvPr>
            <p:cNvSpPr/>
            <p:nvPr/>
          </p:nvSpPr>
          <p:spPr>
            <a:xfrm>
              <a:off x="2788078"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050" dirty="0">
                <a:latin typeface="Calibri"/>
                <a:ea typeface="Calibri"/>
                <a:cs typeface="Calibri"/>
                <a:sym typeface="Calibri"/>
              </a:endParaRPr>
            </a:p>
          </p:txBody>
        </p:sp>
        <p:pic>
          <p:nvPicPr>
            <p:cNvPr id="35" name="Picture 2" descr="https://lh3.googleusercontent.com/pXzkiApAtJlm5wrNuiTbAOy2Uk4ZVfY0Q_GnJJA3UqXy5pvkQ1QR_Apim4HfguFVysBkMqZwXE--yuJ37rwRStfuwa6htyD-2J7iR4-29tcNX82kO8DNfIjbcVZcTZ-1ZZycuwRV">
              <a:extLst>
                <a:ext uri="{FF2B5EF4-FFF2-40B4-BE49-F238E27FC236}">
                  <a16:creationId xmlns:a16="http://schemas.microsoft.com/office/drawing/2014/main" id="{B821E028-7B1E-CA14-079C-FEFE77E12FE6}"/>
                </a:ext>
              </a:extLst>
            </p:cNvPr>
            <p:cNvPicPr>
              <a:picLocks noChangeAspect="1" noChangeArrowheads="1"/>
            </p:cNvPicPr>
            <p:nvPr/>
          </p:nvPicPr>
          <p:blipFill rotWithShape="1">
            <a:blip r:embed="rId6"/>
            <a:srcRect b="6004"/>
            <a:stretch/>
          </p:blipFill>
          <p:spPr bwMode="auto">
            <a:xfrm>
              <a:off x="2932558" y="1448710"/>
              <a:ext cx="1774708" cy="245773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84419439-C1BB-FF7B-F6F4-CE51E2552602}"/>
                </a:ext>
              </a:extLst>
            </p:cNvPr>
            <p:cNvSpPr txBox="1"/>
            <p:nvPr/>
          </p:nvSpPr>
          <p:spPr>
            <a:xfrm>
              <a:off x="2984082" y="1268760"/>
              <a:ext cx="1681444" cy="400110"/>
            </a:xfrm>
            <a:prstGeom prst="rect">
              <a:avLst/>
            </a:prstGeom>
            <a:noFill/>
          </p:spPr>
          <p:txBody>
            <a:bodyPr wrap="square" rtlCol="0">
              <a:spAutoFit/>
            </a:bodyPr>
            <a:lstStyle/>
            <a:p>
              <a:pPr algn="ctr"/>
              <a:r>
                <a:rPr lang="en-US" sz="2000" b="1" dirty="0">
                  <a:latin typeface="Calibri"/>
                  <a:ea typeface="Calibri"/>
                  <a:cs typeface="Calibri"/>
                  <a:sym typeface="Calibri"/>
                </a:rPr>
                <a:t>Illumina (SBS)</a:t>
              </a:r>
            </a:p>
          </p:txBody>
        </p:sp>
        <p:sp>
          <p:nvSpPr>
            <p:cNvPr id="37" name="TextBox 36">
              <a:extLst>
                <a:ext uri="{FF2B5EF4-FFF2-40B4-BE49-F238E27FC236}">
                  <a16:creationId xmlns:a16="http://schemas.microsoft.com/office/drawing/2014/main" id="{C9A49237-0DC8-055F-B7A0-0FE19DBC70F6}"/>
                </a:ext>
              </a:extLst>
            </p:cNvPr>
            <p:cNvSpPr txBox="1"/>
            <p:nvPr/>
          </p:nvSpPr>
          <p:spPr>
            <a:xfrm>
              <a:off x="3659444" y="2194796"/>
              <a:ext cx="210099" cy="297537"/>
            </a:xfrm>
            <a:prstGeom prst="rect">
              <a:avLst/>
            </a:prstGeom>
            <a:noFill/>
          </p:spPr>
          <p:txBody>
            <a:bodyPr wrap="none" rtlCol="0">
              <a:spAutoFit/>
            </a:bodyPr>
            <a:lstStyle/>
            <a:p>
              <a:endParaRPr lang="en-US" sz="1050" dirty="0">
                <a:latin typeface="Calibri"/>
                <a:ea typeface="Calibri"/>
                <a:cs typeface="Calibri"/>
                <a:sym typeface="Calibri"/>
              </a:endParaRPr>
            </a:p>
          </p:txBody>
        </p:sp>
        <p:sp>
          <p:nvSpPr>
            <p:cNvPr id="38" name="Rectangle 37">
              <a:extLst>
                <a:ext uri="{FF2B5EF4-FFF2-40B4-BE49-F238E27FC236}">
                  <a16:creationId xmlns:a16="http://schemas.microsoft.com/office/drawing/2014/main" id="{53070B6E-05AF-958E-A1BD-9F7BC69420B9}"/>
                </a:ext>
              </a:extLst>
            </p:cNvPr>
            <p:cNvSpPr/>
            <p:nvPr/>
          </p:nvSpPr>
          <p:spPr>
            <a:xfrm>
              <a:off x="3507712" y="5575238"/>
              <a:ext cx="1298857" cy="385047"/>
            </a:xfrm>
            <a:prstGeom prst="rect">
              <a:avLst/>
            </a:prstGeom>
          </p:spPr>
          <p:txBody>
            <a:bodyPr wrap="square">
              <a:spAutoFit/>
            </a:bodyPr>
            <a:lstStyle/>
            <a:p>
              <a:r>
                <a:rPr lang="en-US" sz="1600" dirty="0">
                  <a:latin typeface="Calibri"/>
                  <a:ea typeface="Calibri"/>
                  <a:cs typeface="Calibri"/>
                  <a:sym typeface="Calibri"/>
                </a:rPr>
                <a:t>.BCL/.CBCL</a:t>
              </a:r>
            </a:p>
          </p:txBody>
        </p:sp>
        <p:pic>
          <p:nvPicPr>
            <p:cNvPr id="39" name="Picture 38">
              <a:extLst>
                <a:ext uri="{FF2B5EF4-FFF2-40B4-BE49-F238E27FC236}">
                  <a16:creationId xmlns:a16="http://schemas.microsoft.com/office/drawing/2014/main" id="{76010C60-2150-90F8-73AA-30159349EEB4}"/>
                </a:ext>
              </a:extLst>
            </p:cNvPr>
            <p:cNvPicPr>
              <a:picLocks noChangeAspect="1"/>
            </p:cNvPicPr>
            <p:nvPr/>
          </p:nvPicPr>
          <p:blipFill>
            <a:blip r:embed="rId4">
              <a:biLevel thresh="75000"/>
            </a:blip>
            <a:stretch>
              <a:fillRect/>
            </a:stretch>
          </p:blipFill>
          <p:spPr>
            <a:xfrm>
              <a:off x="3120533" y="5505177"/>
              <a:ext cx="385658" cy="463093"/>
            </a:xfrm>
            <a:prstGeom prst="rect">
              <a:avLst/>
            </a:prstGeom>
          </p:spPr>
        </p:pic>
        <p:sp>
          <p:nvSpPr>
            <p:cNvPr id="69" name="Rectangle 68">
              <a:extLst>
                <a:ext uri="{FF2B5EF4-FFF2-40B4-BE49-F238E27FC236}">
                  <a16:creationId xmlns:a16="http://schemas.microsoft.com/office/drawing/2014/main" id="{30EFD5C6-D9A8-A27D-C208-2996F6FE7648}"/>
                </a:ext>
              </a:extLst>
            </p:cNvPr>
            <p:cNvSpPr/>
            <p:nvPr/>
          </p:nvSpPr>
          <p:spPr>
            <a:xfrm>
              <a:off x="2897941" y="5117901"/>
              <a:ext cx="1876950" cy="350043"/>
            </a:xfrm>
            <a:prstGeom prst="rect">
              <a:avLst/>
            </a:prstGeom>
          </p:spPr>
          <p:txBody>
            <a:bodyPr wrap="square">
              <a:spAutoFit/>
            </a:bodyPr>
            <a:lstStyle/>
            <a:p>
              <a:pPr algn="ctr" rtl="1"/>
              <a:r>
                <a:rPr lang="en-US" sz="1400" dirty="0">
                  <a:latin typeface="Calibri"/>
                  <a:ea typeface="Calibri"/>
                  <a:cs typeface="Calibri"/>
                  <a:sym typeface="Calibri"/>
                </a:rPr>
                <a:t>Multiple images</a:t>
              </a:r>
            </a:p>
          </p:txBody>
        </p:sp>
        <p:pic>
          <p:nvPicPr>
            <p:cNvPr id="74" name="Picture 73">
              <a:extLst>
                <a:ext uri="{FF2B5EF4-FFF2-40B4-BE49-F238E27FC236}">
                  <a16:creationId xmlns:a16="http://schemas.microsoft.com/office/drawing/2014/main" id="{1ACB055A-C4F7-21CA-B6FE-FFEE251DFE4B}"/>
                </a:ext>
              </a:extLst>
            </p:cNvPr>
            <p:cNvPicPr>
              <a:picLocks noChangeAspect="1"/>
            </p:cNvPicPr>
            <p:nvPr/>
          </p:nvPicPr>
          <p:blipFill rotWithShape="1">
            <a:blip r:embed="rId7">
              <a:duotone>
                <a:prstClr val="black"/>
                <a:schemeClr val="accent6">
                  <a:tint val="45000"/>
                  <a:satMod val="400000"/>
                </a:schemeClr>
              </a:duotone>
            </a:blip>
            <a:srcRect t="1" b="16881"/>
            <a:stretch/>
          </p:blipFill>
          <p:spPr>
            <a:xfrm>
              <a:off x="3183160" y="4001240"/>
              <a:ext cx="1196651" cy="994652"/>
            </a:xfrm>
            <a:prstGeom prst="rect">
              <a:avLst/>
            </a:prstGeom>
          </p:spPr>
        </p:pic>
        <p:pic>
          <p:nvPicPr>
            <p:cNvPr id="75" name="Picture 74">
              <a:extLst>
                <a:ext uri="{FF2B5EF4-FFF2-40B4-BE49-F238E27FC236}">
                  <a16:creationId xmlns:a16="http://schemas.microsoft.com/office/drawing/2014/main" id="{DFD32F48-75A2-B003-9F3D-E2E0CFD12CBE}"/>
                </a:ext>
              </a:extLst>
            </p:cNvPr>
            <p:cNvPicPr>
              <a:picLocks noChangeAspect="1"/>
            </p:cNvPicPr>
            <p:nvPr/>
          </p:nvPicPr>
          <p:blipFill rotWithShape="1">
            <a:blip r:embed="rId7">
              <a:duotone>
                <a:prstClr val="black"/>
                <a:srgbClr val="FF0000">
                  <a:tint val="45000"/>
                  <a:satMod val="400000"/>
                </a:srgbClr>
              </a:duotone>
            </a:blip>
            <a:srcRect t="1" b="16881"/>
            <a:stretch/>
          </p:blipFill>
          <p:spPr>
            <a:xfrm>
              <a:off x="3370282" y="4163107"/>
              <a:ext cx="1196651" cy="994652"/>
            </a:xfrm>
            <a:prstGeom prst="rect">
              <a:avLst/>
            </a:prstGeom>
          </p:spPr>
        </p:pic>
      </p:grpSp>
      <p:grpSp>
        <p:nvGrpSpPr>
          <p:cNvPr id="7" name="Group 6">
            <a:extLst>
              <a:ext uri="{FF2B5EF4-FFF2-40B4-BE49-F238E27FC236}">
                <a16:creationId xmlns:a16="http://schemas.microsoft.com/office/drawing/2014/main" id="{B53399FA-47E7-C501-D039-546DF6BC872E}"/>
              </a:ext>
            </a:extLst>
          </p:cNvPr>
          <p:cNvGrpSpPr/>
          <p:nvPr/>
        </p:nvGrpSpPr>
        <p:grpSpPr>
          <a:xfrm>
            <a:off x="5092693" y="1268760"/>
            <a:ext cx="2073453" cy="4770872"/>
            <a:chOff x="7401546" y="1268760"/>
            <a:chExt cx="2073453" cy="4770872"/>
          </a:xfrm>
        </p:grpSpPr>
        <p:sp>
          <p:nvSpPr>
            <p:cNvPr id="27" name="Rounded Rectangle 26">
              <a:extLst>
                <a:ext uri="{FF2B5EF4-FFF2-40B4-BE49-F238E27FC236}">
                  <a16:creationId xmlns:a16="http://schemas.microsoft.com/office/drawing/2014/main" id="{8549FF88-4BC4-AE76-DC95-33F6A5EAEA67}"/>
                </a:ext>
              </a:extLst>
            </p:cNvPr>
            <p:cNvSpPr/>
            <p:nvPr/>
          </p:nvSpPr>
          <p:spPr>
            <a:xfrm>
              <a:off x="7401546" y="1277793"/>
              <a:ext cx="2073453" cy="4761839"/>
            </a:xfrm>
            <a:prstGeom prst="roundRect">
              <a:avLst>
                <a:gd name="adj" fmla="val 5854"/>
              </a:avLst>
            </a:prstGeom>
            <a:solidFill>
              <a:srgbClr val="FCEE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algn="ctr" defTabSz="1933224" rtl="0" eaLnBrk="1" latinLnBrk="0" hangingPunct="1"/>
              <a:endParaRPr lang="en-US" sz="1050" dirty="0">
                <a:latin typeface="Calibri"/>
                <a:ea typeface="Calibri"/>
                <a:cs typeface="Calibri"/>
                <a:sym typeface="Calibri"/>
              </a:endParaRPr>
            </a:p>
          </p:txBody>
        </p:sp>
        <p:pic>
          <p:nvPicPr>
            <p:cNvPr id="46" name="Picture 45">
              <a:extLst>
                <a:ext uri="{FF2B5EF4-FFF2-40B4-BE49-F238E27FC236}">
                  <a16:creationId xmlns:a16="http://schemas.microsoft.com/office/drawing/2014/main" id="{E70480C2-9D49-5802-EE5F-652A48C64E12}"/>
                </a:ext>
              </a:extLst>
            </p:cNvPr>
            <p:cNvPicPr>
              <a:picLocks noChangeAspect="1"/>
            </p:cNvPicPr>
            <p:nvPr/>
          </p:nvPicPr>
          <p:blipFill rotWithShape="1">
            <a:blip r:embed="rId8"/>
            <a:srcRect l="16883" r="16995"/>
            <a:stretch/>
          </p:blipFill>
          <p:spPr>
            <a:xfrm>
              <a:off x="7557814" y="1578348"/>
              <a:ext cx="1585890" cy="2467111"/>
            </a:xfrm>
            <a:prstGeom prst="rect">
              <a:avLst/>
            </a:prstGeom>
          </p:spPr>
        </p:pic>
        <p:sp>
          <p:nvSpPr>
            <p:cNvPr id="47" name="TextBox 46">
              <a:extLst>
                <a:ext uri="{FF2B5EF4-FFF2-40B4-BE49-F238E27FC236}">
                  <a16:creationId xmlns:a16="http://schemas.microsoft.com/office/drawing/2014/main" id="{675D3EB9-5B9C-2409-D2D1-EE90D0DF62AD}"/>
                </a:ext>
              </a:extLst>
            </p:cNvPr>
            <p:cNvSpPr txBox="1"/>
            <p:nvPr/>
          </p:nvSpPr>
          <p:spPr>
            <a:xfrm>
              <a:off x="7560322" y="1268760"/>
              <a:ext cx="1755901" cy="400110"/>
            </a:xfrm>
            <a:prstGeom prst="rect">
              <a:avLst/>
            </a:prstGeom>
            <a:noFill/>
          </p:spPr>
          <p:txBody>
            <a:bodyPr wrap="square" rtlCol="0">
              <a:spAutoFit/>
            </a:bodyPr>
            <a:lstStyle/>
            <a:p>
              <a:pPr algn="ctr"/>
              <a:r>
                <a:rPr lang="en-US" sz="2000" b="1" dirty="0">
                  <a:latin typeface="Calibri"/>
                  <a:ea typeface="Calibri"/>
                  <a:cs typeface="Calibri"/>
                  <a:sym typeface="Calibri"/>
                </a:rPr>
                <a:t>PacBio (SMRT)</a:t>
              </a:r>
            </a:p>
          </p:txBody>
        </p:sp>
        <p:sp>
          <p:nvSpPr>
            <p:cNvPr id="48" name="Rectangle 47">
              <a:extLst>
                <a:ext uri="{FF2B5EF4-FFF2-40B4-BE49-F238E27FC236}">
                  <a16:creationId xmlns:a16="http://schemas.microsoft.com/office/drawing/2014/main" id="{2616FFA9-448A-F735-E8BB-45EEDF885404}"/>
                </a:ext>
              </a:extLst>
            </p:cNvPr>
            <p:cNvSpPr/>
            <p:nvPr/>
          </p:nvSpPr>
          <p:spPr>
            <a:xfrm>
              <a:off x="7550664" y="5117900"/>
              <a:ext cx="1684312" cy="350043"/>
            </a:xfrm>
            <a:prstGeom prst="rect">
              <a:avLst/>
            </a:prstGeom>
          </p:spPr>
          <p:txBody>
            <a:bodyPr wrap="square">
              <a:spAutoFit/>
            </a:bodyPr>
            <a:lstStyle/>
            <a:p>
              <a:pPr algn="ctr" rtl="1"/>
              <a:r>
                <a:rPr lang="en-US" sz="1400" dirty="0">
                  <a:latin typeface="Calibri"/>
                  <a:ea typeface="Calibri"/>
                  <a:cs typeface="Calibri"/>
                  <a:sym typeface="Calibri"/>
                </a:rPr>
                <a:t>Fluorescence pulses</a:t>
              </a:r>
            </a:p>
          </p:txBody>
        </p:sp>
        <p:pic>
          <p:nvPicPr>
            <p:cNvPr id="49" name="Picture 48">
              <a:extLst>
                <a:ext uri="{FF2B5EF4-FFF2-40B4-BE49-F238E27FC236}">
                  <a16:creationId xmlns:a16="http://schemas.microsoft.com/office/drawing/2014/main" id="{666372D6-E498-B5A3-1352-5777BF56A4D9}"/>
                </a:ext>
              </a:extLst>
            </p:cNvPr>
            <p:cNvPicPr>
              <a:picLocks noChangeAspect="1"/>
            </p:cNvPicPr>
            <p:nvPr/>
          </p:nvPicPr>
          <p:blipFill>
            <a:blip r:embed="rId4">
              <a:biLevel thresh="75000"/>
            </a:blip>
            <a:stretch>
              <a:fillRect/>
            </a:stretch>
          </p:blipFill>
          <p:spPr>
            <a:xfrm>
              <a:off x="7869892" y="5505177"/>
              <a:ext cx="385658" cy="463093"/>
            </a:xfrm>
            <a:prstGeom prst="rect">
              <a:avLst/>
            </a:prstGeom>
          </p:spPr>
        </p:pic>
        <p:sp>
          <p:nvSpPr>
            <p:cNvPr id="56" name="Rectangle 55">
              <a:extLst>
                <a:ext uri="{FF2B5EF4-FFF2-40B4-BE49-F238E27FC236}">
                  <a16:creationId xmlns:a16="http://schemas.microsoft.com/office/drawing/2014/main" id="{0F3E80BE-1D07-02AF-6674-CAA30E3B9192}"/>
                </a:ext>
              </a:extLst>
            </p:cNvPr>
            <p:cNvSpPr/>
            <p:nvPr/>
          </p:nvSpPr>
          <p:spPr>
            <a:xfrm>
              <a:off x="8246127" y="5575237"/>
              <a:ext cx="758183" cy="385047"/>
            </a:xfrm>
            <a:prstGeom prst="rect">
              <a:avLst/>
            </a:prstGeom>
          </p:spPr>
          <p:txBody>
            <a:bodyPr wrap="square">
              <a:spAutoFit/>
            </a:bodyPr>
            <a:lstStyle/>
            <a:p>
              <a:r>
                <a:rPr lang="en-US" sz="1600" dirty="0">
                  <a:latin typeface="Calibri"/>
                  <a:ea typeface="Calibri"/>
                  <a:cs typeface="Calibri"/>
                  <a:sym typeface="Calibri"/>
                </a:rPr>
                <a:t>.BAM</a:t>
              </a:r>
            </a:p>
          </p:txBody>
        </p:sp>
        <p:pic>
          <p:nvPicPr>
            <p:cNvPr id="76" name="Picture 75">
              <a:extLst>
                <a:ext uri="{FF2B5EF4-FFF2-40B4-BE49-F238E27FC236}">
                  <a16:creationId xmlns:a16="http://schemas.microsoft.com/office/drawing/2014/main" id="{96FBA9F9-1E63-D02B-F5C7-3576B5676D7F}"/>
                </a:ext>
              </a:extLst>
            </p:cNvPr>
            <p:cNvPicPr>
              <a:picLocks noChangeAspect="1"/>
            </p:cNvPicPr>
            <p:nvPr/>
          </p:nvPicPr>
          <p:blipFill rotWithShape="1">
            <a:blip r:embed="rId7"/>
            <a:srcRect l="12654" t="42388" r="51444" b="28371"/>
            <a:stretch/>
          </p:blipFill>
          <p:spPr>
            <a:xfrm>
              <a:off x="8373567" y="4355652"/>
              <a:ext cx="695674" cy="566612"/>
            </a:xfrm>
            <a:prstGeom prst="rect">
              <a:avLst/>
            </a:prstGeom>
          </p:spPr>
        </p:pic>
        <p:pic>
          <p:nvPicPr>
            <p:cNvPr id="77" name="Picture 76">
              <a:extLst>
                <a:ext uri="{FF2B5EF4-FFF2-40B4-BE49-F238E27FC236}">
                  <a16:creationId xmlns:a16="http://schemas.microsoft.com/office/drawing/2014/main" id="{9A2EF9D4-5C13-5880-8D1F-4F035D7D2EA8}"/>
                </a:ext>
              </a:extLst>
            </p:cNvPr>
            <p:cNvPicPr>
              <a:picLocks noChangeAspect="1"/>
            </p:cNvPicPr>
            <p:nvPr/>
          </p:nvPicPr>
          <p:blipFill rotWithShape="1">
            <a:blip r:embed="rId7"/>
            <a:srcRect l="12654" t="42389" r="51444" b="28369"/>
            <a:stretch/>
          </p:blipFill>
          <p:spPr>
            <a:xfrm>
              <a:off x="7621220" y="4355650"/>
              <a:ext cx="695674" cy="566612"/>
            </a:xfrm>
            <a:prstGeom prst="rect">
              <a:avLst/>
            </a:prstGeom>
          </p:spPr>
        </p:pic>
        <p:pic>
          <p:nvPicPr>
            <p:cNvPr id="78" name="Picture 77">
              <a:extLst>
                <a:ext uri="{FF2B5EF4-FFF2-40B4-BE49-F238E27FC236}">
                  <a16:creationId xmlns:a16="http://schemas.microsoft.com/office/drawing/2014/main" id="{58D97EC2-0C96-70D8-CE51-67115054CEA1}"/>
                </a:ext>
              </a:extLst>
            </p:cNvPr>
            <p:cNvPicPr>
              <a:picLocks noChangeAspect="1"/>
            </p:cNvPicPr>
            <p:nvPr/>
          </p:nvPicPr>
          <p:blipFill rotWithShape="1">
            <a:blip r:embed="rId9"/>
            <a:srcRect l="37994" t="-2461" r="20225"/>
            <a:stretch/>
          </p:blipFill>
          <p:spPr>
            <a:xfrm>
              <a:off x="7552057" y="4153268"/>
              <a:ext cx="1626365" cy="931023"/>
            </a:xfrm>
            <a:prstGeom prst="rect">
              <a:avLst/>
            </a:prstGeom>
          </p:spPr>
        </p:pic>
      </p:grpSp>
      <p:sp>
        <p:nvSpPr>
          <p:cNvPr id="2" name="Title 1">
            <a:extLst>
              <a:ext uri="{FF2B5EF4-FFF2-40B4-BE49-F238E27FC236}">
                <a16:creationId xmlns:a16="http://schemas.microsoft.com/office/drawing/2014/main" id="{0E2DAFFF-6A6C-E779-BA85-FE9325DEA32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Different Raw Sequencing Data</a:t>
            </a:r>
          </a:p>
        </p:txBody>
      </p:sp>
      <p:sp>
        <p:nvSpPr>
          <p:cNvPr id="80" name="Slide Number Placeholder 2">
            <a:extLst>
              <a:ext uri="{FF2B5EF4-FFF2-40B4-BE49-F238E27FC236}">
                <a16:creationId xmlns:a16="http://schemas.microsoft.com/office/drawing/2014/main" id="{700F5090-31AB-A779-5085-47F59709DE2D}"/>
              </a:ext>
            </a:extLst>
          </p:cNvPr>
          <p:cNvSpPr>
            <a:spLocks noGrp="1"/>
          </p:cNvSpPr>
          <p:nvPr>
            <p:ph type="sldNum" sz="quarter" idx="12"/>
          </p:nvPr>
        </p:nvSpPr>
        <p:spPr/>
        <p:txBody>
          <a:bodyPr/>
          <a:lstStyle/>
          <a:p>
            <a:fld id="{926C5CFF-FC03-5F4C-B716-CBEBB43E48DE}" type="slidenum">
              <a:rPr lang="en-US">
                <a:latin typeface="Garamond"/>
                <a:sym typeface="Garamond"/>
              </a:rPr>
              <a:t>23</a:t>
            </a:fld>
            <a:endParaRPr lang="en-US">
              <a:latin typeface="Garamond"/>
              <a:sym typeface="Garamond"/>
            </a:endParaRPr>
          </a:p>
        </p:txBody>
      </p:sp>
      <p:sp>
        <p:nvSpPr>
          <p:cNvPr id="3" name="Rounded Rectangle 2">
            <a:extLst>
              <a:ext uri="{FF2B5EF4-FFF2-40B4-BE49-F238E27FC236}">
                <a16:creationId xmlns:a16="http://schemas.microsoft.com/office/drawing/2014/main" id="{E7770847-A6F4-6AF9-4B8D-BE67DEA2A8CA}"/>
              </a:ext>
            </a:extLst>
          </p:cNvPr>
          <p:cNvSpPr/>
          <p:nvPr/>
        </p:nvSpPr>
        <p:spPr>
          <a:xfrm>
            <a:off x="7273736" y="1163996"/>
            <a:ext cx="2299429" cy="4989432"/>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4" name="Rounded Rectangle 3">
            <a:extLst>
              <a:ext uri="{FF2B5EF4-FFF2-40B4-BE49-F238E27FC236}">
                <a16:creationId xmlns:a16="http://schemas.microsoft.com/office/drawing/2014/main" id="{C8D78612-B6FE-9D22-26E9-A397D2DBC0FB}"/>
              </a:ext>
            </a:extLst>
          </p:cNvPr>
          <p:cNvSpPr/>
          <p:nvPr/>
        </p:nvSpPr>
        <p:spPr>
          <a:xfrm>
            <a:off x="4974307" y="1163996"/>
            <a:ext cx="2299429" cy="4989432"/>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Tree>
    <p:extLst>
      <p:ext uri="{BB962C8B-B14F-4D97-AF65-F5344CB8AC3E}">
        <p14:creationId xmlns:p14="http://schemas.microsoft.com/office/powerpoint/2010/main" val="1819554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D00C05-D505-65A3-1B0C-0E57ACA5CA48}"/>
              </a:ext>
            </a:extLst>
          </p:cNvPr>
          <p:cNvPicPr>
            <a:picLocks noChangeAspect="1"/>
          </p:cNvPicPr>
          <p:nvPr/>
        </p:nvPicPr>
        <p:blipFill>
          <a:blip r:embed="rId3"/>
          <a:srcRect l="4458" r="4905"/>
          <a:stretch/>
        </p:blipFill>
        <p:spPr>
          <a:xfrm rot="5400000">
            <a:off x="4016387" y="180021"/>
            <a:ext cx="4392489" cy="6858000"/>
          </a:xfrm>
          <a:prstGeom prst="rect">
            <a:avLst/>
          </a:prstGeom>
        </p:spPr>
      </p:pic>
      <p:sp>
        <p:nvSpPr>
          <p:cNvPr id="6" name="TextBox 5">
            <a:extLst>
              <a:ext uri="{FF2B5EF4-FFF2-40B4-BE49-F238E27FC236}">
                <a16:creationId xmlns:a16="http://schemas.microsoft.com/office/drawing/2014/main" id="{1696EDD1-A398-C21F-542F-1CA0579FF392}"/>
              </a:ext>
            </a:extLst>
          </p:cNvPr>
          <p:cNvSpPr txBox="1"/>
          <p:nvPr/>
        </p:nvSpPr>
        <p:spPr>
          <a:xfrm>
            <a:off x="1713560" y="6105138"/>
            <a:ext cx="7324269" cy="276999"/>
          </a:xfrm>
          <a:prstGeom prst="rect">
            <a:avLst/>
          </a:prstGeom>
          <a:noFill/>
        </p:spPr>
        <p:txBody>
          <a:bodyPr wrap="square">
            <a:spAutoFit/>
          </a:bodyPr>
          <a:lstStyle/>
          <a:p>
            <a:r>
              <a:rPr lang="en-US" sz="1200" dirty="0">
                <a:effectLst/>
                <a:latin typeface="Calibri"/>
                <a:ea typeface="Calibri"/>
                <a:cs typeface="Calibri"/>
                <a:sym typeface="Calibri"/>
              </a:rPr>
              <a:t>Wang+, "Nanopore sequencing technology, bioinformatics and applications," </a:t>
            </a:r>
            <a:r>
              <a:rPr lang="en-US" sz="1200" i="1" dirty="0">
                <a:effectLst/>
                <a:latin typeface="Calibri"/>
                <a:ea typeface="Calibri"/>
                <a:cs typeface="Calibri"/>
                <a:sym typeface="Calibri"/>
              </a:rPr>
              <a:t>Nature Biotechnology</a:t>
            </a:r>
            <a:r>
              <a:rPr lang="en-US" sz="1200" dirty="0">
                <a:effectLst/>
                <a:latin typeface="Calibri"/>
                <a:ea typeface="Calibri"/>
                <a:cs typeface="Calibri"/>
                <a:sym typeface="Calibri"/>
              </a:rPr>
              <a:t>, 2021.</a:t>
            </a:r>
          </a:p>
        </p:txBody>
      </p:sp>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Nanopore Sequencing</a:t>
            </a:r>
          </a:p>
        </p:txBody>
      </p:sp>
      <p:sp>
        <p:nvSpPr>
          <p:cNvPr id="8"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24</a:t>
            </a:fld>
            <a:endParaRPr lang="en-US">
              <a:latin typeface="Garamond"/>
              <a:sym typeface="Garamond"/>
            </a:endParaRPr>
          </a:p>
        </p:txBody>
      </p:sp>
    </p:spTree>
    <p:custDataLst>
      <p:tags r:id="rId1"/>
    </p:custDataLst>
    <p:extLst>
      <p:ext uri="{BB962C8B-B14F-4D97-AF65-F5344CB8AC3E}">
        <p14:creationId xmlns:p14="http://schemas.microsoft.com/office/powerpoint/2010/main" val="429248082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ADD4C-1790-8A98-B25E-C33296C9482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34B071E-A988-E9D7-99C4-A85FC24F9458}"/>
              </a:ext>
            </a:extLst>
          </p:cNvPr>
          <p:cNvSpPr txBox="1"/>
          <p:nvPr/>
        </p:nvSpPr>
        <p:spPr>
          <a:xfrm>
            <a:off x="1713560" y="6105138"/>
            <a:ext cx="7324269" cy="276999"/>
          </a:xfrm>
          <a:prstGeom prst="rect">
            <a:avLst/>
          </a:prstGeom>
          <a:noFill/>
        </p:spPr>
        <p:txBody>
          <a:bodyPr wrap="square">
            <a:spAutoFit/>
          </a:bodyPr>
          <a:lstStyle/>
          <a:p>
            <a:r>
              <a:rPr lang="en-US" sz="1200" dirty="0" err="1">
                <a:effectLst/>
                <a:latin typeface="Calibri"/>
                <a:ea typeface="Calibri"/>
                <a:cs typeface="Calibri"/>
                <a:sym typeface="Calibri"/>
              </a:rPr>
              <a:t>Deamer</a:t>
            </a:r>
            <a:r>
              <a:rPr lang="en-US" sz="1200" dirty="0">
                <a:effectLst/>
                <a:latin typeface="Calibri"/>
                <a:ea typeface="Calibri"/>
                <a:cs typeface="Calibri"/>
                <a:sym typeface="Calibri"/>
              </a:rPr>
              <a:t>+, "Three decades of nanopore sequencing," </a:t>
            </a:r>
            <a:r>
              <a:rPr lang="en-US" sz="1200" i="1" dirty="0">
                <a:effectLst/>
                <a:latin typeface="Calibri"/>
                <a:ea typeface="Calibri"/>
                <a:cs typeface="Calibri"/>
                <a:sym typeface="Calibri"/>
              </a:rPr>
              <a:t>Nature Biotechnology</a:t>
            </a:r>
            <a:r>
              <a:rPr lang="en-US" sz="1200" dirty="0">
                <a:effectLst/>
                <a:latin typeface="Calibri"/>
                <a:ea typeface="Calibri"/>
                <a:cs typeface="Calibri"/>
                <a:sym typeface="Calibri"/>
              </a:rPr>
              <a:t>, 2016.</a:t>
            </a:r>
          </a:p>
        </p:txBody>
      </p:sp>
      <p:pic>
        <p:nvPicPr>
          <p:cNvPr id="5" name="Picture 4">
            <a:extLst>
              <a:ext uri="{FF2B5EF4-FFF2-40B4-BE49-F238E27FC236}">
                <a16:creationId xmlns:a16="http://schemas.microsoft.com/office/drawing/2014/main" id="{053B433C-0EA1-4B9F-5859-C2A70B0A45B6}"/>
              </a:ext>
            </a:extLst>
          </p:cNvPr>
          <p:cNvPicPr>
            <a:picLocks noChangeAspect="1"/>
          </p:cNvPicPr>
          <p:nvPr/>
        </p:nvPicPr>
        <p:blipFill>
          <a:blip r:embed="rId3"/>
          <a:stretch>
            <a:fillRect/>
          </a:stretch>
        </p:blipFill>
        <p:spPr>
          <a:xfrm>
            <a:off x="3197932" y="1370217"/>
            <a:ext cx="5796136" cy="4256020"/>
          </a:xfrm>
          <a:prstGeom prst="rect">
            <a:avLst/>
          </a:prstGeom>
        </p:spPr>
      </p:pic>
      <p:sp>
        <p:nvSpPr>
          <p:cNvPr id="8" name="TextBox 7">
            <a:extLst>
              <a:ext uri="{FF2B5EF4-FFF2-40B4-BE49-F238E27FC236}">
                <a16:creationId xmlns:a16="http://schemas.microsoft.com/office/drawing/2014/main" id="{0C2C712E-1E25-6576-0D43-6CC67EA3F104}"/>
              </a:ext>
            </a:extLst>
          </p:cNvPr>
          <p:cNvSpPr txBox="1"/>
          <p:nvPr/>
        </p:nvSpPr>
        <p:spPr>
          <a:xfrm>
            <a:off x="3608777" y="1077125"/>
            <a:ext cx="4974446" cy="276999"/>
          </a:xfrm>
          <a:prstGeom prst="rect">
            <a:avLst/>
          </a:prstGeom>
          <a:noFill/>
        </p:spPr>
        <p:txBody>
          <a:bodyPr wrap="square">
            <a:spAutoFit/>
          </a:bodyPr>
          <a:lstStyle/>
          <a:p>
            <a:r>
              <a:rPr lang="en-US" sz="1200" dirty="0">
                <a:effectLst/>
                <a:latin typeface="Calibri"/>
                <a:ea typeface="Calibri"/>
                <a:cs typeface="Calibri"/>
                <a:sym typeface="Calibri"/>
              </a:rPr>
              <a:t>David </a:t>
            </a:r>
            <a:r>
              <a:rPr lang="en-US" sz="1200" dirty="0" err="1">
                <a:effectLst/>
                <a:latin typeface="Calibri"/>
                <a:ea typeface="Calibri"/>
                <a:cs typeface="Calibri"/>
                <a:sym typeface="Calibri"/>
              </a:rPr>
              <a:t>Deamer’s</a:t>
            </a:r>
            <a:r>
              <a:rPr lang="en-US" sz="1200" dirty="0">
                <a:effectLst/>
                <a:latin typeface="Calibri"/>
                <a:ea typeface="Calibri"/>
                <a:cs typeface="Calibri"/>
                <a:sym typeface="Calibri"/>
              </a:rPr>
              <a:t> handwriting on nanopore sequencing (June 25, 1989)</a:t>
            </a:r>
          </a:p>
        </p:txBody>
      </p:sp>
      <p:sp>
        <p:nvSpPr>
          <p:cNvPr id="2"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Nanopore Sequencing: The Original Idea</a:t>
            </a:r>
          </a:p>
        </p:txBody>
      </p:sp>
      <p:sp>
        <p:nvSpPr>
          <p:cNvPr id="10"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25</a:t>
            </a:fld>
            <a:endParaRPr lang="en-US">
              <a:latin typeface="Garamond"/>
              <a:sym typeface="Garamond"/>
            </a:endParaRPr>
          </a:p>
        </p:txBody>
      </p:sp>
    </p:spTree>
    <p:custDataLst>
      <p:tags r:id="rId1"/>
    </p:custDataLst>
    <p:extLst>
      <p:ext uri="{BB962C8B-B14F-4D97-AF65-F5344CB8AC3E}">
        <p14:creationId xmlns:p14="http://schemas.microsoft.com/office/powerpoint/2010/main" val="244917292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2E957-6A94-2229-6288-050099403C2B}"/>
            </a:ext>
          </a:extLst>
        </p:cNvPr>
        <p:cNvGrpSpPr/>
        <p:nvPr/>
      </p:nvGrpSpPr>
      <p:grpSpPr>
        <a:xfrm>
          <a:off x="0" y="0"/>
          <a:ext cx="0" cy="0"/>
          <a:chOff x="0" y="0"/>
          <a:chExt cx="0" cy="0"/>
        </a:xfrm>
      </p:grpSpPr>
      <p:pic>
        <p:nvPicPr>
          <p:cNvPr id="145" name="Picture 144">
            <a:extLst>
              <a:ext uri="{FF2B5EF4-FFF2-40B4-BE49-F238E27FC236}">
                <a16:creationId xmlns:a16="http://schemas.microsoft.com/office/drawing/2014/main" id="{3FE33B72-B472-F6BC-3634-37B527FF770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68735" y="3331421"/>
            <a:ext cx="1574800" cy="596900"/>
          </a:xfrm>
          <a:prstGeom prst="rect">
            <a:avLst/>
          </a:prstGeom>
        </p:spPr>
      </p:pic>
      <p:grpSp>
        <p:nvGrpSpPr>
          <p:cNvPr id="141" name="Group 140">
            <a:extLst>
              <a:ext uri="{FF2B5EF4-FFF2-40B4-BE49-F238E27FC236}">
                <a16:creationId xmlns:a16="http://schemas.microsoft.com/office/drawing/2014/main" id="{6A0B0072-D5D9-194A-AF18-7274447112FB}"/>
              </a:ext>
            </a:extLst>
          </p:cNvPr>
          <p:cNvGrpSpPr/>
          <p:nvPr/>
        </p:nvGrpSpPr>
        <p:grpSpPr>
          <a:xfrm>
            <a:off x="4440129" y="2640137"/>
            <a:ext cx="1984789" cy="1984928"/>
            <a:chOff x="-2842888" y="3882585"/>
            <a:chExt cx="2012595" cy="1993501"/>
          </a:xfrm>
        </p:grpSpPr>
        <p:pic>
          <p:nvPicPr>
            <p:cNvPr id="140" name="Picture 139">
              <a:extLst>
                <a:ext uri="{FF2B5EF4-FFF2-40B4-BE49-F238E27FC236}">
                  <a16:creationId xmlns:a16="http://schemas.microsoft.com/office/drawing/2014/main" id="{B3961E9E-D62A-E7D6-1800-C30C42FCD58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823795" y="3882585"/>
              <a:ext cx="1993502" cy="1993501"/>
            </a:xfrm>
            <a:prstGeom prst="rect">
              <a:avLst/>
            </a:prstGeom>
            <a:ln w="31750">
              <a:solidFill>
                <a:srgbClr val="C00600"/>
              </a:solidFill>
            </a:ln>
          </p:spPr>
        </p:pic>
        <p:pic>
          <p:nvPicPr>
            <p:cNvPr id="130" name="Graphic 129" descr="Badge Follow with solid fill">
              <a:extLst>
                <a:ext uri="{FF2B5EF4-FFF2-40B4-BE49-F238E27FC236}">
                  <a16:creationId xmlns:a16="http://schemas.microsoft.com/office/drawing/2014/main" id="{91C80FCF-E087-9C0B-7A59-F31FD10D52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839149" y="4955583"/>
              <a:ext cx="314343" cy="314343"/>
            </a:xfrm>
            <a:prstGeom prst="rect">
              <a:avLst/>
            </a:prstGeom>
          </p:spPr>
        </p:pic>
        <p:pic>
          <p:nvPicPr>
            <p:cNvPr id="131" name="Graphic 130" descr="Badge Unfollow with solid fill">
              <a:extLst>
                <a:ext uri="{FF2B5EF4-FFF2-40B4-BE49-F238E27FC236}">
                  <a16:creationId xmlns:a16="http://schemas.microsoft.com/office/drawing/2014/main" id="{16957913-4B7F-8912-1E37-64FD891974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842888" y="5541313"/>
              <a:ext cx="314343" cy="314343"/>
            </a:xfrm>
            <a:prstGeom prst="rect">
              <a:avLst/>
            </a:prstGeom>
          </p:spPr>
        </p:pic>
        <p:pic>
          <p:nvPicPr>
            <p:cNvPr id="71" name="Picture 70" descr="A red and white stop sign&#10;&#10;Description automatically generated">
              <a:extLst>
                <a:ext uri="{FF2B5EF4-FFF2-40B4-BE49-F238E27FC236}">
                  <a16:creationId xmlns:a16="http://schemas.microsoft.com/office/drawing/2014/main" id="{E06E88FF-C595-3DB2-4CCF-BBEC2E497F1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371217" y="4085125"/>
              <a:ext cx="1476709" cy="1476709"/>
            </a:xfrm>
            <a:prstGeom prst="rect">
              <a:avLst/>
            </a:prstGeom>
          </p:spPr>
        </p:pic>
      </p:grpSp>
      <p:sp>
        <p:nvSpPr>
          <p:cNvPr id="3" name="Slide Number Placeholder 2">
            <a:extLst>
              <a:ext uri="{FF2B5EF4-FFF2-40B4-BE49-F238E27FC236}">
                <a16:creationId xmlns:a16="http://schemas.microsoft.com/office/drawing/2014/main" id="{6D6F880C-EB4F-77AD-7648-750A4F8A5296}"/>
              </a:ext>
            </a:extLst>
          </p:cNvPr>
          <p:cNvSpPr>
            <a:spLocks noGrp="1"/>
          </p:cNvSpPr>
          <p:nvPr>
            <p:ph type="sldNum" sz="quarter" idx="12"/>
          </p:nvPr>
        </p:nvSpPr>
        <p:spPr/>
        <p:txBody>
          <a:bodyPr/>
          <a:lstStyle/>
          <a:p>
            <a:fld id="{926C5CFF-FC03-5F4C-B716-CBEBB43E48DE}" type="slidenum">
              <a:rPr lang="en-US" smtClean="0"/>
              <a:t>26</a:t>
            </a:fld>
            <a:endParaRPr lang="en-US" dirty="0"/>
          </a:p>
        </p:txBody>
      </p:sp>
      <p:grpSp>
        <p:nvGrpSpPr>
          <p:cNvPr id="127" name="Group 126">
            <a:extLst>
              <a:ext uri="{FF2B5EF4-FFF2-40B4-BE49-F238E27FC236}">
                <a16:creationId xmlns:a16="http://schemas.microsoft.com/office/drawing/2014/main" id="{8CA9611B-9E66-3F5D-AD87-45B3FF8E754D}"/>
              </a:ext>
            </a:extLst>
          </p:cNvPr>
          <p:cNvGrpSpPr/>
          <p:nvPr/>
        </p:nvGrpSpPr>
        <p:grpSpPr>
          <a:xfrm>
            <a:off x="4431394" y="2642112"/>
            <a:ext cx="2006059" cy="1986965"/>
            <a:chOff x="2907393" y="1285260"/>
            <a:chExt cx="2006059" cy="1986965"/>
          </a:xfrm>
        </p:grpSpPr>
        <p:pic>
          <p:nvPicPr>
            <p:cNvPr id="116" name="Picture 115">
              <a:extLst>
                <a:ext uri="{FF2B5EF4-FFF2-40B4-BE49-F238E27FC236}">
                  <a16:creationId xmlns:a16="http://schemas.microsoft.com/office/drawing/2014/main" id="{95BFCEC4-155C-B347-9DB3-C10E036C5CE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926487" y="1285260"/>
              <a:ext cx="1986965" cy="1986965"/>
            </a:xfrm>
            <a:prstGeom prst="rect">
              <a:avLst/>
            </a:prstGeom>
            <a:noFill/>
            <a:ln w="31750">
              <a:solidFill>
                <a:srgbClr val="10813D"/>
              </a:solidFill>
            </a:ln>
          </p:spPr>
        </p:pic>
        <p:pic>
          <p:nvPicPr>
            <p:cNvPr id="55" name="Graphic 54" descr="Badge Follow with solid fill">
              <a:extLst>
                <a:ext uri="{FF2B5EF4-FFF2-40B4-BE49-F238E27FC236}">
                  <a16:creationId xmlns:a16="http://schemas.microsoft.com/office/drawing/2014/main" id="{2564697E-032F-49C0-DE22-71FE167FB7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2911132" y="2942457"/>
              <a:ext cx="314343" cy="314343"/>
            </a:xfrm>
            <a:prstGeom prst="rect">
              <a:avLst/>
            </a:prstGeom>
          </p:spPr>
        </p:pic>
        <p:pic>
          <p:nvPicPr>
            <p:cNvPr id="56" name="Graphic 55" descr="Badge Unfollow with solid fill">
              <a:extLst>
                <a:ext uri="{FF2B5EF4-FFF2-40B4-BE49-F238E27FC236}">
                  <a16:creationId xmlns:a16="http://schemas.microsoft.com/office/drawing/2014/main" id="{D0608F19-60C1-25C4-3761-A99AE08887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907393" y="2362962"/>
              <a:ext cx="314343" cy="314343"/>
            </a:xfrm>
            <a:prstGeom prst="rect">
              <a:avLst/>
            </a:prstGeom>
          </p:spPr>
        </p:pic>
      </p:grpSp>
      <p:pic>
        <p:nvPicPr>
          <p:cNvPr id="13" name="Picture 12">
            <a:extLst>
              <a:ext uri="{FF2B5EF4-FFF2-40B4-BE49-F238E27FC236}">
                <a16:creationId xmlns:a16="http://schemas.microsoft.com/office/drawing/2014/main" id="{4E427F92-71D7-410A-88C2-52F816D5E379}"/>
              </a:ext>
            </a:extLst>
          </p:cNvPr>
          <p:cNvPicPr>
            <a:picLocks noChangeAspect="1"/>
          </p:cNvPicPr>
          <p:nvPr/>
        </p:nvPicPr>
        <p:blipFill>
          <a:blip r:embed="rId9"/>
          <a:stretch>
            <a:fillRect/>
          </a:stretch>
        </p:blipFill>
        <p:spPr>
          <a:xfrm>
            <a:off x="1665640" y="3161699"/>
            <a:ext cx="2108829" cy="947788"/>
          </a:xfrm>
          <a:prstGeom prst="rect">
            <a:avLst/>
          </a:prstGeom>
        </p:spPr>
      </p:pic>
      <p:sp>
        <p:nvSpPr>
          <p:cNvPr id="26" name="TextBox 25">
            <a:extLst>
              <a:ext uri="{FF2B5EF4-FFF2-40B4-BE49-F238E27FC236}">
                <a16:creationId xmlns:a16="http://schemas.microsoft.com/office/drawing/2014/main" id="{E3E8A5EE-FE7D-EB96-9EAC-9ECD696C1C33}"/>
              </a:ext>
            </a:extLst>
          </p:cNvPr>
          <p:cNvSpPr txBox="1"/>
          <p:nvPr/>
        </p:nvSpPr>
        <p:spPr>
          <a:xfrm>
            <a:off x="1873173" y="2560888"/>
            <a:ext cx="1693760" cy="574175"/>
          </a:xfrm>
          <a:prstGeom prst="rect">
            <a:avLst/>
          </a:prstGeom>
          <a:noFill/>
        </p:spPr>
        <p:txBody>
          <a:bodyPr wrap="square" lIns="0" tIns="0" rIns="0" bIns="0">
            <a:noAutofit/>
          </a:bodyPr>
          <a:lstStyle/>
          <a:p>
            <a:pPr algn="ctr" defTabSz="1600847"/>
            <a:r>
              <a:rPr lang="en-US" sz="2000" b="1" kern="0" dirty="0">
                <a:latin typeface="Calibri"/>
                <a:ea typeface="Tahoma" panose="020B0604030504040204" pitchFamily="34" charset="0"/>
                <a:cs typeface="Tahoma" panose="020B0604030504040204" pitchFamily="34" charset="0"/>
              </a:rPr>
              <a:t>Nanopore Sequencer</a:t>
            </a:r>
          </a:p>
        </p:txBody>
      </p:sp>
      <p:grpSp>
        <p:nvGrpSpPr>
          <p:cNvPr id="16" name="Group 15">
            <a:extLst>
              <a:ext uri="{FF2B5EF4-FFF2-40B4-BE49-F238E27FC236}">
                <a16:creationId xmlns:a16="http://schemas.microsoft.com/office/drawing/2014/main" id="{BBE4FCBA-73B1-6170-7F2E-CE1C1F4F2CEF}"/>
              </a:ext>
            </a:extLst>
          </p:cNvPr>
          <p:cNvGrpSpPr/>
          <p:nvPr/>
        </p:nvGrpSpPr>
        <p:grpSpPr>
          <a:xfrm>
            <a:off x="3683799" y="2283488"/>
            <a:ext cx="2814585" cy="2363755"/>
            <a:chOff x="2159798" y="926636"/>
            <a:chExt cx="2814585" cy="2363755"/>
          </a:xfrm>
        </p:grpSpPr>
        <p:cxnSp>
          <p:nvCxnSpPr>
            <p:cNvPr id="14" name="Straight Arrow Connector 13">
              <a:extLst>
                <a:ext uri="{FF2B5EF4-FFF2-40B4-BE49-F238E27FC236}">
                  <a16:creationId xmlns:a16="http://schemas.microsoft.com/office/drawing/2014/main" id="{6EBA03AD-8892-1C27-3999-6C8E51EC6794}"/>
                </a:ext>
              </a:extLst>
            </p:cNvPr>
            <p:cNvCxnSpPr>
              <a:cxnSpLocks/>
            </p:cNvCxnSpPr>
            <p:nvPr/>
          </p:nvCxnSpPr>
          <p:spPr>
            <a:xfrm flipV="1">
              <a:off x="2159798" y="1267093"/>
              <a:ext cx="751334" cy="935017"/>
            </a:xfrm>
            <a:prstGeom prst="straightConnector1">
              <a:avLst/>
            </a:prstGeom>
            <a:ln w="31750">
              <a:solidFill>
                <a:srgbClr val="10813D"/>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586198C-AB6F-EB42-895A-51814C574DBB}"/>
                </a:ext>
              </a:extLst>
            </p:cNvPr>
            <p:cNvCxnSpPr>
              <a:cxnSpLocks/>
            </p:cNvCxnSpPr>
            <p:nvPr/>
          </p:nvCxnSpPr>
          <p:spPr>
            <a:xfrm>
              <a:off x="2159798" y="2202110"/>
              <a:ext cx="766689" cy="1088281"/>
            </a:xfrm>
            <a:prstGeom prst="straightConnector1">
              <a:avLst/>
            </a:prstGeom>
            <a:ln w="31750">
              <a:solidFill>
                <a:srgbClr val="10813D"/>
              </a:solidFill>
              <a:prstDash val="sysDot"/>
              <a:tailEnd type="none"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4FA2A35-79CB-B3B4-BA08-D7D522B30946}"/>
                </a:ext>
              </a:extLst>
            </p:cNvPr>
            <p:cNvSpPr txBox="1"/>
            <p:nvPr/>
          </p:nvSpPr>
          <p:spPr>
            <a:xfrm>
              <a:off x="2865555" y="926636"/>
              <a:ext cx="2108828" cy="307777"/>
            </a:xfrm>
            <a:prstGeom prst="rect">
              <a:avLst/>
            </a:prstGeom>
            <a:noFill/>
          </p:spPr>
          <p:txBody>
            <a:bodyPr wrap="square" lIns="0" tIns="0" rIns="0" bIns="0">
              <a:spAutoFit/>
            </a:bodyPr>
            <a:lstStyle/>
            <a:p>
              <a:pPr algn="ctr" defTabSz="1600847"/>
              <a:r>
                <a:rPr lang="en-US" sz="2000" b="1" kern="0" dirty="0" err="1">
                  <a:latin typeface="Calibri"/>
                  <a:ea typeface="Tahoma" panose="020B0604030504040204" pitchFamily="34" charset="0"/>
                  <a:cs typeface="Tahoma" panose="020B0604030504040204" pitchFamily="34" charset="0"/>
                </a:rPr>
                <a:t>Singl</a:t>
              </a:r>
              <a:r>
                <a:rPr lang="en-US" sz="2000" b="1" kern="0" dirty="0">
                  <a:latin typeface="Calibri"/>
                  <a:ea typeface="Tahoma" panose="020B0604030504040204" pitchFamily="34" charset="0"/>
                  <a:cs typeface="Tahoma" panose="020B0604030504040204" pitchFamily="34" charset="0"/>
                </a:rPr>
                <a:t>e Nanopore</a:t>
              </a:r>
            </a:p>
          </p:txBody>
        </p:sp>
      </p:grpSp>
      <p:sp>
        <p:nvSpPr>
          <p:cNvPr id="28" name="TextBox 27">
            <a:extLst>
              <a:ext uri="{FF2B5EF4-FFF2-40B4-BE49-F238E27FC236}">
                <a16:creationId xmlns:a16="http://schemas.microsoft.com/office/drawing/2014/main" id="{AA653AAB-37A4-713A-F8E5-778020B3C9BE}"/>
              </a:ext>
            </a:extLst>
          </p:cNvPr>
          <p:cNvSpPr txBox="1"/>
          <p:nvPr/>
        </p:nvSpPr>
        <p:spPr>
          <a:xfrm>
            <a:off x="6727751" y="2712950"/>
            <a:ext cx="2277386" cy="615553"/>
          </a:xfrm>
          <a:prstGeom prst="rect">
            <a:avLst/>
          </a:prstGeom>
          <a:noFill/>
        </p:spPr>
        <p:txBody>
          <a:bodyPr wrap="square" lIns="0" tIns="0" rIns="0" bIns="0">
            <a:spAutoFit/>
          </a:bodyPr>
          <a:lstStyle/>
          <a:p>
            <a:pPr algn="ctr" defTabSz="1600847"/>
            <a:r>
              <a:rPr lang="en-US" sz="2000" b="1" kern="0" dirty="0">
                <a:latin typeface="Calibri"/>
                <a:ea typeface="Tahoma" panose="020B0604030504040204" pitchFamily="34" charset="0"/>
                <a:cs typeface="Tahoma" panose="020B0604030504040204" pitchFamily="34" charset="0"/>
              </a:rPr>
              <a:t>Raw Signals</a:t>
            </a:r>
          </a:p>
          <a:p>
            <a:pPr algn="ctr" defTabSz="1600847"/>
            <a:r>
              <a:rPr lang="en-US" sz="2000" kern="0" dirty="0">
                <a:latin typeface="Calibri"/>
                <a:ea typeface="Tahoma" panose="020B0604030504040204" pitchFamily="34" charset="0"/>
                <a:cs typeface="Tahoma" panose="020B0604030504040204" pitchFamily="34" charset="0"/>
              </a:rPr>
              <a:t>(~5000 signals/sec)</a:t>
            </a:r>
          </a:p>
        </p:txBody>
      </p:sp>
      <p:cxnSp>
        <p:nvCxnSpPr>
          <p:cNvPr id="29" name="Straight Arrow Connector 28">
            <a:extLst>
              <a:ext uri="{FF2B5EF4-FFF2-40B4-BE49-F238E27FC236}">
                <a16:creationId xmlns:a16="http://schemas.microsoft.com/office/drawing/2014/main" id="{5F422D82-A1D6-6051-78BA-36190522BD76}"/>
              </a:ext>
            </a:extLst>
          </p:cNvPr>
          <p:cNvCxnSpPr>
            <a:cxnSpLocks/>
          </p:cNvCxnSpPr>
          <p:nvPr/>
        </p:nvCxnSpPr>
        <p:spPr>
          <a:xfrm flipV="1">
            <a:off x="5707403" y="3358243"/>
            <a:ext cx="1406069" cy="64785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CB97591-4173-6CB0-140E-D8A0EBF3B0F7}"/>
              </a:ext>
            </a:extLst>
          </p:cNvPr>
          <p:cNvCxnSpPr>
            <a:cxnSpLocks/>
          </p:cNvCxnSpPr>
          <p:nvPr/>
        </p:nvCxnSpPr>
        <p:spPr>
          <a:xfrm flipV="1">
            <a:off x="5783295" y="3916161"/>
            <a:ext cx="1330176" cy="102362"/>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E5B7147F-6AFB-B114-4660-9950450202D3}"/>
              </a:ext>
            </a:extLst>
          </p:cNvPr>
          <p:cNvSpPr txBox="1"/>
          <p:nvPr/>
        </p:nvSpPr>
        <p:spPr>
          <a:xfrm>
            <a:off x="1524001" y="6923123"/>
            <a:ext cx="3504801" cy="153888"/>
          </a:xfrm>
          <a:prstGeom prst="rect">
            <a:avLst/>
          </a:prstGeom>
          <a:noFill/>
        </p:spPr>
        <p:txBody>
          <a:bodyPr wrap="none" lIns="0" tIns="0" rIns="0" bIns="0">
            <a:noAutofit/>
          </a:bodyPr>
          <a:lstStyle/>
          <a:p>
            <a:r>
              <a:rPr lang="en-US" sz="1000" dirty="0">
                <a:latin typeface="Calibri"/>
                <a:hlinkClick r:id="rId10"/>
              </a:rPr>
              <a:t>https://nanoporetech.com/platform/technology/basecalling</a:t>
            </a:r>
            <a:r>
              <a:rPr lang="en-US" sz="1000" dirty="0">
                <a:latin typeface="Calibri"/>
              </a:rPr>
              <a:t> </a:t>
            </a:r>
          </a:p>
        </p:txBody>
      </p:sp>
      <p:grpSp>
        <p:nvGrpSpPr>
          <p:cNvPr id="19" name="Group 18">
            <a:extLst>
              <a:ext uri="{FF2B5EF4-FFF2-40B4-BE49-F238E27FC236}">
                <a16:creationId xmlns:a16="http://schemas.microsoft.com/office/drawing/2014/main" id="{C61EF779-BB0B-80AB-3C5B-11691EAEF8CB}"/>
              </a:ext>
            </a:extLst>
          </p:cNvPr>
          <p:cNvGrpSpPr/>
          <p:nvPr/>
        </p:nvGrpSpPr>
        <p:grpSpPr>
          <a:xfrm>
            <a:off x="8795500" y="2698582"/>
            <a:ext cx="1717077" cy="1524065"/>
            <a:chOff x="7271499" y="1341730"/>
            <a:chExt cx="1717077" cy="1524065"/>
          </a:xfrm>
        </p:grpSpPr>
        <p:grpSp>
          <p:nvGrpSpPr>
            <p:cNvPr id="126" name="Group 125">
              <a:extLst>
                <a:ext uri="{FF2B5EF4-FFF2-40B4-BE49-F238E27FC236}">
                  <a16:creationId xmlns:a16="http://schemas.microsoft.com/office/drawing/2014/main" id="{F934B33F-48DC-48A8-FE43-5B66FC5F0E19}"/>
                </a:ext>
              </a:extLst>
            </p:cNvPr>
            <p:cNvGrpSpPr/>
            <p:nvPr/>
          </p:nvGrpSpPr>
          <p:grpSpPr>
            <a:xfrm>
              <a:off x="7771436" y="1691690"/>
              <a:ext cx="1174105" cy="1174105"/>
              <a:chOff x="7765046" y="1516805"/>
              <a:chExt cx="1174105" cy="1174105"/>
            </a:xfrm>
          </p:grpSpPr>
          <p:pic>
            <p:nvPicPr>
              <p:cNvPr id="60" name="Picture 59">
                <a:extLst>
                  <a:ext uri="{FF2B5EF4-FFF2-40B4-BE49-F238E27FC236}">
                    <a16:creationId xmlns:a16="http://schemas.microsoft.com/office/drawing/2014/main" id="{2ED5B2F3-811C-8D40-A8B8-8E299E5075DF}"/>
                  </a:ext>
                </a:extLst>
              </p:cNvPr>
              <p:cNvPicPr>
                <a:picLocks noChangeAspect="1"/>
              </p:cNvPicPr>
              <p:nvPr/>
            </p:nvPicPr>
            <p:blipFill>
              <a:blip r:embed="rId11"/>
              <a:stretch>
                <a:fillRect/>
              </a:stretch>
            </p:blipFill>
            <p:spPr>
              <a:xfrm>
                <a:off x="7765046" y="1516805"/>
                <a:ext cx="1174105" cy="1174105"/>
              </a:xfrm>
              <a:prstGeom prst="rect">
                <a:avLst/>
              </a:prstGeom>
            </p:spPr>
          </p:pic>
          <p:pic>
            <p:nvPicPr>
              <p:cNvPr id="61" name="Graphic 60" descr="Processor with solid fill">
                <a:extLst>
                  <a:ext uri="{FF2B5EF4-FFF2-40B4-BE49-F238E27FC236}">
                    <a16:creationId xmlns:a16="http://schemas.microsoft.com/office/drawing/2014/main" id="{6762DAB5-AD19-F299-48EA-82FB6C35CCD2}"/>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8102159" y="1801364"/>
                <a:ext cx="499879" cy="495574"/>
              </a:xfrm>
              <a:prstGeom prst="rect">
                <a:avLst/>
              </a:prstGeom>
            </p:spPr>
          </p:pic>
        </p:grpSp>
        <p:cxnSp>
          <p:nvCxnSpPr>
            <p:cNvPr id="85" name="Straight Connector 84">
              <a:extLst>
                <a:ext uri="{FF2B5EF4-FFF2-40B4-BE49-F238E27FC236}">
                  <a16:creationId xmlns:a16="http://schemas.microsoft.com/office/drawing/2014/main" id="{495C6083-314A-E477-954E-4562CCE01AF9}"/>
                </a:ext>
              </a:extLst>
            </p:cNvPr>
            <p:cNvCxnSpPr>
              <a:cxnSpLocks/>
            </p:cNvCxnSpPr>
            <p:nvPr/>
          </p:nvCxnSpPr>
          <p:spPr>
            <a:xfrm>
              <a:off x="7271499" y="2276329"/>
              <a:ext cx="419276" cy="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EEA18875-8FA4-4DB0-4F4D-ED4E3747B410}"/>
                </a:ext>
              </a:extLst>
            </p:cNvPr>
            <p:cNvSpPr txBox="1"/>
            <p:nvPr/>
          </p:nvSpPr>
          <p:spPr>
            <a:xfrm>
              <a:off x="7728400" y="1341730"/>
              <a:ext cx="1260176" cy="615553"/>
            </a:xfrm>
            <a:prstGeom prst="rect">
              <a:avLst/>
            </a:prstGeom>
            <a:noFill/>
          </p:spPr>
          <p:txBody>
            <a:bodyPr wrap="square" lIns="0" tIns="0" rIns="0" bIns="0">
              <a:spAutoFit/>
            </a:bodyPr>
            <a:lstStyle/>
            <a:p>
              <a:pPr algn="ctr" defTabSz="1600847"/>
              <a:r>
                <a:rPr lang="en-US" sz="2000" b="1" kern="0" dirty="0">
                  <a:latin typeface="Calibri"/>
                  <a:ea typeface="Tahoma" panose="020B0604030504040204" pitchFamily="34" charset="0"/>
                  <a:cs typeface="Tahoma" panose="020B0604030504040204" pitchFamily="34" charset="0"/>
                </a:rPr>
                <a:t>Real-Time</a:t>
              </a:r>
              <a:br>
                <a:rPr lang="en-US" sz="2000" b="1" kern="0" dirty="0">
                  <a:latin typeface="Calibri"/>
                  <a:ea typeface="Tahoma" panose="020B0604030504040204" pitchFamily="34" charset="0"/>
                  <a:cs typeface="Tahoma" panose="020B0604030504040204" pitchFamily="34" charset="0"/>
                </a:rPr>
              </a:br>
              <a:r>
                <a:rPr lang="en-US" sz="2000" b="1" kern="0" dirty="0">
                  <a:latin typeface="Calibri"/>
                  <a:ea typeface="Tahoma" panose="020B0604030504040204" pitchFamily="34" charset="0"/>
                  <a:cs typeface="Tahoma" panose="020B0604030504040204" pitchFamily="34" charset="0"/>
                </a:rPr>
                <a:t>Analysis</a:t>
              </a:r>
            </a:p>
          </p:txBody>
        </p:sp>
      </p:grpSp>
      <p:pic>
        <p:nvPicPr>
          <p:cNvPr id="112" name="Picture 111">
            <a:extLst>
              <a:ext uri="{FF2B5EF4-FFF2-40B4-BE49-F238E27FC236}">
                <a16:creationId xmlns:a16="http://schemas.microsoft.com/office/drawing/2014/main" id="{13BE4D4F-109A-AC14-89D1-AD367AEEB453}"/>
              </a:ext>
            </a:extLst>
          </p:cNvPr>
          <p:cNvPicPr>
            <a:picLocks noChangeAspect="1"/>
          </p:cNvPicPr>
          <p:nvPr/>
        </p:nvPicPr>
        <p:blipFill>
          <a:blip r:embed="rId13">
            <a:extLst>
              <a:ext uri="{28A0092B-C50C-407E-A947-70E740481C1C}">
                <a14:useLocalDpi xmlns:a14="http://schemas.microsoft.com/office/drawing/2010/main"/>
              </a:ext>
            </a:extLst>
          </a:blip>
          <a:srcRect r="38702"/>
          <a:stretch/>
        </p:blipFill>
        <p:spPr>
          <a:xfrm>
            <a:off x="7113472" y="3374918"/>
            <a:ext cx="1505945" cy="521350"/>
          </a:xfrm>
          <a:prstGeom prst="rect">
            <a:avLst/>
          </a:prstGeom>
          <a:ln w="31750">
            <a:solidFill>
              <a:schemeClr val="tx1"/>
            </a:solidFill>
          </a:ln>
        </p:spPr>
      </p:pic>
      <p:sp>
        <p:nvSpPr>
          <p:cNvPr id="114" name="TextBox 113">
            <a:extLst>
              <a:ext uri="{FF2B5EF4-FFF2-40B4-BE49-F238E27FC236}">
                <a16:creationId xmlns:a16="http://schemas.microsoft.com/office/drawing/2014/main" id="{ACA08A38-6BBF-C16A-0307-2F320462240D}"/>
              </a:ext>
            </a:extLst>
          </p:cNvPr>
          <p:cNvSpPr txBox="1"/>
          <p:nvPr/>
        </p:nvSpPr>
        <p:spPr>
          <a:xfrm>
            <a:off x="1524000" y="7172705"/>
            <a:ext cx="9144000" cy="153888"/>
          </a:xfrm>
          <a:prstGeom prst="rect">
            <a:avLst/>
          </a:prstGeom>
          <a:noFill/>
        </p:spPr>
        <p:txBody>
          <a:bodyPr wrap="square" lIns="0" tIns="0" rIns="0" bIns="0">
            <a:noAutofit/>
          </a:bodyPr>
          <a:lstStyle/>
          <a:p>
            <a:r>
              <a:rPr lang="en-US" sz="1000" dirty="0">
                <a:latin typeface="Calibri"/>
                <a:hlinkClick r:id="rId14"/>
              </a:rPr>
              <a:t>https://blogs.ed.ac.uk/institute-genetics-cancer/2020/04/08/nanopore-sequencing-controversial-world-records-and-whale-watching/</a:t>
            </a:r>
            <a:r>
              <a:rPr lang="en-US" sz="1000" dirty="0">
                <a:latin typeface="Calibri"/>
              </a:rPr>
              <a:t> </a:t>
            </a:r>
          </a:p>
        </p:txBody>
      </p:sp>
      <p:grpSp>
        <p:nvGrpSpPr>
          <p:cNvPr id="21" name="Group 20">
            <a:extLst>
              <a:ext uri="{FF2B5EF4-FFF2-40B4-BE49-F238E27FC236}">
                <a16:creationId xmlns:a16="http://schemas.microsoft.com/office/drawing/2014/main" id="{BC4A8110-2550-93C9-3CCC-C69408BC197E}"/>
              </a:ext>
            </a:extLst>
          </p:cNvPr>
          <p:cNvGrpSpPr/>
          <p:nvPr/>
        </p:nvGrpSpPr>
        <p:grpSpPr>
          <a:xfrm>
            <a:off x="4745737" y="3994176"/>
            <a:ext cx="5210291" cy="539225"/>
            <a:chOff x="3221736" y="2637324"/>
            <a:chExt cx="5210291" cy="539225"/>
          </a:xfrm>
        </p:grpSpPr>
        <p:sp>
          <p:nvSpPr>
            <p:cNvPr id="11" name="Striped Right Arrow 10">
              <a:extLst>
                <a:ext uri="{FF2B5EF4-FFF2-40B4-BE49-F238E27FC236}">
                  <a16:creationId xmlns:a16="http://schemas.microsoft.com/office/drawing/2014/main" id="{E1547898-1E8D-AB56-4863-2F0719C1B8C2}"/>
                </a:ext>
              </a:extLst>
            </p:cNvPr>
            <p:cNvSpPr/>
            <p:nvPr/>
          </p:nvSpPr>
          <p:spPr>
            <a:xfrm rot="10800000">
              <a:off x="3221736" y="3029468"/>
              <a:ext cx="5166614" cy="147081"/>
            </a:xfrm>
            <a:prstGeom prst="stripedRightArrow">
              <a:avLst>
                <a:gd name="adj1" fmla="val 42474"/>
                <a:gd name="adj2" fmla="val 96057"/>
              </a:avLst>
            </a:prstGeom>
            <a:solidFill>
              <a:srgbClr val="10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H" sz="2800" b="1" dirty="0">
                <a:solidFill>
                  <a:prstClr val="white"/>
                </a:solidFill>
                <a:latin typeface="Corbel" panose="020B0503020204020204" pitchFamily="34" charset="0"/>
              </a:endParaRPr>
            </a:p>
          </p:txBody>
        </p:sp>
        <p:sp>
          <p:nvSpPr>
            <p:cNvPr id="142" name="Striped Right Arrow 141">
              <a:extLst>
                <a:ext uri="{FF2B5EF4-FFF2-40B4-BE49-F238E27FC236}">
                  <a16:creationId xmlns:a16="http://schemas.microsoft.com/office/drawing/2014/main" id="{234CE242-642F-2257-72F7-4CBF6FFA49E8}"/>
                </a:ext>
              </a:extLst>
            </p:cNvPr>
            <p:cNvSpPr/>
            <p:nvPr/>
          </p:nvSpPr>
          <p:spPr>
            <a:xfrm rot="5400000">
              <a:off x="8110700" y="2811570"/>
              <a:ext cx="495573" cy="147081"/>
            </a:xfrm>
            <a:prstGeom prst="stripedRightArrow">
              <a:avLst>
                <a:gd name="adj1" fmla="val 42474"/>
                <a:gd name="adj2" fmla="val 0"/>
              </a:avLst>
            </a:prstGeom>
            <a:solidFill>
              <a:srgbClr val="10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H" sz="2800" b="1" dirty="0">
                <a:solidFill>
                  <a:prstClr val="white"/>
                </a:solidFill>
                <a:latin typeface="Corbel" panose="020B0503020204020204" pitchFamily="34" charset="0"/>
              </a:endParaRPr>
            </a:p>
          </p:txBody>
        </p:sp>
      </p:grpSp>
      <p:sp>
        <p:nvSpPr>
          <p:cNvPr id="6" name="Title 5">
            <a:extLst>
              <a:ext uri="{FF2B5EF4-FFF2-40B4-BE49-F238E27FC236}">
                <a16:creationId xmlns:a16="http://schemas.microsoft.com/office/drawing/2014/main" id="{AA8C9C24-05A2-17E9-1605-7D8768DA99A3}"/>
              </a:ext>
            </a:extLst>
          </p:cNvPr>
          <p:cNvSpPr>
            <a:spLocks noGrp="1"/>
          </p:cNvSpPr>
          <p:nvPr>
            <p:ph type="title"/>
          </p:nvPr>
        </p:nvSpPr>
        <p:spPr/>
        <p:txBody>
          <a:bodyPr/>
          <a:lstStyle/>
          <a:p>
            <a:r>
              <a:rPr lang="en-US" dirty="0"/>
              <a:t>Recall: Generating Electrical Signals from DNA</a:t>
            </a:r>
          </a:p>
        </p:txBody>
      </p:sp>
    </p:spTree>
    <p:extLst>
      <p:ext uri="{BB962C8B-B14F-4D97-AF65-F5344CB8AC3E}">
        <p14:creationId xmlns:p14="http://schemas.microsoft.com/office/powerpoint/2010/main" val="255908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1"/>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2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12"/>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45"/>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CCF11-6DEE-82CE-0F4D-A5E8ED25B80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CE877A-E7E5-9F7D-F983-7010B7C02840}"/>
              </a:ext>
            </a:extLst>
          </p:cNvPr>
          <p:cNvSpPr>
            <a:spLocks noGrp="1"/>
          </p:cNvSpPr>
          <p:nvPr>
            <p:ph type="sldNum" sz="quarter" idx="12"/>
          </p:nvPr>
        </p:nvSpPr>
        <p:spPr/>
        <p:txBody>
          <a:bodyPr/>
          <a:lstStyle/>
          <a:p>
            <a:fld id="{926C5CFF-FC03-5F4C-B716-CBEBB43E48DE}" type="slidenum">
              <a:rPr lang="en-US">
                <a:latin typeface="Garamond"/>
                <a:sym typeface="Garamond"/>
              </a:rPr>
              <a:t>27</a:t>
            </a:fld>
            <a:endParaRPr lang="en-US">
              <a:latin typeface="Garamond"/>
              <a:sym typeface="Garamond"/>
            </a:endParaRPr>
          </a:p>
        </p:txBody>
      </p:sp>
      <p:grpSp>
        <p:nvGrpSpPr>
          <p:cNvPr id="16" name="Group 15">
            <a:extLst>
              <a:ext uri="{FF2B5EF4-FFF2-40B4-BE49-F238E27FC236}">
                <a16:creationId xmlns:a16="http://schemas.microsoft.com/office/drawing/2014/main" id="{4825493A-04D4-F3FC-BEC1-D37F3CD34CBF}"/>
              </a:ext>
            </a:extLst>
          </p:cNvPr>
          <p:cNvGrpSpPr/>
          <p:nvPr/>
        </p:nvGrpSpPr>
        <p:grpSpPr>
          <a:xfrm>
            <a:off x="2213652" y="1425453"/>
            <a:ext cx="7725019" cy="764703"/>
            <a:chOff x="311193" y="1971533"/>
            <a:chExt cx="7725019" cy="764703"/>
          </a:xfrm>
        </p:grpSpPr>
        <p:sp>
          <p:nvSpPr>
            <p:cNvPr id="17" name="TextBox 16">
              <a:extLst>
                <a:ext uri="{FF2B5EF4-FFF2-40B4-BE49-F238E27FC236}">
                  <a16:creationId xmlns:a16="http://schemas.microsoft.com/office/drawing/2014/main" id="{B8D0CECB-3D70-8488-AFB5-E41F96C8BB77}"/>
                </a:ext>
              </a:extLst>
            </p:cNvPr>
            <p:cNvSpPr txBox="1"/>
            <p:nvPr/>
          </p:nvSpPr>
          <p:spPr>
            <a:xfrm>
              <a:off x="311193" y="2413405"/>
              <a:ext cx="5114559" cy="322831"/>
            </a:xfrm>
            <a:prstGeom prst="roundRect">
              <a:avLst>
                <a:gd name="adj" fmla="val 9377"/>
              </a:avLst>
            </a:prstGeom>
            <a:solidFill>
              <a:srgbClr val="F2EEFD"/>
            </a:solidFill>
            <a:ln w="28575">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latin typeface="Calibri"/>
                  <a:sym typeface="Calibri"/>
                </a:defRPr>
              </a:defPPr>
              <a:lvl1pPr algn="ctr">
                <a:defRPr sz="3600" b="1">
                  <a:solidFill>
                    <a:srgbClr val="FFFF00"/>
                  </a:solidFill>
                  <a:latin typeface="Calibri"/>
                  <a:sym typeface="Calibri"/>
                </a:defRPr>
              </a:lvl1pPr>
              <a:lvl2pPr>
                <a:defRPr>
                  <a:solidFill>
                    <a:schemeClr val="lt1"/>
                  </a:solidFill>
                  <a:latin typeface="Calibri"/>
                  <a:sym typeface="Calibri"/>
                </a:defRPr>
              </a:lvl2pPr>
              <a:lvl3pPr>
                <a:defRPr>
                  <a:solidFill>
                    <a:schemeClr val="lt1"/>
                  </a:solidFill>
                  <a:latin typeface="Calibri"/>
                  <a:sym typeface="Calibri"/>
                </a:defRPr>
              </a:lvl3pPr>
              <a:lvl4pPr>
                <a:defRPr>
                  <a:solidFill>
                    <a:schemeClr val="lt1"/>
                  </a:solidFill>
                  <a:latin typeface="Calibri"/>
                  <a:sym typeface="Calibri"/>
                </a:defRPr>
              </a:lvl4pPr>
              <a:lvl5pPr>
                <a:defRPr>
                  <a:solidFill>
                    <a:schemeClr val="lt1"/>
                  </a:solidFill>
                  <a:latin typeface="Calibri"/>
                  <a:sym typeface="Calibri"/>
                </a:defRPr>
              </a:lvl5pPr>
              <a:lvl6pPr>
                <a:defRPr>
                  <a:solidFill>
                    <a:schemeClr val="lt1"/>
                  </a:solidFill>
                  <a:latin typeface="Calibri"/>
                  <a:sym typeface="Calibri"/>
                </a:defRPr>
              </a:lvl6pPr>
              <a:lvl7pPr>
                <a:defRPr>
                  <a:solidFill>
                    <a:schemeClr val="lt1"/>
                  </a:solidFill>
                  <a:latin typeface="Calibri"/>
                  <a:sym typeface="Calibri"/>
                </a:defRPr>
              </a:lvl7pPr>
              <a:lvl8pPr>
                <a:defRPr>
                  <a:solidFill>
                    <a:schemeClr val="lt1"/>
                  </a:solidFill>
                  <a:latin typeface="Calibri"/>
                  <a:sym typeface="Calibri"/>
                </a:defRPr>
              </a:lvl8pPr>
              <a:lvl9pPr>
                <a:defRPr>
                  <a:solidFill>
                    <a:schemeClr val="lt1"/>
                  </a:solidFill>
                  <a:latin typeface="Calibri"/>
                  <a:sym typeface="Calibri"/>
                </a:defRPr>
              </a:lvl9pPr>
            </a:lstStyle>
            <a:p>
              <a:r>
                <a:rPr lang="en-US" sz="2000" b="0" dirty="0">
                  <a:solidFill>
                    <a:schemeClr val="tx1"/>
                  </a:solidFill>
                  <a:latin typeface="Calibri"/>
                  <a:ea typeface="Calibri"/>
                  <a:cs typeface="Calibri"/>
                  <a:sym typeface="Calibri"/>
                </a:rPr>
                <a:t>Sequencing</a:t>
              </a:r>
              <a:endParaRPr lang="en-US" sz="2000" dirty="0">
                <a:solidFill>
                  <a:schemeClr val="tx1"/>
                </a:solidFill>
                <a:latin typeface="Calibri"/>
                <a:ea typeface="Calibri"/>
                <a:cs typeface="Calibri"/>
                <a:sym typeface="Calibri"/>
              </a:endParaRPr>
            </a:p>
          </p:txBody>
        </p:sp>
        <p:sp>
          <p:nvSpPr>
            <p:cNvPr id="18" name="TextBox 17">
              <a:extLst>
                <a:ext uri="{FF2B5EF4-FFF2-40B4-BE49-F238E27FC236}">
                  <a16:creationId xmlns:a16="http://schemas.microsoft.com/office/drawing/2014/main" id="{B4702271-EFE9-AC41-4432-766740B2FDAC}"/>
                </a:ext>
              </a:extLst>
            </p:cNvPr>
            <p:cNvSpPr txBox="1"/>
            <p:nvPr/>
          </p:nvSpPr>
          <p:spPr>
            <a:xfrm>
              <a:off x="5459823" y="2413403"/>
              <a:ext cx="2576389" cy="322831"/>
            </a:xfrm>
            <a:prstGeom prst="roundRect">
              <a:avLst>
                <a:gd name="adj" fmla="val 9377"/>
              </a:avLst>
            </a:prstGeom>
            <a:solidFill>
              <a:srgbClr val="E6F0FF"/>
            </a:solidFill>
            <a:ln w="28575">
              <a:solidFill>
                <a:srgbClr val="4473C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latin typeface="Calibri"/>
                  <a:sym typeface="Calibri"/>
                </a:defRPr>
              </a:defPPr>
              <a:lvl1pPr algn="ctr">
                <a:defRPr sz="3600" b="1">
                  <a:solidFill>
                    <a:srgbClr val="FFFF00"/>
                  </a:solidFill>
                  <a:latin typeface="Calibri"/>
                  <a:sym typeface="Calibri"/>
                </a:defRPr>
              </a:lvl1pPr>
              <a:lvl2pPr>
                <a:defRPr>
                  <a:solidFill>
                    <a:schemeClr val="lt1"/>
                  </a:solidFill>
                  <a:latin typeface="Calibri"/>
                  <a:sym typeface="Calibri"/>
                </a:defRPr>
              </a:lvl2pPr>
              <a:lvl3pPr>
                <a:defRPr>
                  <a:solidFill>
                    <a:schemeClr val="lt1"/>
                  </a:solidFill>
                  <a:latin typeface="Calibri"/>
                  <a:sym typeface="Calibri"/>
                </a:defRPr>
              </a:lvl3pPr>
              <a:lvl4pPr>
                <a:defRPr>
                  <a:solidFill>
                    <a:schemeClr val="lt1"/>
                  </a:solidFill>
                  <a:latin typeface="Calibri"/>
                  <a:sym typeface="Calibri"/>
                </a:defRPr>
              </a:lvl4pPr>
              <a:lvl5pPr>
                <a:defRPr>
                  <a:solidFill>
                    <a:schemeClr val="lt1"/>
                  </a:solidFill>
                  <a:latin typeface="Calibri"/>
                  <a:sym typeface="Calibri"/>
                </a:defRPr>
              </a:lvl5pPr>
              <a:lvl6pPr>
                <a:defRPr>
                  <a:solidFill>
                    <a:schemeClr val="lt1"/>
                  </a:solidFill>
                  <a:latin typeface="Calibri"/>
                  <a:sym typeface="Calibri"/>
                </a:defRPr>
              </a:lvl6pPr>
              <a:lvl7pPr>
                <a:defRPr>
                  <a:solidFill>
                    <a:schemeClr val="lt1"/>
                  </a:solidFill>
                  <a:latin typeface="Calibri"/>
                  <a:sym typeface="Calibri"/>
                </a:defRPr>
              </a:lvl7pPr>
              <a:lvl8pPr>
                <a:defRPr>
                  <a:solidFill>
                    <a:schemeClr val="lt1"/>
                  </a:solidFill>
                  <a:latin typeface="Calibri"/>
                  <a:sym typeface="Calibri"/>
                </a:defRPr>
              </a:lvl8pPr>
              <a:lvl9pPr>
                <a:defRPr>
                  <a:solidFill>
                    <a:schemeClr val="lt1"/>
                  </a:solidFill>
                  <a:latin typeface="Calibri"/>
                  <a:sym typeface="Calibri"/>
                </a:defRPr>
              </a:lvl9pPr>
            </a:lstStyle>
            <a:p>
              <a:r>
                <a:rPr lang="en-US" sz="2000" b="0" dirty="0">
                  <a:solidFill>
                    <a:schemeClr val="tx1"/>
                  </a:solidFill>
                  <a:latin typeface="Calibri"/>
                  <a:ea typeface="Calibri"/>
                  <a:cs typeface="Calibri"/>
                  <a:sym typeface="Calibri"/>
                </a:rPr>
                <a:t>Analysis</a:t>
              </a:r>
            </a:p>
          </p:txBody>
        </p:sp>
        <p:cxnSp>
          <p:nvCxnSpPr>
            <p:cNvPr id="19" name="Straight Connector 18">
              <a:extLst>
                <a:ext uri="{FF2B5EF4-FFF2-40B4-BE49-F238E27FC236}">
                  <a16:creationId xmlns:a16="http://schemas.microsoft.com/office/drawing/2014/main" id="{22483C7F-B730-35C7-F1A8-6760B324AE1A}"/>
                </a:ext>
              </a:extLst>
            </p:cNvPr>
            <p:cNvCxnSpPr>
              <a:cxnSpLocks/>
            </p:cNvCxnSpPr>
            <p:nvPr/>
          </p:nvCxnSpPr>
          <p:spPr>
            <a:xfrm flipH="1">
              <a:off x="311193" y="2312838"/>
              <a:ext cx="7725019" cy="0"/>
            </a:xfrm>
            <a:prstGeom prst="line">
              <a:avLst/>
            </a:prstGeom>
            <a:ln w="28575">
              <a:solidFill>
                <a:schemeClr val="tx1"/>
              </a:solidFill>
              <a:prstDash val="solid"/>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928C1E1-5D6D-C34C-CEAD-C7C503EC31A6}"/>
                </a:ext>
              </a:extLst>
            </p:cNvPr>
            <p:cNvSpPr txBox="1"/>
            <p:nvPr/>
          </p:nvSpPr>
          <p:spPr>
            <a:xfrm>
              <a:off x="3566598" y="1971533"/>
              <a:ext cx="712054" cy="400110"/>
            </a:xfrm>
            <a:prstGeom prst="rect">
              <a:avLst/>
            </a:prstGeom>
            <a:noFill/>
          </p:spPr>
          <p:txBody>
            <a:bodyPr wrap="none" rtlCol="0">
              <a:spAutoFit/>
            </a:bodyPr>
            <a:lstStyle/>
            <a:p>
              <a:r>
                <a:rPr lang="en-US" sz="2000" b="1" dirty="0">
                  <a:latin typeface="Calibri"/>
                  <a:ea typeface="Calibri"/>
                  <a:cs typeface="Calibri"/>
                  <a:sym typeface="Calibri"/>
                </a:rPr>
                <a:t>Time</a:t>
              </a:r>
            </a:p>
          </p:txBody>
        </p:sp>
      </p:grpSp>
      <p:grpSp>
        <p:nvGrpSpPr>
          <p:cNvPr id="41" name="Group 40">
            <a:extLst>
              <a:ext uri="{FF2B5EF4-FFF2-40B4-BE49-F238E27FC236}">
                <a16:creationId xmlns:a16="http://schemas.microsoft.com/office/drawing/2014/main" id="{DA0C4720-24A1-7616-F7BC-AD52AD748E95}"/>
              </a:ext>
            </a:extLst>
          </p:cNvPr>
          <p:cNvGrpSpPr/>
          <p:nvPr/>
        </p:nvGrpSpPr>
        <p:grpSpPr>
          <a:xfrm>
            <a:off x="1697968" y="3630546"/>
            <a:ext cx="8577371" cy="548640"/>
            <a:chOff x="2097011" y="5585895"/>
            <a:chExt cx="8577371" cy="548640"/>
          </a:xfrm>
        </p:grpSpPr>
        <p:sp>
          <p:nvSpPr>
            <p:cNvPr id="42" name="Rectangle 41">
              <a:extLst>
                <a:ext uri="{FF2B5EF4-FFF2-40B4-BE49-F238E27FC236}">
                  <a16:creationId xmlns:a16="http://schemas.microsoft.com/office/drawing/2014/main" id="{614D2FBD-E6B8-B7F8-F83F-92B65A095D66}"/>
                </a:ext>
              </a:extLst>
            </p:cNvPr>
            <p:cNvSpPr/>
            <p:nvPr/>
          </p:nvSpPr>
          <p:spPr>
            <a:xfrm>
              <a:off x="2753071" y="5704275"/>
              <a:ext cx="7921311" cy="307777"/>
            </a:xfrm>
            <a:prstGeom prst="rect">
              <a:avLst/>
            </a:prstGeom>
          </p:spPr>
          <p:txBody>
            <a:bodyPr wrap="square" lIns="0" tIns="0" rIns="0" bIns="0">
              <a:spAutoFit/>
            </a:bodyPr>
            <a:lstStyle/>
            <a:p>
              <a:pPr>
                <a:defRPr>
                  <a:latin typeface="Calibri"/>
                  <a:sym typeface="Calibri"/>
                </a:defRPr>
              </a:pPr>
              <a:r>
                <a:rPr lang="en-US" sz="2000" b="1" dirty="0">
                  <a:solidFill>
                    <a:srgbClr val="10813D"/>
                  </a:solidFill>
                  <a:latin typeface="Calibri"/>
                  <a:ea typeface="Calibri"/>
                  <a:cs typeface="Calibri"/>
                  <a:sym typeface="Calibri"/>
                </a:rPr>
                <a:t>Reducing sequencing time and cost</a:t>
              </a:r>
              <a:r>
                <a:rPr lang="en-US" sz="2000" dirty="0">
                  <a:latin typeface="Calibri"/>
                  <a:ea typeface="Calibri"/>
                  <a:cs typeface="Calibri"/>
                  <a:sym typeface="Calibri"/>
                </a:rPr>
                <a:t> by stopping sequencing early</a:t>
              </a:r>
            </a:p>
          </p:txBody>
        </p:sp>
        <p:sp>
          <p:nvSpPr>
            <p:cNvPr id="43" name="Oval 42">
              <a:extLst>
                <a:ext uri="{FF2B5EF4-FFF2-40B4-BE49-F238E27FC236}">
                  <a16:creationId xmlns:a16="http://schemas.microsoft.com/office/drawing/2014/main" id="{FCED5DB7-8729-80E0-8BA5-5A299DBA6518}"/>
                </a:ext>
              </a:extLst>
            </p:cNvPr>
            <p:cNvSpPr>
              <a:spLocks noChangeAspect="1"/>
            </p:cNvSpPr>
            <p:nvPr/>
          </p:nvSpPr>
          <p:spPr>
            <a:xfrm>
              <a:off x="2097011" y="5585895"/>
              <a:ext cx="548640" cy="548640"/>
            </a:xfrm>
            <a:prstGeom prst="ellipse">
              <a:avLst/>
            </a:prstGeom>
            <a:solidFill>
              <a:srgbClr val="E4F2DE"/>
            </a:solidFill>
            <a:ln w="38100">
              <a:solidFill>
                <a:srgbClr val="1081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baseline="-6000" dirty="0">
                  <a:solidFill>
                    <a:schemeClr val="accent6">
                      <a:lumMod val="75000"/>
                    </a:schemeClr>
                  </a:solidFill>
                  <a:latin typeface="Calibri"/>
                  <a:cs typeface="Calibri"/>
                  <a:sym typeface="Calibri"/>
                </a:rPr>
                <a:t>✓</a:t>
              </a:r>
              <a:endParaRPr lang="en-US" sz="7200" b="1" baseline="-6000" dirty="0">
                <a:solidFill>
                  <a:schemeClr val="accent6">
                    <a:lumMod val="75000"/>
                  </a:schemeClr>
                </a:solidFill>
                <a:latin typeface="Calibri"/>
                <a:cs typeface="Calibri"/>
                <a:sym typeface="Calibri"/>
              </a:endParaRPr>
            </a:p>
          </p:txBody>
        </p:sp>
      </p:grpSp>
      <p:grpSp>
        <p:nvGrpSpPr>
          <p:cNvPr id="45" name="Group 44">
            <a:extLst>
              <a:ext uri="{FF2B5EF4-FFF2-40B4-BE49-F238E27FC236}">
                <a16:creationId xmlns:a16="http://schemas.microsoft.com/office/drawing/2014/main" id="{933996DC-E271-1B82-A5D7-DCD8A67E105F}"/>
              </a:ext>
            </a:extLst>
          </p:cNvPr>
          <p:cNvGrpSpPr/>
          <p:nvPr/>
        </p:nvGrpSpPr>
        <p:grpSpPr>
          <a:xfrm>
            <a:off x="2290629" y="871889"/>
            <a:ext cx="7610742" cy="548640"/>
            <a:chOff x="2097011" y="5585895"/>
            <a:chExt cx="7610742" cy="548640"/>
          </a:xfrm>
        </p:grpSpPr>
        <p:sp>
          <p:nvSpPr>
            <p:cNvPr id="46" name="Rectangle 45">
              <a:extLst>
                <a:ext uri="{FF2B5EF4-FFF2-40B4-BE49-F238E27FC236}">
                  <a16:creationId xmlns:a16="http://schemas.microsoft.com/office/drawing/2014/main" id="{730D0C47-1BDB-0701-8861-96B60B757907}"/>
                </a:ext>
              </a:extLst>
            </p:cNvPr>
            <p:cNvSpPr/>
            <p:nvPr/>
          </p:nvSpPr>
          <p:spPr>
            <a:xfrm>
              <a:off x="2753071" y="5704275"/>
              <a:ext cx="6954682" cy="307777"/>
            </a:xfrm>
            <a:prstGeom prst="rect">
              <a:avLst/>
            </a:prstGeom>
          </p:spPr>
          <p:txBody>
            <a:bodyPr wrap="square" lIns="0" tIns="0" rIns="0" bIns="0">
              <a:spAutoFit/>
            </a:bodyPr>
            <a:lstStyle/>
            <a:p>
              <a:pPr>
                <a:defRPr>
                  <a:latin typeface="Calibri"/>
                  <a:sym typeface="Calibri"/>
                </a:defRPr>
              </a:pPr>
              <a:r>
                <a:rPr lang="en-US" sz="2000" b="1" dirty="0">
                  <a:solidFill>
                    <a:srgbClr val="10813D"/>
                  </a:solidFill>
                  <a:latin typeface="Calibri"/>
                  <a:ea typeface="Calibri"/>
                  <a:cs typeface="Calibri"/>
                  <a:sym typeface="Calibri"/>
                </a:rPr>
                <a:t>Reducing latency</a:t>
              </a:r>
              <a:r>
                <a:rPr lang="en-US" sz="2000" dirty="0">
                  <a:latin typeface="Calibri"/>
                  <a:ea typeface="Calibri"/>
                  <a:cs typeface="Calibri"/>
                  <a:sym typeface="Calibri"/>
                </a:rPr>
                <a:t> by overlapping analysis with sequencing</a:t>
              </a:r>
            </a:p>
          </p:txBody>
        </p:sp>
        <p:sp>
          <p:nvSpPr>
            <p:cNvPr id="47" name="Oval 46">
              <a:extLst>
                <a:ext uri="{FF2B5EF4-FFF2-40B4-BE49-F238E27FC236}">
                  <a16:creationId xmlns:a16="http://schemas.microsoft.com/office/drawing/2014/main" id="{0327177E-3082-1231-C249-53754875B213}"/>
                </a:ext>
              </a:extLst>
            </p:cNvPr>
            <p:cNvSpPr>
              <a:spLocks noChangeAspect="1"/>
            </p:cNvSpPr>
            <p:nvPr/>
          </p:nvSpPr>
          <p:spPr>
            <a:xfrm>
              <a:off x="2097011" y="5585895"/>
              <a:ext cx="548640" cy="548640"/>
            </a:xfrm>
            <a:prstGeom prst="ellipse">
              <a:avLst/>
            </a:prstGeom>
            <a:solidFill>
              <a:srgbClr val="E4F2DE"/>
            </a:solidFill>
            <a:ln w="38100">
              <a:solidFill>
                <a:srgbClr val="1081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baseline="-6000" dirty="0">
                  <a:solidFill>
                    <a:schemeClr val="accent6">
                      <a:lumMod val="75000"/>
                    </a:schemeClr>
                  </a:solidFill>
                  <a:latin typeface="Calibri"/>
                  <a:cs typeface="Calibri"/>
                  <a:sym typeface="Calibri"/>
                </a:rPr>
                <a:t>✓</a:t>
              </a:r>
              <a:endParaRPr lang="en-US" sz="7200" b="1" baseline="-6000" dirty="0">
                <a:solidFill>
                  <a:schemeClr val="accent6">
                    <a:lumMod val="75000"/>
                  </a:schemeClr>
                </a:solidFill>
                <a:latin typeface="Calibri"/>
                <a:cs typeface="Calibri"/>
                <a:sym typeface="Calibri"/>
              </a:endParaRPr>
            </a:p>
          </p:txBody>
        </p:sp>
      </p:grpSp>
      <p:grpSp>
        <p:nvGrpSpPr>
          <p:cNvPr id="13" name="Group 12">
            <a:extLst>
              <a:ext uri="{FF2B5EF4-FFF2-40B4-BE49-F238E27FC236}">
                <a16:creationId xmlns:a16="http://schemas.microsoft.com/office/drawing/2014/main" id="{47ECFFEF-CC50-7DB7-B273-399606FBCF35}"/>
              </a:ext>
            </a:extLst>
          </p:cNvPr>
          <p:cNvGrpSpPr/>
          <p:nvPr/>
        </p:nvGrpSpPr>
        <p:grpSpPr>
          <a:xfrm>
            <a:off x="2213652" y="4218613"/>
            <a:ext cx="7764699" cy="786532"/>
            <a:chOff x="689651" y="4218613"/>
            <a:chExt cx="7764699" cy="786532"/>
          </a:xfrm>
        </p:grpSpPr>
        <p:sp>
          <p:nvSpPr>
            <p:cNvPr id="28" name="TextBox 27">
              <a:extLst>
                <a:ext uri="{FF2B5EF4-FFF2-40B4-BE49-F238E27FC236}">
                  <a16:creationId xmlns:a16="http://schemas.microsoft.com/office/drawing/2014/main" id="{8AEE3CE5-E21C-0309-2185-A99BBD8F7AE0}"/>
                </a:ext>
              </a:extLst>
            </p:cNvPr>
            <p:cNvSpPr txBox="1"/>
            <p:nvPr/>
          </p:nvSpPr>
          <p:spPr>
            <a:xfrm>
              <a:off x="689652" y="4682314"/>
              <a:ext cx="7725316" cy="322831"/>
            </a:xfrm>
            <a:prstGeom prst="roundRect">
              <a:avLst>
                <a:gd name="adj" fmla="val 9377"/>
              </a:avLst>
            </a:prstGeom>
            <a:solidFill>
              <a:schemeClr val="bg2"/>
            </a:soli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latin typeface="Calibri"/>
                  <a:sym typeface="Calibri"/>
                </a:defRPr>
              </a:defPPr>
              <a:lvl1pPr algn="ctr">
                <a:defRPr sz="3600" b="1">
                  <a:solidFill>
                    <a:srgbClr val="FFFF00"/>
                  </a:solidFill>
                  <a:latin typeface="Calibri"/>
                  <a:sym typeface="Calibri"/>
                </a:defRPr>
              </a:lvl1pPr>
              <a:lvl2pPr>
                <a:defRPr>
                  <a:solidFill>
                    <a:schemeClr val="lt1"/>
                  </a:solidFill>
                  <a:latin typeface="Calibri"/>
                  <a:sym typeface="Calibri"/>
                </a:defRPr>
              </a:lvl2pPr>
              <a:lvl3pPr>
                <a:defRPr>
                  <a:solidFill>
                    <a:schemeClr val="lt1"/>
                  </a:solidFill>
                  <a:latin typeface="Calibri"/>
                  <a:sym typeface="Calibri"/>
                </a:defRPr>
              </a:lvl3pPr>
              <a:lvl4pPr>
                <a:defRPr>
                  <a:solidFill>
                    <a:schemeClr val="lt1"/>
                  </a:solidFill>
                  <a:latin typeface="Calibri"/>
                  <a:sym typeface="Calibri"/>
                </a:defRPr>
              </a:lvl4pPr>
              <a:lvl5pPr>
                <a:defRPr>
                  <a:solidFill>
                    <a:schemeClr val="lt1"/>
                  </a:solidFill>
                  <a:latin typeface="Calibri"/>
                  <a:sym typeface="Calibri"/>
                </a:defRPr>
              </a:lvl5pPr>
              <a:lvl6pPr>
                <a:defRPr>
                  <a:solidFill>
                    <a:schemeClr val="lt1"/>
                  </a:solidFill>
                  <a:latin typeface="Calibri"/>
                  <a:sym typeface="Calibri"/>
                </a:defRPr>
              </a:lvl6pPr>
              <a:lvl7pPr>
                <a:defRPr>
                  <a:solidFill>
                    <a:schemeClr val="lt1"/>
                  </a:solidFill>
                  <a:latin typeface="Calibri"/>
                  <a:sym typeface="Calibri"/>
                </a:defRPr>
              </a:lvl7pPr>
              <a:lvl8pPr>
                <a:defRPr>
                  <a:solidFill>
                    <a:schemeClr val="lt1"/>
                  </a:solidFill>
                  <a:latin typeface="Calibri"/>
                  <a:sym typeface="Calibri"/>
                </a:defRPr>
              </a:lvl8pPr>
              <a:lvl9pPr>
                <a:defRPr>
                  <a:solidFill>
                    <a:schemeClr val="lt1"/>
                  </a:solidFill>
                  <a:latin typeface="Calibri"/>
                  <a:sym typeface="Calibri"/>
                </a:defRPr>
              </a:lvl9pPr>
            </a:lstStyle>
            <a:p>
              <a:r>
                <a:rPr lang="en-US" sz="2000" b="0" dirty="0">
                  <a:solidFill>
                    <a:schemeClr val="tx1"/>
                  </a:solidFill>
                  <a:latin typeface="Calibri"/>
                  <a:ea typeface="Calibri"/>
                  <a:cs typeface="Calibri"/>
                  <a:sym typeface="Calibri"/>
                </a:rPr>
                <a:t>Completely Sequenced Read</a:t>
              </a:r>
              <a:endParaRPr lang="en-US" sz="2000" dirty="0">
                <a:solidFill>
                  <a:schemeClr val="tx1"/>
                </a:solidFill>
                <a:latin typeface="Calibri"/>
                <a:ea typeface="Calibri"/>
                <a:cs typeface="Calibri"/>
                <a:sym typeface="Calibri"/>
              </a:endParaRPr>
            </a:p>
          </p:txBody>
        </p:sp>
        <p:cxnSp>
          <p:nvCxnSpPr>
            <p:cNvPr id="52" name="Straight Connector 51">
              <a:extLst>
                <a:ext uri="{FF2B5EF4-FFF2-40B4-BE49-F238E27FC236}">
                  <a16:creationId xmlns:a16="http://schemas.microsoft.com/office/drawing/2014/main" id="{4E68B8C6-1491-7086-D3A0-06AF4E79EE3A}"/>
                </a:ext>
              </a:extLst>
            </p:cNvPr>
            <p:cNvCxnSpPr>
              <a:cxnSpLocks/>
            </p:cNvCxnSpPr>
            <p:nvPr/>
          </p:nvCxnSpPr>
          <p:spPr>
            <a:xfrm flipH="1">
              <a:off x="689651" y="4574432"/>
              <a:ext cx="7764699" cy="0"/>
            </a:xfrm>
            <a:prstGeom prst="line">
              <a:avLst/>
            </a:prstGeom>
            <a:ln w="28575">
              <a:solidFill>
                <a:schemeClr val="tx1"/>
              </a:solidFill>
              <a:prstDash val="solid"/>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F845497-C668-8615-1A2F-409F9BDC592F}"/>
                </a:ext>
              </a:extLst>
            </p:cNvPr>
            <p:cNvSpPr txBox="1"/>
            <p:nvPr/>
          </p:nvSpPr>
          <p:spPr>
            <a:xfrm>
              <a:off x="3169203" y="4218613"/>
              <a:ext cx="2018501" cy="400110"/>
            </a:xfrm>
            <a:prstGeom prst="rect">
              <a:avLst/>
            </a:prstGeom>
            <a:noFill/>
          </p:spPr>
          <p:txBody>
            <a:bodyPr wrap="none" rtlCol="0">
              <a:spAutoFit/>
            </a:bodyPr>
            <a:lstStyle/>
            <a:p>
              <a:r>
                <a:rPr lang="en-US" sz="2000" b="1" dirty="0">
                  <a:latin typeface="Calibri"/>
                  <a:ea typeface="Calibri"/>
                  <a:cs typeface="Calibri"/>
                  <a:sym typeface="Calibri"/>
                </a:rPr>
                <a:t>Sequenced Bases</a:t>
              </a:r>
            </a:p>
          </p:txBody>
        </p:sp>
      </p:grpSp>
      <p:grpSp>
        <p:nvGrpSpPr>
          <p:cNvPr id="11" name="Group 10">
            <a:extLst>
              <a:ext uri="{FF2B5EF4-FFF2-40B4-BE49-F238E27FC236}">
                <a16:creationId xmlns:a16="http://schemas.microsoft.com/office/drawing/2014/main" id="{A82C4181-8260-CAD7-7D66-9733B37C7602}"/>
              </a:ext>
            </a:extLst>
          </p:cNvPr>
          <p:cNvGrpSpPr/>
          <p:nvPr/>
        </p:nvGrpSpPr>
        <p:grpSpPr>
          <a:xfrm>
            <a:off x="2213651" y="2190154"/>
            <a:ext cx="7715756" cy="1037301"/>
            <a:chOff x="689651" y="2190153"/>
            <a:chExt cx="7715756" cy="1037301"/>
          </a:xfrm>
        </p:grpSpPr>
        <p:grpSp>
          <p:nvGrpSpPr>
            <p:cNvPr id="21" name="Group 20">
              <a:extLst>
                <a:ext uri="{FF2B5EF4-FFF2-40B4-BE49-F238E27FC236}">
                  <a16:creationId xmlns:a16="http://schemas.microsoft.com/office/drawing/2014/main" id="{20CEF18E-433D-71EE-08CF-8834580B77A4}"/>
                </a:ext>
              </a:extLst>
            </p:cNvPr>
            <p:cNvGrpSpPr/>
            <p:nvPr/>
          </p:nvGrpSpPr>
          <p:grpSpPr>
            <a:xfrm>
              <a:off x="689651" y="2190153"/>
              <a:ext cx="7715756" cy="1037301"/>
              <a:chOff x="311193" y="2736234"/>
              <a:chExt cx="7715756" cy="1037301"/>
            </a:xfrm>
          </p:grpSpPr>
          <p:sp>
            <p:nvSpPr>
              <p:cNvPr id="23" name="TextBox 22">
                <a:extLst>
                  <a:ext uri="{FF2B5EF4-FFF2-40B4-BE49-F238E27FC236}">
                    <a16:creationId xmlns:a16="http://schemas.microsoft.com/office/drawing/2014/main" id="{78ECC83B-2AE5-2A15-5527-A80C17DD7EBC}"/>
                  </a:ext>
                </a:extLst>
              </p:cNvPr>
              <p:cNvSpPr txBox="1"/>
              <p:nvPr/>
            </p:nvSpPr>
            <p:spPr>
              <a:xfrm>
                <a:off x="311193" y="3450704"/>
                <a:ext cx="5268133" cy="322831"/>
              </a:xfrm>
              <a:prstGeom prst="roundRect">
                <a:avLst>
                  <a:gd name="adj" fmla="val 9377"/>
                </a:avLst>
              </a:prstGeom>
              <a:solidFill>
                <a:srgbClr val="F2EEFD"/>
              </a:solidFill>
              <a:ln w="28575">
                <a:solidFill>
                  <a:srgbClr val="4473C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latin typeface="Calibri"/>
                    <a:sym typeface="Calibri"/>
                  </a:defRPr>
                </a:defPPr>
                <a:lvl1pPr algn="ctr">
                  <a:defRPr sz="3600" b="1">
                    <a:solidFill>
                      <a:srgbClr val="FFFF00"/>
                    </a:solidFill>
                    <a:latin typeface="Calibri"/>
                    <a:sym typeface="Calibri"/>
                  </a:defRPr>
                </a:lvl1pPr>
                <a:lvl2pPr>
                  <a:defRPr>
                    <a:solidFill>
                      <a:schemeClr val="lt1"/>
                    </a:solidFill>
                    <a:latin typeface="Calibri"/>
                    <a:sym typeface="Calibri"/>
                  </a:defRPr>
                </a:lvl2pPr>
                <a:lvl3pPr>
                  <a:defRPr>
                    <a:solidFill>
                      <a:schemeClr val="lt1"/>
                    </a:solidFill>
                    <a:latin typeface="Calibri"/>
                    <a:sym typeface="Calibri"/>
                  </a:defRPr>
                </a:lvl3pPr>
                <a:lvl4pPr>
                  <a:defRPr>
                    <a:solidFill>
                      <a:schemeClr val="lt1"/>
                    </a:solidFill>
                    <a:latin typeface="Calibri"/>
                    <a:sym typeface="Calibri"/>
                  </a:defRPr>
                </a:lvl4pPr>
                <a:lvl5pPr>
                  <a:defRPr>
                    <a:solidFill>
                      <a:schemeClr val="lt1"/>
                    </a:solidFill>
                    <a:latin typeface="Calibri"/>
                    <a:sym typeface="Calibri"/>
                  </a:defRPr>
                </a:lvl5pPr>
                <a:lvl6pPr>
                  <a:defRPr>
                    <a:solidFill>
                      <a:schemeClr val="lt1"/>
                    </a:solidFill>
                    <a:latin typeface="Calibri"/>
                    <a:sym typeface="Calibri"/>
                  </a:defRPr>
                </a:lvl6pPr>
                <a:lvl7pPr>
                  <a:defRPr>
                    <a:solidFill>
                      <a:schemeClr val="lt1"/>
                    </a:solidFill>
                    <a:latin typeface="Calibri"/>
                    <a:sym typeface="Calibri"/>
                  </a:defRPr>
                </a:lvl7pPr>
                <a:lvl8pPr>
                  <a:defRPr>
                    <a:solidFill>
                      <a:schemeClr val="lt1"/>
                    </a:solidFill>
                    <a:latin typeface="Calibri"/>
                    <a:sym typeface="Calibri"/>
                  </a:defRPr>
                </a:lvl8pPr>
                <a:lvl9pPr>
                  <a:defRPr>
                    <a:solidFill>
                      <a:schemeClr val="lt1"/>
                    </a:solidFill>
                    <a:latin typeface="Calibri"/>
                    <a:sym typeface="Calibri"/>
                  </a:defRPr>
                </a:lvl9pPr>
              </a:lstStyle>
              <a:p>
                <a:r>
                  <a:rPr lang="en-US" sz="2000" b="0" dirty="0">
                    <a:solidFill>
                      <a:schemeClr val="tx1"/>
                    </a:solidFill>
                    <a:latin typeface="Calibri"/>
                    <a:ea typeface="Calibri"/>
                    <a:cs typeface="Calibri"/>
                    <a:sym typeface="Calibri"/>
                  </a:rPr>
                  <a:t>Sequencing &amp; Real-Time Analysis</a:t>
                </a:r>
                <a:endParaRPr lang="en-US" sz="2000" dirty="0">
                  <a:solidFill>
                    <a:schemeClr val="tx1"/>
                  </a:solidFill>
                  <a:latin typeface="Calibri"/>
                  <a:ea typeface="Calibri"/>
                  <a:cs typeface="Calibri"/>
                  <a:sym typeface="Calibri"/>
                </a:endParaRPr>
              </a:p>
            </p:txBody>
          </p:sp>
          <p:cxnSp>
            <p:nvCxnSpPr>
              <p:cNvPr id="24" name="Straight Connector 23">
                <a:extLst>
                  <a:ext uri="{FF2B5EF4-FFF2-40B4-BE49-F238E27FC236}">
                    <a16:creationId xmlns:a16="http://schemas.microsoft.com/office/drawing/2014/main" id="{24631FEA-5BF7-D096-122E-9C917793156F}"/>
                  </a:ext>
                </a:extLst>
              </p:cNvPr>
              <p:cNvCxnSpPr>
                <a:cxnSpLocks/>
              </p:cNvCxnSpPr>
              <p:nvPr/>
            </p:nvCxnSpPr>
            <p:spPr>
              <a:xfrm flipV="1">
                <a:off x="5579326" y="2736234"/>
                <a:ext cx="0" cy="875886"/>
              </a:xfrm>
              <a:prstGeom prst="line">
                <a:avLst/>
              </a:prstGeom>
              <a:ln w="28575">
                <a:solidFill>
                  <a:srgbClr val="10813D"/>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D957909-3B5D-9212-D7BF-B884C18239E6}"/>
                  </a:ext>
                </a:extLst>
              </p:cNvPr>
              <p:cNvCxnSpPr>
                <a:cxnSpLocks/>
              </p:cNvCxnSpPr>
              <p:nvPr/>
            </p:nvCxnSpPr>
            <p:spPr>
              <a:xfrm flipV="1">
                <a:off x="8026949" y="2736234"/>
                <a:ext cx="0" cy="875886"/>
              </a:xfrm>
              <a:prstGeom prst="line">
                <a:avLst/>
              </a:prstGeom>
              <a:ln w="28575">
                <a:solidFill>
                  <a:srgbClr val="10813D"/>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E4DA828-8995-8133-1513-464075DE4424}"/>
                  </a:ext>
                </a:extLst>
              </p:cNvPr>
              <p:cNvCxnSpPr>
                <a:cxnSpLocks/>
              </p:cNvCxnSpPr>
              <p:nvPr/>
            </p:nvCxnSpPr>
            <p:spPr>
              <a:xfrm flipH="1">
                <a:off x="5579326" y="3612120"/>
                <a:ext cx="2447622" cy="0"/>
              </a:xfrm>
              <a:prstGeom prst="line">
                <a:avLst/>
              </a:prstGeom>
              <a:ln w="28575">
                <a:solidFill>
                  <a:srgbClr val="10813D"/>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3FD9BB5-F125-CF9C-673D-40FA1095D334}"/>
                  </a:ext>
                </a:extLst>
              </p:cNvPr>
              <p:cNvSpPr txBox="1"/>
              <p:nvPr/>
            </p:nvSpPr>
            <p:spPr>
              <a:xfrm>
                <a:off x="5830756" y="3270481"/>
                <a:ext cx="1978747" cy="400110"/>
              </a:xfrm>
              <a:prstGeom prst="rect">
                <a:avLst/>
              </a:prstGeom>
              <a:noFill/>
            </p:spPr>
            <p:txBody>
              <a:bodyPr wrap="none" rtlCol="0">
                <a:spAutoFit/>
              </a:bodyPr>
              <a:lstStyle/>
              <a:p>
                <a:r>
                  <a:rPr lang="en-US" sz="2000" b="1" dirty="0">
                    <a:solidFill>
                      <a:srgbClr val="10813D"/>
                    </a:solidFill>
                    <a:latin typeface="Calibri"/>
                    <a:ea typeface="Calibri"/>
                    <a:cs typeface="Calibri"/>
                    <a:sym typeface="Calibri"/>
                  </a:rPr>
                  <a:t>Reduced Latency</a:t>
                </a:r>
              </a:p>
            </p:txBody>
          </p:sp>
        </p:grpSp>
        <p:sp>
          <p:nvSpPr>
            <p:cNvPr id="2" name="Striped Right Arrow 1">
              <a:extLst>
                <a:ext uri="{FF2B5EF4-FFF2-40B4-BE49-F238E27FC236}">
                  <a16:creationId xmlns:a16="http://schemas.microsoft.com/office/drawing/2014/main" id="{090E8206-4BDF-FD1D-9C06-5959D7B10330}"/>
                </a:ext>
              </a:extLst>
            </p:cNvPr>
            <p:cNvSpPr/>
            <p:nvPr/>
          </p:nvSpPr>
          <p:spPr>
            <a:xfrm rot="5400000">
              <a:off x="3058130" y="2473021"/>
              <a:ext cx="545708" cy="151248"/>
            </a:xfrm>
            <a:prstGeom prst="stripedRightArrow">
              <a:avLst>
                <a:gd name="adj1" fmla="val 42474"/>
                <a:gd name="adj2" fmla="val 96057"/>
              </a:avLst>
            </a:prstGeom>
            <a:solidFill>
              <a:srgbClr val="10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sz="2800" b="1" dirty="0">
                <a:solidFill>
                  <a:prstClr val="white"/>
                </a:solidFill>
                <a:latin typeface="Calibri"/>
                <a:cs typeface="Calibri"/>
                <a:sym typeface="Calibri"/>
              </a:endParaRPr>
            </a:p>
          </p:txBody>
        </p:sp>
      </p:grpSp>
      <p:grpSp>
        <p:nvGrpSpPr>
          <p:cNvPr id="12" name="Group 11">
            <a:extLst>
              <a:ext uri="{FF2B5EF4-FFF2-40B4-BE49-F238E27FC236}">
                <a16:creationId xmlns:a16="http://schemas.microsoft.com/office/drawing/2014/main" id="{D3A38029-64A1-D096-43F7-9CD049D1BD3E}"/>
              </a:ext>
            </a:extLst>
          </p:cNvPr>
          <p:cNvGrpSpPr/>
          <p:nvPr/>
        </p:nvGrpSpPr>
        <p:grpSpPr>
          <a:xfrm>
            <a:off x="2213652" y="5013979"/>
            <a:ext cx="7764699" cy="1611465"/>
            <a:chOff x="689651" y="5013978"/>
            <a:chExt cx="7764699" cy="1611465"/>
          </a:xfrm>
        </p:grpSpPr>
        <p:grpSp>
          <p:nvGrpSpPr>
            <p:cNvPr id="29" name="Group 28">
              <a:extLst>
                <a:ext uri="{FF2B5EF4-FFF2-40B4-BE49-F238E27FC236}">
                  <a16:creationId xmlns:a16="http://schemas.microsoft.com/office/drawing/2014/main" id="{E8D6CAAE-DF31-1786-E7D6-3774ACBA3F67}"/>
                </a:ext>
              </a:extLst>
            </p:cNvPr>
            <p:cNvGrpSpPr/>
            <p:nvPr/>
          </p:nvGrpSpPr>
          <p:grpSpPr>
            <a:xfrm>
              <a:off x="689651" y="5013978"/>
              <a:ext cx="7764699" cy="1611465"/>
              <a:chOff x="396000" y="5194093"/>
              <a:chExt cx="7764699" cy="1611465"/>
            </a:xfrm>
          </p:grpSpPr>
          <p:sp>
            <p:nvSpPr>
              <p:cNvPr id="30" name="TextBox 29">
                <a:extLst>
                  <a:ext uri="{FF2B5EF4-FFF2-40B4-BE49-F238E27FC236}">
                    <a16:creationId xmlns:a16="http://schemas.microsoft.com/office/drawing/2014/main" id="{01E1087F-3B40-165D-5526-DACF7AEDCB75}"/>
                  </a:ext>
                </a:extLst>
              </p:cNvPr>
              <p:cNvSpPr txBox="1"/>
              <p:nvPr/>
            </p:nvSpPr>
            <p:spPr>
              <a:xfrm>
                <a:off x="396000" y="5897617"/>
                <a:ext cx="3117220" cy="322831"/>
              </a:xfrm>
              <a:prstGeom prst="roundRect">
                <a:avLst>
                  <a:gd name="adj" fmla="val 9377"/>
                </a:avLst>
              </a:prstGeom>
              <a:solidFill>
                <a:schemeClr val="bg2"/>
              </a:soli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latin typeface="Calibri"/>
                    <a:sym typeface="Calibri"/>
                  </a:defRPr>
                </a:defPPr>
                <a:lvl1pPr algn="ctr">
                  <a:defRPr sz="3600" b="1">
                    <a:solidFill>
                      <a:srgbClr val="FFFF00"/>
                    </a:solidFill>
                    <a:latin typeface="Calibri"/>
                    <a:sym typeface="Calibri"/>
                  </a:defRPr>
                </a:lvl1pPr>
                <a:lvl2pPr>
                  <a:defRPr>
                    <a:solidFill>
                      <a:schemeClr val="lt1"/>
                    </a:solidFill>
                    <a:latin typeface="Calibri"/>
                    <a:sym typeface="Calibri"/>
                  </a:defRPr>
                </a:lvl2pPr>
                <a:lvl3pPr>
                  <a:defRPr>
                    <a:solidFill>
                      <a:schemeClr val="lt1"/>
                    </a:solidFill>
                    <a:latin typeface="Calibri"/>
                    <a:sym typeface="Calibri"/>
                  </a:defRPr>
                </a:lvl3pPr>
                <a:lvl4pPr>
                  <a:defRPr>
                    <a:solidFill>
                      <a:schemeClr val="lt1"/>
                    </a:solidFill>
                    <a:latin typeface="Calibri"/>
                    <a:sym typeface="Calibri"/>
                  </a:defRPr>
                </a:lvl4pPr>
                <a:lvl5pPr>
                  <a:defRPr>
                    <a:solidFill>
                      <a:schemeClr val="lt1"/>
                    </a:solidFill>
                    <a:latin typeface="Calibri"/>
                    <a:sym typeface="Calibri"/>
                  </a:defRPr>
                </a:lvl5pPr>
                <a:lvl6pPr>
                  <a:defRPr>
                    <a:solidFill>
                      <a:schemeClr val="lt1"/>
                    </a:solidFill>
                    <a:latin typeface="Calibri"/>
                    <a:sym typeface="Calibri"/>
                  </a:defRPr>
                </a:lvl6pPr>
                <a:lvl7pPr>
                  <a:defRPr>
                    <a:solidFill>
                      <a:schemeClr val="lt1"/>
                    </a:solidFill>
                    <a:latin typeface="Calibri"/>
                    <a:sym typeface="Calibri"/>
                  </a:defRPr>
                </a:lvl7pPr>
                <a:lvl8pPr>
                  <a:defRPr>
                    <a:solidFill>
                      <a:schemeClr val="lt1"/>
                    </a:solidFill>
                    <a:latin typeface="Calibri"/>
                    <a:sym typeface="Calibri"/>
                  </a:defRPr>
                </a:lvl8pPr>
                <a:lvl9pPr>
                  <a:defRPr>
                    <a:solidFill>
                      <a:schemeClr val="lt1"/>
                    </a:solidFill>
                    <a:latin typeface="Calibri"/>
                    <a:sym typeface="Calibri"/>
                  </a:defRPr>
                </a:lvl9pPr>
              </a:lstStyle>
              <a:p>
                <a:r>
                  <a:rPr lang="en-US" sz="2000" b="0" dirty="0">
                    <a:solidFill>
                      <a:schemeClr val="tx1"/>
                    </a:solidFill>
                    <a:latin typeface="Calibri"/>
                    <a:ea typeface="Calibri"/>
                    <a:cs typeface="Calibri"/>
                    <a:sym typeface="Calibri"/>
                  </a:rPr>
                  <a:t>Partially Sequenced Read</a:t>
                </a:r>
                <a:endParaRPr lang="en-US" sz="2000" dirty="0">
                  <a:solidFill>
                    <a:schemeClr val="tx1"/>
                  </a:solidFill>
                  <a:latin typeface="Calibri"/>
                  <a:ea typeface="Calibri"/>
                  <a:cs typeface="Calibri"/>
                  <a:sym typeface="Calibri"/>
                </a:endParaRPr>
              </a:p>
            </p:txBody>
          </p:sp>
          <p:sp>
            <p:nvSpPr>
              <p:cNvPr id="32" name="TextBox 31">
                <a:extLst>
                  <a:ext uri="{FF2B5EF4-FFF2-40B4-BE49-F238E27FC236}">
                    <a16:creationId xmlns:a16="http://schemas.microsoft.com/office/drawing/2014/main" id="{040A836F-2566-1089-E43C-965BEEDF035F}"/>
                  </a:ext>
                </a:extLst>
              </p:cNvPr>
              <p:cNvSpPr txBox="1"/>
              <p:nvPr/>
            </p:nvSpPr>
            <p:spPr>
              <a:xfrm>
                <a:off x="1588263" y="6405448"/>
                <a:ext cx="5719066" cy="400110"/>
              </a:xfrm>
              <a:prstGeom prst="rect">
                <a:avLst/>
              </a:prstGeom>
              <a:noFill/>
            </p:spPr>
            <p:txBody>
              <a:bodyPr wrap="none" rtlCol="0">
                <a:spAutoFit/>
              </a:bodyPr>
              <a:lstStyle/>
              <a:p>
                <a:r>
                  <a:rPr lang="en-US" sz="2000" dirty="0">
                    <a:latin typeface="Calibri"/>
                    <a:ea typeface="Calibri"/>
                    <a:cs typeface="Calibri"/>
                    <a:sym typeface="Calibri"/>
                  </a:rPr>
                  <a:t>Sequencing is stopped early with a real-time decision</a:t>
                </a:r>
              </a:p>
            </p:txBody>
          </p:sp>
          <p:cxnSp>
            <p:nvCxnSpPr>
              <p:cNvPr id="33" name="Straight Connector 32">
                <a:extLst>
                  <a:ext uri="{FF2B5EF4-FFF2-40B4-BE49-F238E27FC236}">
                    <a16:creationId xmlns:a16="http://schemas.microsoft.com/office/drawing/2014/main" id="{19E28BB9-9C66-73D7-FD76-1138F8D05581}"/>
                  </a:ext>
                </a:extLst>
              </p:cNvPr>
              <p:cNvCxnSpPr>
                <a:cxnSpLocks/>
              </p:cNvCxnSpPr>
              <p:nvPr/>
            </p:nvCxnSpPr>
            <p:spPr>
              <a:xfrm flipV="1">
                <a:off x="3513219" y="5194093"/>
                <a:ext cx="0" cy="875886"/>
              </a:xfrm>
              <a:prstGeom prst="line">
                <a:avLst/>
              </a:prstGeom>
              <a:ln w="28575">
                <a:solidFill>
                  <a:srgbClr val="10813D"/>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C66CD42-F90C-608A-BA27-55EF68501F0F}"/>
                  </a:ext>
                </a:extLst>
              </p:cNvPr>
              <p:cNvCxnSpPr>
                <a:cxnSpLocks/>
              </p:cNvCxnSpPr>
              <p:nvPr/>
            </p:nvCxnSpPr>
            <p:spPr>
              <a:xfrm flipV="1">
                <a:off x="8121027" y="5194093"/>
                <a:ext cx="0" cy="875886"/>
              </a:xfrm>
              <a:prstGeom prst="line">
                <a:avLst/>
              </a:prstGeom>
              <a:ln w="28575">
                <a:solidFill>
                  <a:srgbClr val="10813D"/>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E2EB8A1-EA9E-8771-E60F-A1E511155D9B}"/>
                  </a:ext>
                </a:extLst>
              </p:cNvPr>
              <p:cNvCxnSpPr>
                <a:cxnSpLocks/>
              </p:cNvCxnSpPr>
              <p:nvPr/>
            </p:nvCxnSpPr>
            <p:spPr>
              <a:xfrm flipH="1">
                <a:off x="3526291" y="6066894"/>
                <a:ext cx="4634408" cy="3085"/>
              </a:xfrm>
              <a:prstGeom prst="line">
                <a:avLst/>
              </a:prstGeom>
              <a:ln w="28575">
                <a:solidFill>
                  <a:srgbClr val="10813D"/>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AF3F9FA-7A51-0585-76BC-919EE38A7827}"/>
                  </a:ext>
                </a:extLst>
              </p:cNvPr>
              <p:cNvSpPr txBox="1"/>
              <p:nvPr/>
            </p:nvSpPr>
            <p:spPr>
              <a:xfrm>
                <a:off x="3832856" y="5728340"/>
                <a:ext cx="4248497" cy="400110"/>
              </a:xfrm>
              <a:prstGeom prst="rect">
                <a:avLst/>
              </a:prstGeom>
              <a:noFill/>
            </p:spPr>
            <p:txBody>
              <a:bodyPr wrap="square" rtlCol="0">
                <a:spAutoFit/>
              </a:bodyPr>
              <a:lstStyle/>
              <a:p>
                <a:r>
                  <a:rPr lang="en-US" sz="2000" b="1" dirty="0">
                    <a:solidFill>
                      <a:srgbClr val="10813D"/>
                    </a:solidFill>
                    <a:latin typeface="Calibri"/>
                    <a:ea typeface="Calibri"/>
                    <a:cs typeface="Calibri"/>
                    <a:sym typeface="Calibri"/>
                  </a:rPr>
                  <a:t>Reduced Sequencing Time (and Cost)</a:t>
                </a:r>
              </a:p>
            </p:txBody>
          </p:sp>
          <p:cxnSp>
            <p:nvCxnSpPr>
              <p:cNvPr id="37" name="Straight Connector 36">
                <a:extLst>
                  <a:ext uri="{FF2B5EF4-FFF2-40B4-BE49-F238E27FC236}">
                    <a16:creationId xmlns:a16="http://schemas.microsoft.com/office/drawing/2014/main" id="{70068836-66B2-E30A-F67D-74A648A693F6}"/>
                  </a:ext>
                </a:extLst>
              </p:cNvPr>
              <p:cNvCxnSpPr>
                <a:cxnSpLocks/>
              </p:cNvCxnSpPr>
              <p:nvPr/>
            </p:nvCxnSpPr>
            <p:spPr>
              <a:xfrm flipV="1">
                <a:off x="3513219" y="6059033"/>
                <a:ext cx="1" cy="424317"/>
              </a:xfrm>
              <a:prstGeom prst="line">
                <a:avLst/>
              </a:prstGeom>
              <a:ln w="28575">
                <a:solidFill>
                  <a:schemeClr val="tx1"/>
                </a:solidFill>
                <a:prstDash val="solid"/>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10" name="Striped Right Arrow 9">
              <a:extLst>
                <a:ext uri="{FF2B5EF4-FFF2-40B4-BE49-F238E27FC236}">
                  <a16:creationId xmlns:a16="http://schemas.microsoft.com/office/drawing/2014/main" id="{0CACA2EE-5FD3-488A-6FD2-9399FF191713}"/>
                </a:ext>
              </a:extLst>
            </p:cNvPr>
            <p:cNvSpPr/>
            <p:nvPr/>
          </p:nvSpPr>
          <p:spPr>
            <a:xfrm rot="5400000">
              <a:off x="1960528" y="5285699"/>
              <a:ext cx="545708" cy="151248"/>
            </a:xfrm>
            <a:prstGeom prst="stripedRightArrow">
              <a:avLst>
                <a:gd name="adj1" fmla="val 42474"/>
                <a:gd name="adj2" fmla="val 96057"/>
              </a:avLst>
            </a:prstGeom>
            <a:solidFill>
              <a:srgbClr val="108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sz="2800" b="1" dirty="0">
                <a:solidFill>
                  <a:prstClr val="white"/>
                </a:solidFill>
                <a:latin typeface="Calibri"/>
                <a:cs typeface="Calibri"/>
                <a:sym typeface="Calibri"/>
              </a:endParaRPr>
            </a:p>
          </p:txBody>
        </p:sp>
      </p:grpSp>
      <p:sp>
        <p:nvSpPr>
          <p:cNvPr id="15" name="Title 14">
            <a:extLst>
              <a:ext uri="{FF2B5EF4-FFF2-40B4-BE49-F238E27FC236}">
                <a16:creationId xmlns:a16="http://schemas.microsoft.com/office/drawing/2014/main" id="{191BD6FC-7BC3-4534-7999-98F66528B47B}"/>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Recall: Benefits of Real-Time Analysis</a:t>
            </a:r>
          </a:p>
        </p:txBody>
      </p:sp>
    </p:spTree>
    <p:extLst>
      <p:ext uri="{BB962C8B-B14F-4D97-AF65-F5344CB8AC3E}">
        <p14:creationId xmlns:p14="http://schemas.microsoft.com/office/powerpoint/2010/main" val="582020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7DCA7-2126-C856-2CAC-ED1CD4735F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DE9F4-2BA8-2718-D71A-C852405F2541}"/>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Recall: A Common Genome Analysis Pipeline</a:t>
            </a:r>
          </a:p>
        </p:txBody>
      </p:sp>
      <p:sp>
        <p:nvSpPr>
          <p:cNvPr id="3" name="Slide Number Placeholder 2">
            <a:extLst>
              <a:ext uri="{FF2B5EF4-FFF2-40B4-BE49-F238E27FC236}">
                <a16:creationId xmlns:a16="http://schemas.microsoft.com/office/drawing/2014/main" id="{F5B269B5-A307-C7C2-C465-15E8892A618B}"/>
              </a:ext>
            </a:extLst>
          </p:cNvPr>
          <p:cNvSpPr>
            <a:spLocks noGrp="1"/>
          </p:cNvSpPr>
          <p:nvPr>
            <p:ph type="sldNum" sz="quarter" idx="12"/>
          </p:nvPr>
        </p:nvSpPr>
        <p:spPr/>
        <p:txBody>
          <a:bodyPr/>
          <a:lstStyle/>
          <a:p>
            <a:fld id="{926C5CFF-FC03-5F4C-B716-CBEBB43E48DE}" type="slidenum">
              <a:rPr lang="en-US">
                <a:latin typeface="Garamond"/>
                <a:sym typeface="Garamond"/>
              </a:rPr>
              <a:t>28</a:t>
            </a:fld>
            <a:endParaRPr lang="en-US">
              <a:latin typeface="Garamond"/>
              <a:sym typeface="Garamond"/>
            </a:endParaRPr>
          </a:p>
        </p:txBody>
      </p:sp>
      <p:cxnSp>
        <p:nvCxnSpPr>
          <p:cNvPr id="64" name="Straight Arrow Connector 63">
            <a:extLst>
              <a:ext uri="{FF2B5EF4-FFF2-40B4-BE49-F238E27FC236}">
                <a16:creationId xmlns:a16="http://schemas.microsoft.com/office/drawing/2014/main" id="{EAEDFED2-A48B-7BB4-A2AC-26C25682A465}"/>
              </a:ext>
            </a:extLst>
          </p:cNvPr>
          <p:cNvCxnSpPr>
            <a:cxnSpLocks/>
          </p:cNvCxnSpPr>
          <p:nvPr/>
        </p:nvCxnSpPr>
        <p:spPr>
          <a:xfrm>
            <a:off x="2845031" y="2676294"/>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540904D5-2443-79A2-1530-DB2371D243FF}"/>
              </a:ext>
            </a:extLst>
          </p:cNvPr>
          <p:cNvCxnSpPr>
            <a:cxnSpLocks/>
          </p:cNvCxnSpPr>
          <p:nvPr/>
        </p:nvCxnSpPr>
        <p:spPr>
          <a:xfrm>
            <a:off x="5288765" y="2676294"/>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7262EEB6-504B-841E-25AF-F70C23400283}"/>
              </a:ext>
            </a:extLst>
          </p:cNvPr>
          <p:cNvGrpSpPr/>
          <p:nvPr/>
        </p:nvGrpSpPr>
        <p:grpSpPr>
          <a:xfrm>
            <a:off x="3495658" y="1563081"/>
            <a:ext cx="1599680" cy="1540653"/>
            <a:chOff x="2430453" y="980316"/>
            <a:chExt cx="1599680" cy="1540653"/>
          </a:xfrm>
        </p:grpSpPr>
        <p:grpSp>
          <p:nvGrpSpPr>
            <p:cNvPr id="79" name="Group 78">
              <a:extLst>
                <a:ext uri="{FF2B5EF4-FFF2-40B4-BE49-F238E27FC236}">
                  <a16:creationId xmlns:a16="http://schemas.microsoft.com/office/drawing/2014/main" id="{6DD18DDA-20DB-1E8E-2622-8493CCEFF95D}"/>
                </a:ext>
              </a:extLst>
            </p:cNvPr>
            <p:cNvGrpSpPr/>
            <p:nvPr/>
          </p:nvGrpSpPr>
          <p:grpSpPr>
            <a:xfrm>
              <a:off x="2430453" y="1629148"/>
              <a:ext cx="1599680" cy="891821"/>
              <a:chOff x="3515351" y="4007757"/>
              <a:chExt cx="1599680" cy="891821"/>
            </a:xfrm>
          </p:grpSpPr>
          <p:pic>
            <p:nvPicPr>
              <p:cNvPr id="81" name="Picture 80">
                <a:extLst>
                  <a:ext uri="{FF2B5EF4-FFF2-40B4-BE49-F238E27FC236}">
                    <a16:creationId xmlns:a16="http://schemas.microsoft.com/office/drawing/2014/main" id="{3F8ED952-490D-A9E2-F5F7-0059741F3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4678" y="4145247"/>
                <a:ext cx="601025" cy="496680"/>
              </a:xfrm>
              <a:prstGeom prst="rect">
                <a:avLst/>
              </a:prstGeom>
            </p:spPr>
          </p:pic>
          <p:pic>
            <p:nvPicPr>
              <p:cNvPr id="82" name="Picture 81">
                <a:extLst>
                  <a:ext uri="{FF2B5EF4-FFF2-40B4-BE49-F238E27FC236}">
                    <a16:creationId xmlns:a16="http://schemas.microsoft.com/office/drawing/2014/main" id="{85FA6CD3-9568-53BA-6899-54784E821C7A}"/>
                  </a:ext>
                </a:extLst>
              </p:cNvPr>
              <p:cNvPicPr>
                <a:picLocks noChangeAspect="1"/>
              </p:cNvPicPr>
              <p:nvPr/>
            </p:nvPicPr>
            <p:blipFill>
              <a:blip r:embed="rId3">
                <a:extLst>
                  <a:ext uri="{28A0092B-C50C-407E-A947-70E740481C1C}">
                    <a14:useLocalDpi xmlns:a14="http://schemas.microsoft.com/office/drawing/2010/main"/>
                  </a:ext>
                </a:extLst>
              </a:blip>
              <a:srcRect t="21489" b="22761"/>
              <a:stretch/>
            </p:blipFill>
            <p:spPr>
              <a:xfrm>
                <a:off x="3515351" y="4007757"/>
                <a:ext cx="1599680" cy="891821"/>
              </a:xfrm>
              <a:prstGeom prst="rect">
                <a:avLst/>
              </a:prstGeom>
            </p:spPr>
          </p:pic>
        </p:grpSp>
        <p:sp>
          <p:nvSpPr>
            <p:cNvPr id="80" name="TextBox 79">
              <a:extLst>
                <a:ext uri="{FF2B5EF4-FFF2-40B4-BE49-F238E27FC236}">
                  <a16:creationId xmlns:a16="http://schemas.microsoft.com/office/drawing/2014/main" id="{179F9159-31A0-1947-B377-8EF0017804C5}"/>
                </a:ext>
              </a:extLst>
            </p:cNvPr>
            <p:cNvSpPr txBox="1"/>
            <p:nvPr/>
          </p:nvSpPr>
          <p:spPr>
            <a:xfrm>
              <a:off x="2484251" y="980316"/>
              <a:ext cx="1492085"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Calibri"/>
                  <a:ea typeface="Calibri"/>
                  <a:cs typeface="Calibri"/>
                  <a:sym typeface="Calibri"/>
                </a:rPr>
                <a:t>Basecalling (Translator)</a:t>
              </a:r>
            </a:p>
          </p:txBody>
        </p:sp>
      </p:grpSp>
      <p:cxnSp>
        <p:nvCxnSpPr>
          <p:cNvPr id="83" name="Straight Arrow Connector 82">
            <a:extLst>
              <a:ext uri="{FF2B5EF4-FFF2-40B4-BE49-F238E27FC236}">
                <a16:creationId xmlns:a16="http://schemas.microsoft.com/office/drawing/2014/main" id="{DB025C9C-67AF-519E-D1DA-52E7DCE2B240}"/>
              </a:ext>
            </a:extLst>
          </p:cNvPr>
          <p:cNvCxnSpPr>
            <a:cxnSpLocks/>
          </p:cNvCxnSpPr>
          <p:nvPr/>
        </p:nvCxnSpPr>
        <p:spPr>
          <a:xfrm>
            <a:off x="8731817" y="2676294"/>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8756EA6D-8F35-4161-D6E2-9FF2A60CD0E2}"/>
              </a:ext>
            </a:extLst>
          </p:cNvPr>
          <p:cNvGrpSpPr/>
          <p:nvPr/>
        </p:nvGrpSpPr>
        <p:grpSpPr>
          <a:xfrm>
            <a:off x="6011108" y="1563081"/>
            <a:ext cx="2419707" cy="1277622"/>
            <a:chOff x="4231357" y="980316"/>
            <a:chExt cx="2419707" cy="1277622"/>
          </a:xfrm>
        </p:grpSpPr>
        <p:sp>
          <p:nvSpPr>
            <p:cNvPr id="85" name="Rectangle 84">
              <a:extLst>
                <a:ext uri="{FF2B5EF4-FFF2-40B4-BE49-F238E27FC236}">
                  <a16:creationId xmlns:a16="http://schemas.microsoft.com/office/drawing/2014/main" id="{DE22794C-F03E-2A7A-1A45-AB36C096665F}"/>
                </a:ext>
              </a:extLst>
            </p:cNvPr>
            <p:cNvSpPr/>
            <p:nvPr/>
          </p:nvSpPr>
          <p:spPr>
            <a:xfrm>
              <a:off x="4231357" y="1892178"/>
              <a:ext cx="241970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defRPr>
                  <a:latin typeface="PT Mono"/>
                  <a:sym typeface="PT Mono"/>
                </a:defRPr>
              </a:pPr>
              <a:r>
                <a:rPr kumimoji="0" lang="en-CH" sz="2000" b="1" i="0" u="none" strike="noStrike" kern="1200" cap="none" spc="0" normalizeH="0" baseline="0" noProof="0">
                  <a:ln>
                    <a:noFill/>
                  </a:ln>
                  <a:solidFill>
                    <a:srgbClr val="7030A0"/>
                  </a:solidFill>
                  <a:effectLst/>
                  <a:uLnTx/>
                  <a:uFillTx/>
                  <a:latin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cs typeface="PT Mono"/>
                  <a:sym typeface="PT Mono"/>
                </a:rPr>
                <a:t>T</a:t>
              </a:r>
              <a:r>
                <a:rPr lang="en-CH" sz="2000" b="1">
                  <a:solidFill>
                    <a:srgbClr val="4473C4"/>
                  </a:solidFill>
                  <a:latin typeface="PT Mono"/>
                  <a:cs typeface="PT Mono"/>
                  <a:sym typeface="PT Mono"/>
                </a:rPr>
                <a:t>G</a:t>
              </a:r>
              <a:r>
                <a:rPr lang="en-CH" sz="2000" b="1">
                  <a:solidFill>
                    <a:srgbClr val="10813D"/>
                  </a:solidFill>
                  <a:latin typeface="PT Mono"/>
                  <a:cs typeface="PT Mono"/>
                  <a:sym typeface="PT Mono"/>
                </a:rPr>
                <a:t>T</a:t>
              </a:r>
              <a:r>
                <a:rPr lang="en-CH" sz="2000" b="1">
                  <a:solidFill>
                    <a:srgbClr val="4473C4"/>
                  </a:solidFill>
                  <a:latin typeface="PT Mono"/>
                  <a:cs typeface="PT Mono"/>
                  <a:sym typeface="PT Mono"/>
                </a:rPr>
                <a:t>GG</a:t>
              </a:r>
              <a:r>
                <a:rPr lang="en-CH" sz="2000" b="1">
                  <a:solidFill>
                    <a:srgbClr val="10813D"/>
                  </a:solidFill>
                  <a:latin typeface="PT Mono"/>
                  <a:ea typeface="PT Mono"/>
                  <a:cs typeface="PT Mono"/>
                  <a:sym typeface="PT Mono"/>
                </a:rPr>
                <a:t>T</a:t>
              </a:r>
              <a:r>
                <a:rPr lang="en-CH" sz="2000" b="1">
                  <a:solidFill>
                    <a:srgbClr val="F49314"/>
                  </a:solidFill>
                  <a:latin typeface="PT Mono"/>
                  <a:cs typeface="PT Mono"/>
                  <a:sym typeface="PT Mono"/>
                </a:rPr>
                <a:t>CC</a:t>
              </a:r>
              <a:r>
                <a:rPr lang="en-CH" sz="2000" b="1">
                  <a:solidFill>
                    <a:srgbClr val="7030A0"/>
                  </a:solidFill>
                  <a:latin typeface="PT Mono"/>
                  <a:cs typeface="PT Mono"/>
                  <a:sym typeface="PT Mono"/>
                </a:rPr>
                <a:t>A</a:t>
              </a:r>
              <a:r>
                <a:rPr lang="en-CH" sz="2000" b="1">
                  <a:solidFill>
                    <a:srgbClr val="10813D"/>
                  </a:solidFill>
                  <a:latin typeface="PT Mono"/>
                  <a:cs typeface="PT Mono"/>
                  <a:sym typeface="PT Mono"/>
                </a:rPr>
                <a:t>TT</a:t>
              </a:r>
              <a:r>
                <a:rPr lang="en-CH" sz="2000" b="1">
                  <a:solidFill>
                    <a:srgbClr val="4473C4"/>
                  </a:solidFill>
                  <a:latin typeface="PT Mono"/>
                  <a:cs typeface="PT Mono"/>
                  <a:sym typeface="PT Mono"/>
                </a:rPr>
                <a:t>G</a:t>
              </a:r>
              <a:endParaRPr kumimoji="0" lang="en-CH" sz="2000" b="1" i="0" u="none" strike="noStrike" kern="1200" cap="none" spc="0" normalizeH="0" baseline="0" noProof="0" dirty="0">
                <a:ln>
                  <a:noFill/>
                </a:ln>
                <a:solidFill>
                  <a:srgbClr val="F49314"/>
                </a:solidFill>
                <a:effectLst/>
                <a:uLnTx/>
                <a:uFillTx/>
                <a:latin typeface="PT Mono"/>
                <a:cs typeface="PT Mono"/>
                <a:sym typeface="PT Mono"/>
              </a:endParaRPr>
            </a:p>
          </p:txBody>
        </p:sp>
        <p:sp>
          <p:nvSpPr>
            <p:cNvPr id="86" name="TextBox 85">
              <a:extLst>
                <a:ext uri="{FF2B5EF4-FFF2-40B4-BE49-F238E27FC236}">
                  <a16:creationId xmlns:a16="http://schemas.microsoft.com/office/drawing/2014/main" id="{CA188B76-450F-2C98-A448-029A88EC0360}"/>
                </a:ext>
              </a:extLst>
            </p:cNvPr>
            <p:cNvSpPr txBox="1"/>
            <p:nvPr/>
          </p:nvSpPr>
          <p:spPr>
            <a:xfrm>
              <a:off x="4714751" y="980316"/>
              <a:ext cx="1506715" cy="923330"/>
            </a:xfrm>
            <a:prstGeom prst="rect">
              <a:avLst/>
            </a:prstGeom>
            <a:noFill/>
          </p:spPr>
          <p:txBody>
            <a:bodyPr wrap="square" lIns="0" tIns="0" rIns="0" bIns="0">
              <a:spAutoFit/>
            </a:bodyPr>
            <a:lstStyle/>
            <a:p>
              <a:pPr algn="ctr" defTabSz="1600847"/>
              <a:r>
                <a:rPr lang="en-US" sz="2000" kern="0" dirty="0">
                  <a:latin typeface="Calibri"/>
                  <a:ea typeface="Calibri"/>
                  <a:cs typeface="Calibri"/>
                  <a:sym typeface="Calibri"/>
                </a:rPr>
                <a:t>Basecalled</a:t>
              </a:r>
              <a:br>
                <a:rPr lang="en-US" sz="2000" kern="0" dirty="0">
                  <a:latin typeface="Calibri" panose="020F0502020204030204" pitchFamily="34" charset="0"/>
                  <a:ea typeface="Calibri"/>
                  <a:cs typeface="Calibri" panose="020F0502020204030204" pitchFamily="34" charset="0"/>
                </a:rPr>
              </a:br>
              <a:r>
                <a:rPr lang="en-US" sz="2000" kern="0" dirty="0">
                  <a:latin typeface="Calibri"/>
                  <a:ea typeface="Calibri"/>
                  <a:cs typeface="Calibri"/>
                  <a:sym typeface="Calibri"/>
                </a:rPr>
                <a:t>(Translated)</a:t>
              </a:r>
              <a:br>
                <a:rPr lang="en-US" sz="2000" kern="0" dirty="0">
                  <a:latin typeface="Calibri" panose="020F0502020204030204" pitchFamily="34" charset="0"/>
                  <a:ea typeface="Calibri"/>
                  <a:cs typeface="Calibri" panose="020F0502020204030204" pitchFamily="34" charset="0"/>
                </a:rPr>
              </a:br>
              <a:r>
                <a:rPr lang="en-US" sz="2000" kern="0" dirty="0">
                  <a:latin typeface="Calibri"/>
                  <a:ea typeface="Calibri"/>
                  <a:cs typeface="Calibri"/>
                  <a:sym typeface="Calibri"/>
                </a:rPr>
                <a:t>Reads</a:t>
              </a:r>
            </a:p>
          </p:txBody>
        </p:sp>
      </p:grpSp>
      <p:grpSp>
        <p:nvGrpSpPr>
          <p:cNvPr id="4" name="Group 3">
            <a:extLst>
              <a:ext uri="{FF2B5EF4-FFF2-40B4-BE49-F238E27FC236}">
                <a16:creationId xmlns:a16="http://schemas.microsoft.com/office/drawing/2014/main" id="{D3C08C31-9342-68C1-1D84-23B814814540}"/>
              </a:ext>
            </a:extLst>
          </p:cNvPr>
          <p:cNvGrpSpPr/>
          <p:nvPr/>
        </p:nvGrpSpPr>
        <p:grpSpPr>
          <a:xfrm>
            <a:off x="1389888" y="1615590"/>
            <a:ext cx="1261716" cy="1482426"/>
            <a:chOff x="495878" y="980316"/>
            <a:chExt cx="1261716" cy="1482426"/>
          </a:xfrm>
        </p:grpSpPr>
        <p:sp>
          <p:nvSpPr>
            <p:cNvPr id="5" name="TextBox 4">
              <a:extLst>
                <a:ext uri="{FF2B5EF4-FFF2-40B4-BE49-F238E27FC236}">
                  <a16:creationId xmlns:a16="http://schemas.microsoft.com/office/drawing/2014/main" id="{A4B6D39B-DFD2-FE7E-D2E4-7DDE83787901}"/>
                </a:ext>
              </a:extLst>
            </p:cNvPr>
            <p:cNvSpPr txBox="1"/>
            <p:nvPr/>
          </p:nvSpPr>
          <p:spPr>
            <a:xfrm>
              <a:off x="628737" y="980316"/>
              <a:ext cx="995998" cy="615553"/>
            </a:xfrm>
            <a:prstGeom prst="rect">
              <a:avLst/>
            </a:prstGeom>
            <a:noFill/>
          </p:spPr>
          <p:txBody>
            <a:bodyPr wrap="square" lIns="0" tIns="0" rIns="0" bIns="0">
              <a:spAutoFit/>
            </a:bodyPr>
            <a:lstStyle/>
            <a:p>
              <a:pPr algn="ctr" defTabSz="1600847"/>
              <a:r>
                <a:rPr lang="en-US" sz="2000" kern="0" dirty="0">
                  <a:latin typeface="Calibri"/>
                  <a:ea typeface="Calibri"/>
                  <a:cs typeface="Calibri"/>
                  <a:sym typeface="Calibri"/>
                </a:rPr>
                <a:t>Raw</a:t>
              </a:r>
              <a:br>
                <a:rPr lang="en-US" sz="2000" kern="0" dirty="0">
                  <a:latin typeface="Calibri" panose="020F0502020204030204" pitchFamily="34" charset="0"/>
                  <a:ea typeface="Calibri"/>
                  <a:cs typeface="Calibri" panose="020F0502020204030204" pitchFamily="34" charset="0"/>
                </a:rPr>
              </a:br>
              <a:r>
                <a:rPr lang="en-US" sz="2000" kern="0" dirty="0">
                  <a:latin typeface="Calibri"/>
                  <a:ea typeface="Calibri"/>
                  <a:cs typeface="Calibri"/>
                  <a:sym typeface="Calibri"/>
                </a:rPr>
                <a:t>Signals</a:t>
              </a:r>
            </a:p>
          </p:txBody>
        </p:sp>
        <p:grpSp>
          <p:nvGrpSpPr>
            <p:cNvPr id="6" name="Group 5">
              <a:extLst>
                <a:ext uri="{FF2B5EF4-FFF2-40B4-BE49-F238E27FC236}">
                  <a16:creationId xmlns:a16="http://schemas.microsoft.com/office/drawing/2014/main" id="{06ADD64E-6CC0-C421-C70D-8726F429288F}"/>
                </a:ext>
              </a:extLst>
            </p:cNvPr>
            <p:cNvGrpSpPr>
              <a:grpSpLocks noChangeAspect="1"/>
            </p:cNvGrpSpPr>
            <p:nvPr/>
          </p:nvGrpSpPr>
          <p:grpSpPr>
            <a:xfrm>
              <a:off x="495878" y="1687375"/>
              <a:ext cx="1261716" cy="775367"/>
              <a:chOff x="6948264" y="1776271"/>
              <a:chExt cx="1108922" cy="681469"/>
            </a:xfrm>
          </p:grpSpPr>
          <p:grpSp>
            <p:nvGrpSpPr>
              <p:cNvPr id="7" name="Group 6">
                <a:extLst>
                  <a:ext uri="{FF2B5EF4-FFF2-40B4-BE49-F238E27FC236}">
                    <a16:creationId xmlns:a16="http://schemas.microsoft.com/office/drawing/2014/main" id="{B36A7C88-5AFB-DD32-17CC-653F8EE6CD54}"/>
                  </a:ext>
                </a:extLst>
              </p:cNvPr>
              <p:cNvGrpSpPr/>
              <p:nvPr/>
            </p:nvGrpSpPr>
            <p:grpSpPr>
              <a:xfrm>
                <a:off x="6948264" y="1776271"/>
                <a:ext cx="1108922" cy="681469"/>
                <a:chOff x="2857077" y="2235844"/>
                <a:chExt cx="1108922" cy="681469"/>
              </a:xfrm>
            </p:grpSpPr>
            <p:cxnSp>
              <p:nvCxnSpPr>
                <p:cNvPr id="12" name="Straight Arrow Connector 11">
                  <a:extLst>
                    <a:ext uri="{FF2B5EF4-FFF2-40B4-BE49-F238E27FC236}">
                      <a16:creationId xmlns:a16="http://schemas.microsoft.com/office/drawing/2014/main" id="{0679B6AA-0DBC-88DD-7261-C96C41E22763}"/>
                    </a:ext>
                  </a:extLst>
                </p:cNvPr>
                <p:cNvCxnSpPr>
                  <a:cxnSpLocks/>
                </p:cNvCxnSpPr>
                <p:nvPr/>
              </p:nvCxnSpPr>
              <p:spPr>
                <a:xfrm>
                  <a:off x="2857077" y="2917313"/>
                  <a:ext cx="11089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FFFC8C1-501B-0DB6-6981-CD11BD79FEC2}"/>
                    </a:ext>
                  </a:extLst>
                </p:cNvPr>
                <p:cNvCxnSpPr>
                  <a:cxnSpLocks/>
                </p:cNvCxnSpPr>
                <p:nvPr/>
              </p:nvCxnSpPr>
              <p:spPr>
                <a:xfrm flipV="1">
                  <a:off x="2857077" y="2235844"/>
                  <a:ext cx="4372" cy="681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2C5835C6-47B0-AA54-BA03-6AAF5378B92E}"/>
                  </a:ext>
                </a:extLst>
              </p:cNvPr>
              <p:cNvGrpSpPr/>
              <p:nvPr/>
            </p:nvGrpSpPr>
            <p:grpSpPr>
              <a:xfrm>
                <a:off x="6981644" y="1976087"/>
                <a:ext cx="959736" cy="398532"/>
                <a:chOff x="6981644" y="1976087"/>
                <a:chExt cx="959736" cy="398532"/>
              </a:xfrm>
            </p:grpSpPr>
            <p:pic>
              <p:nvPicPr>
                <p:cNvPr id="9" name="Graphic 8" descr="Heartbeat with solid fill">
                  <a:extLst>
                    <a:ext uri="{FF2B5EF4-FFF2-40B4-BE49-F238E27FC236}">
                      <a16:creationId xmlns:a16="http://schemas.microsoft.com/office/drawing/2014/main" id="{9181D46E-AA4A-DC9A-11F8-4335282D0B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981644" y="1978101"/>
                  <a:ext cx="396518" cy="396518"/>
                </a:xfrm>
                <a:prstGeom prst="rect">
                  <a:avLst/>
                </a:prstGeom>
              </p:spPr>
            </p:pic>
            <p:pic>
              <p:nvPicPr>
                <p:cNvPr id="10" name="Graphic 9" descr="Heartbeat with solid fill">
                  <a:extLst>
                    <a:ext uri="{FF2B5EF4-FFF2-40B4-BE49-F238E27FC236}">
                      <a16:creationId xmlns:a16="http://schemas.microsoft.com/office/drawing/2014/main" id="{77BC0991-8DF6-F8AA-8D04-A3904E5BA1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263253" y="1978101"/>
                  <a:ext cx="396518" cy="396518"/>
                </a:xfrm>
                <a:prstGeom prst="rect">
                  <a:avLst/>
                </a:prstGeom>
              </p:spPr>
            </p:pic>
            <p:pic>
              <p:nvPicPr>
                <p:cNvPr id="11" name="Graphic 10" descr="Heartbeat with solid fill">
                  <a:extLst>
                    <a:ext uri="{FF2B5EF4-FFF2-40B4-BE49-F238E27FC236}">
                      <a16:creationId xmlns:a16="http://schemas.microsoft.com/office/drawing/2014/main" id="{78B8E16F-14EE-8069-AC91-1208BA9901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544862" y="1976087"/>
                  <a:ext cx="396518" cy="396518"/>
                </a:xfrm>
                <a:prstGeom prst="rect">
                  <a:avLst/>
                </a:prstGeom>
              </p:spPr>
            </p:pic>
          </p:grpSp>
        </p:grpSp>
      </p:grpSp>
      <p:grpSp>
        <p:nvGrpSpPr>
          <p:cNvPr id="14" name="Group 13">
            <a:extLst>
              <a:ext uri="{FF2B5EF4-FFF2-40B4-BE49-F238E27FC236}">
                <a16:creationId xmlns:a16="http://schemas.microsoft.com/office/drawing/2014/main" id="{ECB3F7B4-C114-3798-C063-6457B8B110EB}"/>
              </a:ext>
            </a:extLst>
          </p:cNvPr>
          <p:cNvGrpSpPr/>
          <p:nvPr/>
        </p:nvGrpSpPr>
        <p:grpSpPr>
          <a:xfrm>
            <a:off x="9203152" y="1754556"/>
            <a:ext cx="1840319" cy="1386276"/>
            <a:chOff x="6926963" y="1134693"/>
            <a:chExt cx="1840319" cy="1386276"/>
          </a:xfrm>
        </p:grpSpPr>
        <p:sp>
          <p:nvSpPr>
            <p:cNvPr id="15" name="TextBox 14">
              <a:extLst>
                <a:ext uri="{FF2B5EF4-FFF2-40B4-BE49-F238E27FC236}">
                  <a16:creationId xmlns:a16="http://schemas.microsoft.com/office/drawing/2014/main" id="{578DE180-C47D-63B6-A7DF-A1D6BFE1AAA8}"/>
                </a:ext>
              </a:extLst>
            </p:cNvPr>
            <p:cNvSpPr txBox="1"/>
            <p:nvPr/>
          </p:nvSpPr>
          <p:spPr>
            <a:xfrm>
              <a:off x="6926963" y="1134693"/>
              <a:ext cx="1840319"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Analysis</a:t>
              </a:r>
            </a:p>
          </p:txBody>
        </p:sp>
        <p:grpSp>
          <p:nvGrpSpPr>
            <p:cNvPr id="16" name="Group 15">
              <a:extLst>
                <a:ext uri="{FF2B5EF4-FFF2-40B4-BE49-F238E27FC236}">
                  <a16:creationId xmlns:a16="http://schemas.microsoft.com/office/drawing/2014/main" id="{47D0F6CE-0D8F-5685-1B9D-C0F177D64121}"/>
                </a:ext>
              </a:extLst>
            </p:cNvPr>
            <p:cNvGrpSpPr/>
            <p:nvPr/>
          </p:nvGrpSpPr>
          <p:grpSpPr>
            <a:xfrm>
              <a:off x="7047282" y="1629148"/>
              <a:ext cx="1599680" cy="891821"/>
              <a:chOff x="6928109" y="1584573"/>
              <a:chExt cx="1599680" cy="891821"/>
            </a:xfrm>
          </p:grpSpPr>
          <p:pic>
            <p:nvPicPr>
              <p:cNvPr id="17" name="Picture 16">
                <a:extLst>
                  <a:ext uri="{FF2B5EF4-FFF2-40B4-BE49-F238E27FC236}">
                    <a16:creationId xmlns:a16="http://schemas.microsoft.com/office/drawing/2014/main" id="{DD0C8844-BABC-4223-86AB-268B143A1A14}"/>
                  </a:ext>
                </a:extLst>
              </p:cNvPr>
              <p:cNvPicPr>
                <a:picLocks noChangeAspect="1"/>
              </p:cNvPicPr>
              <p:nvPr/>
            </p:nvPicPr>
            <p:blipFill>
              <a:blip r:embed="rId3">
                <a:extLst>
                  <a:ext uri="{28A0092B-C50C-407E-A947-70E740481C1C}">
                    <a14:useLocalDpi xmlns:a14="http://schemas.microsoft.com/office/drawing/2010/main"/>
                  </a:ext>
                </a:extLst>
              </a:blip>
              <a:srcRect t="21489" b="22761"/>
              <a:stretch/>
            </p:blipFill>
            <p:spPr>
              <a:xfrm>
                <a:off x="6928109" y="1584573"/>
                <a:ext cx="1599680" cy="891821"/>
              </a:xfrm>
              <a:prstGeom prst="rect">
                <a:avLst/>
              </a:prstGeom>
            </p:spPr>
          </p:pic>
          <p:grpSp>
            <p:nvGrpSpPr>
              <p:cNvPr id="18" name="Group 17">
                <a:extLst>
                  <a:ext uri="{FF2B5EF4-FFF2-40B4-BE49-F238E27FC236}">
                    <a16:creationId xmlns:a16="http://schemas.microsoft.com/office/drawing/2014/main" id="{E95E6F32-F4EA-60B2-F2C4-86F017696348}"/>
                  </a:ext>
                </a:extLst>
              </p:cNvPr>
              <p:cNvGrpSpPr/>
              <p:nvPr/>
            </p:nvGrpSpPr>
            <p:grpSpPr>
              <a:xfrm>
                <a:off x="7213821" y="1758462"/>
                <a:ext cx="1028257" cy="428080"/>
                <a:chOff x="7210341" y="1766325"/>
                <a:chExt cx="1028257" cy="428080"/>
              </a:xfrm>
            </p:grpSpPr>
            <p:sp>
              <p:nvSpPr>
                <p:cNvPr id="19" name="Rectangle 18">
                  <a:extLst>
                    <a:ext uri="{FF2B5EF4-FFF2-40B4-BE49-F238E27FC236}">
                      <a16:creationId xmlns:a16="http://schemas.microsoft.com/office/drawing/2014/main" id="{718588E8-BE80-CF76-4D9D-2BA052914DF3}"/>
                    </a:ext>
                  </a:extLst>
                </p:cNvPr>
                <p:cNvSpPr/>
                <p:nvPr/>
              </p:nvSpPr>
              <p:spPr>
                <a:xfrm>
                  <a:off x="7247681" y="1906135"/>
                  <a:ext cx="419816"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0" name="Rectangle 19">
                  <a:extLst>
                    <a:ext uri="{FF2B5EF4-FFF2-40B4-BE49-F238E27FC236}">
                      <a16:creationId xmlns:a16="http://schemas.microsoft.com/office/drawing/2014/main" id="{870947C1-63FD-B482-5C0C-F742A4713A9B}"/>
                    </a:ext>
                  </a:extLst>
                </p:cNvPr>
                <p:cNvSpPr/>
                <p:nvPr/>
              </p:nvSpPr>
              <p:spPr>
                <a:xfrm>
                  <a:off x="7239622" y="2023472"/>
                  <a:ext cx="376334"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1" name="Rectangle 20">
                  <a:extLst>
                    <a:ext uri="{FF2B5EF4-FFF2-40B4-BE49-F238E27FC236}">
                      <a16:creationId xmlns:a16="http://schemas.microsoft.com/office/drawing/2014/main" id="{DF3E9E81-A722-B5D6-7114-F6737F35FD21}"/>
                    </a:ext>
                  </a:extLst>
                </p:cNvPr>
                <p:cNvSpPr/>
                <p:nvPr/>
              </p:nvSpPr>
              <p:spPr>
                <a:xfrm>
                  <a:off x="7877147" y="2023473"/>
                  <a:ext cx="297692"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2" name="Rectangle 21">
                  <a:extLst>
                    <a:ext uri="{FF2B5EF4-FFF2-40B4-BE49-F238E27FC236}">
                      <a16:creationId xmlns:a16="http://schemas.microsoft.com/office/drawing/2014/main" id="{89771167-FD04-701A-AB84-3EFEF9C3A64B}"/>
                    </a:ext>
                  </a:extLst>
                </p:cNvPr>
                <p:cNvSpPr/>
                <p:nvPr/>
              </p:nvSpPr>
              <p:spPr>
                <a:xfrm>
                  <a:off x="7321956" y="2139540"/>
                  <a:ext cx="248669"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3" name="Rectangle 22">
                  <a:extLst>
                    <a:ext uri="{FF2B5EF4-FFF2-40B4-BE49-F238E27FC236}">
                      <a16:creationId xmlns:a16="http://schemas.microsoft.com/office/drawing/2014/main" id="{BD586A6A-26E6-9B67-193A-11347C163DE1}"/>
                    </a:ext>
                  </a:extLst>
                </p:cNvPr>
                <p:cNvSpPr/>
                <p:nvPr/>
              </p:nvSpPr>
              <p:spPr>
                <a:xfrm>
                  <a:off x="7667501" y="2139541"/>
                  <a:ext cx="571097"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4" name="Rectangle 23">
                  <a:extLst>
                    <a:ext uri="{FF2B5EF4-FFF2-40B4-BE49-F238E27FC236}">
                      <a16:creationId xmlns:a16="http://schemas.microsoft.com/office/drawing/2014/main" id="{9A6168AE-021D-22CD-B82F-C8662ABF6F05}"/>
                    </a:ext>
                  </a:extLst>
                </p:cNvPr>
                <p:cNvSpPr/>
                <p:nvPr/>
              </p:nvSpPr>
              <p:spPr>
                <a:xfrm>
                  <a:off x="7771927" y="1907405"/>
                  <a:ext cx="466671"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5" name="Rectangle 24">
                  <a:extLst>
                    <a:ext uri="{FF2B5EF4-FFF2-40B4-BE49-F238E27FC236}">
                      <a16:creationId xmlns:a16="http://schemas.microsoft.com/office/drawing/2014/main" id="{37CE47CD-6A21-F3E7-60CA-58595761E041}"/>
                    </a:ext>
                  </a:extLst>
                </p:cNvPr>
                <p:cNvSpPr/>
                <p:nvPr/>
              </p:nvSpPr>
              <p:spPr>
                <a:xfrm>
                  <a:off x="7210341" y="1766325"/>
                  <a:ext cx="1028257" cy="54864"/>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grpSp>
        </p:grpSp>
      </p:grpSp>
      <p:sp>
        <p:nvSpPr>
          <p:cNvPr id="31" name="TextBox 30">
            <a:extLst>
              <a:ext uri="{FF2B5EF4-FFF2-40B4-BE49-F238E27FC236}">
                <a16:creationId xmlns:a16="http://schemas.microsoft.com/office/drawing/2014/main" id="{A32D5B50-41B5-BF61-A9E0-C48F0C27B8F2}"/>
              </a:ext>
            </a:extLst>
          </p:cNvPr>
          <p:cNvSpPr txBox="1"/>
          <p:nvPr/>
        </p:nvSpPr>
        <p:spPr>
          <a:xfrm>
            <a:off x="6244218" y="3375675"/>
            <a:ext cx="1911722" cy="615553"/>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4473C4"/>
                </a:solidFill>
                <a:latin typeface="Calibri"/>
                <a:ea typeface="Calibri"/>
                <a:cs typeface="Calibri"/>
                <a:sym typeface="Calibri"/>
              </a:rPr>
              <a:t>Highly accurate reads</a:t>
            </a:r>
          </a:p>
        </p:txBody>
      </p:sp>
      <p:grpSp>
        <p:nvGrpSpPr>
          <p:cNvPr id="35" name="Group 34">
            <a:extLst>
              <a:ext uri="{FF2B5EF4-FFF2-40B4-BE49-F238E27FC236}">
                <a16:creationId xmlns:a16="http://schemas.microsoft.com/office/drawing/2014/main" id="{80EF1E5C-1471-0CD5-59A9-8B4C5626D3C3}"/>
              </a:ext>
            </a:extLst>
          </p:cNvPr>
          <p:cNvGrpSpPr/>
          <p:nvPr/>
        </p:nvGrpSpPr>
        <p:grpSpPr>
          <a:xfrm>
            <a:off x="2978628" y="3411254"/>
            <a:ext cx="2969156" cy="1038228"/>
            <a:chOff x="2978628" y="3411254"/>
            <a:chExt cx="2969156" cy="1038228"/>
          </a:xfrm>
        </p:grpSpPr>
        <p:sp>
          <p:nvSpPr>
            <p:cNvPr id="27" name="TextBox 26">
              <a:extLst>
                <a:ext uri="{FF2B5EF4-FFF2-40B4-BE49-F238E27FC236}">
                  <a16:creationId xmlns:a16="http://schemas.microsoft.com/office/drawing/2014/main" id="{0B3DEB27-DFD2-0FBE-2277-AD50B31788A3}"/>
                </a:ext>
              </a:extLst>
            </p:cNvPr>
            <p:cNvSpPr txBox="1"/>
            <p:nvPr/>
          </p:nvSpPr>
          <p:spPr>
            <a:xfrm>
              <a:off x="3806144" y="3411254"/>
              <a:ext cx="1314123" cy="307777"/>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C00000"/>
                  </a:solidFill>
                  <a:latin typeface="Calibri"/>
                  <a:ea typeface="Calibri"/>
                  <a:cs typeface="Calibri"/>
                  <a:sym typeface="Calibri"/>
                </a:rPr>
                <a:t>AI Models</a:t>
              </a:r>
            </a:p>
          </p:txBody>
        </p:sp>
        <p:pic>
          <p:nvPicPr>
            <p:cNvPr id="28" name="Picture 27">
              <a:extLst>
                <a:ext uri="{FF2B5EF4-FFF2-40B4-BE49-F238E27FC236}">
                  <a16:creationId xmlns:a16="http://schemas.microsoft.com/office/drawing/2014/main" id="{F3D26A77-7440-6FD2-65AC-545E15477A9A}"/>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l="4221" t="22181" r="3717" b="22434"/>
            <a:stretch/>
          </p:blipFill>
          <p:spPr>
            <a:xfrm>
              <a:off x="3806144" y="3754478"/>
              <a:ext cx="1155251" cy="695004"/>
            </a:xfrm>
            <a:prstGeom prst="rect">
              <a:avLst/>
            </a:prstGeom>
          </p:spPr>
        </p:pic>
        <p:sp>
          <p:nvSpPr>
            <p:cNvPr id="29" name="Line 15">
              <a:extLst>
                <a:ext uri="{FF2B5EF4-FFF2-40B4-BE49-F238E27FC236}">
                  <a16:creationId xmlns:a16="http://schemas.microsoft.com/office/drawing/2014/main" id="{0D171924-4C65-A7D3-FBFA-1604608DFE8D}"/>
                </a:ext>
              </a:extLst>
            </p:cNvPr>
            <p:cNvSpPr>
              <a:spLocks noChangeShapeType="1"/>
            </p:cNvSpPr>
            <p:nvPr/>
          </p:nvSpPr>
          <p:spPr bwMode="auto">
            <a:xfrm flipH="1">
              <a:off x="2978628" y="3692103"/>
              <a:ext cx="659019" cy="0"/>
            </a:xfrm>
            <a:prstGeom prst="line">
              <a:avLst/>
            </a:prstGeom>
            <a:noFill/>
            <a:ln w="76200">
              <a:solidFill>
                <a:schemeClr val="tx1"/>
              </a:solidFill>
              <a:round/>
              <a:headEnd type="triangle" w="med" len="med"/>
              <a:tailEnd type="none" w="med" len="med"/>
            </a:ln>
            <a:effectLst/>
          </p:spPr>
          <p:txBody>
            <a:bodyPr wrap="none" lIns="64008" tIns="32004" rIns="64008" bIns="32004" anchor="ctr"/>
            <a:lstStyle/>
            <a:p>
              <a:pPr eaLnBrk="1" hangingPunct="1">
                <a:defRPr>
                  <a:latin typeface="Calibri"/>
                  <a:sym typeface="Calibri"/>
                </a:defRPr>
              </a:pPr>
              <a:endParaRPr lang="en-US" kern="0" dirty="0">
                <a:solidFill>
                  <a:sysClr val="windowText" lastClr="000000"/>
                </a:solidFill>
                <a:latin typeface="Calibri"/>
                <a:ea typeface="Calibri"/>
                <a:cs typeface="Calibri"/>
                <a:sym typeface="Calibri"/>
              </a:endParaRPr>
            </a:p>
          </p:txBody>
        </p:sp>
        <p:sp>
          <p:nvSpPr>
            <p:cNvPr id="32" name="Line 15">
              <a:extLst>
                <a:ext uri="{FF2B5EF4-FFF2-40B4-BE49-F238E27FC236}">
                  <a16:creationId xmlns:a16="http://schemas.microsoft.com/office/drawing/2014/main" id="{1DD39CEF-DFE3-3B50-969F-FB9F65556C04}"/>
                </a:ext>
              </a:extLst>
            </p:cNvPr>
            <p:cNvSpPr>
              <a:spLocks noChangeShapeType="1"/>
            </p:cNvSpPr>
            <p:nvPr/>
          </p:nvSpPr>
          <p:spPr bwMode="auto">
            <a:xfrm flipH="1">
              <a:off x="5288765" y="3692103"/>
              <a:ext cx="659019" cy="0"/>
            </a:xfrm>
            <a:prstGeom prst="line">
              <a:avLst/>
            </a:prstGeom>
            <a:noFill/>
            <a:ln w="76200">
              <a:solidFill>
                <a:schemeClr val="tx1"/>
              </a:solidFill>
              <a:round/>
              <a:headEnd type="triangle" w="med" len="med"/>
              <a:tailEnd type="none" w="med" len="med"/>
            </a:ln>
            <a:effectLst/>
          </p:spPr>
          <p:txBody>
            <a:bodyPr wrap="none" lIns="64008" tIns="32004" rIns="64008" bIns="32004" anchor="ctr"/>
            <a:lstStyle/>
            <a:p>
              <a:pPr eaLnBrk="1" hangingPunct="1">
                <a:defRPr>
                  <a:latin typeface="Calibri"/>
                  <a:sym typeface="Calibri"/>
                </a:defRPr>
              </a:pPr>
              <a:endParaRPr lang="en-US" kern="0" dirty="0">
                <a:solidFill>
                  <a:sysClr val="windowText" lastClr="000000"/>
                </a:solidFill>
                <a:latin typeface="Calibri"/>
                <a:ea typeface="Calibri"/>
                <a:cs typeface="Calibri"/>
                <a:sym typeface="Calibri"/>
              </a:endParaRPr>
            </a:p>
          </p:txBody>
        </p:sp>
      </p:grpSp>
      <p:sp>
        <p:nvSpPr>
          <p:cNvPr id="33" name="TextBox 32">
            <a:extLst>
              <a:ext uri="{FF2B5EF4-FFF2-40B4-BE49-F238E27FC236}">
                <a16:creationId xmlns:a16="http://schemas.microsoft.com/office/drawing/2014/main" id="{3E2599B2-FEA0-112C-2FAB-1A164E144130}"/>
              </a:ext>
            </a:extLst>
          </p:cNvPr>
          <p:cNvSpPr txBox="1"/>
          <p:nvPr/>
        </p:nvSpPr>
        <p:spPr>
          <a:xfrm>
            <a:off x="1197780" y="3375676"/>
            <a:ext cx="1552147" cy="615553"/>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C00000"/>
                </a:solidFill>
                <a:latin typeface="Calibri"/>
                <a:ea typeface="Calibri"/>
                <a:cs typeface="Calibri"/>
                <a:sym typeface="Calibri"/>
              </a:rPr>
              <a:t>Noisy</a:t>
            </a:r>
            <a:br>
              <a:rPr lang="en-US" sz="2000" b="1" dirty="0">
                <a:solidFill>
                  <a:srgbClr val="C00000"/>
                </a:solidFill>
                <a:latin typeface="Calibri" panose="020F0502020204030204" pitchFamily="34" charset="0"/>
                <a:ea typeface="Calibri"/>
                <a:cs typeface="Calibri" panose="020F0502020204030204" pitchFamily="34" charset="0"/>
              </a:rPr>
            </a:br>
            <a:r>
              <a:rPr lang="en-US" sz="2000" b="1" dirty="0">
                <a:solidFill>
                  <a:srgbClr val="C00000"/>
                </a:solidFill>
                <a:latin typeface="Calibri"/>
                <a:ea typeface="Calibri"/>
                <a:cs typeface="Calibri"/>
                <a:sym typeface="Calibri"/>
              </a:rPr>
              <a:t>Raw Signals</a:t>
            </a:r>
          </a:p>
        </p:txBody>
      </p:sp>
    </p:spTree>
    <p:extLst>
      <p:ext uri="{BB962C8B-B14F-4D97-AF65-F5344CB8AC3E}">
        <p14:creationId xmlns:p14="http://schemas.microsoft.com/office/powerpoint/2010/main" val="17608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FF139-F5EF-E31D-3344-DBC3CE01BBE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381282-DE40-3674-6C55-9AEF773F2C00}"/>
              </a:ext>
            </a:extLst>
          </p:cNvPr>
          <p:cNvSpPr>
            <a:spLocks noGrp="1"/>
          </p:cNvSpPr>
          <p:nvPr>
            <p:ph type="sldNum" sz="quarter" idx="12"/>
          </p:nvPr>
        </p:nvSpPr>
        <p:spPr/>
        <p:txBody>
          <a:bodyPr/>
          <a:lstStyle/>
          <a:p>
            <a:fld id="{926C5CFF-FC03-5F4C-B716-CBEBB43E48DE}" type="slidenum">
              <a:rPr lang="en-US">
                <a:latin typeface="Garamond"/>
                <a:sym typeface="Garamond"/>
              </a:rPr>
              <a:t>29</a:t>
            </a:fld>
            <a:endParaRPr lang="en-US">
              <a:latin typeface="Garamond"/>
              <a:sym typeface="Garamond"/>
            </a:endParaRPr>
          </a:p>
        </p:txBody>
      </p:sp>
      <p:sp>
        <p:nvSpPr>
          <p:cNvPr id="4" name="Title 3">
            <a:extLst>
              <a:ext uri="{FF2B5EF4-FFF2-40B4-BE49-F238E27FC236}">
                <a16:creationId xmlns:a16="http://schemas.microsoft.com/office/drawing/2014/main" id="{D58D9615-1F52-6736-D27D-234F53CAF362}"/>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Can We Survive Without Translation?</a:t>
            </a:r>
          </a:p>
        </p:txBody>
      </p:sp>
      <p:grpSp>
        <p:nvGrpSpPr>
          <p:cNvPr id="52" name="Group 51">
            <a:extLst>
              <a:ext uri="{FF2B5EF4-FFF2-40B4-BE49-F238E27FC236}">
                <a16:creationId xmlns:a16="http://schemas.microsoft.com/office/drawing/2014/main" id="{B4B0D46E-2689-CA4F-770F-0C465248BE93}"/>
              </a:ext>
            </a:extLst>
          </p:cNvPr>
          <p:cNvGrpSpPr/>
          <p:nvPr/>
        </p:nvGrpSpPr>
        <p:grpSpPr>
          <a:xfrm>
            <a:off x="1877473" y="1453375"/>
            <a:ext cx="1261716" cy="1482426"/>
            <a:chOff x="495878" y="980316"/>
            <a:chExt cx="1261716" cy="1482426"/>
          </a:xfrm>
        </p:grpSpPr>
        <p:sp>
          <p:nvSpPr>
            <p:cNvPr id="6" name="TextBox 5">
              <a:extLst>
                <a:ext uri="{FF2B5EF4-FFF2-40B4-BE49-F238E27FC236}">
                  <a16:creationId xmlns:a16="http://schemas.microsoft.com/office/drawing/2014/main" id="{E05E0DB4-1728-217E-C23B-8AADBDB6768C}"/>
                </a:ext>
              </a:extLst>
            </p:cNvPr>
            <p:cNvSpPr txBox="1"/>
            <p:nvPr/>
          </p:nvSpPr>
          <p:spPr>
            <a:xfrm>
              <a:off x="628737" y="980316"/>
              <a:ext cx="995998" cy="615553"/>
            </a:xfrm>
            <a:prstGeom prst="rect">
              <a:avLst/>
            </a:prstGeom>
            <a:noFill/>
          </p:spPr>
          <p:txBody>
            <a:bodyPr wrap="square" lIns="0" tIns="0" rIns="0" bIns="0">
              <a:spAutoFit/>
            </a:bodyPr>
            <a:lstStyle/>
            <a:p>
              <a:pPr algn="ctr" defTabSz="1600847"/>
              <a:r>
                <a:rPr lang="en-US" sz="2000" kern="0" dirty="0">
                  <a:latin typeface="Calibri"/>
                  <a:ea typeface="Calibri"/>
                  <a:cs typeface="Calibri"/>
                  <a:sym typeface="Calibri"/>
                </a:rPr>
                <a:t>Raw</a:t>
              </a:r>
              <a:br>
                <a:rPr lang="en-US" sz="2000" kern="0" dirty="0">
                  <a:latin typeface="Calibri"/>
                  <a:ea typeface="Calibri"/>
                  <a:cs typeface="Calibri"/>
                </a:rPr>
              </a:br>
              <a:r>
                <a:rPr lang="en-US" sz="2000" kern="0" dirty="0">
                  <a:latin typeface="Calibri"/>
                  <a:ea typeface="Calibri"/>
                  <a:cs typeface="Calibri"/>
                  <a:sym typeface="Calibri"/>
                </a:rPr>
                <a:t>Reads</a:t>
              </a:r>
            </a:p>
          </p:txBody>
        </p:sp>
        <p:grpSp>
          <p:nvGrpSpPr>
            <p:cNvPr id="7" name="Group 6">
              <a:extLst>
                <a:ext uri="{FF2B5EF4-FFF2-40B4-BE49-F238E27FC236}">
                  <a16:creationId xmlns:a16="http://schemas.microsoft.com/office/drawing/2014/main" id="{F1723005-12D7-217E-E3E9-39A0344F14D4}"/>
                </a:ext>
              </a:extLst>
            </p:cNvPr>
            <p:cNvGrpSpPr>
              <a:grpSpLocks noChangeAspect="1"/>
            </p:cNvGrpSpPr>
            <p:nvPr/>
          </p:nvGrpSpPr>
          <p:grpSpPr>
            <a:xfrm>
              <a:off x="495878" y="1687375"/>
              <a:ext cx="1261716" cy="775367"/>
              <a:chOff x="6948264" y="1776271"/>
              <a:chExt cx="1108922" cy="681469"/>
            </a:xfrm>
          </p:grpSpPr>
          <p:grpSp>
            <p:nvGrpSpPr>
              <p:cNvPr id="8" name="Group 7">
                <a:extLst>
                  <a:ext uri="{FF2B5EF4-FFF2-40B4-BE49-F238E27FC236}">
                    <a16:creationId xmlns:a16="http://schemas.microsoft.com/office/drawing/2014/main" id="{1295DF1E-D7B7-6865-8354-79392BD304BE}"/>
                  </a:ext>
                </a:extLst>
              </p:cNvPr>
              <p:cNvGrpSpPr/>
              <p:nvPr/>
            </p:nvGrpSpPr>
            <p:grpSpPr>
              <a:xfrm>
                <a:off x="6948264" y="1776271"/>
                <a:ext cx="1108922" cy="681469"/>
                <a:chOff x="2857077" y="2235844"/>
                <a:chExt cx="1108922" cy="681469"/>
              </a:xfrm>
            </p:grpSpPr>
            <p:cxnSp>
              <p:nvCxnSpPr>
                <p:cNvPr id="13" name="Straight Arrow Connector 12">
                  <a:extLst>
                    <a:ext uri="{FF2B5EF4-FFF2-40B4-BE49-F238E27FC236}">
                      <a16:creationId xmlns:a16="http://schemas.microsoft.com/office/drawing/2014/main" id="{176A9071-CFDC-809F-78F4-8E3527006FE5}"/>
                    </a:ext>
                  </a:extLst>
                </p:cNvPr>
                <p:cNvCxnSpPr>
                  <a:cxnSpLocks/>
                </p:cNvCxnSpPr>
                <p:nvPr/>
              </p:nvCxnSpPr>
              <p:spPr>
                <a:xfrm>
                  <a:off x="2857077" y="2917313"/>
                  <a:ext cx="11089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F9C4CAF-CA18-FCDA-C37B-78C74BA1E87C}"/>
                    </a:ext>
                  </a:extLst>
                </p:cNvPr>
                <p:cNvCxnSpPr>
                  <a:cxnSpLocks/>
                </p:cNvCxnSpPr>
                <p:nvPr/>
              </p:nvCxnSpPr>
              <p:spPr>
                <a:xfrm flipV="1">
                  <a:off x="2857077" y="2235844"/>
                  <a:ext cx="4372" cy="681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F5B8CB5C-0126-9A02-74FB-EA5235031769}"/>
                  </a:ext>
                </a:extLst>
              </p:cNvPr>
              <p:cNvGrpSpPr/>
              <p:nvPr/>
            </p:nvGrpSpPr>
            <p:grpSpPr>
              <a:xfrm>
                <a:off x="6981644" y="1976087"/>
                <a:ext cx="959736" cy="398532"/>
                <a:chOff x="6981644" y="1976087"/>
                <a:chExt cx="959736" cy="398532"/>
              </a:xfrm>
            </p:grpSpPr>
            <p:pic>
              <p:nvPicPr>
                <p:cNvPr id="10" name="Graphic 9" descr="Heartbeat with solid fill">
                  <a:extLst>
                    <a:ext uri="{FF2B5EF4-FFF2-40B4-BE49-F238E27FC236}">
                      <a16:creationId xmlns:a16="http://schemas.microsoft.com/office/drawing/2014/main" id="{FE223FF0-994A-B29E-2AE7-009EC20B81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981644" y="1978101"/>
                  <a:ext cx="396518" cy="396518"/>
                </a:xfrm>
                <a:prstGeom prst="rect">
                  <a:avLst/>
                </a:prstGeom>
              </p:spPr>
            </p:pic>
            <p:pic>
              <p:nvPicPr>
                <p:cNvPr id="11" name="Graphic 10" descr="Heartbeat with solid fill">
                  <a:extLst>
                    <a:ext uri="{FF2B5EF4-FFF2-40B4-BE49-F238E27FC236}">
                      <a16:creationId xmlns:a16="http://schemas.microsoft.com/office/drawing/2014/main" id="{13FC60D3-051A-F410-2EDA-925FAF5354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63253" y="1978101"/>
                  <a:ext cx="396518" cy="396518"/>
                </a:xfrm>
                <a:prstGeom prst="rect">
                  <a:avLst/>
                </a:prstGeom>
              </p:spPr>
            </p:pic>
            <p:pic>
              <p:nvPicPr>
                <p:cNvPr id="12" name="Graphic 11" descr="Heartbeat with solid fill">
                  <a:extLst>
                    <a:ext uri="{FF2B5EF4-FFF2-40B4-BE49-F238E27FC236}">
                      <a16:creationId xmlns:a16="http://schemas.microsoft.com/office/drawing/2014/main" id="{E507214D-52BC-D16B-6FA7-FA636FC43F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544862" y="1976087"/>
                  <a:ext cx="396518" cy="396518"/>
                </a:xfrm>
                <a:prstGeom prst="rect">
                  <a:avLst/>
                </a:prstGeom>
              </p:spPr>
            </p:pic>
          </p:grpSp>
        </p:grpSp>
      </p:grpSp>
      <p:cxnSp>
        <p:nvCxnSpPr>
          <p:cNvPr id="15" name="Straight Arrow Connector 14">
            <a:extLst>
              <a:ext uri="{FF2B5EF4-FFF2-40B4-BE49-F238E27FC236}">
                <a16:creationId xmlns:a16="http://schemas.microsoft.com/office/drawing/2014/main" id="{8D6D8AFE-BD1F-838D-0D50-44FD663CE9F3}"/>
              </a:ext>
            </a:extLst>
          </p:cNvPr>
          <p:cNvCxnSpPr>
            <a:cxnSpLocks/>
            <a:endCxn id="22" idx="1"/>
          </p:cNvCxnSpPr>
          <p:nvPr/>
        </p:nvCxnSpPr>
        <p:spPr>
          <a:xfrm>
            <a:off x="3237595" y="2548118"/>
            <a:ext cx="5566033" cy="1"/>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CED68B36-584C-24F5-CF1E-7F0EF3F65E86}"/>
              </a:ext>
            </a:extLst>
          </p:cNvPr>
          <p:cNvGrpSpPr/>
          <p:nvPr/>
        </p:nvGrpSpPr>
        <p:grpSpPr>
          <a:xfrm>
            <a:off x="8683309" y="1453376"/>
            <a:ext cx="1840319" cy="1540653"/>
            <a:chOff x="6926963" y="980316"/>
            <a:chExt cx="1840319" cy="1540653"/>
          </a:xfrm>
        </p:grpSpPr>
        <p:sp>
          <p:nvSpPr>
            <p:cNvPr id="20" name="TextBox 19">
              <a:extLst>
                <a:ext uri="{FF2B5EF4-FFF2-40B4-BE49-F238E27FC236}">
                  <a16:creationId xmlns:a16="http://schemas.microsoft.com/office/drawing/2014/main" id="{9CAE4E68-AFE4-A9D0-7CFB-961CCF6EFF57}"/>
                </a:ext>
              </a:extLst>
            </p:cNvPr>
            <p:cNvSpPr txBox="1"/>
            <p:nvPr/>
          </p:nvSpPr>
          <p:spPr>
            <a:xfrm>
              <a:off x="6926963" y="980316"/>
              <a:ext cx="1840319" cy="615553"/>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Read</a:t>
              </a:r>
              <a:br>
                <a:rPr lang="en-US" sz="2000" b="1" kern="0" dirty="0">
                  <a:latin typeface="Calibri"/>
                  <a:ea typeface="Calibri"/>
                  <a:cs typeface="Calibri"/>
                </a:rPr>
              </a:br>
              <a:r>
                <a:rPr lang="en-US" sz="2000" b="1" kern="0" dirty="0">
                  <a:latin typeface="Calibri"/>
                  <a:ea typeface="Calibri"/>
                  <a:cs typeface="Calibri"/>
                  <a:sym typeface="Calibri"/>
                </a:rPr>
                <a:t>Mapping</a:t>
              </a:r>
            </a:p>
          </p:txBody>
        </p:sp>
        <p:grpSp>
          <p:nvGrpSpPr>
            <p:cNvPr id="21" name="Group 20">
              <a:extLst>
                <a:ext uri="{FF2B5EF4-FFF2-40B4-BE49-F238E27FC236}">
                  <a16:creationId xmlns:a16="http://schemas.microsoft.com/office/drawing/2014/main" id="{864947FA-02DA-F316-DF34-619533CA81EB}"/>
                </a:ext>
              </a:extLst>
            </p:cNvPr>
            <p:cNvGrpSpPr/>
            <p:nvPr/>
          </p:nvGrpSpPr>
          <p:grpSpPr>
            <a:xfrm>
              <a:off x="7047282" y="1629148"/>
              <a:ext cx="1599680" cy="891821"/>
              <a:chOff x="6928109" y="1584573"/>
              <a:chExt cx="1599680" cy="891821"/>
            </a:xfrm>
          </p:grpSpPr>
          <p:pic>
            <p:nvPicPr>
              <p:cNvPr id="22" name="Picture 21">
                <a:extLst>
                  <a:ext uri="{FF2B5EF4-FFF2-40B4-BE49-F238E27FC236}">
                    <a16:creationId xmlns:a16="http://schemas.microsoft.com/office/drawing/2014/main" id="{D6F90EDB-281F-419D-1027-647AEFF64A9B}"/>
                  </a:ext>
                </a:extLst>
              </p:cNvPr>
              <p:cNvPicPr>
                <a:picLocks noChangeAspect="1"/>
              </p:cNvPicPr>
              <p:nvPr/>
            </p:nvPicPr>
            <p:blipFill>
              <a:blip r:embed="rId4">
                <a:extLst>
                  <a:ext uri="{28A0092B-C50C-407E-A947-70E740481C1C}">
                    <a14:useLocalDpi xmlns:a14="http://schemas.microsoft.com/office/drawing/2010/main"/>
                  </a:ext>
                </a:extLst>
              </a:blip>
              <a:srcRect t="21489" b="22761"/>
              <a:stretch/>
            </p:blipFill>
            <p:spPr>
              <a:xfrm>
                <a:off x="6928109" y="1584573"/>
                <a:ext cx="1599680" cy="891821"/>
              </a:xfrm>
              <a:prstGeom prst="rect">
                <a:avLst/>
              </a:prstGeom>
            </p:spPr>
          </p:pic>
          <p:grpSp>
            <p:nvGrpSpPr>
              <p:cNvPr id="23" name="Group 22">
                <a:extLst>
                  <a:ext uri="{FF2B5EF4-FFF2-40B4-BE49-F238E27FC236}">
                    <a16:creationId xmlns:a16="http://schemas.microsoft.com/office/drawing/2014/main" id="{B34A98E1-2A12-82EE-DC19-7454E7BAC787}"/>
                  </a:ext>
                </a:extLst>
              </p:cNvPr>
              <p:cNvGrpSpPr/>
              <p:nvPr/>
            </p:nvGrpSpPr>
            <p:grpSpPr>
              <a:xfrm>
                <a:off x="7213821" y="1758462"/>
                <a:ext cx="1028257" cy="428080"/>
                <a:chOff x="7210341" y="1766325"/>
                <a:chExt cx="1028257" cy="428080"/>
              </a:xfrm>
            </p:grpSpPr>
            <p:sp>
              <p:nvSpPr>
                <p:cNvPr id="24" name="Rectangle 23">
                  <a:extLst>
                    <a:ext uri="{FF2B5EF4-FFF2-40B4-BE49-F238E27FC236}">
                      <a16:creationId xmlns:a16="http://schemas.microsoft.com/office/drawing/2014/main" id="{932D335F-4F89-9B43-9294-111450047D4F}"/>
                    </a:ext>
                  </a:extLst>
                </p:cNvPr>
                <p:cNvSpPr/>
                <p:nvPr/>
              </p:nvSpPr>
              <p:spPr>
                <a:xfrm>
                  <a:off x="7247681" y="1906135"/>
                  <a:ext cx="419816"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sym typeface="Calibri"/>
                  </a:endParaRPr>
                </a:p>
              </p:txBody>
            </p:sp>
            <p:sp>
              <p:nvSpPr>
                <p:cNvPr id="25" name="Rectangle 24">
                  <a:extLst>
                    <a:ext uri="{FF2B5EF4-FFF2-40B4-BE49-F238E27FC236}">
                      <a16:creationId xmlns:a16="http://schemas.microsoft.com/office/drawing/2014/main" id="{FBBB0C7E-1EF3-CCC3-5152-92B9B88A16C5}"/>
                    </a:ext>
                  </a:extLst>
                </p:cNvPr>
                <p:cNvSpPr/>
                <p:nvPr/>
              </p:nvSpPr>
              <p:spPr>
                <a:xfrm>
                  <a:off x="7239622" y="2023472"/>
                  <a:ext cx="376334"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sym typeface="Calibri"/>
                  </a:endParaRPr>
                </a:p>
              </p:txBody>
            </p:sp>
            <p:sp>
              <p:nvSpPr>
                <p:cNvPr id="26" name="Rectangle 25">
                  <a:extLst>
                    <a:ext uri="{FF2B5EF4-FFF2-40B4-BE49-F238E27FC236}">
                      <a16:creationId xmlns:a16="http://schemas.microsoft.com/office/drawing/2014/main" id="{5751E01E-E412-6A7E-4356-889431B7D26B}"/>
                    </a:ext>
                  </a:extLst>
                </p:cNvPr>
                <p:cNvSpPr/>
                <p:nvPr/>
              </p:nvSpPr>
              <p:spPr>
                <a:xfrm>
                  <a:off x="7877147" y="2023473"/>
                  <a:ext cx="297692"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sym typeface="Calibri"/>
                  </a:endParaRPr>
                </a:p>
              </p:txBody>
            </p:sp>
            <p:sp>
              <p:nvSpPr>
                <p:cNvPr id="27" name="Rectangle 26">
                  <a:extLst>
                    <a:ext uri="{FF2B5EF4-FFF2-40B4-BE49-F238E27FC236}">
                      <a16:creationId xmlns:a16="http://schemas.microsoft.com/office/drawing/2014/main" id="{E16A786D-136F-F308-6740-15B4A28D8E4B}"/>
                    </a:ext>
                  </a:extLst>
                </p:cNvPr>
                <p:cNvSpPr/>
                <p:nvPr/>
              </p:nvSpPr>
              <p:spPr>
                <a:xfrm>
                  <a:off x="7321956" y="2139540"/>
                  <a:ext cx="248669"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sym typeface="Calibri"/>
                  </a:endParaRPr>
                </a:p>
              </p:txBody>
            </p:sp>
            <p:sp>
              <p:nvSpPr>
                <p:cNvPr id="28" name="Rectangle 27">
                  <a:extLst>
                    <a:ext uri="{FF2B5EF4-FFF2-40B4-BE49-F238E27FC236}">
                      <a16:creationId xmlns:a16="http://schemas.microsoft.com/office/drawing/2014/main" id="{FD4721B6-367A-EBFD-84AD-3F73E87C9165}"/>
                    </a:ext>
                  </a:extLst>
                </p:cNvPr>
                <p:cNvSpPr/>
                <p:nvPr/>
              </p:nvSpPr>
              <p:spPr>
                <a:xfrm>
                  <a:off x="7667501" y="2139541"/>
                  <a:ext cx="571097"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sym typeface="Calibri"/>
                  </a:endParaRPr>
                </a:p>
              </p:txBody>
            </p:sp>
            <p:sp>
              <p:nvSpPr>
                <p:cNvPr id="29" name="Rectangle 28">
                  <a:extLst>
                    <a:ext uri="{FF2B5EF4-FFF2-40B4-BE49-F238E27FC236}">
                      <a16:creationId xmlns:a16="http://schemas.microsoft.com/office/drawing/2014/main" id="{953A4546-831C-BB27-7154-E0D6F9D2A8AF}"/>
                    </a:ext>
                  </a:extLst>
                </p:cNvPr>
                <p:cNvSpPr/>
                <p:nvPr/>
              </p:nvSpPr>
              <p:spPr>
                <a:xfrm>
                  <a:off x="7771927" y="1907405"/>
                  <a:ext cx="466671"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sym typeface="Calibri"/>
                  </a:endParaRPr>
                </a:p>
              </p:txBody>
            </p:sp>
            <p:sp>
              <p:nvSpPr>
                <p:cNvPr id="30" name="Rectangle 29">
                  <a:extLst>
                    <a:ext uri="{FF2B5EF4-FFF2-40B4-BE49-F238E27FC236}">
                      <a16:creationId xmlns:a16="http://schemas.microsoft.com/office/drawing/2014/main" id="{DAED638C-211B-B2DB-914C-526E8AA90A7E}"/>
                    </a:ext>
                  </a:extLst>
                </p:cNvPr>
                <p:cNvSpPr/>
                <p:nvPr/>
              </p:nvSpPr>
              <p:spPr>
                <a:xfrm>
                  <a:off x="7210341" y="1766325"/>
                  <a:ext cx="1028257" cy="54864"/>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sym typeface="Calibri"/>
                  </a:endParaRPr>
                </a:p>
              </p:txBody>
            </p:sp>
          </p:grpSp>
        </p:grpSp>
      </p:grpSp>
      <p:sp>
        <p:nvSpPr>
          <p:cNvPr id="60" name="Rounded Rectangle 59">
            <a:extLst>
              <a:ext uri="{FF2B5EF4-FFF2-40B4-BE49-F238E27FC236}">
                <a16:creationId xmlns:a16="http://schemas.microsoft.com/office/drawing/2014/main" id="{4BA76C62-694B-08BC-DC58-CFD67D4B99AA}"/>
              </a:ext>
            </a:extLst>
          </p:cNvPr>
          <p:cNvSpPr/>
          <p:nvPr/>
        </p:nvSpPr>
        <p:spPr>
          <a:xfrm>
            <a:off x="1635750" y="3279929"/>
            <a:ext cx="1577419" cy="872193"/>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grpSp>
        <p:nvGrpSpPr>
          <p:cNvPr id="131" name="Group 130">
            <a:extLst>
              <a:ext uri="{FF2B5EF4-FFF2-40B4-BE49-F238E27FC236}">
                <a16:creationId xmlns:a16="http://schemas.microsoft.com/office/drawing/2014/main" id="{CFEDF89B-8A1C-1868-3FBA-7B4C61C990D9}"/>
              </a:ext>
            </a:extLst>
          </p:cNvPr>
          <p:cNvGrpSpPr/>
          <p:nvPr/>
        </p:nvGrpSpPr>
        <p:grpSpPr>
          <a:xfrm>
            <a:off x="6145839" y="2994029"/>
            <a:ext cx="4286652" cy="1444141"/>
            <a:chOff x="4794677" y="2816243"/>
            <a:chExt cx="4286652" cy="1444141"/>
          </a:xfrm>
        </p:grpSpPr>
        <p:grpSp>
          <p:nvGrpSpPr>
            <p:cNvPr id="132" name="Group 131">
              <a:extLst>
                <a:ext uri="{FF2B5EF4-FFF2-40B4-BE49-F238E27FC236}">
                  <a16:creationId xmlns:a16="http://schemas.microsoft.com/office/drawing/2014/main" id="{DE6435D7-0776-DCE0-C4F2-FF26E14E607C}"/>
                </a:ext>
              </a:extLst>
            </p:cNvPr>
            <p:cNvGrpSpPr/>
            <p:nvPr/>
          </p:nvGrpSpPr>
          <p:grpSpPr>
            <a:xfrm>
              <a:off x="4794677" y="2816243"/>
              <a:ext cx="4286652" cy="1444141"/>
              <a:chOff x="4551621" y="2558213"/>
              <a:chExt cx="4286652" cy="1444141"/>
            </a:xfrm>
          </p:grpSpPr>
          <p:grpSp>
            <p:nvGrpSpPr>
              <p:cNvPr id="134" name="Group 133">
                <a:extLst>
                  <a:ext uri="{FF2B5EF4-FFF2-40B4-BE49-F238E27FC236}">
                    <a16:creationId xmlns:a16="http://schemas.microsoft.com/office/drawing/2014/main" id="{0F429B2B-8C41-7D8F-E28A-FF8BA7968B79}"/>
                  </a:ext>
                </a:extLst>
              </p:cNvPr>
              <p:cNvGrpSpPr/>
              <p:nvPr/>
            </p:nvGrpSpPr>
            <p:grpSpPr>
              <a:xfrm>
                <a:off x="4551621" y="2558213"/>
                <a:ext cx="4286652" cy="1444141"/>
                <a:chOff x="4551621" y="2558213"/>
                <a:chExt cx="4286652" cy="1444141"/>
              </a:xfrm>
            </p:grpSpPr>
            <p:cxnSp>
              <p:nvCxnSpPr>
                <p:cNvPr id="147" name="Straight Arrow Connector 146">
                  <a:extLst>
                    <a:ext uri="{FF2B5EF4-FFF2-40B4-BE49-F238E27FC236}">
                      <a16:creationId xmlns:a16="http://schemas.microsoft.com/office/drawing/2014/main" id="{6BEB7DA6-23A4-506D-20CD-465323728D00}"/>
                    </a:ext>
                  </a:extLst>
                </p:cNvPr>
                <p:cNvCxnSpPr>
                  <a:cxnSpLocks/>
                </p:cNvCxnSpPr>
                <p:nvPr/>
              </p:nvCxnSpPr>
              <p:spPr>
                <a:xfrm flipV="1">
                  <a:off x="4604469" y="2558213"/>
                  <a:ext cx="2612169" cy="419643"/>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sp>
              <p:nvSpPr>
                <p:cNvPr id="148" name="Rounded Rectangle 147">
                  <a:extLst>
                    <a:ext uri="{FF2B5EF4-FFF2-40B4-BE49-F238E27FC236}">
                      <a16:creationId xmlns:a16="http://schemas.microsoft.com/office/drawing/2014/main" id="{7520890D-8BA9-4B41-D39C-7D7522A67852}"/>
                    </a:ext>
                  </a:extLst>
                </p:cNvPr>
                <p:cNvSpPr/>
                <p:nvPr/>
              </p:nvSpPr>
              <p:spPr>
                <a:xfrm>
                  <a:off x="4551621" y="2943669"/>
                  <a:ext cx="4286652" cy="1058685"/>
                </a:xfrm>
                <a:prstGeom prst="roundRect">
                  <a:avLst/>
                </a:prstGeom>
                <a:noFill/>
                <a:ln w="31750" cap="flat" cmpd="sng" algn="ctr">
                  <a:solidFill>
                    <a:schemeClr val="tx1"/>
                  </a:solidFill>
                  <a:prstDash val="solid"/>
                </a:ln>
                <a:effectLst/>
              </p:spPr>
              <p:txBody>
                <a:bodyPr lIns="0" tIns="0" rIns="0" bIns="0" rtlCol="0" anchor="ctr">
                  <a:noAutofit/>
                </a:bodyPr>
                <a:lstStyle/>
                <a:p>
                  <a:pPr algn="ctr" defTabSz="1600847"/>
                  <a:endParaRPr lang="en-US" sz="2000" b="1" kern="0" dirty="0">
                    <a:solidFill>
                      <a:srgbClr val="C00600"/>
                    </a:solidFill>
                    <a:latin typeface="Calibri"/>
                    <a:ea typeface="Calibri"/>
                    <a:cs typeface="Calibri"/>
                    <a:sym typeface="Calibri"/>
                  </a:endParaRPr>
                </a:p>
              </p:txBody>
            </p:sp>
          </p:grpSp>
          <p:grpSp>
            <p:nvGrpSpPr>
              <p:cNvPr id="135" name="Group 134">
                <a:extLst>
                  <a:ext uri="{FF2B5EF4-FFF2-40B4-BE49-F238E27FC236}">
                    <a16:creationId xmlns:a16="http://schemas.microsoft.com/office/drawing/2014/main" id="{FA5CE20E-A5FB-7366-DA18-B979D5F422F3}"/>
                  </a:ext>
                </a:extLst>
              </p:cNvPr>
              <p:cNvGrpSpPr/>
              <p:nvPr/>
            </p:nvGrpSpPr>
            <p:grpSpPr>
              <a:xfrm>
                <a:off x="4604469" y="3027226"/>
                <a:ext cx="4180188" cy="783573"/>
                <a:chOff x="4604469" y="3027226"/>
                <a:chExt cx="4180188" cy="783573"/>
              </a:xfrm>
            </p:grpSpPr>
            <p:sp>
              <p:nvSpPr>
                <p:cNvPr id="136" name="Rectangle 135">
                  <a:extLst>
                    <a:ext uri="{FF2B5EF4-FFF2-40B4-BE49-F238E27FC236}">
                      <a16:creationId xmlns:a16="http://schemas.microsoft.com/office/drawing/2014/main" id="{CFB1B2A7-A03B-AB30-82E0-0CF6BAE6B388}"/>
                    </a:ext>
                  </a:extLst>
                </p:cNvPr>
                <p:cNvSpPr/>
                <p:nvPr/>
              </p:nvSpPr>
              <p:spPr>
                <a:xfrm>
                  <a:off x="5503659" y="3027226"/>
                  <a:ext cx="2381809" cy="307777"/>
                </a:xfrm>
                <a:prstGeom prst="rect">
                  <a:avLst/>
                </a:prstGeom>
              </p:spPr>
              <p:txBody>
                <a:bodyPr wrap="square" lIns="0" tIns="0" rIns="0" bIns="0">
                  <a:spAutoFit/>
                </a:bodyPr>
                <a:lstStyle/>
                <a:p>
                  <a:pPr algn="ctr">
                    <a:defRPr>
                      <a:latin typeface="Calibri"/>
                      <a:sym typeface="Calibri"/>
                    </a:defRPr>
                  </a:pPr>
                  <a:r>
                    <a:rPr lang="en-US" sz="2000" dirty="0">
                      <a:latin typeface="Calibri"/>
                      <a:ea typeface="Calibri"/>
                      <a:cs typeface="Calibri"/>
                      <a:sym typeface="Calibri"/>
                    </a:rPr>
                    <a:t>Reference Genome</a:t>
                  </a:r>
                </a:p>
              </p:txBody>
            </p:sp>
            <p:grpSp>
              <p:nvGrpSpPr>
                <p:cNvPr id="137" name="Group 136">
                  <a:extLst>
                    <a:ext uri="{FF2B5EF4-FFF2-40B4-BE49-F238E27FC236}">
                      <a16:creationId xmlns:a16="http://schemas.microsoft.com/office/drawing/2014/main" id="{CDC8CF87-2D9E-7CBC-6478-B85F29A0DDCC}"/>
                    </a:ext>
                  </a:extLst>
                </p:cNvPr>
                <p:cNvGrpSpPr/>
                <p:nvPr/>
              </p:nvGrpSpPr>
              <p:grpSpPr>
                <a:xfrm>
                  <a:off x="4604469" y="3353598"/>
                  <a:ext cx="4180188" cy="457201"/>
                  <a:chOff x="4604469" y="3353598"/>
                  <a:chExt cx="4180188" cy="457201"/>
                </a:xfrm>
              </p:grpSpPr>
              <p:sp>
                <p:nvSpPr>
                  <p:cNvPr id="138" name="Rounded Rectangle 137">
                    <a:extLst>
                      <a:ext uri="{FF2B5EF4-FFF2-40B4-BE49-F238E27FC236}">
                        <a16:creationId xmlns:a16="http://schemas.microsoft.com/office/drawing/2014/main" id="{492D938A-4B2D-D646-B720-9557674B5A3D}"/>
                      </a:ext>
                    </a:extLst>
                  </p:cNvPr>
                  <p:cNvSpPr/>
                  <p:nvPr/>
                </p:nvSpPr>
                <p:spPr>
                  <a:xfrm>
                    <a:off x="4778944" y="3353599"/>
                    <a:ext cx="3831238"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algn="ctr">
                      <a:defRPr>
                        <a:latin typeface="PT Mono"/>
                        <a:sym typeface="PT Mono"/>
                      </a:defRPr>
                    </a:pPr>
                    <a:r>
                      <a:rPr lang="en-CH" sz="2000" b="1">
                        <a:solidFill>
                          <a:srgbClr val="F49314"/>
                        </a:solidFill>
                        <a:latin typeface="PT Mono"/>
                        <a:sym typeface="PT Mono"/>
                      </a:rPr>
                      <a:t>C</a:t>
                    </a:r>
                    <a:r>
                      <a:rPr lang="en-CH" sz="2000" b="1">
                        <a:solidFill>
                          <a:srgbClr val="10813D"/>
                        </a:solidFill>
                        <a:latin typeface="PT Mono"/>
                        <a:ea typeface="PT Mono"/>
                        <a:cs typeface="PT Mono"/>
                        <a:sym typeface="PT Mono"/>
                      </a:rPr>
                      <a:t>T</a:t>
                    </a:r>
                    <a:r>
                      <a:rPr lang="en-CH" sz="2000" b="1">
                        <a:solidFill>
                          <a:srgbClr val="4473C4"/>
                        </a:solidFill>
                        <a:latin typeface="PT Mono"/>
                        <a:sym typeface="PT Mono"/>
                      </a:rPr>
                      <a:t>G</a:t>
                    </a:r>
                    <a:r>
                      <a:rPr lang="en-CH" sz="2000" b="1">
                        <a:solidFill>
                          <a:srgbClr val="F49314"/>
                        </a:solidFill>
                        <a:latin typeface="PT Mono"/>
                        <a:sym typeface="PT Mono"/>
                      </a:rPr>
                      <a:t>C</a:t>
                    </a:r>
                    <a:r>
                      <a:rPr lang="en-CH" sz="2000" b="1">
                        <a:solidFill>
                          <a:srgbClr val="4473C4"/>
                        </a:solidFill>
                        <a:latin typeface="PT Mono"/>
                        <a:sym typeface="PT Mono"/>
                      </a:rPr>
                      <a:t>G</a:t>
                    </a:r>
                    <a:r>
                      <a:rPr lang="en-CH" sz="2000" b="1">
                        <a:solidFill>
                          <a:srgbClr val="10813D"/>
                        </a:solidFill>
                        <a:latin typeface="PT Mono"/>
                        <a:ea typeface="PT Mono"/>
                        <a:cs typeface="PT Mono"/>
                        <a:sym typeface="PT Mono"/>
                      </a:rPr>
                      <a:t>T</a:t>
                    </a:r>
                    <a:r>
                      <a:rPr lang="en-CH" sz="2000" b="1">
                        <a:solidFill>
                          <a:srgbClr val="7030A0"/>
                        </a:solidFill>
                        <a:latin typeface="PT Mono"/>
                        <a:sym typeface="PT Mono"/>
                      </a:rPr>
                      <a:t>A</a:t>
                    </a:r>
                    <a:r>
                      <a:rPr lang="en-CH" sz="2000" b="1">
                        <a:solidFill>
                          <a:srgbClr val="4473C4"/>
                        </a:solidFill>
                        <a:latin typeface="PT Mono"/>
                        <a:sym typeface="PT Mono"/>
                      </a:rPr>
                      <a:t>G</a:t>
                    </a:r>
                    <a:r>
                      <a:rPr lang="en-CH" sz="2000" b="1">
                        <a:solidFill>
                          <a:srgbClr val="F49314"/>
                        </a:solidFill>
                        <a:latin typeface="PT Mono"/>
                        <a:sym typeface="PT Mono"/>
                      </a:rPr>
                      <a:t>C</a:t>
                    </a:r>
                    <a:r>
                      <a:rPr lang="en-CH" sz="2000" b="1">
                        <a:solidFill>
                          <a:srgbClr val="7030A0"/>
                        </a:solidFill>
                        <a:latin typeface="PT Mono"/>
                        <a:sym typeface="PT Mono"/>
                      </a:rPr>
                      <a:t>A</a:t>
                    </a:r>
                    <a:r>
                      <a:rPr lang="en-CH" sz="2000" b="1">
                        <a:solidFill>
                          <a:srgbClr val="4473C4"/>
                        </a:solidFill>
                        <a:latin typeface="PT Mono"/>
                        <a:sym typeface="PT Mono"/>
                      </a:rPr>
                      <a:t>G</a:t>
                    </a:r>
                    <a:r>
                      <a:rPr lang="en-CH" sz="2000" b="1">
                        <a:solidFill>
                          <a:srgbClr val="F49314"/>
                        </a:solidFill>
                        <a:latin typeface="PT Mono"/>
                        <a:sym typeface="PT Mono"/>
                      </a:rPr>
                      <a:t>C</a:t>
                    </a:r>
                    <a:r>
                      <a:rPr lang="en-CH" sz="2000" b="1">
                        <a:solidFill>
                          <a:srgbClr val="4473C4"/>
                        </a:solidFill>
                        <a:latin typeface="PT Mono"/>
                        <a:sym typeface="PT Mono"/>
                      </a:rPr>
                      <a:t>G</a:t>
                    </a:r>
                    <a:r>
                      <a:rPr lang="en-CH" sz="2000" b="1">
                        <a:solidFill>
                          <a:srgbClr val="10813D"/>
                        </a:solidFill>
                        <a:latin typeface="PT Mono"/>
                        <a:ea typeface="PT Mono"/>
                        <a:cs typeface="PT Mono"/>
                        <a:sym typeface="PT Mono"/>
                      </a:rPr>
                      <a:t>T</a:t>
                    </a:r>
                    <a:r>
                      <a:rPr lang="en-CH" sz="2000" b="1">
                        <a:solidFill>
                          <a:srgbClr val="7030A0"/>
                        </a:solidFill>
                        <a:latin typeface="PT Mono"/>
                        <a:sym typeface="PT Mono"/>
                      </a:rPr>
                      <a:t>AA</a:t>
                    </a:r>
                    <a:r>
                      <a:rPr lang="en-CH" sz="2000" b="1">
                        <a:solidFill>
                          <a:srgbClr val="10813D"/>
                        </a:solidFill>
                        <a:latin typeface="PT Mono"/>
                        <a:ea typeface="PT Mono"/>
                        <a:cs typeface="PT Mono"/>
                        <a:sym typeface="PT Mono"/>
                      </a:rPr>
                      <a:t>T</a:t>
                    </a:r>
                    <a:r>
                      <a:rPr lang="en-CH" sz="2000" b="1">
                        <a:solidFill>
                          <a:srgbClr val="7030A0"/>
                        </a:solidFill>
                        <a:latin typeface="PT Mono"/>
                        <a:sym typeface="PT Mono"/>
                      </a:rPr>
                      <a:t>A</a:t>
                    </a:r>
                    <a:r>
                      <a:rPr lang="en-CH" sz="2000" b="1">
                        <a:solidFill>
                          <a:srgbClr val="4473C4"/>
                        </a:solidFill>
                        <a:latin typeface="PT Mono"/>
                        <a:sym typeface="PT Mono"/>
                      </a:rPr>
                      <a:t>G</a:t>
                    </a:r>
                    <a:endParaRPr lang="en-CH" sz="2000" b="1" kern="0" dirty="0">
                      <a:latin typeface="PT Mono"/>
                      <a:sym typeface="PT Mono"/>
                    </a:endParaRPr>
                  </a:p>
                </p:txBody>
              </p:sp>
              <p:grpSp>
                <p:nvGrpSpPr>
                  <p:cNvPr id="139" name="Group 138">
                    <a:extLst>
                      <a:ext uri="{FF2B5EF4-FFF2-40B4-BE49-F238E27FC236}">
                        <a16:creationId xmlns:a16="http://schemas.microsoft.com/office/drawing/2014/main" id="{B165A8EF-752F-CEAD-A497-C25BC0450BB6}"/>
                      </a:ext>
                    </a:extLst>
                  </p:cNvPr>
                  <p:cNvGrpSpPr/>
                  <p:nvPr/>
                </p:nvGrpSpPr>
                <p:grpSpPr>
                  <a:xfrm>
                    <a:off x="8142862" y="3353598"/>
                    <a:ext cx="641795" cy="457201"/>
                    <a:chOff x="4073343" y="1547359"/>
                    <a:chExt cx="641795" cy="457201"/>
                  </a:xfrm>
                </p:grpSpPr>
                <p:sp>
                  <p:nvSpPr>
                    <p:cNvPr id="144" name="Rounded Rectangle 143">
                      <a:extLst>
                        <a:ext uri="{FF2B5EF4-FFF2-40B4-BE49-F238E27FC236}">
                          <a16:creationId xmlns:a16="http://schemas.microsoft.com/office/drawing/2014/main" id="{28E8F7BD-48F9-CAE8-CCA8-D4D7E19A73DD}"/>
                        </a:ext>
                      </a:extLst>
                    </p:cNvPr>
                    <p:cNvSpPr/>
                    <p:nvPr/>
                  </p:nvSpPr>
                  <p:spPr>
                    <a:xfrm>
                      <a:off x="4073344" y="1547359"/>
                      <a:ext cx="641794" cy="457200"/>
                    </a:xfrm>
                    <a:prstGeom prst="roundRect">
                      <a:avLst/>
                    </a:prstGeom>
                    <a:gradFill>
                      <a:gsLst>
                        <a:gs pos="0">
                          <a:schemeClr val="bg1"/>
                        </a:gs>
                        <a:gs pos="100000">
                          <a:srgbClr val="FFE69A"/>
                        </a:gs>
                        <a:gs pos="100000">
                          <a:srgbClr val="FFE69A"/>
                        </a:gs>
                        <a:gs pos="27000">
                          <a:schemeClr val="bg1"/>
                        </a:gs>
                      </a:gsLst>
                      <a:lin ang="10800000" scaled="1"/>
                    </a:gradFill>
                    <a:ln w="38100" cap="flat" cmpd="sng" algn="ctr">
                      <a:noFill/>
                      <a:prstDash val="solid"/>
                    </a:ln>
                    <a:effectLst/>
                  </p:spPr>
                  <p:txBody>
                    <a:bodyPr lIns="0" tIns="0" rIns="0" bIns="0" rtlCol="0" anchor="ctr">
                      <a:noAutofit/>
                    </a:bodyPr>
                    <a:lstStyle/>
                    <a:p>
                      <a:pPr>
                        <a:defRPr>
                          <a:latin typeface="Calibri"/>
                          <a:sym typeface="Calibri"/>
                        </a:defRPr>
                      </a:pPr>
                      <a:r>
                        <a:rPr lang="en-US" sz="2000" b="1" kern="0" dirty="0">
                          <a:latin typeface="PT Mono"/>
                          <a:sym typeface="PT Mono"/>
                        </a:rPr>
                        <a:t>...</a:t>
                      </a:r>
                      <a:endParaRPr lang="en-CH" sz="2000" b="1" kern="0" dirty="0">
                        <a:latin typeface="PT Mono"/>
                        <a:sym typeface="PT Mono"/>
                      </a:endParaRPr>
                    </a:p>
                  </p:txBody>
                </p:sp>
                <p:cxnSp>
                  <p:nvCxnSpPr>
                    <p:cNvPr id="145" name="Straight Connector 144">
                      <a:extLst>
                        <a:ext uri="{FF2B5EF4-FFF2-40B4-BE49-F238E27FC236}">
                          <a16:creationId xmlns:a16="http://schemas.microsoft.com/office/drawing/2014/main" id="{C51EA2E8-57AE-5EDB-2B85-24434818A734}"/>
                        </a:ext>
                      </a:extLst>
                    </p:cNvPr>
                    <p:cNvCxnSpPr>
                      <a:cxnSpLocks/>
                    </p:cNvCxnSpPr>
                    <p:nvPr/>
                  </p:nvCxnSpPr>
                  <p:spPr>
                    <a:xfrm>
                      <a:off x="4073343" y="1547360"/>
                      <a:ext cx="583718" cy="0"/>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B5C1FBFA-36F6-4684-C86F-BF48E11D655E}"/>
                        </a:ext>
                      </a:extLst>
                    </p:cNvPr>
                    <p:cNvCxnSpPr>
                      <a:cxnSpLocks/>
                    </p:cNvCxnSpPr>
                    <p:nvPr/>
                  </p:nvCxnSpPr>
                  <p:spPr>
                    <a:xfrm flipV="1">
                      <a:off x="4073343" y="2004559"/>
                      <a:ext cx="583718" cy="1"/>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6FE22F2B-868B-16C7-D662-2D796881D8A5}"/>
                      </a:ext>
                    </a:extLst>
                  </p:cNvPr>
                  <p:cNvGrpSpPr/>
                  <p:nvPr/>
                </p:nvGrpSpPr>
                <p:grpSpPr>
                  <a:xfrm>
                    <a:off x="4604469" y="3353598"/>
                    <a:ext cx="641794" cy="457201"/>
                    <a:chOff x="130622" y="1547359"/>
                    <a:chExt cx="641794" cy="457201"/>
                  </a:xfrm>
                </p:grpSpPr>
                <p:sp>
                  <p:nvSpPr>
                    <p:cNvPr id="141" name="Rounded Rectangle 140">
                      <a:extLst>
                        <a:ext uri="{FF2B5EF4-FFF2-40B4-BE49-F238E27FC236}">
                          <a16:creationId xmlns:a16="http://schemas.microsoft.com/office/drawing/2014/main" id="{F40C84F5-6103-07DB-AAB9-52B3FED9653D}"/>
                        </a:ext>
                      </a:extLst>
                    </p:cNvPr>
                    <p:cNvSpPr/>
                    <p:nvPr/>
                  </p:nvSpPr>
                  <p:spPr>
                    <a:xfrm>
                      <a:off x="130622" y="1547359"/>
                      <a:ext cx="641794" cy="457200"/>
                    </a:xfrm>
                    <a:prstGeom prst="roundRect">
                      <a:avLst/>
                    </a:prstGeom>
                    <a:gradFill>
                      <a:gsLst>
                        <a:gs pos="100000">
                          <a:schemeClr val="bg1"/>
                        </a:gs>
                        <a:gs pos="0">
                          <a:srgbClr val="FFE69A"/>
                        </a:gs>
                      </a:gsLst>
                      <a:lin ang="10800000" scaled="1"/>
                    </a:gradFill>
                    <a:ln w="38100" cap="flat" cmpd="sng" algn="ctr">
                      <a:noFill/>
                      <a:prstDash val="solid"/>
                    </a:ln>
                    <a:effectLst/>
                  </p:spPr>
                  <p:txBody>
                    <a:bodyPr lIns="0" tIns="0" rIns="0" bIns="0" rtlCol="0" anchor="ctr">
                      <a:noAutofit/>
                    </a:bodyPr>
                    <a:lstStyle/>
                    <a:p>
                      <a:pPr algn="r">
                        <a:defRPr>
                          <a:latin typeface="Calibri"/>
                          <a:sym typeface="Calibri"/>
                        </a:defRPr>
                      </a:pPr>
                      <a:r>
                        <a:rPr lang="en-US" sz="2000" b="1" kern="0" dirty="0">
                          <a:latin typeface="PT Mono"/>
                          <a:sym typeface="PT Mono"/>
                        </a:rPr>
                        <a:t>...</a:t>
                      </a:r>
                      <a:endParaRPr lang="en-CH" sz="2000" b="1" kern="0" dirty="0">
                        <a:latin typeface="PT Mono"/>
                        <a:sym typeface="PT Mono"/>
                      </a:endParaRPr>
                    </a:p>
                  </p:txBody>
                </p:sp>
                <p:cxnSp>
                  <p:nvCxnSpPr>
                    <p:cNvPr id="142" name="Straight Connector 141">
                      <a:extLst>
                        <a:ext uri="{FF2B5EF4-FFF2-40B4-BE49-F238E27FC236}">
                          <a16:creationId xmlns:a16="http://schemas.microsoft.com/office/drawing/2014/main" id="{00F85FE8-F304-7253-B101-C084B62C9B38}"/>
                        </a:ext>
                      </a:extLst>
                    </p:cNvPr>
                    <p:cNvCxnSpPr>
                      <a:cxnSpLocks/>
                    </p:cNvCxnSpPr>
                    <p:nvPr/>
                  </p:nvCxnSpPr>
                  <p:spPr>
                    <a:xfrm>
                      <a:off x="188698" y="1547360"/>
                      <a:ext cx="583718" cy="0"/>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1DA5CCA3-5DE0-9D19-D832-BFE5989A26FA}"/>
                        </a:ext>
                      </a:extLst>
                    </p:cNvPr>
                    <p:cNvCxnSpPr>
                      <a:cxnSpLocks/>
                    </p:cNvCxnSpPr>
                    <p:nvPr/>
                  </p:nvCxnSpPr>
                  <p:spPr>
                    <a:xfrm flipV="1">
                      <a:off x="188698" y="2004559"/>
                      <a:ext cx="583718" cy="1"/>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grpSp>
        </p:grpSp>
        <p:cxnSp>
          <p:nvCxnSpPr>
            <p:cNvPr id="133" name="Straight Arrow Connector 132">
              <a:extLst>
                <a:ext uri="{FF2B5EF4-FFF2-40B4-BE49-F238E27FC236}">
                  <a16:creationId xmlns:a16="http://schemas.microsoft.com/office/drawing/2014/main" id="{F2354EE5-F669-A4DC-6D24-452C59140E02}"/>
                </a:ext>
              </a:extLst>
            </p:cNvPr>
            <p:cNvCxnSpPr>
              <a:cxnSpLocks/>
            </p:cNvCxnSpPr>
            <p:nvPr/>
          </p:nvCxnSpPr>
          <p:spPr>
            <a:xfrm flipH="1" flipV="1">
              <a:off x="9027713" y="2816243"/>
              <a:ext cx="52849" cy="483363"/>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CF0A79CA-43DA-AD6E-B1C5-25792C9BF6F3}"/>
              </a:ext>
            </a:extLst>
          </p:cNvPr>
          <p:cNvGrpSpPr/>
          <p:nvPr/>
        </p:nvGrpSpPr>
        <p:grpSpPr>
          <a:xfrm>
            <a:off x="3244972" y="3795820"/>
            <a:ext cx="3595942" cy="1226835"/>
            <a:chOff x="1691788" y="4544753"/>
            <a:chExt cx="3595942" cy="1226835"/>
          </a:xfrm>
        </p:grpSpPr>
        <p:sp>
          <p:nvSpPr>
            <p:cNvPr id="128" name="Striped Right Arrow 127">
              <a:extLst>
                <a:ext uri="{FF2B5EF4-FFF2-40B4-BE49-F238E27FC236}">
                  <a16:creationId xmlns:a16="http://schemas.microsoft.com/office/drawing/2014/main" id="{DC4E31CB-EE27-A35C-2B87-65656CD8A2D7}"/>
                </a:ext>
              </a:extLst>
            </p:cNvPr>
            <p:cNvSpPr/>
            <p:nvPr/>
          </p:nvSpPr>
          <p:spPr>
            <a:xfrm rot="300000">
              <a:off x="1691788" y="4544753"/>
              <a:ext cx="3595942" cy="147081"/>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sz="2800" b="1" dirty="0">
                <a:solidFill>
                  <a:prstClr val="white"/>
                </a:solidFill>
                <a:latin typeface="Calibri"/>
                <a:sym typeface="Calibri"/>
              </a:endParaRPr>
            </a:p>
          </p:txBody>
        </p:sp>
        <p:sp>
          <p:nvSpPr>
            <p:cNvPr id="129" name="Rectangle 128">
              <a:extLst>
                <a:ext uri="{FF2B5EF4-FFF2-40B4-BE49-F238E27FC236}">
                  <a16:creationId xmlns:a16="http://schemas.microsoft.com/office/drawing/2014/main" id="{BC1BE21B-D27C-C936-1F97-7C71AEF91460}"/>
                </a:ext>
              </a:extLst>
            </p:cNvPr>
            <p:cNvSpPr/>
            <p:nvPr/>
          </p:nvSpPr>
          <p:spPr>
            <a:xfrm>
              <a:off x="1823851" y="4848258"/>
              <a:ext cx="2639204" cy="923330"/>
            </a:xfrm>
            <a:prstGeom prst="rect">
              <a:avLst/>
            </a:prstGeom>
          </p:spPr>
          <p:txBody>
            <a:bodyPr wrap="square" lIns="0" tIns="0" rIns="0" bIns="0">
              <a:spAutoFit/>
            </a:bodyPr>
            <a:lstStyle/>
            <a:p>
              <a:pPr>
                <a:defRPr>
                  <a:latin typeface="Calibri"/>
                  <a:sym typeface="Calibri"/>
                </a:defRPr>
              </a:pPr>
              <a:r>
                <a:rPr lang="en-US" sz="2000" b="1" dirty="0">
                  <a:solidFill>
                    <a:srgbClr val="C00000"/>
                  </a:solidFill>
                  <a:latin typeface="Calibri"/>
                  <a:ea typeface="Calibri"/>
                  <a:cs typeface="Calibri"/>
                  <a:sym typeface="Calibri"/>
                </a:rPr>
                <a:t>How to communicate</a:t>
              </a:r>
              <a:br>
                <a:rPr lang="en-US" sz="2000" b="1" dirty="0">
                  <a:solidFill>
                    <a:srgbClr val="C00000"/>
                  </a:solidFill>
                  <a:latin typeface="Calibri"/>
                  <a:ea typeface="Calibri"/>
                  <a:cs typeface="Calibri"/>
                </a:rPr>
              </a:br>
              <a:r>
                <a:rPr lang="en-US" sz="2000" b="1" dirty="0">
                  <a:solidFill>
                    <a:srgbClr val="C00000"/>
                  </a:solidFill>
                  <a:latin typeface="Calibri"/>
                  <a:ea typeface="Calibri"/>
                  <a:cs typeface="Calibri"/>
                  <a:sym typeface="Calibri"/>
                </a:rPr>
                <a:t>without an accurate translator?</a:t>
              </a:r>
              <a:endParaRPr lang="en-US" sz="2000" dirty="0">
                <a:latin typeface="Calibri"/>
                <a:ea typeface="Calibri"/>
                <a:cs typeface="Calibri"/>
                <a:sym typeface="Calibri"/>
              </a:endParaRPr>
            </a:p>
          </p:txBody>
        </p:sp>
      </p:grpSp>
      <p:sp>
        <p:nvSpPr>
          <p:cNvPr id="2" name="TextBox 1">
            <a:extLst>
              <a:ext uri="{FF2B5EF4-FFF2-40B4-BE49-F238E27FC236}">
                <a16:creationId xmlns:a16="http://schemas.microsoft.com/office/drawing/2014/main" id="{86303BCD-C879-B909-4EDD-4B470CBF8EB4}"/>
              </a:ext>
            </a:extLst>
          </p:cNvPr>
          <p:cNvSpPr txBox="1"/>
          <p:nvPr/>
        </p:nvSpPr>
        <p:spPr>
          <a:xfrm>
            <a:off x="1642873" y="3379390"/>
            <a:ext cx="1552147" cy="615553"/>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C00000"/>
                </a:solidFill>
                <a:latin typeface="Calibri"/>
                <a:ea typeface="Calibri"/>
                <a:cs typeface="Calibri"/>
                <a:sym typeface="Calibri"/>
              </a:rPr>
              <a:t>Noisy</a:t>
            </a:r>
            <a:br>
              <a:rPr lang="en-US" sz="2000" b="1" dirty="0">
                <a:solidFill>
                  <a:srgbClr val="C00000"/>
                </a:solidFill>
                <a:latin typeface="Calibri"/>
                <a:ea typeface="Calibri"/>
                <a:cs typeface="Calibri"/>
              </a:rPr>
            </a:br>
            <a:r>
              <a:rPr lang="en-US" sz="2000" b="1" dirty="0">
                <a:solidFill>
                  <a:srgbClr val="C00000"/>
                </a:solidFill>
                <a:latin typeface="Calibri"/>
                <a:ea typeface="Calibri"/>
                <a:cs typeface="Calibri"/>
                <a:sym typeface="Calibri"/>
              </a:rPr>
              <a:t>Raw Signals</a:t>
            </a:r>
          </a:p>
        </p:txBody>
      </p:sp>
    </p:spTree>
    <p:extLst>
      <p:ext uri="{BB962C8B-B14F-4D97-AF65-F5344CB8AC3E}">
        <p14:creationId xmlns:p14="http://schemas.microsoft.com/office/powerpoint/2010/main" val="328268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B8343-0085-DCEB-9402-DF8133FDFF2C}"/>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7332EA1-A92F-6237-0017-458C34A8A313}"/>
              </a:ext>
            </a:extLst>
          </p:cNvPr>
          <p:cNvSpPr>
            <a:spLocks noGrp="1"/>
          </p:cNvSpPr>
          <p:nvPr/>
        </p:nvSpPr>
        <p:spPr>
          <a:xfrm>
            <a:off x="457200" y="960120"/>
            <a:ext cx="11247120" cy="2468880"/>
          </a:xfrm>
        </p:spPr>
        <p:txBody>
          <a:bodyPr vert="horz" lIns="91440" tIns="45720" rIns="91440" bIns="45720" rtlCol="0" anchor="t"/>
          <a:lstStyle/>
          <a:p>
            <a:pPr marL="228600" indent="-228600" algn="l">
              <a:lnSpc>
                <a:spcPct val="90000"/>
              </a:lnSpc>
              <a:spcBef>
                <a:spcPts val="1600"/>
              </a:spcBef>
              <a:buFont typeface="Arial"/>
              <a:buChar char="•"/>
            </a:pPr>
            <a:r>
              <a:rPr sz="2800" b="1">
                <a:solidFill>
                  <a:srgbClr val="000000"/>
                </a:solidFill>
                <a:latin typeface="Calibri"/>
                <a:ea typeface="Calibri"/>
                <a:cs typeface="Calibri"/>
                <a:sym typeface="Calibri"/>
              </a:rPr>
              <a:t>Goal: </a:t>
            </a:r>
            <a:r>
              <a:rPr sz="2800" b="0">
                <a:solidFill>
                  <a:srgbClr val="000000"/>
                </a:solidFill>
                <a:latin typeface="Calibri"/>
                <a:ea typeface="Calibri"/>
                <a:cs typeface="Calibri"/>
                <a:sym typeface="Calibri"/>
              </a:rPr>
              <a:t>Convert the reference sequence into expected current levels.</a:t>
            </a:r>
          </a:p>
          <a:p>
            <a:pPr marL="228600" indent="-228600" algn="l">
              <a:lnSpc>
                <a:spcPct val="90000"/>
              </a:lnSpc>
              <a:spcBef>
                <a:spcPts val="1600"/>
              </a:spcBef>
              <a:buFont typeface="Arial"/>
              <a:buChar char="•"/>
            </a:pPr>
            <a:r>
              <a:rPr sz="2800" b="1">
                <a:solidFill>
                  <a:srgbClr val="000000"/>
                </a:solidFill>
                <a:latin typeface="Calibri"/>
                <a:ea typeface="Calibri"/>
                <a:cs typeface="Calibri"/>
                <a:sym typeface="Calibri"/>
              </a:rPr>
              <a:t>K-mer model: </a:t>
            </a:r>
            <a:r>
              <a:rPr sz="2800" b="0">
                <a:solidFill>
                  <a:srgbClr val="000000"/>
                </a:solidFill>
                <a:latin typeface="Calibri"/>
                <a:ea typeface="Calibri"/>
                <a:cs typeface="Calibri"/>
                <a:sym typeface="Calibri"/>
              </a:rPr>
              <a:t>A lookup table of expected signals for all k-mers.</a:t>
            </a:r>
          </a:p>
          <a:p>
            <a:pPr marL="228600" indent="-228600" algn="l">
              <a:lnSpc>
                <a:spcPct val="90000"/>
              </a:lnSpc>
              <a:spcBef>
                <a:spcPts val="1600"/>
              </a:spcBef>
              <a:buFont typeface="Arial"/>
              <a:buChar char="•"/>
            </a:pPr>
            <a:r>
              <a:rPr sz="2800" b="0">
                <a:solidFill>
                  <a:srgbClr val="000000"/>
                </a:solidFill>
                <a:latin typeface="Calibri"/>
                <a:ea typeface="Calibri"/>
                <a:cs typeface="Calibri"/>
                <a:sym typeface="Calibri"/>
              </a:rPr>
              <a:t>Slide the k-mer window along the reference to synthesize a signal.</a:t>
            </a:r>
          </a:p>
        </p:txBody>
      </p:sp>
      <p:sp>
        <p:nvSpPr>
          <p:cNvPr id="6" name="TextBox 5">
            <a:extLst>
              <a:ext uri="{FF2B5EF4-FFF2-40B4-BE49-F238E27FC236}">
                <a16:creationId xmlns:a16="http://schemas.microsoft.com/office/drawing/2014/main" id="{0B375DDF-F43C-84A0-1629-F361732C97CA}"/>
              </a:ext>
            </a:extLst>
          </p:cNvPr>
          <p:cNvSpPr txBox="1"/>
          <p:nvPr/>
        </p:nvSpPr>
        <p:spPr>
          <a:xfrm>
            <a:off x="2477407" y="3168971"/>
            <a:ext cx="2273379"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Reference Genome</a:t>
            </a:r>
          </a:p>
        </p:txBody>
      </p:sp>
      <p:grpSp>
        <p:nvGrpSpPr>
          <p:cNvPr id="7" name="Group 6">
            <a:extLst>
              <a:ext uri="{FF2B5EF4-FFF2-40B4-BE49-F238E27FC236}">
                <a16:creationId xmlns:a16="http://schemas.microsoft.com/office/drawing/2014/main" id="{D26C6816-6072-D01B-8A4A-75B82C0EEE2B}"/>
              </a:ext>
            </a:extLst>
          </p:cNvPr>
          <p:cNvGrpSpPr/>
          <p:nvPr/>
        </p:nvGrpSpPr>
        <p:grpSpPr>
          <a:xfrm>
            <a:off x="8448595" y="5470125"/>
            <a:ext cx="1974792" cy="501145"/>
            <a:chOff x="6073167" y="4484619"/>
            <a:chExt cx="1974792" cy="501145"/>
          </a:xfrm>
        </p:grpSpPr>
        <p:sp>
          <p:nvSpPr>
            <p:cNvPr id="8" name="Left Brace 7">
              <a:extLst>
                <a:ext uri="{FF2B5EF4-FFF2-40B4-BE49-F238E27FC236}">
                  <a16:creationId xmlns:a16="http://schemas.microsoft.com/office/drawing/2014/main" id="{90172924-A1CB-DF59-6953-D2B76FC5E16D}"/>
                </a:ext>
              </a:extLst>
            </p:cNvPr>
            <p:cNvSpPr/>
            <p:nvPr/>
          </p:nvSpPr>
          <p:spPr>
            <a:xfrm rot="16200000">
              <a:off x="6955255" y="4198326"/>
              <a:ext cx="213571" cy="786157"/>
            </a:xfrm>
            <a:prstGeom prst="leftBrace">
              <a:avLst>
                <a:gd name="adj1" fmla="val 77564"/>
                <a:gd name="adj2" fmla="val 50000"/>
              </a:avLst>
            </a:prstGeom>
            <a:noFill/>
            <a:ln w="317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1600" b="0" i="0" u="none" strike="noStrike" kern="0" cap="none" spc="0" normalizeH="0" baseline="0" noProof="0">
                <a:ln>
                  <a:noFill/>
                </a:ln>
                <a:solidFill>
                  <a:prstClr val="black"/>
                </a:solidFill>
                <a:effectLst/>
                <a:uLnTx/>
                <a:uFillTx/>
                <a:latin typeface="Calibri"/>
                <a:ea typeface="Calibri"/>
                <a:cs typeface="Calibri"/>
                <a:sym typeface="Calibri"/>
              </a:endParaRPr>
            </a:p>
          </p:txBody>
        </p:sp>
        <p:sp>
          <p:nvSpPr>
            <p:cNvPr id="9" name="TextBox 8">
              <a:extLst>
                <a:ext uri="{FF2B5EF4-FFF2-40B4-BE49-F238E27FC236}">
                  <a16:creationId xmlns:a16="http://schemas.microsoft.com/office/drawing/2014/main" id="{46E2E9AE-C12D-BF3A-9E2D-CD2F775E0C0D}"/>
                </a:ext>
              </a:extLst>
            </p:cNvPr>
            <p:cNvSpPr txBox="1"/>
            <p:nvPr/>
          </p:nvSpPr>
          <p:spPr>
            <a:xfrm>
              <a:off x="6073167" y="4677987"/>
              <a:ext cx="1974792"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Expected Signal</a:t>
              </a:r>
            </a:p>
          </p:txBody>
        </p:sp>
      </p:grpSp>
      <p:grpSp>
        <p:nvGrpSpPr>
          <p:cNvPr id="10" name="Group 9">
            <a:extLst>
              <a:ext uri="{FF2B5EF4-FFF2-40B4-BE49-F238E27FC236}">
                <a16:creationId xmlns:a16="http://schemas.microsoft.com/office/drawing/2014/main" id="{CEEBFF4A-1F66-E63E-1C00-3FEFB8B467AC}"/>
              </a:ext>
            </a:extLst>
          </p:cNvPr>
          <p:cNvGrpSpPr/>
          <p:nvPr/>
        </p:nvGrpSpPr>
        <p:grpSpPr>
          <a:xfrm>
            <a:off x="1524000" y="3487423"/>
            <a:ext cx="4180188" cy="457201"/>
            <a:chOff x="4847525" y="3709599"/>
            <a:chExt cx="4180188" cy="457201"/>
          </a:xfrm>
        </p:grpSpPr>
        <p:sp>
          <p:nvSpPr>
            <p:cNvPr id="11" name="Rounded Rectangle 10">
              <a:extLst>
                <a:ext uri="{FF2B5EF4-FFF2-40B4-BE49-F238E27FC236}">
                  <a16:creationId xmlns:a16="http://schemas.microsoft.com/office/drawing/2014/main" id="{AC44179B-B7ED-1141-21BD-D70B2ED176BC}"/>
                </a:ext>
              </a:extLst>
            </p:cNvPr>
            <p:cNvSpPr/>
            <p:nvPr/>
          </p:nvSpPr>
          <p:spPr>
            <a:xfrm>
              <a:off x="5022000" y="3709600"/>
              <a:ext cx="3831238"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863DBE"/>
                  </a:solidFill>
                  <a:effectLst/>
                  <a:uLnTx/>
                  <a:uFillTx/>
                  <a:latin typeface="PT Mono"/>
                  <a:ea typeface="PT Mono"/>
                  <a:cs typeface="PT Mono"/>
                  <a:sym typeface="PT Mono"/>
                </a:rPr>
                <a:t>A</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863DBE"/>
                  </a:solidFill>
                  <a:effectLst/>
                  <a:uLnTx/>
                  <a:uFillTx/>
                  <a:latin typeface="PT Mono"/>
                  <a:ea typeface="PT Mono"/>
                  <a:cs typeface="PT Mono"/>
                  <a:sym typeface="PT Mono"/>
                </a:rPr>
                <a:t>A</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863DBE"/>
                  </a:solidFill>
                  <a:effectLst/>
                  <a:uLnTx/>
                  <a:uFillTx/>
                  <a:latin typeface="PT Mono"/>
                  <a:ea typeface="PT Mono"/>
                  <a:cs typeface="PT Mono"/>
                  <a:sym typeface="PT Mono"/>
                </a:rPr>
                <a:t>AA</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863DBE"/>
                  </a:solidFill>
                  <a:effectLst/>
                  <a:uLnTx/>
                  <a:uFillTx/>
                  <a:latin typeface="PT Mono"/>
                  <a:ea typeface="PT Mono"/>
                  <a:cs typeface="PT Mono"/>
                  <a:sym typeface="PT Mono"/>
                </a:rPr>
                <a:t>A</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endParaRPr kumimoji="0" lang="en-CH" sz="2000" b="1" i="0" u="none" strike="noStrike" kern="0" cap="none" spc="0" normalizeH="0" baseline="0" noProof="0" dirty="0">
                <a:ln>
                  <a:noFill/>
                </a:ln>
                <a:solidFill>
                  <a:prstClr val="black"/>
                </a:solidFill>
                <a:effectLst/>
                <a:uLnTx/>
                <a:uFillTx/>
                <a:latin typeface="PT Mono"/>
                <a:ea typeface="PT Mono"/>
                <a:cs typeface="PT Mono"/>
                <a:sym typeface="PT Mono"/>
              </a:endParaRPr>
            </a:p>
          </p:txBody>
        </p:sp>
        <p:sp>
          <p:nvSpPr>
            <p:cNvPr id="12" name="Rounded Rectangle 11">
              <a:extLst>
                <a:ext uri="{FF2B5EF4-FFF2-40B4-BE49-F238E27FC236}">
                  <a16:creationId xmlns:a16="http://schemas.microsoft.com/office/drawing/2014/main" id="{AD6ECB18-5ED1-7604-841E-23A2363C50FA}"/>
                </a:ext>
              </a:extLst>
            </p:cNvPr>
            <p:cNvSpPr/>
            <p:nvPr/>
          </p:nvSpPr>
          <p:spPr>
            <a:xfrm>
              <a:off x="8385919" y="3709599"/>
              <a:ext cx="641794" cy="457200"/>
            </a:xfrm>
            <a:prstGeom prst="roundRect">
              <a:avLst/>
            </a:prstGeom>
            <a:gradFill>
              <a:gsLst>
                <a:gs pos="0">
                  <a:sysClr val="window" lastClr="FFFFFF"/>
                </a:gs>
                <a:gs pos="100000">
                  <a:srgbClr val="FFE69A"/>
                </a:gs>
                <a:gs pos="100000">
                  <a:srgbClr val="FFE69A"/>
                </a:gs>
                <a:gs pos="27000">
                  <a:sysClr val="window" lastClr="FFFFFF"/>
                </a:gs>
              </a:gsLst>
              <a:lin ang="10800000" scaled="1"/>
            </a:gradFill>
            <a:ln w="38100" cap="flat" cmpd="sng" algn="ctr">
              <a:noFill/>
              <a:prstDash val="solid"/>
            </a:ln>
            <a:effectLst/>
          </p:spPr>
          <p:txBody>
            <a:bodyPr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0" cap="none" spc="0" normalizeH="0" baseline="0" noProof="0" dirty="0">
                  <a:ln>
                    <a:noFill/>
                  </a:ln>
                  <a:solidFill>
                    <a:prstClr val="black"/>
                  </a:solidFill>
                  <a:effectLst/>
                  <a:uLnTx/>
                  <a:uFillTx/>
                  <a:latin typeface="PT Mono"/>
                  <a:ea typeface="PT Mono"/>
                  <a:cs typeface="PT Mono"/>
                  <a:sym typeface="PT Mono"/>
                </a:rPr>
                <a:t>...</a:t>
              </a:r>
              <a:endParaRPr kumimoji="0" lang="en-CH" sz="2000" b="1" i="0" u="none" strike="noStrike" kern="0" cap="none" spc="0" normalizeH="0" baseline="0" noProof="0" dirty="0">
                <a:ln>
                  <a:noFill/>
                </a:ln>
                <a:solidFill>
                  <a:prstClr val="black"/>
                </a:solidFill>
                <a:effectLst/>
                <a:uLnTx/>
                <a:uFillTx/>
                <a:latin typeface="PT Mono"/>
                <a:ea typeface="PT Mono"/>
                <a:cs typeface="PT Mono"/>
                <a:sym typeface="PT Mono"/>
              </a:endParaRPr>
            </a:p>
          </p:txBody>
        </p:sp>
        <p:cxnSp>
          <p:nvCxnSpPr>
            <p:cNvPr id="13" name="Straight Connector 12">
              <a:extLst>
                <a:ext uri="{FF2B5EF4-FFF2-40B4-BE49-F238E27FC236}">
                  <a16:creationId xmlns:a16="http://schemas.microsoft.com/office/drawing/2014/main" id="{C81562D5-6FED-4BE5-3476-3A58907FD959}"/>
                </a:ext>
              </a:extLst>
            </p:cNvPr>
            <p:cNvCxnSpPr>
              <a:cxnSpLocks/>
            </p:cNvCxnSpPr>
            <p:nvPr/>
          </p:nvCxnSpPr>
          <p:spPr>
            <a:xfrm>
              <a:off x="8385918" y="3709600"/>
              <a:ext cx="583718" cy="0"/>
            </a:xfrm>
            <a:prstGeom prst="line">
              <a:avLst/>
            </a:prstGeom>
            <a:noFill/>
            <a:ln w="38100" cap="flat" cmpd="sng" algn="ctr">
              <a:gradFill flip="none" rotWithShape="1">
                <a:gsLst>
                  <a:gs pos="0">
                    <a:srgbClr val="FFAE3C"/>
                  </a:gs>
                  <a:gs pos="0">
                    <a:srgbClr val="FFAE3C"/>
                  </a:gs>
                  <a:gs pos="100000">
                    <a:sysClr val="window" lastClr="FFFFFF"/>
                  </a:gs>
                </a:gsLst>
                <a:lin ang="0" scaled="1"/>
                <a:tileRect/>
              </a:gradFill>
              <a:prstDash val="solid"/>
              <a:miter lim="800000"/>
            </a:ln>
            <a:effectLst/>
          </p:spPr>
        </p:cxnSp>
        <p:cxnSp>
          <p:nvCxnSpPr>
            <p:cNvPr id="14" name="Straight Connector 13">
              <a:extLst>
                <a:ext uri="{FF2B5EF4-FFF2-40B4-BE49-F238E27FC236}">
                  <a16:creationId xmlns:a16="http://schemas.microsoft.com/office/drawing/2014/main" id="{43583866-5268-E518-23A9-C7827A0D1089}"/>
                </a:ext>
              </a:extLst>
            </p:cNvPr>
            <p:cNvCxnSpPr>
              <a:cxnSpLocks/>
            </p:cNvCxnSpPr>
            <p:nvPr/>
          </p:nvCxnSpPr>
          <p:spPr>
            <a:xfrm flipV="1">
              <a:off x="8385918" y="4166799"/>
              <a:ext cx="583718" cy="1"/>
            </a:xfrm>
            <a:prstGeom prst="line">
              <a:avLst/>
            </a:prstGeom>
            <a:noFill/>
            <a:ln w="38100" cap="flat" cmpd="sng" algn="ctr">
              <a:gradFill flip="none" rotWithShape="1">
                <a:gsLst>
                  <a:gs pos="0">
                    <a:srgbClr val="FFAE3C"/>
                  </a:gs>
                  <a:gs pos="0">
                    <a:srgbClr val="FFAE3C"/>
                  </a:gs>
                  <a:gs pos="100000">
                    <a:sysClr val="window" lastClr="FFFFFF"/>
                  </a:gs>
                </a:gsLst>
                <a:lin ang="0" scaled="1"/>
                <a:tileRect/>
              </a:gradFill>
              <a:prstDash val="solid"/>
              <a:miter lim="800000"/>
            </a:ln>
            <a:effectLst/>
          </p:spPr>
        </p:cxnSp>
        <p:sp>
          <p:nvSpPr>
            <p:cNvPr id="15" name="Rounded Rectangle 14">
              <a:extLst>
                <a:ext uri="{FF2B5EF4-FFF2-40B4-BE49-F238E27FC236}">
                  <a16:creationId xmlns:a16="http://schemas.microsoft.com/office/drawing/2014/main" id="{C8804DCD-395A-99B6-566A-8F187365382C}"/>
                </a:ext>
              </a:extLst>
            </p:cNvPr>
            <p:cNvSpPr/>
            <p:nvPr/>
          </p:nvSpPr>
          <p:spPr>
            <a:xfrm>
              <a:off x="4847525" y="3709599"/>
              <a:ext cx="641794" cy="457200"/>
            </a:xfrm>
            <a:prstGeom prst="roundRect">
              <a:avLst/>
            </a:prstGeom>
            <a:gradFill>
              <a:gsLst>
                <a:gs pos="100000">
                  <a:sysClr val="window" lastClr="FFFFFF"/>
                </a:gs>
                <a:gs pos="0">
                  <a:srgbClr val="FFE69A"/>
                </a:gs>
              </a:gsLst>
              <a:lin ang="10800000" scaled="1"/>
            </a:gradFill>
            <a:ln w="38100" cap="flat" cmpd="sng" algn="ctr">
              <a:noFill/>
              <a:prstDash val="solid"/>
            </a:ln>
            <a:effectLst/>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0" cap="none" spc="0" normalizeH="0" baseline="0" noProof="0" dirty="0">
                  <a:ln>
                    <a:noFill/>
                  </a:ln>
                  <a:solidFill>
                    <a:prstClr val="black"/>
                  </a:solidFill>
                  <a:effectLst/>
                  <a:uLnTx/>
                  <a:uFillTx/>
                  <a:latin typeface="PT Mono"/>
                  <a:ea typeface="PT Mono"/>
                  <a:cs typeface="PT Mono"/>
                  <a:sym typeface="PT Mono"/>
                </a:rPr>
                <a:t>...</a:t>
              </a:r>
              <a:endParaRPr kumimoji="0" lang="en-CH" sz="2000" b="1" i="0" u="none" strike="noStrike" kern="0" cap="none" spc="0" normalizeH="0" baseline="0" noProof="0" dirty="0">
                <a:ln>
                  <a:noFill/>
                </a:ln>
                <a:solidFill>
                  <a:prstClr val="black"/>
                </a:solidFill>
                <a:effectLst/>
                <a:uLnTx/>
                <a:uFillTx/>
                <a:latin typeface="PT Mono"/>
                <a:ea typeface="PT Mono"/>
                <a:cs typeface="PT Mono"/>
                <a:sym typeface="PT Mono"/>
              </a:endParaRPr>
            </a:p>
          </p:txBody>
        </p:sp>
        <p:cxnSp>
          <p:nvCxnSpPr>
            <p:cNvPr id="16" name="Straight Connector 15">
              <a:extLst>
                <a:ext uri="{FF2B5EF4-FFF2-40B4-BE49-F238E27FC236}">
                  <a16:creationId xmlns:a16="http://schemas.microsoft.com/office/drawing/2014/main" id="{211D935F-7C48-2A84-056E-7939320A6FD3}"/>
                </a:ext>
              </a:extLst>
            </p:cNvPr>
            <p:cNvCxnSpPr>
              <a:cxnSpLocks/>
            </p:cNvCxnSpPr>
            <p:nvPr/>
          </p:nvCxnSpPr>
          <p:spPr>
            <a:xfrm>
              <a:off x="4905601" y="3709600"/>
              <a:ext cx="583718" cy="0"/>
            </a:xfrm>
            <a:prstGeom prst="line">
              <a:avLst/>
            </a:prstGeom>
            <a:noFill/>
            <a:ln w="38100" cap="flat" cmpd="sng" algn="ctr">
              <a:gradFill flip="none" rotWithShape="1">
                <a:gsLst>
                  <a:gs pos="100000">
                    <a:srgbClr val="FFAE3C"/>
                  </a:gs>
                  <a:gs pos="100000">
                    <a:srgbClr val="FFAE3C"/>
                  </a:gs>
                  <a:gs pos="0">
                    <a:sysClr val="window" lastClr="FFFFFF"/>
                  </a:gs>
                </a:gsLst>
                <a:lin ang="0" scaled="1"/>
                <a:tileRect/>
              </a:gradFill>
              <a:prstDash val="solid"/>
              <a:miter lim="800000"/>
            </a:ln>
            <a:effectLst/>
          </p:spPr>
        </p:cxnSp>
        <p:cxnSp>
          <p:nvCxnSpPr>
            <p:cNvPr id="17" name="Straight Connector 16">
              <a:extLst>
                <a:ext uri="{FF2B5EF4-FFF2-40B4-BE49-F238E27FC236}">
                  <a16:creationId xmlns:a16="http://schemas.microsoft.com/office/drawing/2014/main" id="{DC653618-E143-A997-C53C-5562881EA2C6}"/>
                </a:ext>
              </a:extLst>
            </p:cNvPr>
            <p:cNvCxnSpPr>
              <a:cxnSpLocks/>
            </p:cNvCxnSpPr>
            <p:nvPr/>
          </p:nvCxnSpPr>
          <p:spPr>
            <a:xfrm flipV="1">
              <a:off x="4905601" y="4166799"/>
              <a:ext cx="583718" cy="1"/>
            </a:xfrm>
            <a:prstGeom prst="line">
              <a:avLst/>
            </a:prstGeom>
            <a:noFill/>
            <a:ln w="38100" cap="flat" cmpd="sng" algn="ctr">
              <a:gradFill flip="none" rotWithShape="1">
                <a:gsLst>
                  <a:gs pos="100000">
                    <a:srgbClr val="FFAE3C"/>
                  </a:gs>
                  <a:gs pos="100000">
                    <a:srgbClr val="FFAE3C"/>
                  </a:gs>
                  <a:gs pos="0">
                    <a:sysClr val="window" lastClr="FFFFFF"/>
                  </a:gs>
                </a:gsLst>
                <a:lin ang="0" scaled="1"/>
                <a:tileRect/>
              </a:gradFill>
              <a:prstDash val="solid"/>
              <a:miter lim="800000"/>
            </a:ln>
            <a:effectLst/>
          </p:spPr>
        </p:cxnSp>
      </p:grpSp>
      <p:cxnSp>
        <p:nvCxnSpPr>
          <p:cNvPr id="18" name="Straight Connector 17">
            <a:extLst>
              <a:ext uri="{FF2B5EF4-FFF2-40B4-BE49-F238E27FC236}">
                <a16:creationId xmlns:a16="http://schemas.microsoft.com/office/drawing/2014/main" id="{4F2E70EE-5FB1-2407-5F5E-EFB63DAEBE58}"/>
              </a:ext>
            </a:extLst>
          </p:cNvPr>
          <p:cNvCxnSpPr>
            <a:cxnSpLocks/>
          </p:cNvCxnSpPr>
          <p:nvPr/>
        </p:nvCxnSpPr>
        <p:spPr>
          <a:xfrm flipH="1">
            <a:off x="2639197" y="3957320"/>
            <a:ext cx="0" cy="274320"/>
          </a:xfrm>
          <a:prstGeom prst="line">
            <a:avLst/>
          </a:prstGeom>
          <a:noFill/>
          <a:ln w="28575" cap="flat" cmpd="sng" algn="ctr">
            <a:solidFill>
              <a:sysClr val="windowText" lastClr="000000"/>
            </a:solidFill>
            <a:prstDash val="solid"/>
            <a:miter lim="800000"/>
            <a:tailEnd type="triangle"/>
          </a:ln>
          <a:effectLst/>
        </p:spPr>
      </p:cxnSp>
      <p:sp>
        <p:nvSpPr>
          <p:cNvPr id="19" name="Rounded Rectangle 18">
            <a:extLst>
              <a:ext uri="{FF2B5EF4-FFF2-40B4-BE49-F238E27FC236}">
                <a16:creationId xmlns:a16="http://schemas.microsoft.com/office/drawing/2014/main" id="{71202D2D-07B5-E7FD-4A99-7C27FC7A04EB}"/>
              </a:ext>
            </a:extLst>
          </p:cNvPr>
          <p:cNvSpPr/>
          <p:nvPr/>
        </p:nvSpPr>
        <p:spPr>
          <a:xfrm>
            <a:off x="2149076" y="3572465"/>
            <a:ext cx="944579" cy="286558"/>
          </a:xfrm>
          <a:prstGeom prst="roundRect">
            <a:avLst>
              <a:gd name="adj" fmla="val 9166"/>
            </a:avLst>
          </a:prstGeom>
          <a:noFill/>
          <a:ln w="12700" cap="flat" cmpd="sng" algn="ctr">
            <a:solidFill>
              <a:schemeClr val="tx1"/>
            </a:solidFill>
            <a:prstDash val="solid"/>
          </a:ln>
          <a:effectLst/>
        </p:spPr>
        <p:txBody>
          <a:bodyPr rtlCol="0" anchor="ctr"/>
          <a:lstStyle/>
          <a:p>
            <a:pPr marL="0" marR="0" lvl="0" indent="0" algn="ctr" defTabSz="1600847"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16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20" name="Group 19">
            <a:extLst>
              <a:ext uri="{FF2B5EF4-FFF2-40B4-BE49-F238E27FC236}">
                <a16:creationId xmlns:a16="http://schemas.microsoft.com/office/drawing/2014/main" id="{16CDCD17-14EF-B402-249D-4DCD32180FFB}"/>
              </a:ext>
            </a:extLst>
          </p:cNvPr>
          <p:cNvGrpSpPr/>
          <p:nvPr/>
        </p:nvGrpSpPr>
        <p:grpSpPr>
          <a:xfrm>
            <a:off x="2385456" y="5181560"/>
            <a:ext cx="7584316" cy="368051"/>
            <a:chOff x="861456" y="5684478"/>
            <a:chExt cx="7584316" cy="368051"/>
          </a:xfrm>
        </p:grpSpPr>
        <p:sp>
          <p:nvSpPr>
            <p:cNvPr id="21" name="Rounded Rectangle 20">
              <a:extLst>
                <a:ext uri="{FF2B5EF4-FFF2-40B4-BE49-F238E27FC236}">
                  <a16:creationId xmlns:a16="http://schemas.microsoft.com/office/drawing/2014/main" id="{BED0F95B-BD3F-4B16-FC4A-91FA58DA92FE}"/>
                </a:ext>
              </a:extLst>
            </p:cNvPr>
            <p:cNvSpPr/>
            <p:nvPr/>
          </p:nvSpPr>
          <p:spPr>
            <a:xfrm>
              <a:off x="861456" y="5684478"/>
              <a:ext cx="1087720" cy="365760"/>
            </a:xfrm>
            <a:prstGeom prst="roundRect">
              <a:avLst/>
            </a:prstGeom>
            <a:noFill/>
            <a:ln w="31750" cap="flat" cmpd="sng" algn="ctr">
              <a:no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863DBE"/>
                  </a:solidFill>
                  <a:effectLst/>
                  <a:uLnTx/>
                  <a:uFillTx/>
                  <a:latin typeface="PT Mono"/>
                  <a:ea typeface="PT Mono"/>
                  <a:cs typeface="PT Mono"/>
                  <a:sym typeface="PT Mono"/>
                </a:rPr>
                <a:t>A</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endParaRPr kumimoji="0" lang="en-CH" sz="2000" b="1" i="0" u="none" strike="noStrike" kern="0" cap="none" spc="0" normalizeH="0" baseline="0" noProof="0" dirty="0">
                <a:ln>
                  <a:noFill/>
                </a:ln>
                <a:solidFill>
                  <a:prstClr val="black"/>
                </a:solidFill>
                <a:effectLst/>
                <a:uLnTx/>
                <a:uFillTx/>
                <a:latin typeface="PT Mono"/>
                <a:ea typeface="PT Mono"/>
                <a:cs typeface="PT Mono"/>
                <a:sym typeface="PT Mono"/>
              </a:endParaRPr>
            </a:p>
          </p:txBody>
        </p:sp>
        <p:grpSp>
          <p:nvGrpSpPr>
            <p:cNvPr id="22" name="Group 21">
              <a:extLst>
                <a:ext uri="{FF2B5EF4-FFF2-40B4-BE49-F238E27FC236}">
                  <a16:creationId xmlns:a16="http://schemas.microsoft.com/office/drawing/2014/main" id="{15AD5E39-A535-3C24-4EE8-8AC27FA4E039}"/>
                </a:ext>
              </a:extLst>
            </p:cNvPr>
            <p:cNvGrpSpPr/>
            <p:nvPr/>
          </p:nvGrpSpPr>
          <p:grpSpPr>
            <a:xfrm>
              <a:off x="1949176" y="5686769"/>
              <a:ext cx="5595507" cy="365760"/>
              <a:chOff x="441720" y="4744269"/>
              <a:chExt cx="5595507" cy="365760"/>
            </a:xfrm>
          </p:grpSpPr>
          <p:cxnSp>
            <p:nvCxnSpPr>
              <p:cNvPr id="24" name="Straight Connector 23">
                <a:extLst>
                  <a:ext uri="{FF2B5EF4-FFF2-40B4-BE49-F238E27FC236}">
                    <a16:creationId xmlns:a16="http://schemas.microsoft.com/office/drawing/2014/main" id="{65F0940E-F343-0468-5D23-8197D3D95A97}"/>
                  </a:ext>
                </a:extLst>
              </p:cNvPr>
              <p:cNvCxnSpPr>
                <a:cxnSpLocks/>
              </p:cNvCxnSpPr>
              <p:nvPr/>
            </p:nvCxnSpPr>
            <p:spPr>
              <a:xfrm>
                <a:off x="441720" y="4924858"/>
                <a:ext cx="1715556" cy="2291"/>
              </a:xfrm>
              <a:prstGeom prst="line">
                <a:avLst/>
              </a:prstGeom>
              <a:noFill/>
              <a:ln w="28575" cap="flat" cmpd="sng" algn="ctr">
                <a:solidFill>
                  <a:sysClr val="windowText" lastClr="000000"/>
                </a:solidFill>
                <a:prstDash val="solid"/>
                <a:miter lim="800000"/>
                <a:tailEnd type="triangle"/>
              </a:ln>
              <a:effectLst/>
            </p:spPr>
          </p:cxnSp>
          <p:sp>
            <p:nvSpPr>
              <p:cNvPr id="25" name="Rounded Rectangle 24">
                <a:extLst>
                  <a:ext uri="{FF2B5EF4-FFF2-40B4-BE49-F238E27FC236}">
                    <a16:creationId xmlns:a16="http://schemas.microsoft.com/office/drawing/2014/main" id="{F78332D0-5610-1A64-61C5-3448C4637F61}"/>
                  </a:ext>
                </a:extLst>
              </p:cNvPr>
              <p:cNvSpPr/>
              <p:nvPr/>
            </p:nvSpPr>
            <p:spPr>
              <a:xfrm>
                <a:off x="2170360" y="4744269"/>
                <a:ext cx="1797547" cy="365760"/>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rPr>
                  <a:t>K-</a:t>
                </a:r>
                <a:r>
                  <a:rPr kumimoji="0" lang="en-US" sz="2000" b="0" i="0" u="none" strike="noStrike" kern="0" cap="none" spc="0" normalizeH="0" baseline="0" noProof="0" dirty="0" err="1">
                    <a:ln>
                      <a:noFill/>
                    </a:ln>
                    <a:solidFill>
                      <a:prstClr val="black"/>
                    </a:solidFill>
                    <a:effectLst/>
                    <a:uLnTx/>
                    <a:uFillTx/>
                    <a:latin typeface="Calibri"/>
                    <a:ea typeface="Calibri"/>
                    <a:cs typeface="Calibri"/>
                    <a:sym typeface="Calibri"/>
                  </a:rPr>
                  <a:t>mer</a:t>
                </a:r>
                <a:r>
                  <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rPr>
                  <a:t> model</a:t>
                </a:r>
              </a:p>
            </p:txBody>
          </p:sp>
          <p:cxnSp>
            <p:nvCxnSpPr>
              <p:cNvPr id="26" name="Straight Connector 25">
                <a:extLst>
                  <a:ext uri="{FF2B5EF4-FFF2-40B4-BE49-F238E27FC236}">
                    <a16:creationId xmlns:a16="http://schemas.microsoft.com/office/drawing/2014/main" id="{03F603AB-8179-2881-20C1-D419900D3841}"/>
                  </a:ext>
                </a:extLst>
              </p:cNvPr>
              <p:cNvCxnSpPr>
                <a:cxnSpLocks/>
              </p:cNvCxnSpPr>
              <p:nvPr/>
            </p:nvCxnSpPr>
            <p:spPr>
              <a:xfrm>
                <a:off x="3971815" y="4927149"/>
                <a:ext cx="2065412" cy="0"/>
              </a:xfrm>
              <a:prstGeom prst="line">
                <a:avLst/>
              </a:prstGeom>
              <a:noFill/>
              <a:ln w="28575" cap="flat" cmpd="sng" algn="ctr">
                <a:solidFill>
                  <a:sysClr val="windowText" lastClr="000000"/>
                </a:solidFill>
                <a:prstDash val="solid"/>
                <a:miter lim="800000"/>
                <a:tailEnd type="triangle"/>
              </a:ln>
              <a:effectLst/>
            </p:spPr>
          </p:cxnSp>
        </p:grpSp>
        <p:sp>
          <p:nvSpPr>
            <p:cNvPr id="23" name="Rounded Rectangle 22">
              <a:extLst>
                <a:ext uri="{FF2B5EF4-FFF2-40B4-BE49-F238E27FC236}">
                  <a16:creationId xmlns:a16="http://schemas.microsoft.com/office/drawing/2014/main" id="{48695BF7-7425-6DE9-CCF2-B37130F66BC4}"/>
                </a:ext>
              </a:extLst>
            </p:cNvPr>
            <p:cNvSpPr/>
            <p:nvPr/>
          </p:nvSpPr>
          <p:spPr>
            <a:xfrm>
              <a:off x="7393309" y="5714201"/>
              <a:ext cx="1052463" cy="310896"/>
            </a:xfrm>
            <a:prstGeom prst="roundRect">
              <a:avLst/>
            </a:prstGeom>
            <a:noFill/>
            <a:ln w="12700" cap="flat" cmpd="sng" algn="ctr">
              <a:no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srgbClr val="5B9CD5"/>
                  </a:solidFill>
                  <a:effectLst/>
                  <a:uLnTx/>
                  <a:uFillTx/>
                  <a:latin typeface="PT Mono"/>
                  <a:ea typeface="PT Mono"/>
                  <a:cs typeface="PT Mono"/>
                  <a:sym typeface="PT Mono"/>
                </a:rPr>
                <a:t>-0.74</a:t>
              </a:r>
              <a:endParaRPr kumimoji="0" lang="en-CH" sz="2000" b="0" i="0" u="none" strike="noStrike" kern="0" cap="none" spc="0" normalizeH="0" baseline="0" noProof="0" dirty="0">
                <a:ln>
                  <a:noFill/>
                </a:ln>
                <a:solidFill>
                  <a:prstClr val="black"/>
                </a:solidFill>
                <a:effectLst/>
                <a:uLnTx/>
                <a:uFillTx/>
                <a:latin typeface="PT Mono"/>
                <a:ea typeface="PT Mono"/>
                <a:cs typeface="PT Mono"/>
                <a:sym typeface="PT Mono"/>
              </a:endParaRPr>
            </a:p>
          </p:txBody>
        </p:sp>
      </p:grpSp>
      <p:grpSp>
        <p:nvGrpSpPr>
          <p:cNvPr id="27" name="Group 26">
            <a:extLst>
              <a:ext uri="{FF2B5EF4-FFF2-40B4-BE49-F238E27FC236}">
                <a16:creationId xmlns:a16="http://schemas.microsoft.com/office/drawing/2014/main" id="{05B29010-6383-EADB-805A-653D7F7D912A}"/>
              </a:ext>
            </a:extLst>
          </p:cNvPr>
          <p:cNvGrpSpPr/>
          <p:nvPr/>
        </p:nvGrpSpPr>
        <p:grpSpPr>
          <a:xfrm>
            <a:off x="2077505" y="4176801"/>
            <a:ext cx="6213309" cy="365760"/>
            <a:chOff x="553503" y="4679721"/>
            <a:chExt cx="6213309" cy="365760"/>
          </a:xfrm>
        </p:grpSpPr>
        <p:sp>
          <p:nvSpPr>
            <p:cNvPr id="28" name="Rounded Rectangle 27">
              <a:extLst>
                <a:ext uri="{FF2B5EF4-FFF2-40B4-BE49-F238E27FC236}">
                  <a16:creationId xmlns:a16="http://schemas.microsoft.com/office/drawing/2014/main" id="{A3341A35-AF73-0613-D46F-A3839286CD91}"/>
                </a:ext>
              </a:extLst>
            </p:cNvPr>
            <p:cNvSpPr/>
            <p:nvPr/>
          </p:nvSpPr>
          <p:spPr>
            <a:xfrm>
              <a:off x="553503" y="4679721"/>
              <a:ext cx="1087720" cy="365760"/>
            </a:xfrm>
            <a:prstGeom prst="roundRect">
              <a:avLst/>
            </a:prstGeom>
            <a:noFill/>
            <a:ln w="31750" cap="flat" cmpd="sng" algn="ctr">
              <a:no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endParaRPr kumimoji="0" lang="en-CH" sz="2000" b="1" i="0" u="none" strike="noStrike" kern="0" cap="none" spc="0" normalizeH="0" baseline="0" noProof="0" dirty="0">
                <a:ln>
                  <a:noFill/>
                </a:ln>
                <a:solidFill>
                  <a:prstClr val="black"/>
                </a:solidFill>
                <a:effectLst/>
                <a:uLnTx/>
                <a:uFillTx/>
                <a:latin typeface="PT Mono"/>
                <a:ea typeface="PT Mono"/>
                <a:cs typeface="PT Mono"/>
                <a:sym typeface="PT Mono"/>
              </a:endParaRPr>
            </a:p>
          </p:txBody>
        </p:sp>
        <p:grpSp>
          <p:nvGrpSpPr>
            <p:cNvPr id="29" name="Group 28">
              <a:extLst>
                <a:ext uri="{FF2B5EF4-FFF2-40B4-BE49-F238E27FC236}">
                  <a16:creationId xmlns:a16="http://schemas.microsoft.com/office/drawing/2014/main" id="{C3FC58A5-4EC2-4A71-D9AA-0FB5E8F0D923}"/>
                </a:ext>
              </a:extLst>
            </p:cNvPr>
            <p:cNvGrpSpPr/>
            <p:nvPr/>
          </p:nvGrpSpPr>
          <p:grpSpPr>
            <a:xfrm>
              <a:off x="1641223" y="4679721"/>
              <a:ext cx="4226348" cy="365760"/>
              <a:chOff x="133767" y="4744269"/>
              <a:chExt cx="4226348" cy="365760"/>
            </a:xfrm>
          </p:grpSpPr>
          <p:cxnSp>
            <p:nvCxnSpPr>
              <p:cNvPr id="31" name="Straight Connector 30">
                <a:extLst>
                  <a:ext uri="{FF2B5EF4-FFF2-40B4-BE49-F238E27FC236}">
                    <a16:creationId xmlns:a16="http://schemas.microsoft.com/office/drawing/2014/main" id="{07684347-D009-4918-F25D-03F637A5137D}"/>
                  </a:ext>
                </a:extLst>
              </p:cNvPr>
              <p:cNvCxnSpPr>
                <a:cxnSpLocks/>
              </p:cNvCxnSpPr>
              <p:nvPr/>
            </p:nvCxnSpPr>
            <p:spPr>
              <a:xfrm>
                <a:off x="133767" y="4927149"/>
                <a:ext cx="2023509" cy="0"/>
              </a:xfrm>
              <a:prstGeom prst="line">
                <a:avLst/>
              </a:prstGeom>
              <a:noFill/>
              <a:ln w="28575" cap="flat" cmpd="sng" algn="ctr">
                <a:solidFill>
                  <a:sysClr val="windowText" lastClr="000000"/>
                </a:solidFill>
                <a:prstDash val="solid"/>
                <a:miter lim="800000"/>
                <a:tailEnd type="triangle"/>
              </a:ln>
              <a:effectLst/>
            </p:spPr>
          </p:cxnSp>
          <p:sp>
            <p:nvSpPr>
              <p:cNvPr id="32" name="Rounded Rectangle 31">
                <a:extLst>
                  <a:ext uri="{FF2B5EF4-FFF2-40B4-BE49-F238E27FC236}">
                    <a16:creationId xmlns:a16="http://schemas.microsoft.com/office/drawing/2014/main" id="{DE31FD8B-19D5-339C-5794-F8265414B38E}"/>
                  </a:ext>
                </a:extLst>
              </p:cNvPr>
              <p:cNvSpPr/>
              <p:nvPr/>
            </p:nvSpPr>
            <p:spPr>
              <a:xfrm>
                <a:off x="2170360" y="4744269"/>
                <a:ext cx="1797547" cy="365760"/>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rPr>
                  <a:t>K-</a:t>
                </a:r>
                <a:r>
                  <a:rPr kumimoji="0" lang="en-US" sz="2000" b="0" i="0" u="none" strike="noStrike" kern="0" cap="none" spc="0" normalizeH="0" baseline="0" noProof="0" dirty="0" err="1">
                    <a:ln>
                      <a:noFill/>
                    </a:ln>
                    <a:solidFill>
                      <a:prstClr val="black"/>
                    </a:solidFill>
                    <a:effectLst/>
                    <a:uLnTx/>
                    <a:uFillTx/>
                    <a:latin typeface="Calibri"/>
                    <a:ea typeface="Calibri"/>
                    <a:cs typeface="Calibri"/>
                    <a:sym typeface="Calibri"/>
                  </a:rPr>
                  <a:t>mer</a:t>
                </a:r>
                <a:r>
                  <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rPr>
                  <a:t> model</a:t>
                </a:r>
              </a:p>
            </p:txBody>
          </p:sp>
          <p:cxnSp>
            <p:nvCxnSpPr>
              <p:cNvPr id="33" name="Straight Connector 32">
                <a:extLst>
                  <a:ext uri="{FF2B5EF4-FFF2-40B4-BE49-F238E27FC236}">
                    <a16:creationId xmlns:a16="http://schemas.microsoft.com/office/drawing/2014/main" id="{77F5E080-0560-F5B9-E217-BD1850B91D75}"/>
                  </a:ext>
                </a:extLst>
              </p:cNvPr>
              <p:cNvCxnSpPr>
                <a:cxnSpLocks/>
              </p:cNvCxnSpPr>
              <p:nvPr/>
            </p:nvCxnSpPr>
            <p:spPr>
              <a:xfrm>
                <a:off x="3971815" y="4927149"/>
                <a:ext cx="388300" cy="0"/>
              </a:xfrm>
              <a:prstGeom prst="line">
                <a:avLst/>
              </a:prstGeom>
              <a:noFill/>
              <a:ln w="28575" cap="flat" cmpd="sng" algn="ctr">
                <a:solidFill>
                  <a:sysClr val="windowText" lastClr="000000"/>
                </a:solidFill>
                <a:prstDash val="solid"/>
                <a:miter lim="800000"/>
                <a:tailEnd type="triangle"/>
              </a:ln>
              <a:effectLst/>
            </p:spPr>
          </p:cxnSp>
        </p:grpSp>
        <p:sp>
          <p:nvSpPr>
            <p:cNvPr id="30" name="Rounded Rectangle 29">
              <a:extLst>
                <a:ext uri="{FF2B5EF4-FFF2-40B4-BE49-F238E27FC236}">
                  <a16:creationId xmlns:a16="http://schemas.microsoft.com/office/drawing/2014/main" id="{31C6DF1B-A963-2425-94F6-7EFCD1A5098B}"/>
                </a:ext>
              </a:extLst>
            </p:cNvPr>
            <p:cNvSpPr/>
            <p:nvPr/>
          </p:nvSpPr>
          <p:spPr>
            <a:xfrm>
              <a:off x="5714349" y="4707153"/>
              <a:ext cx="1052463" cy="310896"/>
            </a:xfrm>
            <a:prstGeom prst="roundRect">
              <a:avLst/>
            </a:prstGeom>
            <a:noFill/>
            <a:ln w="12700" cap="flat" cmpd="sng" algn="ctr">
              <a:no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srgbClr val="ED7D31"/>
                  </a:solidFill>
                  <a:effectLst/>
                  <a:uLnTx/>
                  <a:uFillTx/>
                  <a:latin typeface="PT Mono"/>
                  <a:ea typeface="PT Mono"/>
                  <a:cs typeface="PT Mono"/>
                  <a:sym typeface="PT Mono"/>
                </a:rPr>
                <a:t>-0.06</a:t>
              </a:r>
              <a:endParaRPr kumimoji="0" lang="en-CH" sz="2000" b="0" i="0" u="none" strike="noStrike" kern="0" cap="none" spc="0" normalizeH="0" baseline="0" noProof="0" dirty="0">
                <a:ln>
                  <a:noFill/>
                </a:ln>
                <a:solidFill>
                  <a:prstClr val="black"/>
                </a:solidFill>
                <a:effectLst/>
                <a:uLnTx/>
                <a:uFillTx/>
                <a:latin typeface="PT Mono"/>
                <a:ea typeface="PT Mono"/>
                <a:cs typeface="PT Mono"/>
                <a:sym typeface="PT Mono"/>
              </a:endParaRPr>
            </a:p>
          </p:txBody>
        </p:sp>
      </p:grpSp>
      <p:grpSp>
        <p:nvGrpSpPr>
          <p:cNvPr id="34" name="Group 33">
            <a:extLst>
              <a:ext uri="{FF2B5EF4-FFF2-40B4-BE49-F238E27FC236}">
                <a16:creationId xmlns:a16="http://schemas.microsoft.com/office/drawing/2014/main" id="{5B909122-7B85-33DA-5EDD-D19407B8F4BF}"/>
              </a:ext>
            </a:extLst>
          </p:cNvPr>
          <p:cNvGrpSpPr/>
          <p:nvPr/>
        </p:nvGrpSpPr>
        <p:grpSpPr>
          <a:xfrm>
            <a:off x="2231479" y="4681032"/>
            <a:ext cx="6901036" cy="365761"/>
            <a:chOff x="707479" y="5183950"/>
            <a:chExt cx="6901036" cy="365761"/>
          </a:xfrm>
        </p:grpSpPr>
        <p:sp>
          <p:nvSpPr>
            <p:cNvPr id="35" name="Rounded Rectangle 34">
              <a:extLst>
                <a:ext uri="{FF2B5EF4-FFF2-40B4-BE49-F238E27FC236}">
                  <a16:creationId xmlns:a16="http://schemas.microsoft.com/office/drawing/2014/main" id="{A995FF6C-DCC2-0DDF-E5EA-5DE2625CC9D3}"/>
                </a:ext>
              </a:extLst>
            </p:cNvPr>
            <p:cNvSpPr/>
            <p:nvPr/>
          </p:nvSpPr>
          <p:spPr>
            <a:xfrm>
              <a:off x="707479" y="5183951"/>
              <a:ext cx="1087720" cy="365760"/>
            </a:xfrm>
            <a:prstGeom prst="roundRect">
              <a:avLst/>
            </a:prstGeom>
            <a:noFill/>
            <a:ln w="31750" cap="flat" cmpd="sng" algn="ctr">
              <a:no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ED7D31"/>
                  </a:solidFill>
                  <a:effectLst/>
                  <a:uLnTx/>
                  <a:uFillTx/>
                  <a:latin typeface="PT Mono"/>
                  <a:ea typeface="PT Mono"/>
                  <a:cs typeface="PT Mono"/>
                  <a:sym typeface="PT Mono"/>
                </a:rPr>
                <a:t>C</a:t>
              </a:r>
              <a:r>
                <a:rPr kumimoji="0" lang="en-CH" sz="2000" b="1" i="0" u="none" strike="noStrike" kern="0" cap="none" spc="0" normalizeH="0" baseline="0" noProof="0">
                  <a:ln>
                    <a:noFill/>
                  </a:ln>
                  <a:solidFill>
                    <a:srgbClr val="5B9BD5"/>
                  </a:solidFill>
                  <a:effectLst/>
                  <a:uLnTx/>
                  <a:uFillTx/>
                  <a:latin typeface="PT Mono"/>
                  <a:ea typeface="PT Mono"/>
                  <a:cs typeface="PT Mono"/>
                  <a:sym typeface="PT Mono"/>
                </a:rPr>
                <a:t>G</a:t>
              </a:r>
              <a:r>
                <a:rPr kumimoji="0" lang="en-CH" sz="2000" b="1" i="0" u="none" strike="noStrike" kern="0" cap="none" spc="0" normalizeH="0" baseline="0" noProof="0">
                  <a:ln>
                    <a:noFill/>
                  </a:ln>
                  <a:solidFill>
                    <a:srgbClr val="67A042"/>
                  </a:solidFill>
                  <a:effectLst/>
                  <a:uLnTx/>
                  <a:uFillTx/>
                  <a:latin typeface="PT Mono"/>
                  <a:ea typeface="PT Mono"/>
                  <a:cs typeface="PT Mono"/>
                  <a:sym typeface="PT Mono"/>
                </a:rPr>
                <a:t>T</a:t>
              </a:r>
              <a:r>
                <a:rPr kumimoji="0" lang="en-CH" sz="2000" b="1" i="0" u="none" strike="noStrike" kern="0" cap="none" spc="0" normalizeH="0" baseline="0" noProof="0">
                  <a:ln>
                    <a:noFill/>
                  </a:ln>
                  <a:solidFill>
                    <a:srgbClr val="863DBE"/>
                  </a:solidFill>
                  <a:effectLst/>
                  <a:uLnTx/>
                  <a:uFillTx/>
                  <a:latin typeface="PT Mono"/>
                  <a:ea typeface="PT Mono"/>
                  <a:cs typeface="PT Mono"/>
                  <a:sym typeface="PT Mono"/>
                </a:rPr>
                <a:t>A</a:t>
              </a:r>
              <a:endParaRPr kumimoji="0" lang="en-CH" sz="2000" b="1" i="0" u="none" strike="noStrike" kern="0" cap="none" spc="0" normalizeH="0" baseline="0" noProof="0" dirty="0">
                <a:ln>
                  <a:noFill/>
                </a:ln>
                <a:solidFill>
                  <a:prstClr val="black"/>
                </a:solidFill>
                <a:effectLst/>
                <a:uLnTx/>
                <a:uFillTx/>
                <a:latin typeface="PT Mono"/>
                <a:ea typeface="PT Mono"/>
                <a:cs typeface="PT Mono"/>
                <a:sym typeface="PT Mono"/>
              </a:endParaRPr>
            </a:p>
          </p:txBody>
        </p:sp>
        <p:grpSp>
          <p:nvGrpSpPr>
            <p:cNvPr id="36" name="Group 35">
              <a:extLst>
                <a:ext uri="{FF2B5EF4-FFF2-40B4-BE49-F238E27FC236}">
                  <a16:creationId xmlns:a16="http://schemas.microsoft.com/office/drawing/2014/main" id="{4859CC75-D19E-3BA2-0748-585A5456CB29}"/>
                </a:ext>
              </a:extLst>
            </p:cNvPr>
            <p:cNvGrpSpPr/>
            <p:nvPr/>
          </p:nvGrpSpPr>
          <p:grpSpPr>
            <a:xfrm>
              <a:off x="1795199" y="5183950"/>
              <a:ext cx="4971613" cy="365760"/>
              <a:chOff x="287743" y="4744269"/>
              <a:chExt cx="4971613" cy="365760"/>
            </a:xfrm>
          </p:grpSpPr>
          <p:cxnSp>
            <p:nvCxnSpPr>
              <p:cNvPr id="38" name="Straight Connector 37">
                <a:extLst>
                  <a:ext uri="{FF2B5EF4-FFF2-40B4-BE49-F238E27FC236}">
                    <a16:creationId xmlns:a16="http://schemas.microsoft.com/office/drawing/2014/main" id="{302F35BC-56AC-3DC8-D92F-C9813D32EB65}"/>
                  </a:ext>
                </a:extLst>
              </p:cNvPr>
              <p:cNvCxnSpPr>
                <a:cxnSpLocks/>
              </p:cNvCxnSpPr>
              <p:nvPr/>
            </p:nvCxnSpPr>
            <p:spPr>
              <a:xfrm flipV="1">
                <a:off x="287743" y="4927149"/>
                <a:ext cx="1869533" cy="1"/>
              </a:xfrm>
              <a:prstGeom prst="line">
                <a:avLst/>
              </a:prstGeom>
              <a:noFill/>
              <a:ln w="28575" cap="flat" cmpd="sng" algn="ctr">
                <a:solidFill>
                  <a:sysClr val="windowText" lastClr="000000"/>
                </a:solidFill>
                <a:prstDash val="solid"/>
                <a:miter lim="800000"/>
                <a:tailEnd type="triangle"/>
              </a:ln>
              <a:effectLst/>
            </p:spPr>
          </p:cxnSp>
          <p:sp>
            <p:nvSpPr>
              <p:cNvPr id="39" name="Rounded Rectangle 38">
                <a:extLst>
                  <a:ext uri="{FF2B5EF4-FFF2-40B4-BE49-F238E27FC236}">
                    <a16:creationId xmlns:a16="http://schemas.microsoft.com/office/drawing/2014/main" id="{F2DB5442-99FE-BAD8-66AE-31F2F92B47E0}"/>
                  </a:ext>
                </a:extLst>
              </p:cNvPr>
              <p:cNvSpPr/>
              <p:nvPr/>
            </p:nvSpPr>
            <p:spPr>
              <a:xfrm>
                <a:off x="2170360" y="4744269"/>
                <a:ext cx="1797547" cy="365760"/>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rPr>
                  <a:t>K-</a:t>
                </a:r>
                <a:r>
                  <a:rPr kumimoji="0" lang="en-US" sz="2000" b="0" i="0" u="none" strike="noStrike" kern="0" cap="none" spc="0" normalizeH="0" baseline="0" noProof="0" dirty="0" err="1">
                    <a:ln>
                      <a:noFill/>
                    </a:ln>
                    <a:solidFill>
                      <a:prstClr val="black"/>
                    </a:solidFill>
                    <a:effectLst/>
                    <a:uLnTx/>
                    <a:uFillTx/>
                    <a:latin typeface="Calibri"/>
                    <a:ea typeface="Calibri"/>
                    <a:cs typeface="Calibri"/>
                    <a:sym typeface="Calibri"/>
                  </a:rPr>
                  <a:t>mer</a:t>
                </a:r>
                <a:r>
                  <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rPr>
                  <a:t> model</a:t>
                </a:r>
              </a:p>
            </p:txBody>
          </p:sp>
          <p:cxnSp>
            <p:nvCxnSpPr>
              <p:cNvPr id="40" name="Straight Connector 39">
                <a:extLst>
                  <a:ext uri="{FF2B5EF4-FFF2-40B4-BE49-F238E27FC236}">
                    <a16:creationId xmlns:a16="http://schemas.microsoft.com/office/drawing/2014/main" id="{889853AA-6B39-87CC-65C3-B27277D96406}"/>
                  </a:ext>
                </a:extLst>
              </p:cNvPr>
              <p:cNvCxnSpPr>
                <a:cxnSpLocks/>
              </p:cNvCxnSpPr>
              <p:nvPr/>
            </p:nvCxnSpPr>
            <p:spPr>
              <a:xfrm>
                <a:off x="3971815" y="4927149"/>
                <a:ext cx="1287541" cy="0"/>
              </a:xfrm>
              <a:prstGeom prst="line">
                <a:avLst/>
              </a:prstGeom>
              <a:noFill/>
              <a:ln w="28575" cap="flat" cmpd="sng" algn="ctr">
                <a:solidFill>
                  <a:sysClr val="windowText" lastClr="000000"/>
                </a:solidFill>
                <a:prstDash val="solid"/>
                <a:miter lim="800000"/>
                <a:tailEnd type="triangle"/>
              </a:ln>
              <a:effectLst/>
            </p:spPr>
          </p:cxnSp>
        </p:grpSp>
        <p:sp>
          <p:nvSpPr>
            <p:cNvPr id="37" name="Rounded Rectangle 36">
              <a:extLst>
                <a:ext uri="{FF2B5EF4-FFF2-40B4-BE49-F238E27FC236}">
                  <a16:creationId xmlns:a16="http://schemas.microsoft.com/office/drawing/2014/main" id="{DDE040B7-75AE-5A81-26D8-09175C47740B}"/>
                </a:ext>
              </a:extLst>
            </p:cNvPr>
            <p:cNvSpPr/>
            <p:nvPr/>
          </p:nvSpPr>
          <p:spPr>
            <a:xfrm>
              <a:off x="6556052" y="5211382"/>
              <a:ext cx="1052463" cy="310896"/>
            </a:xfrm>
            <a:prstGeom prst="roundRect">
              <a:avLst/>
            </a:prstGeom>
            <a:noFill/>
            <a:ln w="12700" cap="flat" cmpd="sng" algn="ctr">
              <a:no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srgbClr val="67A141"/>
                  </a:solidFill>
                  <a:effectLst/>
                  <a:uLnTx/>
                  <a:uFillTx/>
                  <a:latin typeface="PT Mono"/>
                  <a:ea typeface="PT Mono"/>
                  <a:cs typeface="PT Mono"/>
                  <a:sym typeface="PT Mono"/>
                </a:rPr>
                <a:t>0.24</a:t>
              </a:r>
              <a:endParaRPr kumimoji="0" lang="en-CH" sz="2000" b="0" i="0" u="none" strike="noStrike" kern="0" cap="none" spc="0" normalizeH="0" baseline="0" noProof="0" dirty="0">
                <a:ln>
                  <a:noFill/>
                </a:ln>
                <a:solidFill>
                  <a:prstClr val="black"/>
                </a:solidFill>
                <a:effectLst/>
                <a:uLnTx/>
                <a:uFillTx/>
                <a:latin typeface="PT Mono"/>
                <a:ea typeface="PT Mono"/>
                <a:cs typeface="PT Mono"/>
                <a:sym typeface="PT Mono"/>
              </a:endParaRPr>
            </a:p>
          </p:txBody>
        </p:sp>
      </p:grpSp>
      <p:cxnSp>
        <p:nvCxnSpPr>
          <p:cNvPr id="41" name="Straight Connector 40">
            <a:extLst>
              <a:ext uri="{FF2B5EF4-FFF2-40B4-BE49-F238E27FC236}">
                <a16:creationId xmlns:a16="http://schemas.microsoft.com/office/drawing/2014/main" id="{678D0DD0-10B2-74B5-89FC-A9227FF3BD18}"/>
              </a:ext>
            </a:extLst>
          </p:cNvPr>
          <p:cNvCxnSpPr>
            <a:cxnSpLocks/>
          </p:cNvCxnSpPr>
          <p:nvPr/>
        </p:nvCxnSpPr>
        <p:spPr>
          <a:xfrm>
            <a:off x="5704190" y="3716021"/>
            <a:ext cx="1045589" cy="0"/>
          </a:xfrm>
          <a:prstGeom prst="line">
            <a:avLst/>
          </a:prstGeom>
          <a:noFill/>
          <a:ln w="28575" cap="flat" cmpd="sng" algn="ctr">
            <a:solidFill>
              <a:sysClr val="windowText" lastClr="000000"/>
            </a:solidFill>
            <a:prstDash val="solid"/>
            <a:miter lim="800000"/>
            <a:tailEnd type="triangle"/>
          </a:ln>
          <a:effectLst/>
        </p:spPr>
      </p:cxnSp>
      <p:grpSp>
        <p:nvGrpSpPr>
          <p:cNvPr id="42" name="Group 41">
            <a:extLst>
              <a:ext uri="{FF2B5EF4-FFF2-40B4-BE49-F238E27FC236}">
                <a16:creationId xmlns:a16="http://schemas.microsoft.com/office/drawing/2014/main" id="{C7AB46A9-7133-0A76-987F-ABAE89FEBAFF}"/>
              </a:ext>
            </a:extLst>
          </p:cNvPr>
          <p:cNvGrpSpPr/>
          <p:nvPr/>
        </p:nvGrpSpPr>
        <p:grpSpPr>
          <a:xfrm>
            <a:off x="6749777" y="3168971"/>
            <a:ext cx="3873738" cy="775653"/>
            <a:chOff x="5225777" y="3671889"/>
            <a:chExt cx="3873738" cy="775653"/>
          </a:xfrm>
        </p:grpSpPr>
        <p:grpSp>
          <p:nvGrpSpPr>
            <p:cNvPr id="43" name="Group 42">
              <a:extLst>
                <a:ext uri="{FF2B5EF4-FFF2-40B4-BE49-F238E27FC236}">
                  <a16:creationId xmlns:a16="http://schemas.microsoft.com/office/drawing/2014/main" id="{D46FBADE-AE9B-69CF-BAAC-9FA2E40A07DE}"/>
                </a:ext>
              </a:extLst>
            </p:cNvPr>
            <p:cNvGrpSpPr/>
            <p:nvPr/>
          </p:nvGrpSpPr>
          <p:grpSpPr>
            <a:xfrm>
              <a:off x="5225777" y="3990341"/>
              <a:ext cx="3873738" cy="457201"/>
              <a:chOff x="5475250" y="5193134"/>
              <a:chExt cx="3873738" cy="457201"/>
            </a:xfrm>
          </p:grpSpPr>
          <p:sp>
            <p:nvSpPr>
              <p:cNvPr id="45" name="Rounded Rectangle 44">
                <a:extLst>
                  <a:ext uri="{FF2B5EF4-FFF2-40B4-BE49-F238E27FC236}">
                    <a16:creationId xmlns:a16="http://schemas.microsoft.com/office/drawing/2014/main" id="{4063C98A-C896-B078-4725-989F11AC27B8}"/>
                  </a:ext>
                </a:extLst>
              </p:cNvPr>
              <p:cNvSpPr/>
              <p:nvPr/>
            </p:nvSpPr>
            <p:spPr>
              <a:xfrm>
                <a:off x="5974562" y="5193135"/>
                <a:ext cx="2875855"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0" cap="none" spc="0" normalizeH="0" baseline="0" noProof="0" dirty="0">
                    <a:ln>
                      <a:noFill/>
                    </a:ln>
                    <a:solidFill>
                      <a:srgbClr val="ED7C31"/>
                    </a:solidFill>
                    <a:effectLst/>
                    <a:uLnTx/>
                    <a:uFillTx/>
                    <a:latin typeface="PT Mono"/>
                    <a:ea typeface="PT Mono"/>
                    <a:cs typeface="PT Mono"/>
                    <a:sym typeface="PT Mono"/>
                  </a:rPr>
                  <a:t>-0.06,</a:t>
                </a:r>
                <a:r>
                  <a:rPr kumimoji="0" lang="en-US" sz="2000" b="1" i="0" u="none" strike="noStrike" kern="0" cap="none" spc="0" normalizeH="0" baseline="0" noProof="0" dirty="0">
                    <a:ln>
                      <a:noFill/>
                    </a:ln>
                    <a:solidFill>
                      <a:srgbClr val="67A141"/>
                    </a:solidFill>
                    <a:effectLst/>
                    <a:uLnTx/>
                    <a:uFillTx/>
                    <a:latin typeface="PT Mono"/>
                    <a:ea typeface="PT Mono"/>
                    <a:cs typeface="PT Mono"/>
                    <a:sym typeface="PT Mono"/>
                  </a:rPr>
                  <a:t>0.24,</a:t>
                </a:r>
                <a:r>
                  <a:rPr kumimoji="0" lang="en-US" sz="2000" b="1" i="0" u="none" strike="noStrike" kern="0" cap="none" spc="0" normalizeH="0" baseline="0" noProof="0" dirty="0">
                    <a:ln>
                      <a:noFill/>
                    </a:ln>
                    <a:solidFill>
                      <a:srgbClr val="5B9CD5"/>
                    </a:solidFill>
                    <a:effectLst/>
                    <a:uLnTx/>
                    <a:uFillTx/>
                    <a:latin typeface="PT Mono"/>
                    <a:ea typeface="PT Mono"/>
                    <a:cs typeface="PT Mono"/>
                    <a:sym typeface="PT Mono"/>
                  </a:rPr>
                  <a:t>-0.74,</a:t>
                </a:r>
                <a:endParaRPr kumimoji="0" lang="en-CH" sz="2000" b="1" i="0" u="none" strike="noStrike" kern="0" cap="none" spc="0" normalizeH="0" baseline="0" noProof="0">
                  <a:ln>
                    <a:noFill/>
                  </a:ln>
                  <a:solidFill>
                    <a:srgbClr val="5B9BD5"/>
                  </a:solidFill>
                  <a:effectLst/>
                  <a:uLnTx/>
                  <a:uFillTx/>
                  <a:latin typeface="PT Mono"/>
                  <a:ea typeface="PT Mono"/>
                  <a:cs typeface="PT Mono"/>
                  <a:sym typeface="PT Mono"/>
                </a:endParaRPr>
              </a:p>
            </p:txBody>
          </p:sp>
          <p:sp>
            <p:nvSpPr>
              <p:cNvPr id="46" name="Rounded Rectangle 45">
                <a:extLst>
                  <a:ext uri="{FF2B5EF4-FFF2-40B4-BE49-F238E27FC236}">
                    <a16:creationId xmlns:a16="http://schemas.microsoft.com/office/drawing/2014/main" id="{FC366064-6271-B1AF-5285-348D644E3180}"/>
                  </a:ext>
                </a:extLst>
              </p:cNvPr>
              <p:cNvSpPr/>
              <p:nvPr/>
            </p:nvSpPr>
            <p:spPr>
              <a:xfrm>
                <a:off x="8707194" y="5193134"/>
                <a:ext cx="641794" cy="457200"/>
              </a:xfrm>
              <a:prstGeom prst="roundRect">
                <a:avLst/>
              </a:prstGeom>
              <a:gradFill>
                <a:gsLst>
                  <a:gs pos="0">
                    <a:schemeClr val="bg1"/>
                  </a:gs>
                  <a:gs pos="100000">
                    <a:srgbClr val="FFE69A"/>
                  </a:gs>
                  <a:gs pos="100000">
                    <a:srgbClr val="FFE69A"/>
                  </a:gs>
                  <a:gs pos="27000">
                    <a:schemeClr val="bg1"/>
                  </a:gs>
                </a:gsLst>
                <a:lin ang="10800000" scaled="1"/>
              </a:gradFill>
              <a:ln w="38100" cap="flat" cmpd="sng" algn="ctr">
                <a:noFill/>
                <a:prstDash val="solid"/>
              </a:ln>
              <a:effectLst/>
            </p:spPr>
            <p:txBody>
              <a:bodyPr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0" cap="none" spc="0" normalizeH="0" baseline="0" noProof="0" dirty="0">
                    <a:ln>
                      <a:noFill/>
                    </a:ln>
                    <a:solidFill>
                      <a:srgbClr val="000000"/>
                    </a:solidFill>
                    <a:effectLst/>
                    <a:uLnTx/>
                    <a:uFillTx/>
                    <a:latin typeface="PT Mono"/>
                    <a:ea typeface="PT Mono"/>
                    <a:cs typeface="PT Mono"/>
                    <a:sym typeface="PT Mono"/>
                  </a:rPr>
                  <a:t>...</a:t>
                </a:r>
                <a:endParaRPr kumimoji="0" lang="en-CH" sz="2000" b="1" i="0" u="none" strike="noStrike" kern="0" cap="none" spc="0" normalizeH="0" baseline="0" noProof="0" dirty="0">
                  <a:ln>
                    <a:noFill/>
                  </a:ln>
                  <a:solidFill>
                    <a:srgbClr val="000000"/>
                  </a:solidFill>
                  <a:effectLst/>
                  <a:uLnTx/>
                  <a:uFillTx/>
                  <a:latin typeface="PT Mono"/>
                  <a:ea typeface="PT Mono"/>
                  <a:cs typeface="PT Mono"/>
                  <a:sym typeface="PT Mono"/>
                </a:endParaRPr>
              </a:p>
            </p:txBody>
          </p:sp>
          <p:cxnSp>
            <p:nvCxnSpPr>
              <p:cNvPr id="47" name="Straight Connector 46">
                <a:extLst>
                  <a:ext uri="{FF2B5EF4-FFF2-40B4-BE49-F238E27FC236}">
                    <a16:creationId xmlns:a16="http://schemas.microsoft.com/office/drawing/2014/main" id="{20910017-8E96-7B54-5682-0381856FA001}"/>
                  </a:ext>
                </a:extLst>
              </p:cNvPr>
              <p:cNvCxnSpPr>
                <a:cxnSpLocks/>
              </p:cNvCxnSpPr>
              <p:nvPr/>
            </p:nvCxnSpPr>
            <p:spPr>
              <a:xfrm>
                <a:off x="8707194" y="5193135"/>
                <a:ext cx="583718" cy="0"/>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257B88D-4D0D-2110-E268-418E00011F2E}"/>
                  </a:ext>
                </a:extLst>
              </p:cNvPr>
              <p:cNvCxnSpPr>
                <a:cxnSpLocks/>
              </p:cNvCxnSpPr>
              <p:nvPr/>
            </p:nvCxnSpPr>
            <p:spPr>
              <a:xfrm flipV="1">
                <a:off x="8707194" y="5650334"/>
                <a:ext cx="583718" cy="1"/>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9" name="Rounded Rectangle 48">
                <a:extLst>
                  <a:ext uri="{FF2B5EF4-FFF2-40B4-BE49-F238E27FC236}">
                    <a16:creationId xmlns:a16="http://schemas.microsoft.com/office/drawing/2014/main" id="{6C0B19EA-DC50-5B77-A24F-BF4267130D7A}"/>
                  </a:ext>
                </a:extLst>
              </p:cNvPr>
              <p:cNvSpPr/>
              <p:nvPr/>
            </p:nvSpPr>
            <p:spPr>
              <a:xfrm>
                <a:off x="5475250" y="5193134"/>
                <a:ext cx="641794" cy="457200"/>
              </a:xfrm>
              <a:prstGeom prst="roundRect">
                <a:avLst/>
              </a:prstGeom>
              <a:gradFill>
                <a:gsLst>
                  <a:gs pos="100000">
                    <a:schemeClr val="bg1"/>
                  </a:gs>
                  <a:gs pos="0">
                    <a:srgbClr val="FFE69A"/>
                  </a:gs>
                </a:gsLst>
                <a:lin ang="10800000" scaled="1"/>
              </a:gradFill>
              <a:ln w="38100" cap="flat" cmpd="sng" algn="ctr">
                <a:noFill/>
                <a:prstDash val="solid"/>
              </a:ln>
              <a:effectLst/>
            </p:spPr>
            <p:txBody>
              <a:bodyPr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0" cap="none" spc="0" normalizeH="0" baseline="0" noProof="0" dirty="0">
                    <a:ln>
                      <a:noFill/>
                    </a:ln>
                    <a:solidFill>
                      <a:srgbClr val="000000"/>
                    </a:solidFill>
                    <a:effectLst/>
                    <a:uLnTx/>
                    <a:uFillTx/>
                    <a:latin typeface="PT Mono"/>
                    <a:ea typeface="PT Mono"/>
                    <a:cs typeface="PT Mono"/>
                    <a:sym typeface="PT Mono"/>
                  </a:rPr>
                  <a:t>...</a:t>
                </a:r>
                <a:endParaRPr kumimoji="0" lang="en-CH" sz="2000" b="1" i="0" u="none" strike="noStrike" kern="0" cap="none" spc="0" normalizeH="0" baseline="0" noProof="0" dirty="0">
                  <a:ln>
                    <a:noFill/>
                  </a:ln>
                  <a:solidFill>
                    <a:srgbClr val="000000"/>
                  </a:solidFill>
                  <a:effectLst/>
                  <a:uLnTx/>
                  <a:uFillTx/>
                  <a:latin typeface="PT Mono"/>
                  <a:ea typeface="PT Mono"/>
                  <a:cs typeface="PT Mono"/>
                  <a:sym typeface="PT Mono"/>
                </a:endParaRPr>
              </a:p>
            </p:txBody>
          </p:sp>
          <p:cxnSp>
            <p:nvCxnSpPr>
              <p:cNvPr id="50" name="Straight Connector 49">
                <a:extLst>
                  <a:ext uri="{FF2B5EF4-FFF2-40B4-BE49-F238E27FC236}">
                    <a16:creationId xmlns:a16="http://schemas.microsoft.com/office/drawing/2014/main" id="{446D3FC7-D54D-61EB-4987-9B70DF289D30}"/>
                  </a:ext>
                </a:extLst>
              </p:cNvPr>
              <p:cNvCxnSpPr>
                <a:cxnSpLocks/>
              </p:cNvCxnSpPr>
              <p:nvPr/>
            </p:nvCxnSpPr>
            <p:spPr>
              <a:xfrm>
                <a:off x="5533326" y="5193135"/>
                <a:ext cx="583718" cy="0"/>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309292C-B937-5DF6-7EBB-878ED5F1171E}"/>
                  </a:ext>
                </a:extLst>
              </p:cNvPr>
              <p:cNvCxnSpPr>
                <a:cxnSpLocks/>
              </p:cNvCxnSpPr>
              <p:nvPr/>
            </p:nvCxnSpPr>
            <p:spPr>
              <a:xfrm flipV="1">
                <a:off x="5533326" y="5650334"/>
                <a:ext cx="583718" cy="1"/>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E14B9D91-BBB2-D77E-42AF-40742F7A24D6}"/>
                </a:ext>
              </a:extLst>
            </p:cNvPr>
            <p:cNvSpPr txBox="1"/>
            <p:nvPr/>
          </p:nvSpPr>
          <p:spPr>
            <a:xfrm>
              <a:off x="6122939" y="3671889"/>
              <a:ext cx="207941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Reference Signals</a:t>
              </a:r>
            </a:p>
          </p:txBody>
        </p:sp>
      </p:grpSp>
      <p:grpSp>
        <p:nvGrpSpPr>
          <p:cNvPr id="52" name="Group 51">
            <a:extLst>
              <a:ext uri="{FF2B5EF4-FFF2-40B4-BE49-F238E27FC236}">
                <a16:creationId xmlns:a16="http://schemas.microsoft.com/office/drawing/2014/main" id="{68450C80-2760-9DD3-0AD5-D3497B564EE6}"/>
              </a:ext>
            </a:extLst>
          </p:cNvPr>
          <p:cNvGrpSpPr/>
          <p:nvPr/>
        </p:nvGrpSpPr>
        <p:grpSpPr>
          <a:xfrm>
            <a:off x="5197908" y="4176802"/>
            <a:ext cx="1810116" cy="1366675"/>
            <a:chOff x="3673908" y="4679720"/>
            <a:chExt cx="1810116" cy="1366675"/>
          </a:xfrm>
        </p:grpSpPr>
        <p:sp>
          <p:nvSpPr>
            <p:cNvPr id="53" name="Rounded Rectangle 52">
              <a:extLst>
                <a:ext uri="{FF2B5EF4-FFF2-40B4-BE49-F238E27FC236}">
                  <a16:creationId xmlns:a16="http://schemas.microsoft.com/office/drawing/2014/main" id="{6E9915D6-C5F9-E6D0-E1EB-0F690F51DF42}"/>
                </a:ext>
              </a:extLst>
            </p:cNvPr>
            <p:cNvSpPr/>
            <p:nvPr/>
          </p:nvSpPr>
          <p:spPr>
            <a:xfrm>
              <a:off x="3677816" y="4679720"/>
              <a:ext cx="1797547" cy="1366675"/>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endParaRPr>
            </a:p>
          </p:txBody>
        </p:sp>
        <p:cxnSp>
          <p:nvCxnSpPr>
            <p:cNvPr id="54" name="Straight Connector 53">
              <a:extLst>
                <a:ext uri="{FF2B5EF4-FFF2-40B4-BE49-F238E27FC236}">
                  <a16:creationId xmlns:a16="http://schemas.microsoft.com/office/drawing/2014/main" id="{13731714-0C3E-A5F9-0317-268EE9E478E2}"/>
                </a:ext>
              </a:extLst>
            </p:cNvPr>
            <p:cNvCxnSpPr>
              <a:cxnSpLocks/>
            </p:cNvCxnSpPr>
            <p:nvPr/>
          </p:nvCxnSpPr>
          <p:spPr>
            <a:xfrm>
              <a:off x="3673908" y="4927431"/>
              <a:ext cx="18101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DF375000-6F2F-BE45-6F26-592476FBD774}"/>
                </a:ext>
              </a:extLst>
            </p:cNvPr>
            <p:cNvSpPr txBox="1"/>
            <p:nvPr/>
          </p:nvSpPr>
          <p:spPr>
            <a:xfrm>
              <a:off x="3966551" y="4697823"/>
              <a:ext cx="1220076"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K-</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mer</a:t>
              </a: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 model</a:t>
              </a:r>
              <a:endParaRPr kumimoji="0" lang="en-US" sz="1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cxnSp>
          <p:nvCxnSpPr>
            <p:cNvPr id="56" name="Straight Connector 55">
              <a:extLst>
                <a:ext uri="{FF2B5EF4-FFF2-40B4-BE49-F238E27FC236}">
                  <a16:creationId xmlns:a16="http://schemas.microsoft.com/office/drawing/2014/main" id="{2138FA5C-4085-293B-0103-DDEE56272913}"/>
                </a:ext>
              </a:extLst>
            </p:cNvPr>
            <p:cNvCxnSpPr>
              <a:cxnSpLocks/>
            </p:cNvCxnSpPr>
            <p:nvPr/>
          </p:nvCxnSpPr>
          <p:spPr>
            <a:xfrm flipH="1" flipV="1">
              <a:off x="4576589" y="4927431"/>
              <a:ext cx="1" cy="11189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8007592-AAC3-39CC-147E-7C66ECC85916}"/>
                </a:ext>
              </a:extLst>
            </p:cNvPr>
            <p:cNvCxnSpPr>
              <a:cxnSpLocks/>
            </p:cNvCxnSpPr>
            <p:nvPr/>
          </p:nvCxnSpPr>
          <p:spPr>
            <a:xfrm>
              <a:off x="3673908" y="5806162"/>
              <a:ext cx="18101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216C092E-5511-D3B8-25FF-50BB9B3FA1FD}"/>
                </a:ext>
              </a:extLst>
            </p:cNvPr>
            <p:cNvSpPr txBox="1"/>
            <p:nvPr/>
          </p:nvSpPr>
          <p:spPr>
            <a:xfrm>
              <a:off x="3872318" y="5796692"/>
              <a:ext cx="61573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K-</a:t>
              </a:r>
              <a:r>
                <a:rPr kumimoji="0" lang="en-US" sz="1600" b="0" i="0" u="none" strike="noStrike" kern="0" cap="none" spc="0" normalizeH="0" baseline="0" noProof="0" dirty="0" err="1">
                  <a:ln>
                    <a:noFill/>
                  </a:ln>
                  <a:solidFill>
                    <a:srgbClr val="000000"/>
                  </a:solidFill>
                  <a:effectLst/>
                  <a:uLnTx/>
                  <a:uFillTx/>
                  <a:latin typeface="Calibri"/>
                  <a:ea typeface="Calibri"/>
                  <a:cs typeface="Calibri"/>
                  <a:sym typeface="Calibri"/>
                </a:rPr>
                <a:t>mer</a:t>
              </a:r>
              <a:endParaRPr kumimoji="0" lang="en-US" sz="1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59" name="TextBox 58">
              <a:extLst>
                <a:ext uri="{FF2B5EF4-FFF2-40B4-BE49-F238E27FC236}">
                  <a16:creationId xmlns:a16="http://schemas.microsoft.com/office/drawing/2014/main" id="{EB02DD52-3BFB-8603-4703-32AE5E5637F7}"/>
                </a:ext>
              </a:extLst>
            </p:cNvPr>
            <p:cNvSpPr txBox="1"/>
            <p:nvPr/>
          </p:nvSpPr>
          <p:spPr>
            <a:xfrm>
              <a:off x="4718107" y="5796692"/>
              <a:ext cx="61573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600" b="0" i="0" u="none" strike="noStrike" kern="0" cap="none" spc="0" normalizeH="0" baseline="0" noProof="0" dirty="0">
                  <a:ln>
                    <a:noFill/>
                  </a:ln>
                  <a:solidFill>
                    <a:srgbClr val="000000"/>
                  </a:solidFill>
                  <a:effectLst/>
                  <a:uLnTx/>
                  <a:uFillTx/>
                  <a:latin typeface="Calibri"/>
                  <a:ea typeface="Calibri"/>
                  <a:cs typeface="Calibri"/>
                  <a:sym typeface="Calibri"/>
                </a:rPr>
                <a:t>Signal</a:t>
              </a:r>
              <a:endParaRPr kumimoji="0" lang="en-US" sz="1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60" name="TextBox 59">
              <a:extLst>
                <a:ext uri="{FF2B5EF4-FFF2-40B4-BE49-F238E27FC236}">
                  <a16:creationId xmlns:a16="http://schemas.microsoft.com/office/drawing/2014/main" id="{E5A0F8C1-22EA-6CB6-76B1-F004AFA9A49D}"/>
                </a:ext>
              </a:extLst>
            </p:cNvPr>
            <p:cNvSpPr txBox="1"/>
            <p:nvPr/>
          </p:nvSpPr>
          <p:spPr>
            <a:xfrm>
              <a:off x="3752778" y="4932580"/>
              <a:ext cx="767311"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US" sz="1600" b="0" i="0" u="none" strike="noStrike" kern="0" cap="none" spc="0" normalizeH="0" baseline="0" noProof="0" dirty="0">
                  <a:ln>
                    <a:noFill/>
                  </a:ln>
                  <a:solidFill>
                    <a:srgbClr val="000000"/>
                  </a:solidFill>
                  <a:effectLst/>
                  <a:uLnTx/>
                  <a:uFillTx/>
                  <a:latin typeface="PT Mono"/>
                  <a:ea typeface="PT Mono"/>
                  <a:cs typeface="PT Mono"/>
                  <a:sym typeface="PT Mono"/>
                </a:rPr>
                <a:t>AAAAAA</a:t>
              </a:r>
              <a:endParaRPr kumimoji="0" lang="en-US" sz="1600" b="0" i="0" u="none" strike="noStrike" kern="1200" cap="none" spc="0" normalizeH="0" baseline="0" noProof="0" dirty="0">
                <a:ln>
                  <a:noFill/>
                </a:ln>
                <a:solidFill>
                  <a:srgbClr val="000000"/>
                </a:solidFill>
                <a:effectLst/>
                <a:uLnTx/>
                <a:uFillTx/>
                <a:latin typeface="PT Mono"/>
                <a:ea typeface="PT Mono"/>
                <a:cs typeface="PT Mono"/>
                <a:sym typeface="PT Mono"/>
              </a:endParaRPr>
            </a:p>
          </p:txBody>
        </p:sp>
        <p:sp>
          <p:nvSpPr>
            <p:cNvPr id="61" name="TextBox 60">
              <a:extLst>
                <a:ext uri="{FF2B5EF4-FFF2-40B4-BE49-F238E27FC236}">
                  <a16:creationId xmlns:a16="http://schemas.microsoft.com/office/drawing/2014/main" id="{0EAF053A-0F38-699D-99F7-CA4AAEBCE5C8}"/>
                </a:ext>
              </a:extLst>
            </p:cNvPr>
            <p:cNvSpPr txBox="1"/>
            <p:nvPr/>
          </p:nvSpPr>
          <p:spPr>
            <a:xfrm>
              <a:off x="3752778" y="5552839"/>
              <a:ext cx="767311"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US" sz="1600" b="0" i="0" u="none" strike="noStrike" kern="0" cap="none" spc="0" normalizeH="0" baseline="0" noProof="0" dirty="0">
                  <a:ln>
                    <a:noFill/>
                  </a:ln>
                  <a:solidFill>
                    <a:srgbClr val="000000"/>
                  </a:solidFill>
                  <a:effectLst/>
                  <a:uLnTx/>
                  <a:uFillTx/>
                  <a:latin typeface="PT Mono"/>
                  <a:ea typeface="PT Mono"/>
                  <a:cs typeface="PT Mono"/>
                  <a:sym typeface="PT Mono"/>
                </a:rPr>
                <a:t>TTTTTT</a:t>
              </a:r>
              <a:endParaRPr kumimoji="0" lang="en-US" sz="1600" b="0" i="0" u="none" strike="noStrike" kern="1200" cap="none" spc="0" normalizeH="0" baseline="0" noProof="0" dirty="0">
                <a:ln>
                  <a:noFill/>
                </a:ln>
                <a:solidFill>
                  <a:srgbClr val="000000"/>
                </a:solidFill>
                <a:effectLst/>
                <a:uLnTx/>
                <a:uFillTx/>
                <a:latin typeface="PT Mono"/>
                <a:ea typeface="PT Mono"/>
                <a:cs typeface="PT Mono"/>
                <a:sym typeface="PT Mono"/>
              </a:endParaRPr>
            </a:p>
          </p:txBody>
        </p:sp>
        <p:cxnSp>
          <p:nvCxnSpPr>
            <p:cNvPr id="62" name="Straight Connector 61">
              <a:extLst>
                <a:ext uri="{FF2B5EF4-FFF2-40B4-BE49-F238E27FC236}">
                  <a16:creationId xmlns:a16="http://schemas.microsoft.com/office/drawing/2014/main" id="{26EE6538-94C8-FC8F-5280-A2A633B1D122}"/>
                </a:ext>
              </a:extLst>
            </p:cNvPr>
            <p:cNvCxnSpPr>
              <a:cxnSpLocks/>
            </p:cNvCxnSpPr>
            <p:nvPr/>
          </p:nvCxnSpPr>
          <p:spPr>
            <a:xfrm>
              <a:off x="3673908" y="5545736"/>
              <a:ext cx="18101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F471FC1-2C05-BCF4-0DD4-6390F138D7CD}"/>
                </a:ext>
              </a:extLst>
            </p:cNvPr>
            <p:cNvCxnSpPr>
              <a:cxnSpLocks/>
            </p:cNvCxnSpPr>
            <p:nvPr/>
          </p:nvCxnSpPr>
          <p:spPr>
            <a:xfrm>
              <a:off x="3673908" y="5183950"/>
              <a:ext cx="18101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88D0F116-39C1-7626-35D1-ECE91CBE2BF0}"/>
                </a:ext>
              </a:extLst>
            </p:cNvPr>
            <p:cNvSpPr txBox="1"/>
            <p:nvPr/>
          </p:nvSpPr>
          <p:spPr>
            <a:xfrm rot="5400000">
              <a:off x="4085962" y="5242488"/>
              <a:ext cx="233304"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600" b="0" i="0" u="none" strike="noStrike" kern="0" cap="none" spc="0" normalizeH="0" baseline="0" noProof="0" dirty="0">
                  <a:ln>
                    <a:noFill/>
                  </a:ln>
                  <a:solidFill>
                    <a:srgbClr val="000000"/>
                  </a:solidFill>
                  <a:effectLst/>
                  <a:uLnTx/>
                  <a:uFillTx/>
                  <a:latin typeface="PT Mono"/>
                  <a:ea typeface="PT Mono"/>
                  <a:cs typeface="PT Mono"/>
                  <a:sym typeface="PT Mono"/>
                </a:rPr>
                <a:t>…</a:t>
              </a:r>
              <a:endParaRPr kumimoji="0" lang="en-US" sz="1600" b="0" i="0" u="none" strike="noStrike" kern="1200" cap="none" spc="0" normalizeH="0" baseline="0" noProof="0" dirty="0">
                <a:ln>
                  <a:noFill/>
                </a:ln>
                <a:solidFill>
                  <a:srgbClr val="000000"/>
                </a:solidFill>
                <a:effectLst/>
                <a:uLnTx/>
                <a:uFillTx/>
                <a:latin typeface="PT Mono"/>
                <a:ea typeface="PT Mono"/>
                <a:cs typeface="PT Mono"/>
                <a:sym typeface="PT Mono"/>
              </a:endParaRPr>
            </a:p>
          </p:txBody>
        </p:sp>
        <p:sp>
          <p:nvSpPr>
            <p:cNvPr id="65" name="TextBox 64">
              <a:extLst>
                <a:ext uri="{FF2B5EF4-FFF2-40B4-BE49-F238E27FC236}">
                  <a16:creationId xmlns:a16="http://schemas.microsoft.com/office/drawing/2014/main" id="{5DD52B23-437E-C054-ECB1-FECF1185D9DF}"/>
                </a:ext>
              </a:extLst>
            </p:cNvPr>
            <p:cNvSpPr txBox="1"/>
            <p:nvPr/>
          </p:nvSpPr>
          <p:spPr>
            <a:xfrm>
              <a:off x="4695954" y="4932580"/>
              <a:ext cx="638699"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600" b="0" i="0" u="none" strike="noStrike" kern="0" cap="none" spc="0" normalizeH="0" baseline="0" noProof="0" dirty="0">
                  <a:ln>
                    <a:noFill/>
                  </a:ln>
                  <a:solidFill>
                    <a:srgbClr val="000000"/>
                  </a:solidFill>
                  <a:effectLst/>
                  <a:uLnTx/>
                  <a:uFillTx/>
                  <a:latin typeface="PT Mono"/>
                  <a:ea typeface="PT Mono"/>
                  <a:cs typeface="PT Mono"/>
                  <a:sym typeface="PT Mono"/>
                </a:rPr>
                <a:t>-0.29</a:t>
              </a:r>
              <a:endParaRPr kumimoji="0" lang="en-US" sz="1600" b="0" i="0" u="none" strike="noStrike" kern="1200" cap="none" spc="0" normalizeH="0" baseline="0" noProof="0" dirty="0">
                <a:ln>
                  <a:noFill/>
                </a:ln>
                <a:solidFill>
                  <a:srgbClr val="000000"/>
                </a:solidFill>
                <a:effectLst/>
                <a:uLnTx/>
                <a:uFillTx/>
                <a:latin typeface="PT Mono"/>
                <a:ea typeface="PT Mono"/>
                <a:cs typeface="PT Mono"/>
                <a:sym typeface="PT Mono"/>
              </a:endParaRPr>
            </a:p>
          </p:txBody>
        </p:sp>
        <p:sp>
          <p:nvSpPr>
            <p:cNvPr id="66" name="TextBox 65">
              <a:extLst>
                <a:ext uri="{FF2B5EF4-FFF2-40B4-BE49-F238E27FC236}">
                  <a16:creationId xmlns:a16="http://schemas.microsoft.com/office/drawing/2014/main" id="{6CE8CB6E-AA0A-3E87-956D-FD8B0BE9413F}"/>
                </a:ext>
              </a:extLst>
            </p:cNvPr>
            <p:cNvSpPr txBox="1"/>
            <p:nvPr/>
          </p:nvSpPr>
          <p:spPr>
            <a:xfrm>
              <a:off x="4793181" y="5552838"/>
              <a:ext cx="541472"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600" b="0" i="0" u="none" strike="noStrike" kern="0" cap="none" spc="0" normalizeH="0" baseline="0" noProof="0" dirty="0">
                  <a:ln>
                    <a:noFill/>
                  </a:ln>
                  <a:solidFill>
                    <a:srgbClr val="000000"/>
                  </a:solidFill>
                  <a:effectLst/>
                  <a:uLnTx/>
                  <a:uFillTx/>
                  <a:latin typeface="PT Mono"/>
                  <a:ea typeface="PT Mono"/>
                  <a:cs typeface="PT Mono"/>
                  <a:sym typeface="PT Mono"/>
                </a:rPr>
                <a:t>0.04</a:t>
              </a:r>
              <a:endParaRPr kumimoji="0" lang="en-US" sz="1600" b="0" i="0" u="none" strike="noStrike" kern="1200" cap="none" spc="0" normalizeH="0" baseline="0" noProof="0" dirty="0">
                <a:ln>
                  <a:noFill/>
                </a:ln>
                <a:solidFill>
                  <a:srgbClr val="000000"/>
                </a:solidFill>
                <a:effectLst/>
                <a:uLnTx/>
                <a:uFillTx/>
                <a:latin typeface="PT Mono"/>
                <a:ea typeface="PT Mono"/>
                <a:cs typeface="PT Mono"/>
                <a:sym typeface="PT Mono"/>
              </a:endParaRPr>
            </a:p>
          </p:txBody>
        </p:sp>
        <p:sp>
          <p:nvSpPr>
            <p:cNvPr id="67" name="TextBox 66">
              <a:extLst>
                <a:ext uri="{FF2B5EF4-FFF2-40B4-BE49-F238E27FC236}">
                  <a16:creationId xmlns:a16="http://schemas.microsoft.com/office/drawing/2014/main" id="{72DE518A-B06B-43B0-AA47-23E9148E8F95}"/>
                </a:ext>
              </a:extLst>
            </p:cNvPr>
            <p:cNvSpPr txBox="1"/>
            <p:nvPr/>
          </p:nvSpPr>
          <p:spPr>
            <a:xfrm rot="5400000">
              <a:off x="4976321" y="5242488"/>
              <a:ext cx="233304" cy="24622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600" b="0" i="0" u="none" strike="noStrike" kern="0" cap="none" spc="0" normalizeH="0" baseline="0" noProof="0" dirty="0">
                  <a:ln>
                    <a:noFill/>
                  </a:ln>
                  <a:solidFill>
                    <a:srgbClr val="000000"/>
                  </a:solidFill>
                  <a:effectLst/>
                  <a:uLnTx/>
                  <a:uFillTx/>
                  <a:latin typeface="PT Mono"/>
                  <a:ea typeface="PT Mono"/>
                  <a:cs typeface="PT Mono"/>
                  <a:sym typeface="PT Mono"/>
                </a:rPr>
                <a:t>…</a:t>
              </a:r>
              <a:endParaRPr kumimoji="0" lang="en-US" sz="1600" b="0" i="0" u="none" strike="noStrike" kern="1200" cap="none" spc="0" normalizeH="0" baseline="0" noProof="0" dirty="0">
                <a:ln>
                  <a:noFill/>
                </a:ln>
                <a:solidFill>
                  <a:srgbClr val="000000"/>
                </a:solidFill>
                <a:effectLst/>
                <a:uLnTx/>
                <a:uFillTx/>
                <a:latin typeface="PT Mono"/>
                <a:ea typeface="PT Mono"/>
                <a:cs typeface="PT Mono"/>
                <a:sym typeface="PT Mono"/>
              </a:endParaRPr>
            </a:p>
          </p:txBody>
        </p:sp>
      </p:grpSp>
      <p:sp>
        <p:nvSpPr>
          <p:cNvPr id="4" name="Title 1">
            <a:extLst>
              <a:ext uri="{FF2B5EF4-FFF2-40B4-BE49-F238E27FC236}">
                <a16:creationId xmlns:a16="http://schemas.microsoft.com/office/drawing/2014/main" id="{A2F363B2-63DD-2622-A98B-496E39971D1B}"/>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Reference-to-Signal Conversion</a:t>
            </a:r>
          </a:p>
        </p:txBody>
      </p:sp>
      <p:sp>
        <p:nvSpPr>
          <p:cNvPr id="69" name="Slide Number Placeholder 2">
            <a:extLst>
              <a:ext uri="{FF2B5EF4-FFF2-40B4-BE49-F238E27FC236}">
                <a16:creationId xmlns:a16="http://schemas.microsoft.com/office/drawing/2014/main" id="{FE82EA07-D50C-C34F-ABD3-6D28DF9CD2BD}"/>
              </a:ext>
            </a:extLst>
          </p:cNvPr>
          <p:cNvSpPr>
            <a:spLocks noGrp="1"/>
          </p:cNvSpPr>
          <p:nvPr>
            <p:ph type="sldNum" sz="quarter" idx="12"/>
          </p:nvPr>
        </p:nvSpPr>
        <p:spPr/>
        <p:txBody>
          <a:bodyPr/>
          <a:lstStyle/>
          <a:p>
            <a:fld id="{926C5CFF-FC03-5F4C-B716-CBEBB43E48DE}" type="slidenum">
              <a:rPr lang="en-US">
                <a:latin typeface="Garamond"/>
                <a:sym typeface="Garamond"/>
              </a:rPr>
              <a:t>30</a:t>
            </a:fld>
            <a:endParaRPr lang="en-US">
              <a:latin typeface="Garamond"/>
              <a:sym typeface="Garamond"/>
            </a:endParaRPr>
          </a:p>
        </p:txBody>
      </p:sp>
    </p:spTree>
    <p:extLst>
      <p:ext uri="{BB962C8B-B14F-4D97-AF65-F5344CB8AC3E}">
        <p14:creationId xmlns:p14="http://schemas.microsoft.com/office/powerpoint/2010/main" val="141344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52"/>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0" presetClass="path" presetSubtype="0" accel="50000" decel="50000" fill="hold" grpId="1" nodeType="withEffect">
                                  <p:stCondLst>
                                    <p:cond delay="0"/>
                                  </p:stCondLst>
                                  <p:childTnLst>
                                    <p:animMotion origin="layout" path="M 0.0001275 3.7037E-6 L 0.0127575 -0.00024 " pathEditMode="relative" rAng="0" ptsTypes="AA">
                                      <p:cBhvr>
                                        <p:cTn id="30" dur="10" fill="hold"/>
                                        <p:tgtEl>
                                          <p:spTgt spid="19"/>
                                        </p:tgtEl>
                                        <p:attrNameLst>
                                          <p:attrName>ppt_x</p:attrName>
                                          <p:attrName>ppt_y</p:attrName>
                                        </p:attrNameLst>
                                      </p:cBhvr>
                                      <p:rCtr x="833" y="-23"/>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0" presetClass="path" presetSubtype="0" accel="50000" decel="50000" fill="hold" grpId="2" nodeType="withEffect">
                                  <p:stCondLst>
                                    <p:cond delay="0"/>
                                  </p:stCondLst>
                                  <p:childTnLst>
                                    <p:animMotion origin="layout" path="M 0.0127575 -0.00024 L 0.0246075 -0.00024 " pathEditMode="relative" rAng="0" ptsTypes="AA">
                                      <p:cBhvr>
                                        <p:cTn id="36" dur="10" fill="hold"/>
                                        <p:tgtEl>
                                          <p:spTgt spid="19"/>
                                        </p:tgtEl>
                                        <p:attrNameLst>
                                          <p:attrName>ppt_x</p:attrName>
                                          <p:attrName>ppt_y</p:attrName>
                                        </p:attrNameLst>
                                      </p:cBhvr>
                                      <p:rCtr x="781"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02F01-4B52-7584-33D1-F73DFCD866C2}"/>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AF96C34-3D9D-68B9-AA11-665737AA4FA5}"/>
              </a:ext>
            </a:extLst>
          </p:cNvPr>
          <p:cNvCxnSpPr>
            <a:cxnSpLocks/>
          </p:cNvCxnSpPr>
          <p:nvPr/>
        </p:nvCxnSpPr>
        <p:spPr>
          <a:xfrm>
            <a:off x="6124331" y="4313527"/>
            <a:ext cx="2208432" cy="0"/>
          </a:xfrm>
          <a:prstGeom prst="line">
            <a:avLst/>
          </a:prstGeom>
          <a:noFill/>
          <a:ln w="28575" cap="flat" cmpd="sng" algn="ctr">
            <a:solidFill>
              <a:sysClr val="windowText" lastClr="000000"/>
            </a:solidFill>
            <a:prstDash val="solid"/>
            <a:miter lim="800000"/>
            <a:tailEnd type="triangle"/>
          </a:ln>
          <a:effectLst/>
        </p:spPr>
      </p:cxnSp>
      <p:sp>
        <p:nvSpPr>
          <p:cNvPr id="6" name="Content Placeholder 2">
            <a:extLst>
              <a:ext uri="{FF2B5EF4-FFF2-40B4-BE49-F238E27FC236}">
                <a16:creationId xmlns:a16="http://schemas.microsoft.com/office/drawing/2014/main" id="{6E3C60DB-48E5-64A2-8005-2885086F27F7}"/>
              </a:ext>
            </a:extLst>
          </p:cNvPr>
          <p:cNvSpPr>
            <a:spLocks noGrp="1"/>
          </p:cNvSpPr>
          <p:nvPr/>
        </p:nvSpPr>
        <p:spPr>
          <a:xfrm>
            <a:off x="457200" y="960120"/>
            <a:ext cx="11247120" cy="2468880"/>
          </a:xfrm>
        </p:spPr>
        <p:txBody>
          <a:bodyPr vert="horz" lIns="91440" tIns="45720" rIns="91440" bIns="45720" rtlCol="0" anchor="t">
            <a:noAutofit/>
          </a:bodyPr>
          <a:lstStyle/>
          <a:p>
            <a:pPr marL="228600" indent="-228600" algn="l">
              <a:lnSpc>
                <a:spcPct val="90000"/>
              </a:lnSpc>
              <a:spcBef>
                <a:spcPts val="1600"/>
              </a:spcBef>
              <a:buFont typeface="Arial"/>
              <a:buChar char="•"/>
            </a:pPr>
            <a:r>
              <a:rPr sz="2800" b="0" dirty="0">
                <a:solidFill>
                  <a:srgbClr val="000000"/>
                </a:solidFill>
                <a:latin typeface="Calibri"/>
                <a:ea typeface="Calibri"/>
                <a:cs typeface="Calibri"/>
                <a:sym typeface="Calibri"/>
              </a:rPr>
              <a:t>K bases influence the signal at a time.</a:t>
            </a:r>
          </a:p>
          <a:p>
            <a:pPr marL="228600" indent="-228600" algn="l">
              <a:lnSpc>
                <a:spcPct val="90000"/>
              </a:lnSpc>
              <a:spcBef>
                <a:spcPts val="1600"/>
              </a:spcBef>
              <a:buFont typeface="Arial"/>
              <a:buChar char="•"/>
            </a:pPr>
            <a:r>
              <a:rPr sz="2800" b="1" dirty="0">
                <a:solidFill>
                  <a:srgbClr val="000000"/>
                </a:solidFill>
                <a:latin typeface="Calibri"/>
                <a:ea typeface="Calibri"/>
                <a:cs typeface="Calibri"/>
                <a:sym typeface="Calibri"/>
              </a:rPr>
              <a:t>Observation: </a:t>
            </a:r>
            <a:r>
              <a:rPr sz="2800" b="0" dirty="0">
                <a:solidFill>
                  <a:srgbClr val="000000"/>
                </a:solidFill>
                <a:latin typeface="Calibri"/>
                <a:ea typeface="Calibri"/>
                <a:cs typeface="Calibri"/>
                <a:sym typeface="Calibri"/>
              </a:rPr>
              <a:t>Signal levels change as DNA moves through the pore.</a:t>
            </a:r>
          </a:p>
          <a:p>
            <a:pPr marL="228600" indent="-228600" algn="l">
              <a:lnSpc>
                <a:spcPct val="90000"/>
              </a:lnSpc>
              <a:spcBef>
                <a:spcPts val="1600"/>
              </a:spcBef>
              <a:buFont typeface="Arial"/>
              <a:buChar char="•"/>
            </a:pPr>
            <a:r>
              <a:rPr sz="2800" b="1" dirty="0">
                <a:solidFill>
                  <a:srgbClr val="000000"/>
                </a:solidFill>
                <a:latin typeface="Calibri"/>
                <a:ea typeface="Calibri"/>
                <a:cs typeface="Calibri"/>
                <a:sym typeface="Calibri"/>
              </a:rPr>
              <a:t>Goal: </a:t>
            </a:r>
            <a:r>
              <a:rPr sz="2800" b="0" dirty="0">
                <a:solidFill>
                  <a:srgbClr val="000000"/>
                </a:solidFill>
                <a:latin typeface="Calibri"/>
                <a:ea typeface="Calibri"/>
                <a:cs typeface="Calibri"/>
                <a:sym typeface="Calibri"/>
              </a:rPr>
              <a:t>Segment the trace into events that reflect local sequence.</a:t>
            </a:r>
          </a:p>
        </p:txBody>
      </p:sp>
      <p:grpSp>
        <p:nvGrpSpPr>
          <p:cNvPr id="7" name="Group 6">
            <a:extLst>
              <a:ext uri="{FF2B5EF4-FFF2-40B4-BE49-F238E27FC236}">
                <a16:creationId xmlns:a16="http://schemas.microsoft.com/office/drawing/2014/main" id="{05FEBD1C-9FBE-BF76-17B8-1144894AB2FE}"/>
              </a:ext>
            </a:extLst>
          </p:cNvPr>
          <p:cNvGrpSpPr/>
          <p:nvPr/>
        </p:nvGrpSpPr>
        <p:grpSpPr>
          <a:xfrm>
            <a:off x="8685626" y="3451943"/>
            <a:ext cx="793269" cy="430366"/>
            <a:chOff x="7161624" y="3954863"/>
            <a:chExt cx="793269" cy="430366"/>
          </a:xfrm>
        </p:grpSpPr>
        <p:sp>
          <p:nvSpPr>
            <p:cNvPr id="8" name="Left Brace 7">
              <a:extLst>
                <a:ext uri="{FF2B5EF4-FFF2-40B4-BE49-F238E27FC236}">
                  <a16:creationId xmlns:a16="http://schemas.microsoft.com/office/drawing/2014/main" id="{9C56039C-688C-83A1-3378-13BF9A76B081}"/>
                </a:ext>
              </a:extLst>
            </p:cNvPr>
            <p:cNvSpPr/>
            <p:nvPr/>
          </p:nvSpPr>
          <p:spPr>
            <a:xfrm rot="5400000">
              <a:off x="7495105" y="4062888"/>
              <a:ext cx="126309" cy="518373"/>
            </a:xfrm>
            <a:prstGeom prst="leftBrace">
              <a:avLst>
                <a:gd name="adj1" fmla="val 77564"/>
                <a:gd name="adj2" fmla="val 48854"/>
              </a:avLst>
            </a:prstGeom>
            <a:noFill/>
            <a:ln w="31750" cap="flat" cmpd="sng" algn="ctr">
              <a:solidFill>
                <a:sysClr val="windowText" lastClr="000000"/>
              </a:solidFill>
              <a:prstDash val="solid"/>
              <a:miter lim="800000"/>
            </a:ln>
            <a:effectLst/>
          </p:spPr>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CH" sz="1200" b="0" i="0" u="none" strike="noStrike" kern="0" cap="none" spc="0" normalizeH="0" baseline="0" noProof="0">
                <a:ln>
                  <a:noFill/>
                </a:ln>
                <a:solidFill>
                  <a:prstClr val="black"/>
                </a:solidFill>
                <a:effectLst/>
                <a:uLnTx/>
                <a:uFillTx/>
                <a:latin typeface="Calibri"/>
                <a:ea typeface="Calibri"/>
                <a:cs typeface="Calibri"/>
                <a:sym typeface="Calibri"/>
              </a:endParaRPr>
            </a:p>
          </p:txBody>
        </p:sp>
        <p:sp>
          <p:nvSpPr>
            <p:cNvPr id="9" name="TextBox 8">
              <a:extLst>
                <a:ext uri="{FF2B5EF4-FFF2-40B4-BE49-F238E27FC236}">
                  <a16:creationId xmlns:a16="http://schemas.microsoft.com/office/drawing/2014/main" id="{8C335475-DFD7-C272-2A1D-206C48D898EE}"/>
                </a:ext>
              </a:extLst>
            </p:cNvPr>
            <p:cNvSpPr txBox="1"/>
            <p:nvPr/>
          </p:nvSpPr>
          <p:spPr>
            <a:xfrm>
              <a:off x="7161624" y="3954863"/>
              <a:ext cx="793269"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1" i="0" u="none" strike="noStrike" kern="1200" cap="none" spc="0" normalizeH="0" baseline="0" noProof="0" dirty="0">
                  <a:ln>
                    <a:noFill/>
                  </a:ln>
                  <a:solidFill>
                    <a:prstClr val="black"/>
                  </a:solidFill>
                  <a:effectLst/>
                  <a:uLnTx/>
                  <a:uFillTx/>
                  <a:latin typeface="Calibri"/>
                  <a:ea typeface="Calibri"/>
                  <a:cs typeface="Calibri"/>
                  <a:sym typeface="Calibri"/>
                </a:rPr>
                <a:t>Event</a:t>
              </a:r>
            </a:p>
          </p:txBody>
        </p:sp>
      </p:grpSp>
      <p:grpSp>
        <p:nvGrpSpPr>
          <p:cNvPr id="10" name="Group 9">
            <a:extLst>
              <a:ext uri="{FF2B5EF4-FFF2-40B4-BE49-F238E27FC236}">
                <a16:creationId xmlns:a16="http://schemas.microsoft.com/office/drawing/2014/main" id="{63994B6F-1C3D-7AB3-737B-5230D2B294A3}"/>
              </a:ext>
            </a:extLst>
          </p:cNvPr>
          <p:cNvGrpSpPr/>
          <p:nvPr/>
        </p:nvGrpSpPr>
        <p:grpSpPr>
          <a:xfrm>
            <a:off x="6124331" y="4118632"/>
            <a:ext cx="2208432" cy="389795"/>
            <a:chOff x="3705256" y="4760458"/>
            <a:chExt cx="2208432" cy="389795"/>
          </a:xfrm>
        </p:grpSpPr>
        <p:cxnSp>
          <p:nvCxnSpPr>
            <p:cNvPr id="11" name="Straight Connector 10">
              <a:extLst>
                <a:ext uri="{FF2B5EF4-FFF2-40B4-BE49-F238E27FC236}">
                  <a16:creationId xmlns:a16="http://schemas.microsoft.com/office/drawing/2014/main" id="{EB18F0C7-6A62-7E7F-5301-DE055D41D4DF}"/>
                </a:ext>
              </a:extLst>
            </p:cNvPr>
            <p:cNvCxnSpPr>
              <a:cxnSpLocks/>
            </p:cNvCxnSpPr>
            <p:nvPr/>
          </p:nvCxnSpPr>
          <p:spPr>
            <a:xfrm>
              <a:off x="3705256" y="4955356"/>
              <a:ext cx="457200" cy="2762"/>
            </a:xfrm>
            <a:prstGeom prst="line">
              <a:avLst/>
            </a:prstGeom>
            <a:noFill/>
            <a:ln w="28575" cap="flat" cmpd="sng" algn="ctr">
              <a:solidFill>
                <a:sysClr val="windowText" lastClr="000000"/>
              </a:solidFill>
              <a:prstDash val="solid"/>
              <a:miter lim="800000"/>
              <a:tailEnd type="triangle"/>
            </a:ln>
            <a:effectLst/>
          </p:spPr>
        </p:cxnSp>
        <p:sp>
          <p:nvSpPr>
            <p:cNvPr id="12" name="Rounded Rectangle 11">
              <a:extLst>
                <a:ext uri="{FF2B5EF4-FFF2-40B4-BE49-F238E27FC236}">
                  <a16:creationId xmlns:a16="http://schemas.microsoft.com/office/drawing/2014/main" id="{7A3E3C34-87AF-1F91-4928-1CDE9D33D28E}"/>
                </a:ext>
              </a:extLst>
            </p:cNvPr>
            <p:cNvSpPr/>
            <p:nvPr/>
          </p:nvSpPr>
          <p:spPr>
            <a:xfrm>
              <a:off x="4178057" y="4760458"/>
              <a:ext cx="1280086" cy="389795"/>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prstClr val="black"/>
                  </a:solidFill>
                  <a:effectLst/>
                  <a:uLnTx/>
                  <a:uFillTx/>
                  <a:latin typeface="Calibri"/>
                  <a:ea typeface="Calibri"/>
                  <a:cs typeface="Calibri"/>
                  <a:sym typeface="Calibri"/>
                </a:rPr>
                <a:t>Segment</a:t>
              </a:r>
            </a:p>
          </p:txBody>
        </p:sp>
        <p:cxnSp>
          <p:nvCxnSpPr>
            <p:cNvPr id="13" name="Straight Connector 12">
              <a:extLst>
                <a:ext uri="{FF2B5EF4-FFF2-40B4-BE49-F238E27FC236}">
                  <a16:creationId xmlns:a16="http://schemas.microsoft.com/office/drawing/2014/main" id="{6ED33706-831F-F180-C2D0-917EB3817D3F}"/>
                </a:ext>
              </a:extLst>
            </p:cNvPr>
            <p:cNvCxnSpPr>
              <a:cxnSpLocks/>
            </p:cNvCxnSpPr>
            <p:nvPr/>
          </p:nvCxnSpPr>
          <p:spPr>
            <a:xfrm>
              <a:off x="5458144" y="4955356"/>
              <a:ext cx="455544" cy="0"/>
            </a:xfrm>
            <a:prstGeom prst="line">
              <a:avLst/>
            </a:prstGeom>
            <a:noFill/>
            <a:ln w="28575" cap="flat" cmpd="sng" algn="ctr">
              <a:solidFill>
                <a:sysClr val="windowText" lastClr="000000"/>
              </a:solidFill>
              <a:prstDash val="solid"/>
              <a:miter lim="800000"/>
              <a:tailEnd type="triangle"/>
            </a:ln>
            <a:effectLst/>
          </p:spPr>
        </p:cxnSp>
      </p:grpSp>
      <p:pic>
        <p:nvPicPr>
          <p:cNvPr id="14" name="Picture 9">
            <a:extLst>
              <a:ext uri="{FF2B5EF4-FFF2-40B4-BE49-F238E27FC236}">
                <a16:creationId xmlns:a16="http://schemas.microsoft.com/office/drawing/2014/main" id="{9B823BD9-8DDD-5C75-F57D-2B364BA83E43}"/>
              </a:ext>
            </a:extLst>
          </p:cNvPr>
          <p:cNvPicPr>
            <a:picLocks noChangeAspect="1"/>
          </p:cNvPicPr>
          <p:nvPr/>
        </p:nvPicPr>
        <p:blipFill>
          <a:blip r:embed="rId3"/>
          <a:srcRect/>
          <a:stretch/>
        </p:blipFill>
        <p:spPr>
          <a:xfrm>
            <a:off x="2126124" y="3438693"/>
            <a:ext cx="1503680" cy="1828800"/>
          </a:xfrm>
          <a:prstGeom prst="rect">
            <a:avLst/>
          </a:prstGeom>
        </p:spPr>
      </p:pic>
      <p:pic>
        <p:nvPicPr>
          <p:cNvPr id="15" name="Picture 11">
            <a:extLst>
              <a:ext uri="{FF2B5EF4-FFF2-40B4-BE49-F238E27FC236}">
                <a16:creationId xmlns:a16="http://schemas.microsoft.com/office/drawing/2014/main" id="{9BBF24E2-4528-BBB3-1D79-8D33649EB470}"/>
              </a:ext>
            </a:extLst>
          </p:cNvPr>
          <p:cNvPicPr>
            <a:picLocks noChangeAspect="1"/>
          </p:cNvPicPr>
          <p:nvPr/>
        </p:nvPicPr>
        <p:blipFill>
          <a:blip r:embed="rId4"/>
          <a:srcRect/>
          <a:stretch/>
        </p:blipFill>
        <p:spPr>
          <a:xfrm>
            <a:off x="2126124" y="3438693"/>
            <a:ext cx="1503680" cy="1828800"/>
          </a:xfrm>
          <a:prstGeom prst="rect">
            <a:avLst/>
          </a:prstGeom>
        </p:spPr>
      </p:pic>
      <p:pic>
        <p:nvPicPr>
          <p:cNvPr id="16" name="Picture 15">
            <a:extLst>
              <a:ext uri="{FF2B5EF4-FFF2-40B4-BE49-F238E27FC236}">
                <a16:creationId xmlns:a16="http://schemas.microsoft.com/office/drawing/2014/main" id="{6DD3DDC3-DDD3-7095-243D-6BFEA1D30739}"/>
              </a:ext>
            </a:extLst>
          </p:cNvPr>
          <p:cNvPicPr>
            <a:picLocks noChangeAspect="1"/>
          </p:cNvPicPr>
          <p:nvPr/>
        </p:nvPicPr>
        <p:blipFill>
          <a:blip r:embed="rId5"/>
          <a:srcRect/>
          <a:stretch/>
        </p:blipFill>
        <p:spPr>
          <a:xfrm>
            <a:off x="2126124" y="3438693"/>
            <a:ext cx="1503680" cy="1828800"/>
          </a:xfrm>
          <a:prstGeom prst="rect">
            <a:avLst/>
          </a:prstGeom>
        </p:spPr>
      </p:pic>
      <p:sp>
        <p:nvSpPr>
          <p:cNvPr id="17" name="Rounded Rectangle 16">
            <a:extLst>
              <a:ext uri="{FF2B5EF4-FFF2-40B4-BE49-F238E27FC236}">
                <a16:creationId xmlns:a16="http://schemas.microsoft.com/office/drawing/2014/main" id="{9378C9FF-FF95-95B7-1373-D24CB2C60EDE}"/>
              </a:ext>
            </a:extLst>
          </p:cNvPr>
          <p:cNvSpPr/>
          <p:nvPr/>
        </p:nvSpPr>
        <p:spPr>
          <a:xfrm>
            <a:off x="2713259" y="4111544"/>
            <a:ext cx="249383" cy="976553"/>
          </a:xfrm>
          <a:prstGeom prst="roundRect">
            <a:avLst/>
          </a:prstGeom>
          <a:noFill/>
          <a:ln w="31750" cap="flat" cmpd="sng" algn="ctr">
            <a:solidFill>
              <a:schemeClr val="tx1"/>
            </a:solidFill>
            <a:prstDash val="solid"/>
          </a:ln>
          <a:effectLst/>
        </p:spPr>
        <p:txBody>
          <a:bodyPr lIns="0" tIns="0" rIns="0" bIns="0" rtlCol="0" anchor="ctr">
            <a:noAutofit/>
          </a:bodyPr>
          <a:lstStyle/>
          <a:p>
            <a:pPr marL="0" marR="0" lvl="0" indent="0" algn="ctr" defTabSz="1600847"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endParaRPr kumimoji="0" lang="en-US" sz="2000" b="1" i="0" u="none" strike="noStrike" kern="0" cap="none" spc="0" normalizeH="0" baseline="0" noProof="0" dirty="0">
              <a:ln>
                <a:noFill/>
              </a:ln>
              <a:solidFill>
                <a:srgbClr val="C00600"/>
              </a:solidFill>
              <a:effectLst/>
              <a:uLnTx/>
              <a:uFillTx/>
              <a:latin typeface="Calibri"/>
              <a:ea typeface="Calibri"/>
              <a:cs typeface="Calibri"/>
              <a:sym typeface="Calibri"/>
            </a:endParaRPr>
          </a:p>
        </p:txBody>
      </p:sp>
      <p:grpSp>
        <p:nvGrpSpPr>
          <p:cNvPr id="18" name="Group 17">
            <a:extLst>
              <a:ext uri="{FF2B5EF4-FFF2-40B4-BE49-F238E27FC236}">
                <a16:creationId xmlns:a16="http://schemas.microsoft.com/office/drawing/2014/main" id="{DF88A256-6039-848F-3172-FF680CFE1073}"/>
              </a:ext>
            </a:extLst>
          </p:cNvPr>
          <p:cNvGrpSpPr/>
          <p:nvPr/>
        </p:nvGrpSpPr>
        <p:grpSpPr>
          <a:xfrm>
            <a:off x="4022595" y="3721727"/>
            <a:ext cx="1922558" cy="1358966"/>
            <a:chOff x="2070968" y="4363555"/>
            <a:chExt cx="1922558" cy="1358966"/>
          </a:xfrm>
        </p:grpSpPr>
        <p:cxnSp>
          <p:nvCxnSpPr>
            <p:cNvPr id="19" name="Straight Arrow Connector 18">
              <a:extLst>
                <a:ext uri="{FF2B5EF4-FFF2-40B4-BE49-F238E27FC236}">
                  <a16:creationId xmlns:a16="http://schemas.microsoft.com/office/drawing/2014/main" id="{FC5CF902-5383-95B3-C8BB-7152B0AA886F}"/>
                </a:ext>
              </a:extLst>
            </p:cNvPr>
            <p:cNvCxnSpPr>
              <a:cxnSpLocks/>
            </p:cNvCxnSpPr>
            <p:nvPr/>
          </p:nvCxnSpPr>
          <p:spPr>
            <a:xfrm>
              <a:off x="2464984" y="5352290"/>
              <a:ext cx="152854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BF0194A-2DFE-DB6F-B86C-BFEF2A18643E}"/>
                </a:ext>
              </a:extLst>
            </p:cNvPr>
            <p:cNvCxnSpPr>
              <a:cxnSpLocks/>
            </p:cNvCxnSpPr>
            <p:nvPr/>
          </p:nvCxnSpPr>
          <p:spPr>
            <a:xfrm flipV="1">
              <a:off x="2464984" y="4506859"/>
              <a:ext cx="0" cy="8615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257A098-1A68-C0D5-1FC4-2F55D96BFC67}"/>
                </a:ext>
              </a:extLst>
            </p:cNvPr>
            <p:cNvSpPr txBox="1"/>
            <p:nvPr/>
          </p:nvSpPr>
          <p:spPr>
            <a:xfrm rot="16200000">
              <a:off x="1650795" y="4783728"/>
              <a:ext cx="1148123"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err="1">
                  <a:ln>
                    <a:noFill/>
                  </a:ln>
                  <a:solidFill>
                    <a:prstClr val="black"/>
                  </a:solidFill>
                  <a:effectLst/>
                  <a:uLnTx/>
                  <a:uFillTx/>
                  <a:latin typeface="Calibri"/>
                  <a:ea typeface="Calibri"/>
                  <a:cs typeface="Calibri"/>
                  <a:sym typeface="Calibri"/>
                </a:rPr>
                <a:t>pAmpere</a:t>
              </a:r>
              <a:endPar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22" name="TextBox 21">
              <a:extLst>
                <a:ext uri="{FF2B5EF4-FFF2-40B4-BE49-F238E27FC236}">
                  <a16:creationId xmlns:a16="http://schemas.microsoft.com/office/drawing/2014/main" id="{41F4E04F-0798-92B2-3DC8-A13E22408B19}"/>
                </a:ext>
              </a:extLst>
            </p:cNvPr>
            <p:cNvSpPr txBox="1"/>
            <p:nvPr/>
          </p:nvSpPr>
          <p:spPr>
            <a:xfrm>
              <a:off x="2925870" y="5414744"/>
              <a:ext cx="606770"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Time</a:t>
              </a:r>
            </a:p>
          </p:txBody>
        </p:sp>
      </p:grpSp>
      <p:grpSp>
        <p:nvGrpSpPr>
          <p:cNvPr id="23" name="Group 22">
            <a:extLst>
              <a:ext uri="{FF2B5EF4-FFF2-40B4-BE49-F238E27FC236}">
                <a16:creationId xmlns:a16="http://schemas.microsoft.com/office/drawing/2014/main" id="{231EC963-A85C-F9E3-384E-5741CAC42C24}"/>
              </a:ext>
            </a:extLst>
          </p:cNvPr>
          <p:cNvGrpSpPr/>
          <p:nvPr/>
        </p:nvGrpSpPr>
        <p:grpSpPr>
          <a:xfrm>
            <a:off x="5149781" y="3861376"/>
            <a:ext cx="795372" cy="599856"/>
            <a:chOff x="3331763" y="4503204"/>
            <a:chExt cx="795372" cy="599856"/>
          </a:xfrm>
        </p:grpSpPr>
        <p:cxnSp>
          <p:nvCxnSpPr>
            <p:cNvPr id="24" name="Straight Arrow Connector 23">
              <a:extLst>
                <a:ext uri="{FF2B5EF4-FFF2-40B4-BE49-F238E27FC236}">
                  <a16:creationId xmlns:a16="http://schemas.microsoft.com/office/drawing/2014/main" id="{D5A57F73-4808-EBCA-34B6-49C71D1DE147}"/>
                </a:ext>
              </a:extLst>
            </p:cNvPr>
            <p:cNvCxnSpPr>
              <a:cxnSpLocks/>
            </p:cNvCxnSpPr>
            <p:nvPr/>
          </p:nvCxnSpPr>
          <p:spPr>
            <a:xfrm>
              <a:off x="3381752" y="4746444"/>
              <a:ext cx="0" cy="356616"/>
            </a:xfrm>
            <a:prstGeom prst="straightConnector1">
              <a:avLst/>
            </a:prstGeom>
            <a:ln w="28575">
              <a:solidFill>
                <a:srgbClr val="C00800"/>
              </a:solidFill>
              <a:tailEnd type="none" w="med" len="med"/>
            </a:ln>
          </p:spPr>
          <p:style>
            <a:lnRef idx="1">
              <a:schemeClr val="accent1"/>
            </a:lnRef>
            <a:fillRef idx="0">
              <a:schemeClr val="accent1"/>
            </a:fillRef>
            <a:effectRef idx="0">
              <a:schemeClr val="accent1"/>
            </a:effectRef>
            <a:fontRef idx="minor">
              <a:schemeClr val="tx1"/>
            </a:fontRef>
          </p:style>
        </p:cxnSp>
        <p:pic>
          <p:nvPicPr>
            <p:cNvPr id="25" name="Graphic 24" descr="Heartbeat with solid fill">
              <a:extLst>
                <a:ext uri="{FF2B5EF4-FFF2-40B4-BE49-F238E27FC236}">
                  <a16:creationId xmlns:a16="http://schemas.microsoft.com/office/drawing/2014/main" id="{A8A6FD11-5CF4-B77D-0DA4-431187709EBD}"/>
                </a:ext>
              </a:extLst>
            </p:cNvPr>
            <p:cNvPicPr>
              <a:picLocks noChangeAspect="1"/>
            </p:cNvPicPr>
            <p:nvPr/>
          </p:nvPicPr>
          <p:blipFill>
            <a:blip r:embed="rId6"/>
            <a:srcRect/>
            <a:stretch/>
          </p:blipFill>
          <p:spPr>
            <a:xfrm>
              <a:off x="3331763" y="4503204"/>
              <a:ext cx="521864" cy="521864"/>
            </a:xfrm>
            <a:prstGeom prst="rect">
              <a:avLst/>
            </a:prstGeom>
          </p:spPr>
        </p:pic>
        <p:sp>
          <p:nvSpPr>
            <p:cNvPr id="26" name="TextBox 25">
              <a:extLst>
                <a:ext uri="{FF2B5EF4-FFF2-40B4-BE49-F238E27FC236}">
                  <a16:creationId xmlns:a16="http://schemas.microsoft.com/office/drawing/2014/main" id="{9CFA1FDE-CDDC-E0A1-F773-D97773017A3A}"/>
                </a:ext>
              </a:extLst>
            </p:cNvPr>
            <p:cNvSpPr txBox="1"/>
            <p:nvPr/>
          </p:nvSpPr>
          <p:spPr>
            <a:xfrm>
              <a:off x="3814225" y="4552386"/>
              <a:ext cx="312910"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a:t>
              </a:r>
            </a:p>
          </p:txBody>
        </p:sp>
      </p:grpSp>
      <p:grpSp>
        <p:nvGrpSpPr>
          <p:cNvPr id="27" name="Group 26">
            <a:extLst>
              <a:ext uri="{FF2B5EF4-FFF2-40B4-BE49-F238E27FC236}">
                <a16:creationId xmlns:a16="http://schemas.microsoft.com/office/drawing/2014/main" id="{1445CA87-548F-9166-10B2-01DBDB6307C6}"/>
              </a:ext>
            </a:extLst>
          </p:cNvPr>
          <p:cNvGrpSpPr/>
          <p:nvPr/>
        </p:nvGrpSpPr>
        <p:grpSpPr>
          <a:xfrm>
            <a:off x="4439863" y="4188598"/>
            <a:ext cx="802628" cy="521864"/>
            <a:chOff x="2297736" y="4830426"/>
            <a:chExt cx="802628" cy="521864"/>
          </a:xfrm>
        </p:grpSpPr>
        <p:pic>
          <p:nvPicPr>
            <p:cNvPr id="28" name="Graphic 27" descr="Heartbeat with solid fill">
              <a:extLst>
                <a:ext uri="{FF2B5EF4-FFF2-40B4-BE49-F238E27FC236}">
                  <a16:creationId xmlns:a16="http://schemas.microsoft.com/office/drawing/2014/main" id="{69EE64D3-771F-A66D-3E23-351B157146F0}"/>
                </a:ext>
              </a:extLst>
            </p:cNvPr>
            <p:cNvPicPr>
              <a:picLocks noChangeAspect="1"/>
            </p:cNvPicPr>
            <p:nvPr/>
          </p:nvPicPr>
          <p:blipFill>
            <a:blip r:embed="rId7"/>
            <a:srcRect/>
            <a:stretch/>
          </p:blipFill>
          <p:spPr>
            <a:xfrm>
              <a:off x="2578500" y="4830426"/>
              <a:ext cx="521864" cy="521864"/>
            </a:xfrm>
            <a:prstGeom prst="rect">
              <a:avLst/>
            </a:prstGeom>
          </p:spPr>
        </p:pic>
        <p:sp>
          <p:nvSpPr>
            <p:cNvPr id="29" name="TextBox 28">
              <a:extLst>
                <a:ext uri="{FF2B5EF4-FFF2-40B4-BE49-F238E27FC236}">
                  <a16:creationId xmlns:a16="http://schemas.microsoft.com/office/drawing/2014/main" id="{D767872E-A816-1BF1-59F5-FA8F257396FA}"/>
                </a:ext>
              </a:extLst>
            </p:cNvPr>
            <p:cNvSpPr txBox="1"/>
            <p:nvPr/>
          </p:nvSpPr>
          <p:spPr>
            <a:xfrm>
              <a:off x="2297736" y="4876254"/>
              <a:ext cx="312910"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a:t>
              </a:r>
            </a:p>
          </p:txBody>
        </p:sp>
      </p:grpSp>
      <p:grpSp>
        <p:nvGrpSpPr>
          <p:cNvPr id="30" name="Group 29">
            <a:extLst>
              <a:ext uri="{FF2B5EF4-FFF2-40B4-BE49-F238E27FC236}">
                <a16:creationId xmlns:a16="http://schemas.microsoft.com/office/drawing/2014/main" id="{9092E46E-9BCD-A0D5-7F5C-6A1A05025FF7}"/>
              </a:ext>
            </a:extLst>
          </p:cNvPr>
          <p:cNvGrpSpPr/>
          <p:nvPr/>
        </p:nvGrpSpPr>
        <p:grpSpPr>
          <a:xfrm>
            <a:off x="2310518" y="5097103"/>
            <a:ext cx="1052463" cy="649233"/>
            <a:chOff x="4001843" y="2825553"/>
            <a:chExt cx="1052463" cy="649233"/>
          </a:xfrm>
        </p:grpSpPr>
        <p:sp>
          <p:nvSpPr>
            <p:cNvPr id="31" name="Rounded Rectangle 30">
              <a:extLst>
                <a:ext uri="{FF2B5EF4-FFF2-40B4-BE49-F238E27FC236}">
                  <a16:creationId xmlns:a16="http://schemas.microsoft.com/office/drawing/2014/main" id="{A4F0090C-4E5E-0168-3D28-655043DE84D8}"/>
                </a:ext>
              </a:extLst>
            </p:cNvPr>
            <p:cNvSpPr/>
            <p:nvPr/>
          </p:nvSpPr>
          <p:spPr>
            <a:xfrm>
              <a:off x="4001843" y="3163890"/>
              <a:ext cx="1052463" cy="310896"/>
            </a:xfrm>
            <a:prstGeom prst="roundRect">
              <a:avLst/>
            </a:prstGeom>
            <a:noFill/>
            <a:ln w="12700" cap="flat" cmpd="sng" algn="ctr">
              <a:noFill/>
              <a:prstDash val="solid"/>
            </a:ln>
            <a:effectLst/>
          </p:spPr>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0" cap="none" spc="0" normalizeH="0" baseline="0" noProof="0" dirty="0">
                  <a:ln>
                    <a:noFill/>
                  </a:ln>
                  <a:solidFill>
                    <a:srgbClr val="C00000"/>
                  </a:solidFill>
                  <a:effectLst/>
                  <a:uLnTx/>
                  <a:uFillTx/>
                  <a:latin typeface="Calibri"/>
                  <a:ea typeface="Calibri"/>
                  <a:cs typeface="Calibri"/>
                  <a:sym typeface="Calibri"/>
                </a:rPr>
                <a:t>6</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rPr>
                <a:t>-mer</a:t>
              </a:r>
              <a:endParaRPr kumimoji="0" lang="en-CH"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32" name="Straight Arrow Connector 31">
              <a:extLst>
                <a:ext uri="{FF2B5EF4-FFF2-40B4-BE49-F238E27FC236}">
                  <a16:creationId xmlns:a16="http://schemas.microsoft.com/office/drawing/2014/main" id="{04AEB247-C1FE-3CBA-5135-4AFE618E0FC4}"/>
                </a:ext>
              </a:extLst>
            </p:cNvPr>
            <p:cNvCxnSpPr>
              <a:cxnSpLocks/>
            </p:cNvCxnSpPr>
            <p:nvPr/>
          </p:nvCxnSpPr>
          <p:spPr>
            <a:xfrm flipV="1">
              <a:off x="4528074" y="2825553"/>
              <a:ext cx="0" cy="321379"/>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A5A14358-9EDD-D7E4-765C-6BA642C3C4A6}"/>
              </a:ext>
            </a:extLst>
          </p:cNvPr>
          <p:cNvGrpSpPr/>
          <p:nvPr/>
        </p:nvGrpSpPr>
        <p:grpSpPr>
          <a:xfrm>
            <a:off x="8537334" y="3884874"/>
            <a:ext cx="1528542" cy="865169"/>
            <a:chOff x="7013334" y="4387792"/>
            <a:chExt cx="1528542" cy="865169"/>
          </a:xfrm>
        </p:grpSpPr>
        <p:grpSp>
          <p:nvGrpSpPr>
            <p:cNvPr id="34" name="Group 33">
              <a:extLst>
                <a:ext uri="{FF2B5EF4-FFF2-40B4-BE49-F238E27FC236}">
                  <a16:creationId xmlns:a16="http://schemas.microsoft.com/office/drawing/2014/main" id="{8A3B40D0-6903-822E-3F26-F41EBD73C0DC}"/>
                </a:ext>
              </a:extLst>
            </p:cNvPr>
            <p:cNvGrpSpPr/>
            <p:nvPr/>
          </p:nvGrpSpPr>
          <p:grpSpPr>
            <a:xfrm>
              <a:off x="7013334" y="4387792"/>
              <a:ext cx="1528542" cy="865169"/>
              <a:chOff x="6931103" y="4984067"/>
              <a:chExt cx="1528542" cy="865169"/>
            </a:xfrm>
          </p:grpSpPr>
          <p:grpSp>
            <p:nvGrpSpPr>
              <p:cNvPr id="38" name="Group 37">
                <a:extLst>
                  <a:ext uri="{FF2B5EF4-FFF2-40B4-BE49-F238E27FC236}">
                    <a16:creationId xmlns:a16="http://schemas.microsoft.com/office/drawing/2014/main" id="{A7FEBD67-2E05-B439-0B4C-56DC9BE48C66}"/>
                  </a:ext>
                </a:extLst>
              </p:cNvPr>
              <p:cNvGrpSpPr/>
              <p:nvPr/>
            </p:nvGrpSpPr>
            <p:grpSpPr>
              <a:xfrm>
                <a:off x="6931103" y="4987722"/>
                <a:ext cx="1528542" cy="861514"/>
                <a:chOff x="2464984" y="4506859"/>
                <a:chExt cx="1528542" cy="861514"/>
              </a:xfrm>
            </p:grpSpPr>
            <p:cxnSp>
              <p:nvCxnSpPr>
                <p:cNvPr id="46" name="Straight Arrow Connector 45">
                  <a:extLst>
                    <a:ext uri="{FF2B5EF4-FFF2-40B4-BE49-F238E27FC236}">
                      <a16:creationId xmlns:a16="http://schemas.microsoft.com/office/drawing/2014/main" id="{56CC4AB7-AF40-AA95-0924-DF26679F33D9}"/>
                    </a:ext>
                  </a:extLst>
                </p:cNvPr>
                <p:cNvCxnSpPr>
                  <a:cxnSpLocks/>
                </p:cNvCxnSpPr>
                <p:nvPr/>
              </p:nvCxnSpPr>
              <p:spPr>
                <a:xfrm>
                  <a:off x="2464984" y="5352290"/>
                  <a:ext cx="152854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A2FCBAAE-3671-D74E-DA00-E76430D3658E}"/>
                    </a:ext>
                  </a:extLst>
                </p:cNvPr>
                <p:cNvCxnSpPr>
                  <a:cxnSpLocks/>
                </p:cNvCxnSpPr>
                <p:nvPr/>
              </p:nvCxnSpPr>
              <p:spPr>
                <a:xfrm flipV="1">
                  <a:off x="2464984" y="4506859"/>
                  <a:ext cx="0" cy="8615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6013E019-A162-3C39-40FC-47AF46AC762A}"/>
                  </a:ext>
                </a:extLst>
              </p:cNvPr>
              <p:cNvGrpSpPr/>
              <p:nvPr/>
            </p:nvGrpSpPr>
            <p:grpSpPr>
              <a:xfrm>
                <a:off x="7664273" y="4984067"/>
                <a:ext cx="795372" cy="599856"/>
                <a:chOff x="3331763" y="4503204"/>
                <a:chExt cx="795372" cy="599856"/>
              </a:xfrm>
            </p:grpSpPr>
            <p:cxnSp>
              <p:nvCxnSpPr>
                <p:cNvPr id="43" name="Straight Arrow Connector 42">
                  <a:extLst>
                    <a:ext uri="{FF2B5EF4-FFF2-40B4-BE49-F238E27FC236}">
                      <a16:creationId xmlns:a16="http://schemas.microsoft.com/office/drawing/2014/main" id="{33C0F8CE-28FD-77EF-05C9-5DD8D4258D91}"/>
                    </a:ext>
                  </a:extLst>
                </p:cNvPr>
                <p:cNvCxnSpPr>
                  <a:cxnSpLocks/>
                </p:cNvCxnSpPr>
                <p:nvPr/>
              </p:nvCxnSpPr>
              <p:spPr>
                <a:xfrm>
                  <a:off x="3381752" y="4746444"/>
                  <a:ext cx="0" cy="356616"/>
                </a:xfrm>
                <a:prstGeom prst="straightConnector1">
                  <a:avLst/>
                </a:prstGeom>
                <a:ln w="28575">
                  <a:solidFill>
                    <a:srgbClr val="C00800"/>
                  </a:solidFill>
                  <a:tailEnd type="none" w="med" len="med"/>
                </a:ln>
              </p:spPr>
              <p:style>
                <a:lnRef idx="1">
                  <a:schemeClr val="accent1"/>
                </a:lnRef>
                <a:fillRef idx="0">
                  <a:schemeClr val="accent1"/>
                </a:fillRef>
                <a:effectRef idx="0">
                  <a:schemeClr val="accent1"/>
                </a:effectRef>
                <a:fontRef idx="minor">
                  <a:schemeClr val="tx1"/>
                </a:fontRef>
              </p:style>
            </p:cxnSp>
            <p:pic>
              <p:nvPicPr>
                <p:cNvPr id="44" name="Graphic 43" descr="Heartbeat with solid fill">
                  <a:extLst>
                    <a:ext uri="{FF2B5EF4-FFF2-40B4-BE49-F238E27FC236}">
                      <a16:creationId xmlns:a16="http://schemas.microsoft.com/office/drawing/2014/main" id="{EFC7B8BC-3DED-79EF-255C-701C3BE9D4DF}"/>
                    </a:ext>
                  </a:extLst>
                </p:cNvPr>
                <p:cNvPicPr>
                  <a:picLocks noChangeAspect="1"/>
                </p:cNvPicPr>
                <p:nvPr/>
              </p:nvPicPr>
              <p:blipFill>
                <a:blip r:embed="rId6"/>
                <a:srcRect/>
                <a:stretch/>
              </p:blipFill>
              <p:spPr>
                <a:xfrm>
                  <a:off x="3331763" y="4503204"/>
                  <a:ext cx="521864" cy="521864"/>
                </a:xfrm>
                <a:prstGeom prst="rect">
                  <a:avLst/>
                </a:prstGeom>
              </p:spPr>
            </p:pic>
            <p:sp>
              <p:nvSpPr>
                <p:cNvPr id="45" name="TextBox 44">
                  <a:extLst>
                    <a:ext uri="{FF2B5EF4-FFF2-40B4-BE49-F238E27FC236}">
                      <a16:creationId xmlns:a16="http://schemas.microsoft.com/office/drawing/2014/main" id="{1D348973-F29B-7E22-A7CA-32E430F99126}"/>
                    </a:ext>
                  </a:extLst>
                </p:cNvPr>
                <p:cNvSpPr txBox="1"/>
                <p:nvPr/>
              </p:nvSpPr>
              <p:spPr>
                <a:xfrm>
                  <a:off x="3814225" y="4552386"/>
                  <a:ext cx="312910"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a:t>
                  </a:r>
                </a:p>
              </p:txBody>
            </p:sp>
          </p:grpSp>
          <p:grpSp>
            <p:nvGrpSpPr>
              <p:cNvPr id="40" name="Group 39">
                <a:extLst>
                  <a:ext uri="{FF2B5EF4-FFF2-40B4-BE49-F238E27FC236}">
                    <a16:creationId xmlns:a16="http://schemas.microsoft.com/office/drawing/2014/main" id="{785C3246-0FC4-9921-CA2A-4722D307B7F6}"/>
                  </a:ext>
                </a:extLst>
              </p:cNvPr>
              <p:cNvGrpSpPr/>
              <p:nvPr/>
            </p:nvGrpSpPr>
            <p:grpSpPr>
              <a:xfrm>
                <a:off x="6954355" y="5311289"/>
                <a:ext cx="802628" cy="521864"/>
                <a:chOff x="2297736" y="4830426"/>
                <a:chExt cx="802628" cy="521864"/>
              </a:xfrm>
            </p:grpSpPr>
            <p:pic>
              <p:nvPicPr>
                <p:cNvPr id="41" name="Graphic 40" descr="Heartbeat with solid fill">
                  <a:extLst>
                    <a:ext uri="{FF2B5EF4-FFF2-40B4-BE49-F238E27FC236}">
                      <a16:creationId xmlns:a16="http://schemas.microsoft.com/office/drawing/2014/main" id="{B47121EB-AE06-5243-C032-11F214BE524F}"/>
                    </a:ext>
                  </a:extLst>
                </p:cNvPr>
                <p:cNvPicPr>
                  <a:picLocks noChangeAspect="1"/>
                </p:cNvPicPr>
                <p:nvPr/>
              </p:nvPicPr>
              <p:blipFill>
                <a:blip r:embed="rId7"/>
                <a:srcRect/>
                <a:stretch/>
              </p:blipFill>
              <p:spPr>
                <a:xfrm>
                  <a:off x="2578500" y="4830426"/>
                  <a:ext cx="521864" cy="521864"/>
                </a:xfrm>
                <a:prstGeom prst="rect">
                  <a:avLst/>
                </a:prstGeom>
              </p:spPr>
            </p:pic>
            <p:sp>
              <p:nvSpPr>
                <p:cNvPr id="42" name="TextBox 41">
                  <a:extLst>
                    <a:ext uri="{FF2B5EF4-FFF2-40B4-BE49-F238E27FC236}">
                      <a16:creationId xmlns:a16="http://schemas.microsoft.com/office/drawing/2014/main" id="{9E3DCF55-6F70-3860-D9B2-744DEC7EE0E6}"/>
                    </a:ext>
                  </a:extLst>
                </p:cNvPr>
                <p:cNvSpPr txBox="1"/>
                <p:nvPr/>
              </p:nvSpPr>
              <p:spPr>
                <a:xfrm>
                  <a:off x="2297736" y="4876254"/>
                  <a:ext cx="312910"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2000" b="0" i="0" u="none" strike="noStrike" kern="1200" cap="none" spc="0" normalizeH="0" baseline="0" noProof="0" dirty="0">
                      <a:ln>
                        <a:noFill/>
                      </a:ln>
                      <a:solidFill>
                        <a:prstClr val="black"/>
                      </a:solidFill>
                      <a:effectLst/>
                      <a:uLnTx/>
                      <a:uFillTx/>
                      <a:latin typeface="Calibri"/>
                      <a:ea typeface="Calibri"/>
                      <a:cs typeface="Calibri"/>
                      <a:sym typeface="Calibri"/>
                    </a:rPr>
                    <a:t>…</a:t>
                  </a:r>
                </a:p>
              </p:txBody>
            </p:sp>
          </p:grpSp>
        </p:grpSp>
        <p:cxnSp>
          <p:nvCxnSpPr>
            <p:cNvPr id="35" name="Straight Connector 34">
              <a:extLst>
                <a:ext uri="{FF2B5EF4-FFF2-40B4-BE49-F238E27FC236}">
                  <a16:creationId xmlns:a16="http://schemas.microsoft.com/office/drawing/2014/main" id="{30C2B547-0B60-644E-211F-B3515B20981A}"/>
                </a:ext>
              </a:extLst>
            </p:cNvPr>
            <p:cNvCxnSpPr>
              <a:cxnSpLocks/>
            </p:cNvCxnSpPr>
            <p:nvPr/>
          </p:nvCxnSpPr>
          <p:spPr>
            <a:xfrm>
              <a:off x="7796493" y="4389146"/>
              <a:ext cx="0" cy="822960"/>
            </a:xfrm>
            <a:prstGeom prst="line">
              <a:avLst/>
            </a:prstGeom>
            <a:noFill/>
            <a:ln w="31750" cap="flat" cmpd="sng" algn="ctr">
              <a:solidFill>
                <a:srgbClr val="4473C4"/>
              </a:solidFill>
              <a:prstDash val="dash"/>
              <a:miter lim="800000"/>
              <a:tailEnd type="none"/>
            </a:ln>
            <a:effectLst/>
          </p:spPr>
        </p:cxnSp>
        <p:cxnSp>
          <p:nvCxnSpPr>
            <p:cNvPr id="36" name="Straight Connector 35">
              <a:extLst>
                <a:ext uri="{FF2B5EF4-FFF2-40B4-BE49-F238E27FC236}">
                  <a16:creationId xmlns:a16="http://schemas.microsoft.com/office/drawing/2014/main" id="{40F92787-D93A-0D66-9996-504F6AFBA700}"/>
                </a:ext>
              </a:extLst>
            </p:cNvPr>
            <p:cNvCxnSpPr>
              <a:cxnSpLocks/>
            </p:cNvCxnSpPr>
            <p:nvPr/>
          </p:nvCxnSpPr>
          <p:spPr>
            <a:xfrm>
              <a:off x="7354206" y="4389146"/>
              <a:ext cx="0" cy="822960"/>
            </a:xfrm>
            <a:prstGeom prst="line">
              <a:avLst/>
            </a:prstGeom>
            <a:noFill/>
            <a:ln w="31750" cap="flat" cmpd="sng" algn="ctr">
              <a:solidFill>
                <a:srgbClr val="4473C4"/>
              </a:solidFill>
              <a:prstDash val="dash"/>
              <a:miter lim="800000"/>
              <a:tailEnd type="none"/>
            </a:ln>
            <a:effectLst/>
          </p:spPr>
        </p:cxnSp>
        <p:cxnSp>
          <p:nvCxnSpPr>
            <p:cNvPr id="37" name="Straight Connector 36">
              <a:extLst>
                <a:ext uri="{FF2B5EF4-FFF2-40B4-BE49-F238E27FC236}">
                  <a16:creationId xmlns:a16="http://schemas.microsoft.com/office/drawing/2014/main" id="{570333DB-C201-D4E2-931D-9307AA40F814}"/>
                </a:ext>
              </a:extLst>
            </p:cNvPr>
            <p:cNvCxnSpPr>
              <a:cxnSpLocks/>
            </p:cNvCxnSpPr>
            <p:nvPr/>
          </p:nvCxnSpPr>
          <p:spPr>
            <a:xfrm>
              <a:off x="8221873" y="4389146"/>
              <a:ext cx="0" cy="822960"/>
            </a:xfrm>
            <a:prstGeom prst="line">
              <a:avLst/>
            </a:prstGeom>
            <a:noFill/>
            <a:ln w="31750" cap="flat" cmpd="sng" algn="ctr">
              <a:solidFill>
                <a:srgbClr val="4473C4"/>
              </a:solidFill>
              <a:prstDash val="dash"/>
              <a:miter lim="800000"/>
              <a:tailEnd type="none"/>
            </a:ln>
            <a:effectLst/>
          </p:spPr>
        </p:cxnSp>
      </p:grpSp>
      <p:grpSp>
        <p:nvGrpSpPr>
          <p:cNvPr id="48" name="Group 47">
            <a:extLst>
              <a:ext uri="{FF2B5EF4-FFF2-40B4-BE49-F238E27FC236}">
                <a16:creationId xmlns:a16="http://schemas.microsoft.com/office/drawing/2014/main" id="{F1BD47D0-C5FE-CC8B-1039-EE80DB444E49}"/>
              </a:ext>
            </a:extLst>
          </p:cNvPr>
          <p:cNvGrpSpPr/>
          <p:nvPr/>
        </p:nvGrpSpPr>
        <p:grpSpPr>
          <a:xfrm>
            <a:off x="8449615" y="4612228"/>
            <a:ext cx="743073" cy="822401"/>
            <a:chOff x="6925613" y="5115146"/>
            <a:chExt cx="743073" cy="822401"/>
          </a:xfrm>
        </p:grpSpPr>
        <p:cxnSp>
          <p:nvCxnSpPr>
            <p:cNvPr id="49" name="Straight Arrow Connector 48">
              <a:extLst>
                <a:ext uri="{FF2B5EF4-FFF2-40B4-BE49-F238E27FC236}">
                  <a16:creationId xmlns:a16="http://schemas.microsoft.com/office/drawing/2014/main" id="{14833CDC-A833-F6B7-C9AD-85376E1C5FE0}"/>
                </a:ext>
              </a:extLst>
            </p:cNvPr>
            <p:cNvCxnSpPr>
              <a:cxnSpLocks/>
            </p:cNvCxnSpPr>
            <p:nvPr/>
          </p:nvCxnSpPr>
          <p:spPr>
            <a:xfrm flipV="1">
              <a:off x="7549645" y="5115146"/>
              <a:ext cx="0" cy="321379"/>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B04C0CCF-EA00-A674-C0C5-8F6B8E9C723B}"/>
                </a:ext>
              </a:extLst>
            </p:cNvPr>
            <p:cNvGrpSpPr/>
            <p:nvPr/>
          </p:nvGrpSpPr>
          <p:grpSpPr>
            <a:xfrm>
              <a:off x="6925613" y="5441985"/>
              <a:ext cx="743073" cy="495562"/>
              <a:chOff x="6925613" y="5441985"/>
              <a:chExt cx="743073" cy="495562"/>
            </a:xfrm>
          </p:grpSpPr>
          <p:sp>
            <p:nvSpPr>
              <p:cNvPr id="51" name="Rounded Rectangle 50">
                <a:extLst>
                  <a:ext uri="{FF2B5EF4-FFF2-40B4-BE49-F238E27FC236}">
                    <a16:creationId xmlns:a16="http://schemas.microsoft.com/office/drawing/2014/main" id="{AB35BF8C-C610-E977-766C-293E12A1A84E}"/>
                  </a:ext>
                </a:extLst>
              </p:cNvPr>
              <p:cNvSpPr/>
              <p:nvPr/>
            </p:nvSpPr>
            <p:spPr>
              <a:xfrm>
                <a:off x="6925613" y="5441985"/>
                <a:ext cx="743073" cy="310896"/>
              </a:xfrm>
              <a:prstGeom prst="roundRect">
                <a:avLst/>
              </a:prstGeom>
              <a:ln/>
            </p:spPr>
            <p:style>
              <a:lnRef idx="2">
                <a:schemeClr val="dk1"/>
              </a:lnRef>
              <a:fillRef idx="1">
                <a:schemeClr val="lt1"/>
              </a:fillRef>
              <a:effectRef idx="0">
                <a:schemeClr val="dk1"/>
              </a:effectRef>
              <a:fontRef idx="minor">
                <a:schemeClr val="dk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800" b="0" i="0" u="none" strike="noStrike" kern="0" cap="none" spc="0" normalizeH="0" baseline="0" noProof="0" dirty="0">
                    <a:ln>
                      <a:noFill/>
                    </a:ln>
                    <a:solidFill>
                      <a:srgbClr val="000000"/>
                    </a:solidFill>
                    <a:effectLst/>
                    <a:uLnTx/>
                    <a:uFillTx/>
                    <a:latin typeface="PT Mono"/>
                    <a:ea typeface="PT Mono"/>
                    <a:cs typeface="PT Mono"/>
                    <a:sym typeface="PT Mono"/>
                  </a:rPr>
                  <a:t>-0.06</a:t>
                </a:r>
                <a:endParaRPr kumimoji="0" lang="en-CH" sz="1800" b="0" i="0" u="none" strike="noStrike" kern="0" cap="none" spc="0" normalizeH="0" baseline="0" noProof="0" dirty="0">
                  <a:ln>
                    <a:noFill/>
                  </a:ln>
                  <a:solidFill>
                    <a:srgbClr val="000000"/>
                  </a:solidFill>
                  <a:effectLst/>
                  <a:uLnTx/>
                  <a:uFillTx/>
                  <a:latin typeface="PT Mono"/>
                  <a:ea typeface="PT Mono"/>
                  <a:cs typeface="PT Mono"/>
                  <a:sym typeface="PT Mono"/>
                </a:endParaRPr>
              </a:p>
            </p:txBody>
          </p:sp>
          <p:sp>
            <p:nvSpPr>
              <p:cNvPr id="52" name="TextBox 51">
                <a:extLst>
                  <a:ext uri="{FF2B5EF4-FFF2-40B4-BE49-F238E27FC236}">
                    <a16:creationId xmlns:a16="http://schemas.microsoft.com/office/drawing/2014/main" id="{A83C1EC3-F7E3-A67F-4B21-C9F7B7DB16AA}"/>
                  </a:ext>
                </a:extLst>
              </p:cNvPr>
              <p:cNvSpPr txBox="1"/>
              <p:nvPr/>
            </p:nvSpPr>
            <p:spPr>
              <a:xfrm>
                <a:off x="6982931" y="5752881"/>
                <a:ext cx="628435" cy="184666"/>
              </a:xfrm>
              <a:prstGeom prst="rect">
                <a:avLst/>
              </a:prstGeom>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US" sz="1200" b="0" i="0" u="none" strike="noStrike" kern="1200" cap="none" spc="0" normalizeH="0" baseline="0" noProof="0" dirty="0">
                    <a:ln>
                      <a:noFill/>
                    </a:ln>
                    <a:solidFill>
                      <a:srgbClr val="C00000"/>
                    </a:solidFill>
                    <a:effectLst/>
                    <a:uLnTx/>
                    <a:uFillTx/>
                    <a:latin typeface="PT Mono"/>
                    <a:ea typeface="PT Mono"/>
                    <a:cs typeface="PT Mono"/>
                    <a:sym typeface="PT Mono"/>
                  </a:rPr>
                  <a:t>TGCGT</a:t>
                </a:r>
                <a:r>
                  <a:rPr kumimoji="0" lang="en-US" sz="1200" b="0" i="0" u="none" strike="noStrike" kern="1200" cap="none" spc="0" normalizeH="0" baseline="0" noProof="0" dirty="0">
                    <a:ln>
                      <a:noFill/>
                    </a:ln>
                    <a:solidFill>
                      <a:prstClr val="black"/>
                    </a:solidFill>
                    <a:effectLst/>
                    <a:uLnTx/>
                    <a:uFillTx/>
                    <a:latin typeface="PT Mono"/>
                    <a:ea typeface="PT Mono"/>
                    <a:cs typeface="PT Mono"/>
                    <a:sym typeface="PT Mono"/>
                  </a:rPr>
                  <a:t>C</a:t>
                </a:r>
              </a:p>
            </p:txBody>
          </p:sp>
        </p:grpSp>
      </p:grpSp>
      <p:grpSp>
        <p:nvGrpSpPr>
          <p:cNvPr id="53" name="Group 52">
            <a:extLst>
              <a:ext uri="{FF2B5EF4-FFF2-40B4-BE49-F238E27FC236}">
                <a16:creationId xmlns:a16="http://schemas.microsoft.com/office/drawing/2014/main" id="{762ADE41-EC8F-C44F-0000-BC9E9107029A}"/>
              </a:ext>
            </a:extLst>
          </p:cNvPr>
          <p:cNvGrpSpPr/>
          <p:nvPr/>
        </p:nvGrpSpPr>
        <p:grpSpPr>
          <a:xfrm>
            <a:off x="9372032" y="4291185"/>
            <a:ext cx="725864" cy="1143442"/>
            <a:chOff x="7848032" y="4794105"/>
            <a:chExt cx="725864" cy="1143442"/>
          </a:xfrm>
        </p:grpSpPr>
        <p:cxnSp>
          <p:nvCxnSpPr>
            <p:cNvPr id="54" name="Straight Arrow Connector 53">
              <a:extLst>
                <a:ext uri="{FF2B5EF4-FFF2-40B4-BE49-F238E27FC236}">
                  <a16:creationId xmlns:a16="http://schemas.microsoft.com/office/drawing/2014/main" id="{ED659E25-BBEA-DBBA-6653-0D1523D8721B}"/>
                </a:ext>
              </a:extLst>
            </p:cNvPr>
            <p:cNvCxnSpPr>
              <a:cxnSpLocks/>
            </p:cNvCxnSpPr>
            <p:nvPr/>
          </p:nvCxnSpPr>
          <p:spPr>
            <a:xfrm flipV="1">
              <a:off x="7981966" y="4794105"/>
              <a:ext cx="0" cy="64242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64A283B7-7A45-7E79-62CD-3F6E0FD2C380}"/>
                </a:ext>
              </a:extLst>
            </p:cNvPr>
            <p:cNvGrpSpPr/>
            <p:nvPr/>
          </p:nvGrpSpPr>
          <p:grpSpPr>
            <a:xfrm>
              <a:off x="7848032" y="5441985"/>
              <a:ext cx="725864" cy="495562"/>
              <a:chOff x="7848032" y="5441985"/>
              <a:chExt cx="725864" cy="495562"/>
            </a:xfrm>
          </p:grpSpPr>
          <p:sp>
            <p:nvSpPr>
              <p:cNvPr id="56" name="Rounded Rectangle 55">
                <a:extLst>
                  <a:ext uri="{FF2B5EF4-FFF2-40B4-BE49-F238E27FC236}">
                    <a16:creationId xmlns:a16="http://schemas.microsoft.com/office/drawing/2014/main" id="{ACCB4C4E-AAD8-9AB5-008B-01BC2FC7164B}"/>
                  </a:ext>
                </a:extLst>
              </p:cNvPr>
              <p:cNvSpPr/>
              <p:nvPr/>
            </p:nvSpPr>
            <p:spPr>
              <a:xfrm>
                <a:off x="7848032" y="5441985"/>
                <a:ext cx="725864" cy="310896"/>
              </a:xfrm>
              <a:prstGeom prst="roundRect">
                <a:avLst/>
              </a:prstGeom>
              <a:ln/>
            </p:spPr>
            <p:style>
              <a:lnRef idx="2">
                <a:schemeClr val="dk1"/>
              </a:lnRef>
              <a:fillRef idx="1">
                <a:schemeClr val="lt1"/>
              </a:fillRef>
              <a:effectRef idx="0">
                <a:schemeClr val="dk1"/>
              </a:effectRef>
              <a:fontRef idx="minor">
                <a:schemeClr val="dk1"/>
              </a:fontRef>
            </p:style>
            <p:txBody>
              <a:bodyPr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Calibri"/>
                    <a:ea typeface="Calibri"/>
                    <a:cs typeface="Calibri"/>
                    <a:sym typeface="Calibri"/>
                  </a:defRPr>
                </a:pPr>
                <a:r>
                  <a:rPr kumimoji="0" lang="en-US" sz="1800" b="0" i="0" u="none" strike="noStrike" kern="0" cap="none" spc="0" normalizeH="0" baseline="0" noProof="0" dirty="0">
                    <a:ln>
                      <a:noFill/>
                    </a:ln>
                    <a:solidFill>
                      <a:srgbClr val="C00000"/>
                    </a:solidFill>
                    <a:effectLst/>
                    <a:uLnTx/>
                    <a:uFillTx/>
                    <a:latin typeface="PT Mono"/>
                    <a:ea typeface="PT Mono"/>
                    <a:cs typeface="PT Mono"/>
                    <a:sym typeface="PT Mono"/>
                  </a:rPr>
                  <a:t>-0.22</a:t>
                </a:r>
                <a:endParaRPr kumimoji="0" lang="en-CH" sz="1800" b="0" i="0" u="none" strike="noStrike" kern="0" cap="none" spc="0" normalizeH="0" baseline="0" noProof="0" dirty="0">
                  <a:ln>
                    <a:noFill/>
                  </a:ln>
                  <a:solidFill>
                    <a:srgbClr val="C00000"/>
                  </a:solidFill>
                  <a:effectLst/>
                  <a:uLnTx/>
                  <a:uFillTx/>
                  <a:latin typeface="PT Mono"/>
                  <a:ea typeface="PT Mono"/>
                  <a:cs typeface="PT Mono"/>
                  <a:sym typeface="PT Mono"/>
                </a:endParaRPr>
              </a:p>
            </p:txBody>
          </p:sp>
          <p:sp>
            <p:nvSpPr>
              <p:cNvPr id="57" name="TextBox 56">
                <a:extLst>
                  <a:ext uri="{FF2B5EF4-FFF2-40B4-BE49-F238E27FC236}">
                    <a16:creationId xmlns:a16="http://schemas.microsoft.com/office/drawing/2014/main" id="{7ED94D0A-1E9E-8ECA-107E-6121E1868FC5}"/>
                  </a:ext>
                </a:extLst>
              </p:cNvPr>
              <p:cNvSpPr txBox="1"/>
              <p:nvPr/>
            </p:nvSpPr>
            <p:spPr>
              <a:xfrm>
                <a:off x="7888842" y="5752881"/>
                <a:ext cx="628435" cy="184666"/>
              </a:xfrm>
              <a:prstGeom prst="rect">
                <a:avLst/>
              </a:prstGeom>
            </p:spPr>
            <p:style>
              <a:lnRef idx="2">
                <a:schemeClr val="dk1"/>
              </a:lnRef>
              <a:fillRef idx="1">
                <a:schemeClr val="lt1"/>
              </a:fillRef>
              <a:effectRef idx="0">
                <a:schemeClr val="dk1"/>
              </a:effectRef>
              <a:fontRef idx="minor">
                <a:schemeClr val="dk1"/>
              </a:fontRef>
            </p:style>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PT Mono"/>
                    <a:ea typeface="PT Mono"/>
                    <a:cs typeface="PT Mono"/>
                    <a:sym typeface="PT Mono"/>
                  </a:defRPr>
                </a:pPr>
                <a:r>
                  <a:rPr kumimoji="0" lang="en-US" sz="1200" b="0" i="0" u="none" strike="noStrike" kern="1200" cap="none" spc="0" normalizeH="0" baseline="0" noProof="0" dirty="0">
                    <a:ln>
                      <a:noFill/>
                    </a:ln>
                    <a:solidFill>
                      <a:prstClr val="black"/>
                    </a:solidFill>
                    <a:effectLst/>
                    <a:uLnTx/>
                    <a:uFillTx/>
                    <a:latin typeface="PT Mono"/>
                    <a:ea typeface="PT Mono"/>
                    <a:cs typeface="PT Mono"/>
                    <a:sym typeface="PT Mono"/>
                  </a:rPr>
                  <a:t>A</a:t>
                </a:r>
                <a:r>
                  <a:rPr kumimoji="0" lang="en-US" sz="1200" b="0" i="0" u="none" strike="noStrike" kern="1200" cap="none" spc="0" normalizeH="0" baseline="0" noProof="0" dirty="0">
                    <a:ln>
                      <a:noFill/>
                    </a:ln>
                    <a:solidFill>
                      <a:srgbClr val="C00000"/>
                    </a:solidFill>
                    <a:effectLst/>
                    <a:uLnTx/>
                    <a:uFillTx/>
                    <a:latin typeface="PT Mono"/>
                    <a:ea typeface="PT Mono"/>
                    <a:cs typeface="PT Mono"/>
                    <a:sym typeface="PT Mono"/>
                  </a:rPr>
                  <a:t>TGCGT</a:t>
                </a:r>
              </a:p>
            </p:txBody>
          </p:sp>
        </p:grpSp>
      </p:grpSp>
      <p:cxnSp>
        <p:nvCxnSpPr>
          <p:cNvPr id="58" name="Straight Connector 57">
            <a:extLst>
              <a:ext uri="{FF2B5EF4-FFF2-40B4-BE49-F238E27FC236}">
                <a16:creationId xmlns:a16="http://schemas.microsoft.com/office/drawing/2014/main" id="{3D5563CA-FC17-F4D6-A870-40CFCB25C800}"/>
              </a:ext>
            </a:extLst>
          </p:cNvPr>
          <p:cNvCxnSpPr>
            <a:cxnSpLocks/>
          </p:cNvCxnSpPr>
          <p:nvPr/>
        </p:nvCxnSpPr>
        <p:spPr>
          <a:xfrm>
            <a:off x="3477633" y="4313527"/>
            <a:ext cx="455544" cy="0"/>
          </a:xfrm>
          <a:prstGeom prst="line">
            <a:avLst/>
          </a:prstGeom>
          <a:noFill/>
          <a:ln w="28575" cap="flat" cmpd="sng" algn="ctr">
            <a:solidFill>
              <a:sysClr val="windowText" lastClr="000000"/>
            </a:solidFill>
            <a:prstDash val="solid"/>
            <a:miter lim="800000"/>
            <a:tailEnd type="triangle"/>
          </a:ln>
          <a:effectLst/>
        </p:spPr>
      </p:cxnSp>
      <p:sp>
        <p:nvSpPr>
          <p:cNvPr id="4"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Processing Raw Nanopore Signals</a:t>
            </a:r>
          </a:p>
        </p:txBody>
      </p:sp>
      <p:sp>
        <p:nvSpPr>
          <p:cNvPr id="60"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31</a:t>
            </a:fld>
            <a:endParaRPr lang="en-US">
              <a:latin typeface="Garamond"/>
              <a:sym typeface="Garamond"/>
            </a:endParaRPr>
          </a:p>
        </p:txBody>
      </p:sp>
    </p:spTree>
    <p:extLst>
      <p:ext uri="{BB962C8B-B14F-4D97-AF65-F5344CB8AC3E}">
        <p14:creationId xmlns:p14="http://schemas.microsoft.com/office/powerpoint/2010/main" val="100439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7" presetClass="emph" presetSubtype="2" fill="hold" nodeType="withEffect">
                                  <p:stCondLst>
                                    <p:cond delay="0"/>
                                  </p:stCondLst>
                                  <p:childTnLst>
                                    <p:animClr clrSpc="rgb" dir="cw">
                                      <p:cBhvr>
                                        <p:cTn id="22" dur="10" fill="hold"/>
                                        <p:tgtEl>
                                          <p:spTgt spid="17"/>
                                        </p:tgtEl>
                                        <p:attrNameLst>
                                          <p:attrName>stroke.color</p:attrName>
                                        </p:attrNameLst>
                                      </p:cBhvr>
                                      <p:to>
                                        <a:srgbClr val="C00600"/>
                                      </p:to>
                                    </p:animClr>
                                    <p:set>
                                      <p:cBhvr>
                                        <p:cTn id="23" dur="10" fill="hold"/>
                                        <p:tgtEl>
                                          <p:spTgt spid="17"/>
                                        </p:tgtEl>
                                        <p:attrNameLst>
                                          <p:attrName>stroke.on</p:attrName>
                                        </p:attrNameLst>
                                      </p:cBhvr>
                                      <p:to>
                                        <p:strVal val="true"/>
                                      </p:to>
                                    </p:set>
                                  </p:childTnLst>
                                </p:cTn>
                              </p:par>
                              <p:par>
                                <p:cTn id="24" presetID="1"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42BF1-4221-7399-98C2-7C72342FE71C}"/>
            </a:ext>
          </a:extLst>
        </p:cNvPr>
        <p:cNvGrpSpPr/>
        <p:nvPr/>
      </p:nvGrpSpPr>
      <p:grpSpPr>
        <a:xfrm>
          <a:off x="0" y="0"/>
          <a:ext cx="0" cy="0"/>
          <a:chOff x="0" y="0"/>
          <a:chExt cx="0" cy="0"/>
        </a:xfrm>
      </p:grpSpPr>
      <p:sp>
        <p:nvSpPr>
          <p:cNvPr id="200" name="Rounded Rectangle 199">
            <a:extLst>
              <a:ext uri="{FF2B5EF4-FFF2-40B4-BE49-F238E27FC236}">
                <a16:creationId xmlns:a16="http://schemas.microsoft.com/office/drawing/2014/main" id="{8644DE14-B33A-68F9-7535-44FE098C55AC}"/>
              </a:ext>
            </a:extLst>
          </p:cNvPr>
          <p:cNvSpPr/>
          <p:nvPr/>
        </p:nvSpPr>
        <p:spPr>
          <a:xfrm>
            <a:off x="2596605" y="5953692"/>
            <a:ext cx="6949440" cy="411480"/>
          </a:xfrm>
          <a:prstGeom prst="roundRect">
            <a:avLst>
              <a:gd name="adj" fmla="val 0"/>
            </a:avLst>
          </a:prstGeom>
          <a:noFill/>
          <a:ln w="25400" cap="flat" cmpd="sng" algn="ctr">
            <a:solidFill>
              <a:srgbClr val="C00700"/>
            </a:solidFill>
            <a:prstDash val="solid"/>
          </a:ln>
          <a:effectLst/>
        </p:spPr>
        <p:txBody>
          <a:bodyPr lIns="0" tIns="0" rIns="0" bIns="0" rtlCol="0" anchor="t">
            <a:noAutofit/>
          </a:bodyPr>
          <a:lstStyle/>
          <a:p>
            <a:pPr>
              <a:defRPr>
                <a:latin typeface="Calibri"/>
                <a:sym typeface="Calibri"/>
              </a:defRPr>
            </a:pPr>
            <a:r>
              <a:rPr lang="en-US" sz="2400" b="1" kern="0" dirty="0">
                <a:solidFill>
                  <a:srgbClr val="4473C4"/>
                </a:solidFill>
                <a:latin typeface="PT Mono"/>
                <a:sym typeface="PT Mono"/>
              </a:rPr>
              <a:t>[    ,       ,       ,       ,       ]</a:t>
            </a:r>
            <a:endParaRPr lang="en-CH" sz="2400" b="1" kern="0" dirty="0">
              <a:solidFill>
                <a:srgbClr val="4473C4"/>
              </a:solidFill>
              <a:latin typeface="PT Mono"/>
              <a:sym typeface="PT Mono"/>
            </a:endParaRPr>
          </a:p>
        </p:txBody>
      </p:sp>
      <p:pic>
        <p:nvPicPr>
          <p:cNvPr id="143" name="Picture 27">
            <a:extLst>
              <a:ext uri="{FF2B5EF4-FFF2-40B4-BE49-F238E27FC236}">
                <a16:creationId xmlns:a16="http://schemas.microsoft.com/office/drawing/2014/main" id="{2A4D01DD-39A0-9CF0-E6BF-CC6FFA3C28A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2642" y="1233915"/>
            <a:ext cx="2255520" cy="2743200"/>
          </a:xfrm>
          <a:prstGeom prst="rect">
            <a:avLst/>
          </a:prstGeom>
        </p:spPr>
      </p:pic>
      <p:pic>
        <p:nvPicPr>
          <p:cNvPr id="132" name="Picture 24">
            <a:extLst>
              <a:ext uri="{FF2B5EF4-FFF2-40B4-BE49-F238E27FC236}">
                <a16:creationId xmlns:a16="http://schemas.microsoft.com/office/drawing/2014/main" id="{EB5E2A6C-6DF0-20C5-895A-0BB9CAE1C03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972642" y="1233915"/>
            <a:ext cx="2255520" cy="2743200"/>
          </a:xfrm>
          <a:prstGeom prst="rect">
            <a:avLst/>
          </a:prstGeom>
        </p:spPr>
      </p:pic>
      <p:pic>
        <p:nvPicPr>
          <p:cNvPr id="121" name="Picture 11">
            <a:extLst>
              <a:ext uri="{FF2B5EF4-FFF2-40B4-BE49-F238E27FC236}">
                <a16:creationId xmlns:a16="http://schemas.microsoft.com/office/drawing/2014/main" id="{F7DFE247-A0CC-F472-FCEA-964C072D61B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972642" y="1233915"/>
            <a:ext cx="2255520" cy="2743200"/>
          </a:xfrm>
          <a:prstGeom prst="rect">
            <a:avLst/>
          </a:prstGeom>
        </p:spPr>
      </p:pic>
      <p:pic>
        <p:nvPicPr>
          <p:cNvPr id="110" name="Picture 15">
            <a:extLst>
              <a:ext uri="{FF2B5EF4-FFF2-40B4-BE49-F238E27FC236}">
                <a16:creationId xmlns:a16="http://schemas.microsoft.com/office/drawing/2014/main" id="{4EDB412E-174B-961C-6183-8068915A0F9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972642" y="1233915"/>
            <a:ext cx="2255520" cy="2743200"/>
          </a:xfrm>
          <a:prstGeom prst="rect">
            <a:avLst/>
          </a:prstGeom>
        </p:spPr>
      </p:pic>
      <p:pic>
        <p:nvPicPr>
          <p:cNvPr id="108" name="Picture 17">
            <a:extLst>
              <a:ext uri="{FF2B5EF4-FFF2-40B4-BE49-F238E27FC236}">
                <a16:creationId xmlns:a16="http://schemas.microsoft.com/office/drawing/2014/main" id="{574992A0-CC7C-DA4E-75D2-70D524EC360F}"/>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972642" y="1233915"/>
            <a:ext cx="2255520" cy="2743200"/>
          </a:xfrm>
          <a:prstGeom prst="rect">
            <a:avLst/>
          </a:prstGeom>
        </p:spPr>
      </p:pic>
      <p:sp>
        <p:nvSpPr>
          <p:cNvPr id="3" name="Slide Number Placeholder 2">
            <a:extLst>
              <a:ext uri="{FF2B5EF4-FFF2-40B4-BE49-F238E27FC236}">
                <a16:creationId xmlns:a16="http://schemas.microsoft.com/office/drawing/2014/main" id="{2D7421C7-3806-753A-B8EC-4FCB04D8B3AC}"/>
              </a:ext>
            </a:extLst>
          </p:cNvPr>
          <p:cNvSpPr>
            <a:spLocks noGrp="1"/>
          </p:cNvSpPr>
          <p:nvPr>
            <p:ph type="sldNum" sz="quarter" idx="12"/>
          </p:nvPr>
        </p:nvSpPr>
        <p:spPr/>
        <p:txBody>
          <a:bodyPr/>
          <a:lstStyle/>
          <a:p>
            <a:pPr>
              <a:defRPr/>
            </a:pPr>
            <a:fld id="{926C5CFF-FC03-5F4C-B716-CBEBB43E48DE}" type="slidenum">
              <a:rPr lang="en-US">
                <a:latin typeface="Garamond"/>
                <a:sym typeface="Garamond"/>
              </a:rPr>
              <a:pPr>
                <a:defRPr/>
              </a:pPr>
              <a:t>32</a:t>
            </a:fld>
            <a:endParaRPr lang="en-US">
              <a:latin typeface="Garamond"/>
              <a:sym typeface="Garamond"/>
            </a:endParaRPr>
          </a:p>
        </p:txBody>
      </p:sp>
      <p:sp>
        <p:nvSpPr>
          <p:cNvPr id="7" name="Title 6">
            <a:extLst>
              <a:ext uri="{FF2B5EF4-FFF2-40B4-BE49-F238E27FC236}">
                <a16:creationId xmlns:a16="http://schemas.microsoft.com/office/drawing/2014/main" id="{CE98FD6E-8753-DCAC-ABA1-A86C55FEEE1B}"/>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Recall: Noise in Raw Electrical Signals</a:t>
            </a:r>
          </a:p>
        </p:txBody>
      </p:sp>
      <p:grpSp>
        <p:nvGrpSpPr>
          <p:cNvPr id="26" name="Group 25">
            <a:extLst>
              <a:ext uri="{FF2B5EF4-FFF2-40B4-BE49-F238E27FC236}">
                <a16:creationId xmlns:a16="http://schemas.microsoft.com/office/drawing/2014/main" id="{1C2DF580-52D6-B42E-C946-38ED4D525A81}"/>
              </a:ext>
            </a:extLst>
          </p:cNvPr>
          <p:cNvGrpSpPr/>
          <p:nvPr/>
        </p:nvGrpSpPr>
        <p:grpSpPr>
          <a:xfrm>
            <a:off x="1509349" y="1164724"/>
            <a:ext cx="2431146" cy="1588496"/>
            <a:chOff x="3929023" y="868924"/>
            <a:chExt cx="2431146" cy="1588496"/>
          </a:xfrm>
        </p:grpSpPr>
        <p:pic>
          <p:nvPicPr>
            <p:cNvPr id="23" name="Picture 22">
              <a:extLst>
                <a:ext uri="{FF2B5EF4-FFF2-40B4-BE49-F238E27FC236}">
                  <a16:creationId xmlns:a16="http://schemas.microsoft.com/office/drawing/2014/main" id="{F7B7933F-7B6A-80A4-F69A-63545C66090D}"/>
                </a:ext>
              </a:extLst>
            </p:cNvPr>
            <p:cNvPicPr>
              <a:picLocks noChangeAspect="1"/>
            </p:cNvPicPr>
            <p:nvPr/>
          </p:nvPicPr>
          <p:blipFill>
            <a:blip r:embed="rId9"/>
            <a:stretch>
              <a:fillRect/>
            </a:stretch>
          </p:blipFill>
          <p:spPr>
            <a:xfrm>
              <a:off x="4090182" y="1509632"/>
              <a:ext cx="2108829" cy="947788"/>
            </a:xfrm>
            <a:prstGeom prst="rect">
              <a:avLst/>
            </a:prstGeom>
          </p:spPr>
        </p:pic>
        <p:sp>
          <p:nvSpPr>
            <p:cNvPr id="24" name="TextBox 23">
              <a:extLst>
                <a:ext uri="{FF2B5EF4-FFF2-40B4-BE49-F238E27FC236}">
                  <a16:creationId xmlns:a16="http://schemas.microsoft.com/office/drawing/2014/main" id="{0EF37284-6AEA-4CBB-14AE-04D2BF918B05}"/>
                </a:ext>
              </a:extLst>
            </p:cNvPr>
            <p:cNvSpPr txBox="1"/>
            <p:nvPr/>
          </p:nvSpPr>
          <p:spPr>
            <a:xfrm>
              <a:off x="3929023" y="868924"/>
              <a:ext cx="2431146" cy="615553"/>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Nanopore</a:t>
              </a:r>
              <a:br>
                <a:rPr lang="en-US" sz="2000" b="1" kern="0" dirty="0">
                  <a:latin typeface="Calibri"/>
                  <a:ea typeface="Calibri"/>
                  <a:cs typeface="Calibri"/>
                </a:rPr>
              </a:br>
              <a:r>
                <a:rPr lang="en-US" sz="2000" b="1" kern="0" dirty="0">
                  <a:latin typeface="Calibri"/>
                  <a:ea typeface="Calibri"/>
                  <a:cs typeface="Calibri"/>
                  <a:sym typeface="Calibri"/>
                </a:rPr>
                <a:t>Sequencing Device</a:t>
              </a:r>
            </a:p>
          </p:txBody>
        </p:sp>
      </p:grpSp>
      <p:sp>
        <p:nvSpPr>
          <p:cNvPr id="86" name="Rounded Rectangle 85">
            <a:extLst>
              <a:ext uri="{FF2B5EF4-FFF2-40B4-BE49-F238E27FC236}">
                <a16:creationId xmlns:a16="http://schemas.microsoft.com/office/drawing/2014/main" id="{053168AE-69E2-DD80-A8BC-56A347532332}"/>
              </a:ext>
            </a:extLst>
          </p:cNvPr>
          <p:cNvSpPr/>
          <p:nvPr/>
        </p:nvSpPr>
        <p:spPr>
          <a:xfrm>
            <a:off x="4061225" y="4419105"/>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-0.22</a:t>
            </a:r>
            <a:endParaRPr lang="en-CH" sz="2000" kern="0" dirty="0">
              <a:latin typeface="PT Mono"/>
              <a:sym typeface="PT Mono"/>
            </a:endParaRPr>
          </a:p>
        </p:txBody>
      </p:sp>
      <p:sp>
        <p:nvSpPr>
          <p:cNvPr id="89" name="Rounded Rectangle 88">
            <a:extLst>
              <a:ext uri="{FF2B5EF4-FFF2-40B4-BE49-F238E27FC236}">
                <a16:creationId xmlns:a16="http://schemas.microsoft.com/office/drawing/2014/main" id="{DCAF7C73-DE6A-28C6-6777-08C3DA2ECBE4}"/>
              </a:ext>
            </a:extLst>
          </p:cNvPr>
          <p:cNvSpPr/>
          <p:nvPr/>
        </p:nvSpPr>
        <p:spPr>
          <a:xfrm>
            <a:off x="6990463" y="4419105"/>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0.96</a:t>
            </a:r>
            <a:endParaRPr lang="en-CH" sz="2000" kern="0" dirty="0">
              <a:latin typeface="PT Mono"/>
              <a:sym typeface="PT Mono"/>
            </a:endParaRPr>
          </a:p>
        </p:txBody>
      </p:sp>
      <p:sp>
        <p:nvSpPr>
          <p:cNvPr id="92" name="Rounded Rectangle 91">
            <a:extLst>
              <a:ext uri="{FF2B5EF4-FFF2-40B4-BE49-F238E27FC236}">
                <a16:creationId xmlns:a16="http://schemas.microsoft.com/office/drawing/2014/main" id="{E2774D14-E2EA-400C-FF5D-BF71D4025B0F}"/>
              </a:ext>
            </a:extLst>
          </p:cNvPr>
          <p:cNvSpPr/>
          <p:nvPr/>
        </p:nvSpPr>
        <p:spPr>
          <a:xfrm>
            <a:off x="5525844" y="4419105"/>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-0.75</a:t>
            </a:r>
            <a:endParaRPr lang="en-CH" sz="2000" kern="0" dirty="0">
              <a:latin typeface="PT Mono"/>
              <a:sym typeface="PT Mono"/>
            </a:endParaRPr>
          </a:p>
        </p:txBody>
      </p:sp>
      <p:sp>
        <p:nvSpPr>
          <p:cNvPr id="95" name="Rounded Rectangle 94">
            <a:extLst>
              <a:ext uri="{FF2B5EF4-FFF2-40B4-BE49-F238E27FC236}">
                <a16:creationId xmlns:a16="http://schemas.microsoft.com/office/drawing/2014/main" id="{0142086D-AC70-8E0E-16F3-6DF15633139A}"/>
              </a:ext>
            </a:extLst>
          </p:cNvPr>
          <p:cNvSpPr/>
          <p:nvPr/>
        </p:nvSpPr>
        <p:spPr>
          <a:xfrm>
            <a:off x="2596607" y="4419105"/>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-0.06</a:t>
            </a:r>
            <a:endParaRPr lang="en-CH" sz="2000" kern="0" dirty="0">
              <a:latin typeface="PT Mono"/>
              <a:sym typeface="PT Mono"/>
            </a:endParaRPr>
          </a:p>
        </p:txBody>
      </p:sp>
      <p:sp>
        <p:nvSpPr>
          <p:cNvPr id="98" name="Rounded Rectangle 97">
            <a:extLst>
              <a:ext uri="{FF2B5EF4-FFF2-40B4-BE49-F238E27FC236}">
                <a16:creationId xmlns:a16="http://schemas.microsoft.com/office/drawing/2014/main" id="{3900ED9C-624E-1971-D979-E66E6AF4D275}"/>
              </a:ext>
            </a:extLst>
          </p:cNvPr>
          <p:cNvSpPr/>
          <p:nvPr/>
        </p:nvSpPr>
        <p:spPr>
          <a:xfrm>
            <a:off x="8455081" y="4419105"/>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-0.49</a:t>
            </a:r>
            <a:endParaRPr lang="en-CH" sz="2000" kern="0" dirty="0">
              <a:latin typeface="PT Mono"/>
              <a:sym typeface="PT Mono"/>
            </a:endParaRPr>
          </a:p>
        </p:txBody>
      </p:sp>
      <p:sp>
        <p:nvSpPr>
          <p:cNvPr id="100" name="TextBox 99">
            <a:extLst>
              <a:ext uri="{FF2B5EF4-FFF2-40B4-BE49-F238E27FC236}">
                <a16:creationId xmlns:a16="http://schemas.microsoft.com/office/drawing/2014/main" id="{108E2CD6-1C1F-ED46-8D70-8885E3DEF6C2}"/>
              </a:ext>
            </a:extLst>
          </p:cNvPr>
          <p:cNvSpPr txBox="1"/>
          <p:nvPr/>
        </p:nvSpPr>
        <p:spPr>
          <a:xfrm>
            <a:off x="1677496" y="4273476"/>
            <a:ext cx="919110" cy="615553"/>
          </a:xfrm>
          <a:prstGeom prst="rect">
            <a:avLst/>
          </a:prstGeom>
          <a:noFill/>
        </p:spPr>
        <p:txBody>
          <a:bodyPr wrap="square" lIns="0" tIns="0" rIns="0" bIns="0">
            <a:spAutoFit/>
          </a:bodyPr>
          <a:lstStyle/>
          <a:p>
            <a:pPr algn="ctr" defTabSz="1600847"/>
            <a:r>
              <a:rPr lang="en-US" sz="2000" kern="0" dirty="0">
                <a:latin typeface="Calibri"/>
                <a:ea typeface="Calibri"/>
                <a:cs typeface="Calibri"/>
                <a:sym typeface="Calibri"/>
              </a:rPr>
              <a:t>Raw</a:t>
            </a:r>
            <a:br>
              <a:rPr lang="en-US" sz="2000" kern="0" dirty="0">
                <a:latin typeface="Calibri"/>
                <a:ea typeface="Calibri"/>
                <a:cs typeface="Calibri"/>
              </a:rPr>
            </a:br>
            <a:r>
              <a:rPr lang="en-US" sz="2000" kern="0" dirty="0">
                <a:latin typeface="Calibri"/>
                <a:ea typeface="Calibri"/>
                <a:cs typeface="Calibri"/>
                <a:sym typeface="Calibri"/>
              </a:rPr>
              <a:t>Signals:</a:t>
            </a:r>
          </a:p>
        </p:txBody>
      </p:sp>
      <p:sp>
        <p:nvSpPr>
          <p:cNvPr id="187" name="Rounded Rectangle 186">
            <a:extLst>
              <a:ext uri="{FF2B5EF4-FFF2-40B4-BE49-F238E27FC236}">
                <a16:creationId xmlns:a16="http://schemas.microsoft.com/office/drawing/2014/main" id="{0B7C12A5-6715-52DE-CE23-2B145C6CD630}"/>
              </a:ext>
            </a:extLst>
          </p:cNvPr>
          <p:cNvSpPr/>
          <p:nvPr/>
        </p:nvSpPr>
        <p:spPr>
          <a:xfrm>
            <a:off x="4061225" y="6008419"/>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-0.21</a:t>
            </a:r>
            <a:endParaRPr lang="en-CH" sz="2000" kern="0" dirty="0">
              <a:latin typeface="PT Mono"/>
              <a:sym typeface="PT Mono"/>
            </a:endParaRPr>
          </a:p>
        </p:txBody>
      </p:sp>
      <p:sp>
        <p:nvSpPr>
          <p:cNvPr id="188" name="Rounded Rectangle 187">
            <a:extLst>
              <a:ext uri="{FF2B5EF4-FFF2-40B4-BE49-F238E27FC236}">
                <a16:creationId xmlns:a16="http://schemas.microsoft.com/office/drawing/2014/main" id="{D32925F3-1C51-2FFB-F2A0-89255D34396E}"/>
              </a:ext>
            </a:extLst>
          </p:cNvPr>
          <p:cNvSpPr/>
          <p:nvPr/>
        </p:nvSpPr>
        <p:spPr>
          <a:xfrm>
            <a:off x="6990463" y="6008419"/>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1.01</a:t>
            </a:r>
            <a:endParaRPr lang="en-CH" sz="2000" kern="0" dirty="0">
              <a:latin typeface="PT Mono"/>
              <a:sym typeface="PT Mono"/>
            </a:endParaRPr>
          </a:p>
        </p:txBody>
      </p:sp>
      <p:sp>
        <p:nvSpPr>
          <p:cNvPr id="189" name="Rounded Rectangle 188">
            <a:extLst>
              <a:ext uri="{FF2B5EF4-FFF2-40B4-BE49-F238E27FC236}">
                <a16:creationId xmlns:a16="http://schemas.microsoft.com/office/drawing/2014/main" id="{63410E89-95B6-88F8-34A8-9781D8B9BED3}"/>
              </a:ext>
            </a:extLst>
          </p:cNvPr>
          <p:cNvSpPr/>
          <p:nvPr/>
        </p:nvSpPr>
        <p:spPr>
          <a:xfrm>
            <a:off x="5525844" y="6008419"/>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-0.76</a:t>
            </a:r>
            <a:endParaRPr lang="en-CH" sz="2000" kern="0" dirty="0">
              <a:latin typeface="PT Mono"/>
              <a:sym typeface="PT Mono"/>
            </a:endParaRPr>
          </a:p>
        </p:txBody>
      </p:sp>
      <p:sp>
        <p:nvSpPr>
          <p:cNvPr id="190" name="Rounded Rectangle 189">
            <a:extLst>
              <a:ext uri="{FF2B5EF4-FFF2-40B4-BE49-F238E27FC236}">
                <a16:creationId xmlns:a16="http://schemas.microsoft.com/office/drawing/2014/main" id="{7AF9D36C-B173-B4A0-89BE-09E8ED98B765}"/>
              </a:ext>
            </a:extLst>
          </p:cNvPr>
          <p:cNvSpPr/>
          <p:nvPr/>
        </p:nvSpPr>
        <p:spPr>
          <a:xfrm>
            <a:off x="2596607" y="6008419"/>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-0.05</a:t>
            </a:r>
            <a:endParaRPr lang="en-CH" sz="2000" kern="0" dirty="0">
              <a:latin typeface="PT Mono"/>
              <a:sym typeface="PT Mono"/>
            </a:endParaRPr>
          </a:p>
        </p:txBody>
      </p:sp>
      <p:sp>
        <p:nvSpPr>
          <p:cNvPr id="191" name="Rounded Rectangle 190">
            <a:extLst>
              <a:ext uri="{FF2B5EF4-FFF2-40B4-BE49-F238E27FC236}">
                <a16:creationId xmlns:a16="http://schemas.microsoft.com/office/drawing/2014/main" id="{4A98D3A7-8962-1E56-31E3-F980C43CDF78}"/>
              </a:ext>
            </a:extLst>
          </p:cNvPr>
          <p:cNvSpPr/>
          <p:nvPr/>
        </p:nvSpPr>
        <p:spPr>
          <a:xfrm>
            <a:off x="8455081" y="6008419"/>
            <a:ext cx="1052463" cy="310896"/>
          </a:xfrm>
          <a:prstGeom prst="roundRect">
            <a:avLst/>
          </a:prstGeom>
          <a:noFill/>
          <a:ln w="12700" cap="flat" cmpd="sng" algn="ctr">
            <a:noFill/>
            <a:prstDash val="solid"/>
          </a:ln>
          <a:effectLst/>
        </p:spPr>
        <p:txBody>
          <a:bodyPr lIns="0" tIns="0" rIns="0" bIns="0" rtlCol="0" anchor="ctr">
            <a:noAutofit/>
          </a:bodyPr>
          <a:lstStyle/>
          <a:p>
            <a:pPr algn="ctr">
              <a:defRPr>
                <a:latin typeface="Calibri"/>
                <a:sym typeface="Calibri"/>
              </a:defRPr>
            </a:pPr>
            <a:r>
              <a:rPr lang="en-US" sz="2000" kern="0" dirty="0">
                <a:latin typeface="PT Mono"/>
                <a:sym typeface="PT Mono"/>
              </a:rPr>
              <a:t>-0.51</a:t>
            </a:r>
            <a:endParaRPr lang="en-CH" sz="2000" kern="0" dirty="0">
              <a:latin typeface="PT Mono"/>
              <a:sym typeface="PT Mono"/>
            </a:endParaRPr>
          </a:p>
        </p:txBody>
      </p:sp>
      <p:sp>
        <p:nvSpPr>
          <p:cNvPr id="192" name="TextBox 191">
            <a:extLst>
              <a:ext uri="{FF2B5EF4-FFF2-40B4-BE49-F238E27FC236}">
                <a16:creationId xmlns:a16="http://schemas.microsoft.com/office/drawing/2014/main" id="{9A79A8A3-16C4-BDB1-2680-E4ED19E814E5}"/>
              </a:ext>
            </a:extLst>
          </p:cNvPr>
          <p:cNvSpPr txBox="1"/>
          <p:nvPr/>
        </p:nvSpPr>
        <p:spPr>
          <a:xfrm>
            <a:off x="1677496" y="5862790"/>
            <a:ext cx="919110" cy="615553"/>
          </a:xfrm>
          <a:prstGeom prst="rect">
            <a:avLst/>
          </a:prstGeom>
          <a:noFill/>
        </p:spPr>
        <p:txBody>
          <a:bodyPr wrap="square" lIns="0" tIns="0" rIns="0" bIns="0">
            <a:spAutoFit/>
          </a:bodyPr>
          <a:lstStyle/>
          <a:p>
            <a:pPr algn="ctr" defTabSz="1600847"/>
            <a:r>
              <a:rPr lang="en-US" sz="2000" kern="0" dirty="0">
                <a:latin typeface="Calibri"/>
                <a:ea typeface="Calibri"/>
                <a:cs typeface="Calibri"/>
                <a:sym typeface="Calibri"/>
              </a:rPr>
              <a:t>Raw</a:t>
            </a:r>
            <a:br>
              <a:rPr lang="en-US" sz="2000" kern="0" dirty="0">
                <a:latin typeface="Calibri"/>
                <a:ea typeface="Calibri"/>
                <a:cs typeface="Calibri"/>
              </a:rPr>
            </a:br>
            <a:r>
              <a:rPr lang="en-US" sz="2000" kern="0" dirty="0">
                <a:latin typeface="Calibri"/>
                <a:ea typeface="Calibri"/>
                <a:cs typeface="Calibri"/>
                <a:sym typeface="Calibri"/>
              </a:rPr>
              <a:t>Signals:</a:t>
            </a:r>
          </a:p>
        </p:txBody>
      </p:sp>
      <p:sp>
        <p:nvSpPr>
          <p:cNvPr id="78" name="Rounded Rectangle 77">
            <a:extLst>
              <a:ext uri="{FF2B5EF4-FFF2-40B4-BE49-F238E27FC236}">
                <a16:creationId xmlns:a16="http://schemas.microsoft.com/office/drawing/2014/main" id="{1E214350-366C-960F-74D3-5EAEDA0AD1AC}"/>
              </a:ext>
            </a:extLst>
          </p:cNvPr>
          <p:cNvSpPr/>
          <p:nvPr/>
        </p:nvSpPr>
        <p:spPr>
          <a:xfrm>
            <a:off x="5844858" y="2228851"/>
            <a:ext cx="360834" cy="1536717"/>
          </a:xfrm>
          <a:prstGeom prst="roundRect">
            <a:avLst/>
          </a:prstGeom>
          <a:noFill/>
          <a:ln w="31750" cap="flat" cmpd="sng" algn="ctr">
            <a:solidFill>
              <a:schemeClr val="tx1"/>
            </a:solidFill>
            <a:prstDash val="solid"/>
          </a:ln>
          <a:effectLst/>
        </p:spPr>
        <p:txBody>
          <a:bodyPr lIns="0" tIns="0" rIns="0" bIns="0" rtlCol="0" anchor="ctr">
            <a:noAutofit/>
          </a:bodyPr>
          <a:lstStyle/>
          <a:p>
            <a:pPr algn="ctr" defTabSz="1600847"/>
            <a:endParaRPr lang="en-US" sz="2000" b="1" kern="0" dirty="0">
              <a:solidFill>
                <a:srgbClr val="C00600"/>
              </a:solidFill>
              <a:latin typeface="Calibri"/>
              <a:ea typeface="Calibri"/>
              <a:cs typeface="Calibri"/>
              <a:sym typeface="Calibri"/>
            </a:endParaRPr>
          </a:p>
        </p:txBody>
      </p:sp>
      <p:grpSp>
        <p:nvGrpSpPr>
          <p:cNvPr id="53" name="Group 52">
            <a:extLst>
              <a:ext uri="{FF2B5EF4-FFF2-40B4-BE49-F238E27FC236}">
                <a16:creationId xmlns:a16="http://schemas.microsoft.com/office/drawing/2014/main" id="{970EA559-7D44-8114-94F8-2114FC5C68E1}"/>
              </a:ext>
            </a:extLst>
          </p:cNvPr>
          <p:cNvGrpSpPr/>
          <p:nvPr/>
        </p:nvGrpSpPr>
        <p:grpSpPr>
          <a:xfrm>
            <a:off x="3704563" y="926139"/>
            <a:ext cx="3480644" cy="2807089"/>
            <a:chOff x="-860541" y="2257297"/>
            <a:chExt cx="3480644" cy="2807089"/>
          </a:xfrm>
        </p:grpSpPr>
        <p:grpSp>
          <p:nvGrpSpPr>
            <p:cNvPr id="10" name="Group 9">
              <a:extLst>
                <a:ext uri="{FF2B5EF4-FFF2-40B4-BE49-F238E27FC236}">
                  <a16:creationId xmlns:a16="http://schemas.microsoft.com/office/drawing/2014/main" id="{722C70D1-2E44-6D24-4009-834F752D40C8}"/>
                </a:ext>
              </a:extLst>
            </p:cNvPr>
            <p:cNvGrpSpPr/>
            <p:nvPr/>
          </p:nvGrpSpPr>
          <p:grpSpPr>
            <a:xfrm>
              <a:off x="-860541" y="2727044"/>
              <a:ext cx="1915275" cy="2337342"/>
              <a:chOff x="-860541" y="2727044"/>
              <a:chExt cx="1915275" cy="2337342"/>
            </a:xfrm>
          </p:grpSpPr>
          <p:cxnSp>
            <p:nvCxnSpPr>
              <p:cNvPr id="29" name="Straight Arrow Connector 28">
                <a:extLst>
                  <a:ext uri="{FF2B5EF4-FFF2-40B4-BE49-F238E27FC236}">
                    <a16:creationId xmlns:a16="http://schemas.microsoft.com/office/drawing/2014/main" id="{18D26475-277C-32D0-62FF-27D092E999BF}"/>
                  </a:ext>
                </a:extLst>
              </p:cNvPr>
              <p:cNvCxnSpPr>
                <a:cxnSpLocks/>
              </p:cNvCxnSpPr>
              <p:nvPr/>
            </p:nvCxnSpPr>
            <p:spPr>
              <a:xfrm flipH="1" flipV="1">
                <a:off x="-860541" y="3749239"/>
                <a:ext cx="1268079" cy="1315147"/>
              </a:xfrm>
              <a:prstGeom prst="straightConnector1">
                <a:avLst/>
              </a:prstGeom>
              <a:ln w="31750">
                <a:solidFill>
                  <a:srgbClr val="10813D"/>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A77AE78-D587-F7F8-9B9C-49C55B15F2F7}"/>
                  </a:ext>
                </a:extLst>
              </p:cNvPr>
              <p:cNvCxnSpPr>
                <a:cxnSpLocks/>
              </p:cNvCxnSpPr>
              <p:nvPr/>
            </p:nvCxnSpPr>
            <p:spPr>
              <a:xfrm flipV="1">
                <a:off x="-860541" y="2727044"/>
                <a:ext cx="1915275" cy="1022195"/>
              </a:xfrm>
              <a:prstGeom prst="straightConnector1">
                <a:avLst/>
              </a:prstGeom>
              <a:ln w="31750">
                <a:solidFill>
                  <a:srgbClr val="10813D"/>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7F780FE-D26C-0AE2-3CD4-3D19EB3A11DB}"/>
                </a:ext>
              </a:extLst>
            </p:cNvPr>
            <p:cNvSpPr txBox="1"/>
            <p:nvPr/>
          </p:nvSpPr>
          <p:spPr>
            <a:xfrm>
              <a:off x="441689" y="2257297"/>
              <a:ext cx="2178414"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Single Nanopore</a:t>
              </a:r>
            </a:p>
          </p:txBody>
        </p:sp>
      </p:grpSp>
      <p:grpSp>
        <p:nvGrpSpPr>
          <p:cNvPr id="212" name="Group 211">
            <a:extLst>
              <a:ext uri="{FF2B5EF4-FFF2-40B4-BE49-F238E27FC236}">
                <a16:creationId xmlns:a16="http://schemas.microsoft.com/office/drawing/2014/main" id="{EF5A9B40-D398-A0D4-27F3-4CEDDCFC5FD6}"/>
              </a:ext>
            </a:extLst>
          </p:cNvPr>
          <p:cNvGrpSpPr/>
          <p:nvPr/>
        </p:nvGrpSpPr>
        <p:grpSpPr>
          <a:xfrm>
            <a:off x="4337647" y="4775594"/>
            <a:ext cx="3436497" cy="1178099"/>
            <a:chOff x="2813646" y="4457545"/>
            <a:chExt cx="3436497" cy="1178099"/>
          </a:xfrm>
        </p:grpSpPr>
        <p:sp>
          <p:nvSpPr>
            <p:cNvPr id="202" name="Rounded Rectangle 201">
              <a:extLst>
                <a:ext uri="{FF2B5EF4-FFF2-40B4-BE49-F238E27FC236}">
                  <a16:creationId xmlns:a16="http://schemas.microsoft.com/office/drawing/2014/main" id="{A7DC3C4D-3FE0-6627-ED8C-9B73C3FF636B}"/>
                </a:ext>
              </a:extLst>
            </p:cNvPr>
            <p:cNvSpPr/>
            <p:nvPr/>
          </p:nvSpPr>
          <p:spPr>
            <a:xfrm>
              <a:off x="2813646" y="4811489"/>
              <a:ext cx="3436497" cy="461540"/>
            </a:xfrm>
            <a:prstGeom prst="roundRect">
              <a:avLst/>
            </a:prstGeom>
            <a:solidFill>
              <a:srgbClr val="FFE1D6"/>
            </a:solidFill>
            <a:ln w="31750" cap="flat" cmpd="sng" algn="ctr">
              <a:solidFill>
                <a:srgbClr val="C00700"/>
              </a:solidFill>
              <a:prstDash val="solid"/>
            </a:ln>
            <a:effectLst/>
          </p:spPr>
          <p:txBody>
            <a:bodyPr rtlCol="0" anchor="ctr"/>
            <a:lstStyle/>
            <a:p>
              <a:pPr algn="ctr" defTabSz="1600847">
                <a:defRPr>
                  <a:latin typeface="Calibri"/>
                  <a:sym typeface="Calibri"/>
                </a:defRPr>
              </a:pPr>
              <a:r>
                <a:rPr lang="en-US" sz="2000" b="1" kern="0" dirty="0">
                  <a:solidFill>
                    <a:prstClr val="black"/>
                  </a:solidFill>
                  <a:latin typeface="Calibri"/>
                  <a:ea typeface="Calibri"/>
                  <a:cs typeface="Calibri"/>
                  <a:sym typeface="Calibri"/>
                </a:rPr>
                <a:t>Similarity Search</a:t>
              </a:r>
            </a:p>
          </p:txBody>
        </p:sp>
        <p:cxnSp>
          <p:nvCxnSpPr>
            <p:cNvPr id="205" name="Straight Arrow Connector 204">
              <a:extLst>
                <a:ext uri="{FF2B5EF4-FFF2-40B4-BE49-F238E27FC236}">
                  <a16:creationId xmlns:a16="http://schemas.microsoft.com/office/drawing/2014/main" id="{AC6EA14C-EDF6-5262-D026-762C45DCD527}"/>
                </a:ext>
              </a:extLst>
            </p:cNvPr>
            <p:cNvCxnSpPr>
              <a:cxnSpLocks/>
            </p:cNvCxnSpPr>
            <p:nvPr/>
          </p:nvCxnSpPr>
          <p:spPr>
            <a:xfrm flipH="1">
              <a:off x="4531895" y="4457545"/>
              <a:ext cx="0" cy="36576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a:extLst>
                <a:ext uri="{FF2B5EF4-FFF2-40B4-BE49-F238E27FC236}">
                  <a16:creationId xmlns:a16="http://schemas.microsoft.com/office/drawing/2014/main" id="{EED76F6C-C9C7-988F-E9A3-73CA8952B5F3}"/>
                </a:ext>
              </a:extLst>
            </p:cNvPr>
            <p:cNvCxnSpPr>
              <a:cxnSpLocks/>
            </p:cNvCxnSpPr>
            <p:nvPr/>
          </p:nvCxnSpPr>
          <p:spPr>
            <a:xfrm flipH="1" flipV="1">
              <a:off x="4531895" y="5273029"/>
              <a:ext cx="0" cy="362615"/>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103" name="Rounded Rectangle 102">
            <a:extLst>
              <a:ext uri="{FF2B5EF4-FFF2-40B4-BE49-F238E27FC236}">
                <a16:creationId xmlns:a16="http://schemas.microsoft.com/office/drawing/2014/main" id="{0449BC02-C6A6-3EA6-0321-6A20E3FD977D}"/>
              </a:ext>
            </a:extLst>
          </p:cNvPr>
          <p:cNvSpPr/>
          <p:nvPr/>
        </p:nvSpPr>
        <p:spPr>
          <a:xfrm>
            <a:off x="6187613" y="4002480"/>
            <a:ext cx="933044" cy="310896"/>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latin typeface="Calibri"/>
                <a:sym typeface="Calibri"/>
              </a:defRPr>
            </a:pPr>
            <a:endParaRPr lang="en-CH" sz="2000" b="1" kern="0" dirty="0">
              <a:latin typeface="PT Mono"/>
              <a:sym typeface="PT Mono"/>
            </a:endParaRPr>
          </a:p>
        </p:txBody>
      </p:sp>
      <p:sp>
        <p:nvSpPr>
          <p:cNvPr id="102" name="Rounded Rectangle 101">
            <a:extLst>
              <a:ext uri="{FF2B5EF4-FFF2-40B4-BE49-F238E27FC236}">
                <a16:creationId xmlns:a16="http://schemas.microsoft.com/office/drawing/2014/main" id="{2C183E9B-1EE9-363F-B0CA-8F9F5EFBEC3A}"/>
              </a:ext>
            </a:extLst>
          </p:cNvPr>
          <p:cNvSpPr/>
          <p:nvPr/>
        </p:nvSpPr>
        <p:spPr>
          <a:xfrm>
            <a:off x="6033482" y="4002480"/>
            <a:ext cx="933044" cy="310896"/>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latin typeface="Calibri"/>
                <a:sym typeface="Calibri"/>
              </a:defRPr>
            </a:pPr>
            <a:endParaRPr lang="en-CH" sz="2000" b="1" kern="0" dirty="0">
              <a:latin typeface="PT Mono"/>
              <a:sym typeface="PT Mono"/>
            </a:endParaRPr>
          </a:p>
        </p:txBody>
      </p:sp>
      <p:sp>
        <p:nvSpPr>
          <p:cNvPr id="101" name="Rounded Rectangle 100">
            <a:extLst>
              <a:ext uri="{FF2B5EF4-FFF2-40B4-BE49-F238E27FC236}">
                <a16:creationId xmlns:a16="http://schemas.microsoft.com/office/drawing/2014/main" id="{0B12964B-2B9A-DF5E-E974-3DA866B8075E}"/>
              </a:ext>
            </a:extLst>
          </p:cNvPr>
          <p:cNvSpPr/>
          <p:nvPr/>
        </p:nvSpPr>
        <p:spPr>
          <a:xfrm>
            <a:off x="5879351" y="4002480"/>
            <a:ext cx="933044" cy="310896"/>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latin typeface="Calibri"/>
                <a:sym typeface="Calibri"/>
              </a:defRPr>
            </a:pPr>
            <a:endParaRPr lang="en-CH" sz="2000" b="1" kern="0" dirty="0">
              <a:latin typeface="PT Mono"/>
              <a:sym typeface="PT Mono"/>
            </a:endParaRPr>
          </a:p>
        </p:txBody>
      </p:sp>
      <p:sp>
        <p:nvSpPr>
          <p:cNvPr id="104" name="Rounded Rectangle 103">
            <a:extLst>
              <a:ext uri="{FF2B5EF4-FFF2-40B4-BE49-F238E27FC236}">
                <a16:creationId xmlns:a16="http://schemas.microsoft.com/office/drawing/2014/main" id="{596DAFD0-904F-FA84-68C5-78C317B390D6}"/>
              </a:ext>
            </a:extLst>
          </p:cNvPr>
          <p:cNvSpPr/>
          <p:nvPr/>
        </p:nvSpPr>
        <p:spPr>
          <a:xfrm>
            <a:off x="5725220" y="4002480"/>
            <a:ext cx="933044" cy="310896"/>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latin typeface="Calibri"/>
                <a:sym typeface="Calibri"/>
              </a:defRPr>
            </a:pPr>
            <a:endParaRPr lang="en-CH" sz="2000" b="1" kern="0" dirty="0">
              <a:latin typeface="PT Mono"/>
              <a:sym typeface="PT Mono"/>
            </a:endParaRPr>
          </a:p>
        </p:txBody>
      </p:sp>
      <p:sp>
        <p:nvSpPr>
          <p:cNvPr id="105" name="Rounded Rectangle 104">
            <a:extLst>
              <a:ext uri="{FF2B5EF4-FFF2-40B4-BE49-F238E27FC236}">
                <a16:creationId xmlns:a16="http://schemas.microsoft.com/office/drawing/2014/main" id="{CCD61BFB-9D1F-AA75-9A15-397423D54860}"/>
              </a:ext>
            </a:extLst>
          </p:cNvPr>
          <p:cNvSpPr/>
          <p:nvPr/>
        </p:nvSpPr>
        <p:spPr>
          <a:xfrm>
            <a:off x="5571089" y="4002480"/>
            <a:ext cx="933044" cy="310896"/>
          </a:xfrm>
          <a:prstGeom prst="roundRect">
            <a:avLst/>
          </a:prstGeom>
          <a:solidFill>
            <a:srgbClr val="F9F5E3"/>
          </a:solidFill>
          <a:ln w="12700" cap="flat" cmpd="sng" algn="ctr">
            <a:solidFill>
              <a:schemeClr val="tx1"/>
            </a:solidFill>
            <a:prstDash val="solid"/>
          </a:ln>
          <a:effectLst/>
        </p:spPr>
        <p:txBody>
          <a:bodyPr lIns="0" tIns="0" rIns="0" bIns="0" rtlCol="0" anchor="ctr">
            <a:noAutofit/>
          </a:bodyPr>
          <a:lstStyle/>
          <a:p>
            <a:pPr algn="ctr">
              <a:defRPr>
                <a:latin typeface="Calibri"/>
                <a:sym typeface="Calibri"/>
              </a:defRPr>
            </a:pPr>
            <a:endParaRPr lang="en-CH" sz="2000" b="1" kern="0" dirty="0">
              <a:latin typeface="PT Mono"/>
              <a:sym typeface="PT Mono"/>
            </a:endParaRPr>
          </a:p>
        </p:txBody>
      </p:sp>
      <p:sp>
        <p:nvSpPr>
          <p:cNvPr id="106" name="TextBox 105">
            <a:extLst>
              <a:ext uri="{FF2B5EF4-FFF2-40B4-BE49-F238E27FC236}">
                <a16:creationId xmlns:a16="http://schemas.microsoft.com/office/drawing/2014/main" id="{B980F539-9A73-9554-4577-399248252AC5}"/>
              </a:ext>
            </a:extLst>
          </p:cNvPr>
          <p:cNvSpPr txBox="1"/>
          <p:nvPr/>
        </p:nvSpPr>
        <p:spPr>
          <a:xfrm>
            <a:off x="4311154" y="4015554"/>
            <a:ext cx="3091125" cy="307777"/>
          </a:xfrm>
          <a:prstGeom prst="rect">
            <a:avLst/>
          </a:prstGeom>
          <a:noFill/>
        </p:spPr>
        <p:txBody>
          <a:bodyPr wrap="square" lIns="0" tIns="0" rIns="0" bIns="0" rtlCol="0">
            <a:spAutoFit/>
          </a:bodyPr>
          <a:lstStyle/>
          <a:p>
            <a:r>
              <a:rPr lang="en-US" sz="2000" b="1" dirty="0">
                <a:latin typeface="Calibri"/>
                <a:ea typeface="Calibri"/>
                <a:cs typeface="Calibri"/>
                <a:sym typeface="Calibri"/>
              </a:rPr>
              <a:t>Sequencing </a:t>
            </a:r>
            <a:r>
              <a:rPr lang="en-CH" sz="2000" b="1">
                <a:solidFill>
                  <a:srgbClr val="F49314"/>
                </a:solidFill>
                <a:latin typeface="PT Mono"/>
                <a:sym typeface="PT Mono"/>
              </a:rPr>
              <a:t>C</a:t>
            </a:r>
            <a:r>
              <a:rPr lang="en-CH" sz="2000" b="1">
                <a:solidFill>
                  <a:srgbClr val="10813D"/>
                </a:solidFill>
                <a:latin typeface="PT Mono"/>
                <a:ea typeface="PT Mono"/>
                <a:cs typeface="PT Mono"/>
                <a:sym typeface="PT Mono"/>
              </a:rPr>
              <a:t>T</a:t>
            </a:r>
            <a:r>
              <a:rPr lang="en-CH" sz="2000" b="1">
                <a:solidFill>
                  <a:srgbClr val="4473C4"/>
                </a:solidFill>
                <a:latin typeface="PT Mono"/>
                <a:sym typeface="PT Mono"/>
              </a:rPr>
              <a:t>G</a:t>
            </a:r>
            <a:r>
              <a:rPr lang="en-CH" sz="2000" b="1">
                <a:solidFill>
                  <a:srgbClr val="F49314"/>
                </a:solidFill>
                <a:latin typeface="PT Mono"/>
                <a:sym typeface="PT Mono"/>
              </a:rPr>
              <a:t>C</a:t>
            </a:r>
            <a:r>
              <a:rPr lang="en-CH" sz="2000" b="1">
                <a:solidFill>
                  <a:srgbClr val="4473C4"/>
                </a:solidFill>
                <a:latin typeface="PT Mono"/>
                <a:sym typeface="PT Mono"/>
              </a:rPr>
              <a:t>G</a:t>
            </a:r>
            <a:r>
              <a:rPr lang="en-CH" sz="2000" b="1">
                <a:solidFill>
                  <a:srgbClr val="10813D"/>
                </a:solidFill>
                <a:latin typeface="PT Mono"/>
                <a:ea typeface="PT Mono"/>
                <a:cs typeface="PT Mono"/>
                <a:sym typeface="PT Mono"/>
              </a:rPr>
              <a:t>T</a:t>
            </a:r>
            <a:r>
              <a:rPr lang="en-CH" sz="2000" b="1">
                <a:solidFill>
                  <a:srgbClr val="7030A0"/>
                </a:solidFill>
                <a:latin typeface="PT Mono"/>
                <a:sym typeface="PT Mono"/>
              </a:rPr>
              <a:t>A</a:t>
            </a:r>
            <a:r>
              <a:rPr lang="en-CH" sz="2000" b="1">
                <a:solidFill>
                  <a:srgbClr val="4473C4"/>
                </a:solidFill>
                <a:latin typeface="PT Mono"/>
                <a:sym typeface="PT Mono"/>
              </a:rPr>
              <a:t>G</a:t>
            </a:r>
            <a:r>
              <a:rPr lang="en-CH" sz="2000" b="1">
                <a:solidFill>
                  <a:srgbClr val="F49314"/>
                </a:solidFill>
                <a:latin typeface="PT Mono"/>
                <a:sym typeface="PT Mono"/>
              </a:rPr>
              <a:t>C</a:t>
            </a:r>
            <a:r>
              <a:rPr lang="en-CH" sz="2000" b="1">
                <a:solidFill>
                  <a:srgbClr val="7030A0"/>
                </a:solidFill>
                <a:latin typeface="PT Mono"/>
                <a:sym typeface="PT Mono"/>
              </a:rPr>
              <a:t>A</a:t>
            </a:r>
            <a:endParaRPr lang="en-US" sz="2000" b="1" dirty="0">
              <a:latin typeface="Calibri"/>
              <a:ea typeface="Calibri"/>
              <a:cs typeface="Calibri"/>
              <a:sym typeface="Calibri"/>
            </a:endParaRPr>
          </a:p>
        </p:txBody>
      </p:sp>
      <p:sp>
        <p:nvSpPr>
          <p:cNvPr id="199" name="Rounded Rectangle 198">
            <a:extLst>
              <a:ext uri="{FF2B5EF4-FFF2-40B4-BE49-F238E27FC236}">
                <a16:creationId xmlns:a16="http://schemas.microsoft.com/office/drawing/2014/main" id="{47CC27CD-5A02-BD83-FC5F-4904ADBD7CF8}"/>
              </a:ext>
            </a:extLst>
          </p:cNvPr>
          <p:cNvSpPr/>
          <p:nvPr/>
        </p:nvSpPr>
        <p:spPr>
          <a:xfrm>
            <a:off x="2600902" y="4364113"/>
            <a:ext cx="6949440" cy="411480"/>
          </a:xfrm>
          <a:prstGeom prst="roundRect">
            <a:avLst>
              <a:gd name="adj" fmla="val 0"/>
            </a:avLst>
          </a:prstGeom>
          <a:noFill/>
          <a:ln w="25400" cap="flat" cmpd="sng" algn="ctr">
            <a:solidFill>
              <a:srgbClr val="C00700"/>
            </a:solidFill>
            <a:prstDash val="solid"/>
          </a:ln>
          <a:effectLst/>
        </p:spPr>
        <p:txBody>
          <a:bodyPr lIns="0" tIns="0" rIns="0" bIns="0" rtlCol="0" anchor="t">
            <a:noAutofit/>
          </a:bodyPr>
          <a:lstStyle/>
          <a:p>
            <a:pPr>
              <a:defRPr>
                <a:latin typeface="Calibri"/>
                <a:sym typeface="Calibri"/>
              </a:defRPr>
            </a:pPr>
            <a:r>
              <a:rPr lang="en-US" sz="2400" b="1" kern="0" dirty="0">
                <a:solidFill>
                  <a:srgbClr val="4473C4"/>
                </a:solidFill>
                <a:latin typeface="PT Mono"/>
                <a:sym typeface="PT Mono"/>
              </a:rPr>
              <a:t>[    ,       ,       ,       ,       ]</a:t>
            </a:r>
            <a:endParaRPr lang="en-CH" sz="2400" b="1" kern="0" dirty="0">
              <a:solidFill>
                <a:srgbClr val="4473C4"/>
              </a:solidFill>
              <a:latin typeface="PT Mono"/>
              <a:sym typeface="PT Mono"/>
            </a:endParaRPr>
          </a:p>
        </p:txBody>
      </p:sp>
      <p:cxnSp>
        <p:nvCxnSpPr>
          <p:cNvPr id="2" name="Straight Arrow Connector 1">
            <a:extLst>
              <a:ext uri="{FF2B5EF4-FFF2-40B4-BE49-F238E27FC236}">
                <a16:creationId xmlns:a16="http://schemas.microsoft.com/office/drawing/2014/main" id="{6D13A6A9-5E98-F5F9-B8A2-6847B4D0581F}"/>
              </a:ext>
            </a:extLst>
          </p:cNvPr>
          <p:cNvCxnSpPr>
            <a:cxnSpLocks/>
          </p:cNvCxnSpPr>
          <p:nvPr/>
        </p:nvCxnSpPr>
        <p:spPr>
          <a:xfrm flipH="1">
            <a:off x="3539837" y="4323331"/>
            <a:ext cx="2366289" cy="217497"/>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95C814ED-6CC0-DED2-5FFD-FFC65FDFB2A0}"/>
              </a:ext>
            </a:extLst>
          </p:cNvPr>
          <p:cNvSpPr/>
          <p:nvPr/>
        </p:nvSpPr>
        <p:spPr>
          <a:xfrm>
            <a:off x="1269813" y="1807625"/>
            <a:ext cx="9652374" cy="1841449"/>
          </a:xfrm>
          <a:prstGeom prst="roundRect">
            <a:avLst/>
          </a:prstGeom>
          <a:solidFill>
            <a:srgbClr val="FFF3CD"/>
          </a:solidFill>
          <a:ln w="31750" cap="flat" cmpd="sng" algn="ctr">
            <a:solidFill>
              <a:srgbClr val="FFC30F"/>
            </a:solidFill>
            <a:prstDash val="solid"/>
          </a:ln>
          <a:effectLst/>
        </p:spPr>
        <p:txBody>
          <a:bodyPr rtlCol="0" anchor="ctr">
            <a:noAutofit/>
          </a:bodyPr>
          <a:lstStyle/>
          <a:p>
            <a:pPr algn="ctr" defTabSz="1600847"/>
            <a:r>
              <a:rPr lang="en-US" sz="3200" b="1" kern="0" dirty="0">
                <a:latin typeface="Calibri"/>
                <a:ea typeface="Calibri"/>
                <a:cs typeface="Calibri"/>
                <a:sym typeface="Calibri"/>
              </a:rPr>
              <a:t>Observation: </a:t>
            </a:r>
            <a:r>
              <a:rPr lang="en-US" sz="3200" kern="0" dirty="0">
                <a:solidFill>
                  <a:srgbClr val="4473C4"/>
                </a:solidFill>
                <a:latin typeface="Calibri"/>
                <a:ea typeface="Calibri"/>
                <a:cs typeface="Calibri"/>
                <a:sym typeface="Calibri"/>
              </a:rPr>
              <a:t>Identical </a:t>
            </a:r>
            <a:r>
              <a:rPr lang="en-US" sz="3200" kern="0" dirty="0">
                <a:latin typeface="Calibri"/>
                <a:ea typeface="Calibri"/>
                <a:cs typeface="Calibri"/>
                <a:sym typeface="Calibri"/>
              </a:rPr>
              <a:t>molecules generate</a:t>
            </a:r>
            <a:br>
              <a:rPr lang="en-US" sz="3200" kern="0" dirty="0">
                <a:latin typeface="Calibri"/>
                <a:ea typeface="Calibri"/>
                <a:cs typeface="Calibri"/>
              </a:rPr>
            </a:br>
            <a:r>
              <a:rPr lang="en-US" sz="3200" kern="0" dirty="0">
                <a:solidFill>
                  <a:srgbClr val="4473C4"/>
                </a:solidFill>
                <a:latin typeface="Calibri"/>
                <a:ea typeface="Calibri"/>
                <a:cs typeface="Calibri"/>
                <a:sym typeface="Calibri"/>
              </a:rPr>
              <a:t>similar </a:t>
            </a:r>
            <a:r>
              <a:rPr lang="en-US" sz="3200" kern="0" dirty="0">
                <a:latin typeface="Calibri"/>
                <a:ea typeface="Calibri"/>
                <a:cs typeface="Calibri"/>
                <a:sym typeface="Calibri"/>
              </a:rPr>
              <a:t>raw signals</a:t>
            </a:r>
          </a:p>
        </p:txBody>
      </p:sp>
    </p:spTree>
    <p:custDataLst>
      <p:tags r:id="rId1"/>
    </p:custDataLst>
    <p:extLst>
      <p:ext uri="{BB962C8B-B14F-4D97-AF65-F5344CB8AC3E}">
        <p14:creationId xmlns:p14="http://schemas.microsoft.com/office/powerpoint/2010/main" val="205082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grpId="3" nodeType="withEffect">
                                  <p:stCondLst>
                                    <p:cond delay="0"/>
                                  </p:stCondLst>
                                  <p:childTnLst>
                                    <p:set>
                                      <p:cBhvr>
                                        <p:cTn id="8" dur="1" fill="hold">
                                          <p:stCondLst>
                                            <p:cond delay="0"/>
                                          </p:stCondLst>
                                        </p:cTn>
                                        <p:tgtEl>
                                          <p:spTgt spid="10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5"/>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78"/>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0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04"/>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10"/>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10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01"/>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21"/>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0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32"/>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4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103"/>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43"/>
                                        </p:tgtEl>
                                        <p:attrNameLst>
                                          <p:attrName>style.visibility</p:attrName>
                                        </p:attrNameLst>
                                      </p:cBhvr>
                                      <p:to>
                                        <p:strVal val="hidden"/>
                                      </p:to>
                                    </p:set>
                                  </p:childTnLst>
                                </p:cTn>
                              </p:par>
                              <p:par>
                                <p:cTn id="73" presetID="1" presetClass="entr" presetSubtype="0" fill="hold" grpId="1" nodeType="withEffect">
                                  <p:stCondLst>
                                    <p:cond delay="0"/>
                                  </p:stCondLst>
                                  <p:childTnLst>
                                    <p:set>
                                      <p:cBhvr>
                                        <p:cTn id="74" dur="1" fill="hold">
                                          <p:stCondLst>
                                            <p:cond delay="0"/>
                                          </p:stCondLst>
                                        </p:cTn>
                                        <p:tgtEl>
                                          <p:spTgt spid="10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0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9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9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2" nodeType="clickEffect">
                                  <p:stCondLst>
                                    <p:cond delay="0"/>
                                  </p:stCondLst>
                                  <p:childTnLst>
                                    <p:set>
                                      <p:cBhvr>
                                        <p:cTn id="84" dur="1" fill="hold">
                                          <p:stCondLst>
                                            <p:cond delay="0"/>
                                          </p:stCondLst>
                                        </p:cTn>
                                        <p:tgtEl>
                                          <p:spTgt spid="105"/>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108"/>
                                        </p:tgtEl>
                                        <p:attrNameLst>
                                          <p:attrName>style.visibility</p:attrName>
                                        </p:attrNameLst>
                                      </p:cBhvr>
                                      <p:to>
                                        <p:strVal val="hidden"/>
                                      </p:to>
                                    </p:set>
                                  </p:childTnLst>
                                </p:cTn>
                              </p:par>
                              <p:par>
                                <p:cTn id="87" presetID="1" presetClass="entr" presetSubtype="0" fill="hold" grpId="2" nodeType="withEffect">
                                  <p:stCondLst>
                                    <p:cond delay="0"/>
                                  </p:stCondLst>
                                  <p:childTnLst>
                                    <p:set>
                                      <p:cBhvr>
                                        <p:cTn id="88" dur="1" fill="hold">
                                          <p:stCondLst>
                                            <p:cond delay="0"/>
                                          </p:stCondLst>
                                        </p:cTn>
                                        <p:tgtEl>
                                          <p:spTgt spid="10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87"/>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grpId="3" nodeType="clickEffect">
                                  <p:stCondLst>
                                    <p:cond delay="0"/>
                                  </p:stCondLst>
                                  <p:childTnLst>
                                    <p:set>
                                      <p:cBhvr>
                                        <p:cTn id="96" dur="1" fill="hold">
                                          <p:stCondLst>
                                            <p:cond delay="0"/>
                                          </p:stCondLst>
                                        </p:cTn>
                                        <p:tgtEl>
                                          <p:spTgt spid="104"/>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110"/>
                                        </p:tgtEl>
                                        <p:attrNameLst>
                                          <p:attrName>style.visibility</p:attrName>
                                        </p:attrNameLst>
                                      </p:cBhvr>
                                      <p:to>
                                        <p:strVal val="hidden"/>
                                      </p:to>
                                    </p:set>
                                  </p:childTnLst>
                                </p:cTn>
                              </p:par>
                              <p:par>
                                <p:cTn id="99" presetID="1" presetClass="entr" presetSubtype="0" fill="hold" grpId="2" nodeType="withEffect">
                                  <p:stCondLst>
                                    <p:cond delay="0"/>
                                  </p:stCondLst>
                                  <p:childTnLst>
                                    <p:set>
                                      <p:cBhvr>
                                        <p:cTn id="100" dur="1" fill="hold">
                                          <p:stCondLst>
                                            <p:cond delay="0"/>
                                          </p:stCondLst>
                                        </p:cTn>
                                        <p:tgtEl>
                                          <p:spTgt spid="10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2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89"/>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xit" presetSubtype="0" fill="hold" grpId="3" nodeType="clickEffect">
                                  <p:stCondLst>
                                    <p:cond delay="0"/>
                                  </p:stCondLst>
                                  <p:childTnLst>
                                    <p:set>
                                      <p:cBhvr>
                                        <p:cTn id="108" dur="1" fill="hold">
                                          <p:stCondLst>
                                            <p:cond delay="0"/>
                                          </p:stCondLst>
                                        </p:cTn>
                                        <p:tgtEl>
                                          <p:spTgt spid="101"/>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121"/>
                                        </p:tgtEl>
                                        <p:attrNameLst>
                                          <p:attrName>style.visibility</p:attrName>
                                        </p:attrNameLst>
                                      </p:cBhvr>
                                      <p:to>
                                        <p:strVal val="hidden"/>
                                      </p:to>
                                    </p:set>
                                  </p:childTnLst>
                                </p:cTn>
                              </p:par>
                              <p:par>
                                <p:cTn id="111" presetID="1" presetClass="entr" presetSubtype="0" fill="hold" grpId="2" nodeType="withEffect">
                                  <p:stCondLst>
                                    <p:cond delay="0"/>
                                  </p:stCondLst>
                                  <p:childTnLst>
                                    <p:set>
                                      <p:cBhvr>
                                        <p:cTn id="112" dur="1" fill="hold">
                                          <p:stCondLst>
                                            <p:cond delay="0"/>
                                          </p:stCondLst>
                                        </p:cTn>
                                        <p:tgtEl>
                                          <p:spTgt spid="10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32"/>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88"/>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xit" presetSubtype="0" fill="hold" grpId="3" nodeType="clickEffect">
                                  <p:stCondLst>
                                    <p:cond delay="0"/>
                                  </p:stCondLst>
                                  <p:childTnLst>
                                    <p:set>
                                      <p:cBhvr>
                                        <p:cTn id="120" dur="1" fill="hold">
                                          <p:stCondLst>
                                            <p:cond delay="0"/>
                                          </p:stCondLst>
                                        </p:cTn>
                                        <p:tgtEl>
                                          <p:spTgt spid="102"/>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132"/>
                                        </p:tgtEl>
                                        <p:attrNameLst>
                                          <p:attrName>style.visibility</p:attrName>
                                        </p:attrNameLst>
                                      </p:cBhvr>
                                      <p:to>
                                        <p:strVal val="hidden"/>
                                      </p:to>
                                    </p:set>
                                  </p:childTnLst>
                                </p:cTn>
                              </p:par>
                              <p:par>
                                <p:cTn id="123" presetID="1" presetClass="entr" presetSubtype="0" fill="hold" grpId="2" nodeType="withEffect">
                                  <p:stCondLst>
                                    <p:cond delay="0"/>
                                  </p:stCondLst>
                                  <p:childTnLst>
                                    <p:set>
                                      <p:cBhvr>
                                        <p:cTn id="124" dur="1" fill="hold">
                                          <p:stCondLst>
                                            <p:cond delay="0"/>
                                          </p:stCondLst>
                                        </p:cTn>
                                        <p:tgtEl>
                                          <p:spTgt spid="103"/>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43"/>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91"/>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8"/>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19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200"/>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99">
                                            <p:txEl>
                                              <p:pRg st="0" end="0"/>
                                            </p:txEl>
                                          </p:spTgt>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86" grpId="0"/>
      <p:bldP spid="89" grpId="0"/>
      <p:bldP spid="92" grpId="0"/>
      <p:bldP spid="95" grpId="0"/>
      <p:bldP spid="98" grpId="0"/>
      <p:bldP spid="100" grpId="0"/>
      <p:bldP spid="187" grpId="0"/>
      <p:bldP spid="188" grpId="0"/>
      <p:bldP spid="189" grpId="0"/>
      <p:bldP spid="190" grpId="0"/>
      <p:bldP spid="191" grpId="0"/>
      <p:bldP spid="192" grpId="0"/>
      <p:bldP spid="78" grpId="0" animBg="1"/>
      <p:bldP spid="78" grpId="1" animBg="1"/>
      <p:bldP spid="103" grpId="0" animBg="1"/>
      <p:bldP spid="103" grpId="1" animBg="1"/>
      <p:bldP spid="103" grpId="2" animBg="1"/>
      <p:bldP spid="102" grpId="0" animBg="1"/>
      <p:bldP spid="102" grpId="1" animBg="1"/>
      <p:bldP spid="102" grpId="2" animBg="1"/>
      <p:bldP spid="102" grpId="3" animBg="1"/>
      <p:bldP spid="101" grpId="0" animBg="1"/>
      <p:bldP spid="101" grpId="1" animBg="1"/>
      <p:bldP spid="101" grpId="2" animBg="1"/>
      <p:bldP spid="101" grpId="3" animBg="1"/>
      <p:bldP spid="104" grpId="0" animBg="1"/>
      <p:bldP spid="104" grpId="1" animBg="1"/>
      <p:bldP spid="104" grpId="2" animBg="1"/>
      <p:bldP spid="104" grpId="3" animBg="1"/>
      <p:bldP spid="105" grpId="0" animBg="1"/>
      <p:bldP spid="105" grpId="1" animBg="1"/>
      <p:bldP spid="105" grpId="2" animBg="1"/>
      <p:bldP spid="105" grpId="3" animBg="1"/>
      <p:bldP spid="199"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7ABEA1-9C00-A1FC-DFCE-BB9A550AE34D}"/>
              </a:ext>
            </a:extLst>
          </p:cNvPr>
          <p:cNvSpPr>
            <a:spLocks noGrp="1"/>
          </p:cNvSpPr>
          <p:nvPr>
            <p:ph idx="1"/>
          </p:nvPr>
        </p:nvSpPr>
        <p:spPr/>
        <p:txBody>
          <a:bodyPr/>
          <a:lstStyle/>
          <a:p>
            <a:pPr lvl="0">
              <a:defRPr sz="2800" kern="1200">
                <a:solidFill>
                  <a:schemeClr val="tx1"/>
                </a:solidFill>
                <a:latin typeface="Calibri"/>
                <a:ea typeface="Calibri"/>
                <a:cs typeface="Calibri"/>
                <a:sym typeface="Calibri"/>
              </a:defRPr>
            </a:pPr>
            <a:r>
              <a:rPr lang="en-US" sz="2800" b="1" dirty="0">
                <a:latin typeface="Calibri"/>
                <a:ea typeface="Calibri"/>
                <a:cs typeface="Calibri"/>
                <a:sym typeface="Calibri"/>
              </a:rPr>
              <a:t>Stochastic thermal fluctuations in the ionic current</a:t>
            </a:r>
          </a:p>
          <a:p>
            <a:pPr lvl="1">
              <a:defRPr sz="2400" kern="1200">
                <a:solidFill>
                  <a:schemeClr val="tx1"/>
                </a:solidFill>
                <a:latin typeface="Calibri"/>
                <a:ea typeface="Calibri"/>
                <a:cs typeface="Calibri"/>
                <a:sym typeface="Calibri"/>
              </a:defRPr>
            </a:pPr>
            <a:r>
              <a:rPr lang="en-US" sz="2400" dirty="0">
                <a:latin typeface="Calibri"/>
                <a:ea typeface="Calibri"/>
                <a:cs typeface="Calibri"/>
                <a:sym typeface="Calibri"/>
              </a:rPr>
              <a:t>Random ionic movement due to inherent thermal energy (Brownian motion)</a:t>
            </a:r>
          </a:p>
          <a:p>
            <a:pPr marL="0" lvl="0" indent="0">
              <a:buNone/>
              <a:defRPr sz="800" kern="1200">
                <a:solidFill>
                  <a:schemeClr val="tx1"/>
                </a:solidFill>
                <a:latin typeface="Calibri"/>
                <a:ea typeface="Calibri"/>
                <a:cs typeface="Calibri"/>
                <a:sym typeface="Calibri"/>
              </a:defRPr>
            </a:pPr>
            <a:endParaRPr lang="en-US" sz="800" dirty="0">
              <a:latin typeface="Calibri"/>
              <a:ea typeface="Calibri"/>
              <a:cs typeface="Calibri"/>
              <a:sym typeface="Calibri"/>
            </a:endParaRPr>
          </a:p>
          <a:p>
            <a:pPr lvl="0">
              <a:defRPr sz="2800" kern="1200">
                <a:solidFill>
                  <a:schemeClr val="tx1"/>
                </a:solidFill>
                <a:latin typeface="Calibri"/>
                <a:ea typeface="Calibri"/>
                <a:cs typeface="Calibri"/>
                <a:sym typeface="Calibri"/>
              </a:defRPr>
            </a:pPr>
            <a:r>
              <a:rPr lang="en-US" sz="2800" b="1" dirty="0">
                <a:latin typeface="Calibri"/>
                <a:ea typeface="Calibri"/>
                <a:cs typeface="Calibri"/>
                <a:sym typeface="Calibri"/>
              </a:rPr>
              <a:t>Variations in the translocation speed</a:t>
            </a:r>
          </a:p>
          <a:p>
            <a:pPr lvl="1">
              <a:defRPr sz="2400" kern="1200">
                <a:solidFill>
                  <a:schemeClr val="tx1"/>
                </a:solidFill>
                <a:latin typeface="Calibri"/>
                <a:ea typeface="Calibri"/>
                <a:cs typeface="Calibri"/>
                <a:sym typeface="Calibri"/>
              </a:defRPr>
            </a:pPr>
            <a:r>
              <a:rPr lang="en-US" sz="2400" dirty="0">
                <a:latin typeface="Calibri"/>
                <a:ea typeface="Calibri"/>
                <a:cs typeface="Calibri"/>
                <a:sym typeface="Calibri"/>
              </a:rPr>
              <a:t>Mainly due to the motor protein</a:t>
            </a:r>
          </a:p>
          <a:p>
            <a:pPr marL="0" lvl="0" indent="0">
              <a:buNone/>
              <a:defRPr sz="800" kern="1200">
                <a:solidFill>
                  <a:schemeClr val="tx1"/>
                </a:solidFill>
                <a:latin typeface="Calibri"/>
                <a:ea typeface="Calibri"/>
                <a:cs typeface="Calibri"/>
                <a:sym typeface="Calibri"/>
              </a:defRPr>
            </a:pPr>
            <a:endParaRPr lang="en-US" sz="800" dirty="0">
              <a:latin typeface="Calibri"/>
              <a:ea typeface="Calibri"/>
              <a:cs typeface="Calibri"/>
              <a:sym typeface="Calibri"/>
            </a:endParaRPr>
          </a:p>
          <a:p>
            <a:pPr lvl="0">
              <a:defRPr sz="2800" kern="1200">
                <a:solidFill>
                  <a:schemeClr val="tx1"/>
                </a:solidFill>
                <a:latin typeface="Calibri"/>
                <a:ea typeface="Calibri"/>
                <a:cs typeface="Calibri"/>
                <a:sym typeface="Calibri"/>
              </a:defRPr>
            </a:pPr>
            <a:r>
              <a:rPr lang="en-US" sz="2800" b="1" dirty="0">
                <a:latin typeface="Calibri"/>
                <a:ea typeface="Calibri"/>
                <a:cs typeface="Calibri"/>
                <a:sym typeface="Calibri"/>
              </a:rPr>
              <a:t>Environmental factors</a:t>
            </a:r>
          </a:p>
          <a:p>
            <a:pPr lvl="1">
              <a:defRPr sz="2400" kern="1200">
                <a:solidFill>
                  <a:schemeClr val="tx1"/>
                </a:solidFill>
                <a:latin typeface="Calibri"/>
                <a:ea typeface="Calibri"/>
                <a:cs typeface="Calibri"/>
                <a:sym typeface="Calibri"/>
              </a:defRPr>
            </a:pPr>
            <a:r>
              <a:rPr lang="en-US" sz="2400" b="1" dirty="0">
                <a:latin typeface="Calibri"/>
                <a:ea typeface="Calibri"/>
                <a:cs typeface="Calibri"/>
                <a:sym typeface="Calibri"/>
              </a:rPr>
              <a:t>Temperature:</a:t>
            </a:r>
            <a:r>
              <a:rPr lang="en-US" sz="2400" dirty="0">
                <a:latin typeface="Calibri"/>
                <a:ea typeface="Calibri"/>
                <a:cs typeface="Calibri"/>
                <a:sym typeface="Calibri"/>
              </a:rPr>
              <a:t> Affecting enzymes including the motor protein</a:t>
            </a:r>
          </a:p>
          <a:p>
            <a:pPr lvl="1">
              <a:defRPr sz="2400" kern="1200">
                <a:solidFill>
                  <a:schemeClr val="tx1"/>
                </a:solidFill>
                <a:latin typeface="Calibri"/>
                <a:ea typeface="Calibri"/>
                <a:cs typeface="Calibri"/>
                <a:sym typeface="Calibri"/>
              </a:defRPr>
            </a:pPr>
            <a:r>
              <a:rPr lang="en-US" sz="2400" b="1" dirty="0">
                <a:latin typeface="Calibri"/>
                <a:ea typeface="Calibri"/>
                <a:cs typeface="Calibri"/>
                <a:sym typeface="Calibri"/>
              </a:rPr>
              <a:t>pH levels:</a:t>
            </a:r>
            <a:r>
              <a:rPr lang="en-US" sz="2400" dirty="0">
                <a:latin typeface="Calibri"/>
                <a:ea typeface="Calibri"/>
                <a:cs typeface="Calibri"/>
                <a:sym typeface="Calibri"/>
              </a:rPr>
              <a:t> Affecting charge and the shape of molecules</a:t>
            </a:r>
          </a:p>
          <a:p>
            <a:pPr marL="0" lvl="0" indent="0">
              <a:buNone/>
              <a:defRPr sz="800" kern="1200">
                <a:solidFill>
                  <a:schemeClr val="tx1"/>
                </a:solidFill>
                <a:latin typeface="Calibri"/>
                <a:ea typeface="Calibri"/>
                <a:cs typeface="Calibri"/>
                <a:sym typeface="Calibri"/>
              </a:defRPr>
            </a:pPr>
            <a:endParaRPr lang="en-US" sz="800" dirty="0">
              <a:latin typeface="Calibri"/>
              <a:ea typeface="Calibri"/>
              <a:cs typeface="Calibri"/>
              <a:sym typeface="Calibri"/>
            </a:endParaRPr>
          </a:p>
          <a:p>
            <a:pPr lvl="0">
              <a:defRPr sz="2800" kern="1200">
                <a:solidFill>
                  <a:schemeClr val="tx1"/>
                </a:solidFill>
                <a:latin typeface="Calibri"/>
                <a:ea typeface="Calibri"/>
                <a:cs typeface="Calibri"/>
                <a:sym typeface="Calibri"/>
              </a:defRPr>
            </a:pPr>
            <a:r>
              <a:rPr lang="en-US" sz="2800" b="1" dirty="0">
                <a:latin typeface="Calibri"/>
                <a:ea typeface="Calibri"/>
                <a:cs typeface="Calibri"/>
                <a:sym typeface="Calibri"/>
              </a:rPr>
              <a:t>Maybe: </a:t>
            </a:r>
            <a:r>
              <a:rPr lang="en-US" sz="2800" dirty="0">
                <a:latin typeface="Calibri"/>
                <a:ea typeface="Calibri"/>
                <a:cs typeface="Calibri"/>
                <a:sym typeface="Calibri"/>
              </a:rPr>
              <a:t>Aging &amp; material-related noise between nanopores</a:t>
            </a:r>
          </a:p>
        </p:txBody>
      </p:sp>
      <p:sp>
        <p:nvSpPr>
          <p:cNvPr id="3" name="Title 2">
            <a:extLst>
              <a:ext uri="{FF2B5EF4-FFF2-40B4-BE49-F238E27FC236}">
                <a16:creationId xmlns:a16="http://schemas.microsoft.com/office/drawing/2014/main" id="{3B2EFF0C-79CB-07DD-1D13-A81C97971B89}"/>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Source of Noise in Nanopore Sequencing</a:t>
            </a:r>
          </a:p>
        </p:txBody>
      </p:sp>
      <p:sp>
        <p:nvSpPr>
          <p:cNvPr id="4" name="Slide Number Placeholder 3">
            <a:extLst>
              <a:ext uri="{FF2B5EF4-FFF2-40B4-BE49-F238E27FC236}">
                <a16:creationId xmlns:a16="http://schemas.microsoft.com/office/drawing/2014/main" id="{42AB9890-71E1-32F4-5589-89DA02F8F7BA}"/>
              </a:ext>
            </a:extLst>
          </p:cNvPr>
          <p:cNvSpPr>
            <a:spLocks noGrp="1"/>
          </p:cNvSpPr>
          <p:nvPr>
            <p:ph type="sldNum" sz="quarter" idx="12"/>
          </p:nvPr>
        </p:nvSpPr>
        <p:spPr/>
        <p:txBody>
          <a:bodyPr/>
          <a:lstStyle/>
          <a:p>
            <a:fld id="{926C5CFF-FC03-5F4C-B716-CBEBB43E48DE}" type="slidenum">
              <a:rPr lang="en-US">
                <a:latin typeface="Garamond"/>
                <a:sym typeface="Garamond"/>
              </a:rPr>
              <a:t>33</a:t>
            </a:fld>
            <a:endParaRPr lang="en-US">
              <a:latin typeface="Garamond"/>
              <a:sym typeface="Garamond"/>
            </a:endParaRPr>
          </a:p>
        </p:txBody>
      </p:sp>
    </p:spTree>
    <p:extLst>
      <p:ext uri="{BB962C8B-B14F-4D97-AF65-F5344CB8AC3E}">
        <p14:creationId xmlns:p14="http://schemas.microsoft.com/office/powerpoint/2010/main" val="413396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97CD0B-FE64-CC8A-6A87-A218E7759E6F}"/>
              </a:ext>
            </a:extLst>
          </p:cNvPr>
          <p:cNvSpPr>
            <a:spLocks noGrp="1"/>
          </p:cNvSpPr>
          <p:nvPr/>
        </p:nvSpPr>
        <p:spPr>
          <a:xfrm>
            <a:off x="457200" y="4251960"/>
            <a:ext cx="11247120" cy="594360"/>
          </a:xfrm>
        </p:spPr>
        <p:txBody>
          <a:bodyPr lIns="91440" tIns="45720" rIns="91440" bIns="45720" anchor="t"/>
          <a:lstStyle/>
          <a:p>
            <a:pPr marL="228600" indent="-228600" algn="l">
              <a:lnSpc>
                <a:spcPct val="90000"/>
              </a:lnSpc>
              <a:spcBef>
                <a:spcPts val="0"/>
              </a:spcBef>
              <a:buFont typeface="Arial"/>
              <a:buChar char="•"/>
            </a:pPr>
            <a:r>
              <a:rPr sz="2800" b="0" dirty="0">
                <a:solidFill>
                  <a:srgbClr val="000000"/>
                </a:solidFill>
                <a:latin typeface="Calibri"/>
                <a:ea typeface="Calibri"/>
                <a:cs typeface="Calibri"/>
                <a:sym typeface="Calibri"/>
              </a:rPr>
              <a:t>Dual reader head</a:t>
            </a:r>
            <a:r>
              <a:rPr lang="en-US" sz="2800" b="0" dirty="0">
                <a:solidFill>
                  <a:srgbClr val="000000"/>
                </a:solidFill>
                <a:latin typeface="Calibri"/>
                <a:ea typeface="Calibri"/>
                <a:cs typeface="Calibri"/>
                <a:sym typeface="Calibri"/>
              </a:rPr>
              <a:t> in R10</a:t>
            </a:r>
            <a:endParaRPr sz="2800" b="0" dirty="0">
              <a:solidFill>
                <a:srgbClr val="000000"/>
              </a:solidFill>
              <a:latin typeface="Calibri"/>
              <a:ea typeface="Calibri"/>
              <a:cs typeface="Calibri"/>
              <a:sym typeface="Calibri"/>
            </a:endParaRPr>
          </a:p>
        </p:txBody>
      </p:sp>
      <p:pic>
        <p:nvPicPr>
          <p:cNvPr id="8" name="Picture 7">
            <a:extLst>
              <a:ext uri="{FF2B5EF4-FFF2-40B4-BE49-F238E27FC236}">
                <a16:creationId xmlns:a16="http://schemas.microsoft.com/office/drawing/2014/main" id="{7C7769FF-3954-3FE8-774D-3E8D65458B71}"/>
              </a:ext>
            </a:extLst>
          </p:cNvPr>
          <p:cNvPicPr>
            <a:picLocks noChangeAspect="1"/>
          </p:cNvPicPr>
          <p:nvPr/>
        </p:nvPicPr>
        <p:blipFill>
          <a:blip r:embed="rId3"/>
          <a:stretch>
            <a:fillRect/>
          </a:stretch>
        </p:blipFill>
        <p:spPr>
          <a:xfrm>
            <a:off x="2581722" y="1005840"/>
            <a:ext cx="7028555" cy="3246120"/>
          </a:xfrm>
          <a:prstGeom prst="rect">
            <a:avLst/>
          </a:prstGeom>
        </p:spPr>
      </p:pic>
      <p:sp>
        <p:nvSpPr>
          <p:cNvPr id="9" name="Content Placeholder 1">
            <a:extLst>
              <a:ext uri="{FF2B5EF4-FFF2-40B4-BE49-F238E27FC236}">
                <a16:creationId xmlns:a16="http://schemas.microsoft.com/office/drawing/2014/main" id="{D797CD0B-FE64-CC8A-6A87-A218E7759E6F}"/>
              </a:ext>
            </a:extLst>
          </p:cNvPr>
          <p:cNvSpPr>
            <a:spLocks noGrp="1"/>
          </p:cNvSpPr>
          <p:nvPr/>
        </p:nvSpPr>
        <p:spPr>
          <a:xfrm>
            <a:off x="457200" y="4754880"/>
            <a:ext cx="11247120" cy="594360"/>
          </a:xfrm>
        </p:spPr>
        <p:txBody>
          <a:bodyPr lIns="91440" tIns="45720" rIns="91440" bIns="45720" anchor="t"/>
          <a:lstStyle/>
          <a:p>
            <a:pPr marL="228600" indent="-228600" algn="l">
              <a:lnSpc>
                <a:spcPct val="90000"/>
              </a:lnSpc>
              <a:spcBef>
                <a:spcPts val="0"/>
              </a:spcBef>
              <a:buFont typeface="Arial"/>
              <a:buChar char="•"/>
            </a:pPr>
            <a:r>
              <a:rPr sz="2800" b="0" dirty="0">
                <a:solidFill>
                  <a:srgbClr val="000000"/>
                </a:solidFill>
                <a:latin typeface="Calibri"/>
                <a:ea typeface="Calibri"/>
                <a:cs typeface="Calibri"/>
                <a:sym typeface="Calibri"/>
              </a:rPr>
              <a:t>Motor protein with more consistent translocation speed in R10</a:t>
            </a:r>
          </a:p>
        </p:txBody>
      </p:sp>
      <p:sp>
        <p:nvSpPr>
          <p:cNvPr id="4" name="Title 1">
            <a:extLst>
              <a:ext uri="{FF2B5EF4-FFF2-40B4-BE49-F238E27FC236}">
                <a16:creationId xmlns:a16="http://schemas.microsoft.com/office/drawing/2014/main" id="{9FC51B91-4148-1CAB-14D6-89212DB9EA46}"/>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Various Nanopore Chemistries</a:t>
            </a:r>
          </a:p>
        </p:txBody>
      </p:sp>
      <p:sp>
        <p:nvSpPr>
          <p:cNvPr id="12"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a:latin typeface="Garamond"/>
                <a:sym typeface="Garamond"/>
              </a:rPr>
              <a:t>34</a:t>
            </a:fld>
            <a:endParaRPr lang="en-US">
              <a:latin typeface="Garamond"/>
              <a:sym typeface="Garamond"/>
            </a:endParaRPr>
          </a:p>
        </p:txBody>
      </p:sp>
    </p:spTree>
    <p:extLst>
      <p:ext uri="{BB962C8B-B14F-4D97-AF65-F5344CB8AC3E}">
        <p14:creationId xmlns:p14="http://schemas.microsoft.com/office/powerpoint/2010/main" val="387957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84363-398D-089B-42C5-C344035CBB6E}"/>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4DC07EA-A1B4-0A73-4328-D612344F3F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12916" y="1797375"/>
            <a:ext cx="8797925" cy="3782362"/>
          </a:xfrm>
        </p:spPr>
      </p:pic>
      <p:sp>
        <p:nvSpPr>
          <p:cNvPr id="3" name="Slide Number Placeholder 2">
            <a:extLst>
              <a:ext uri="{FF2B5EF4-FFF2-40B4-BE49-F238E27FC236}">
                <a16:creationId xmlns:a16="http://schemas.microsoft.com/office/drawing/2014/main" id="{B0520D2A-42B3-32D3-A868-71C67D92A46C}"/>
              </a:ext>
            </a:extLst>
          </p:cNvPr>
          <p:cNvSpPr>
            <a:spLocks noGrp="1"/>
          </p:cNvSpPr>
          <p:nvPr>
            <p:ph type="sldNum" sz="quarter" idx="12"/>
          </p:nvPr>
        </p:nvSpPr>
        <p:spPr/>
        <p:txBody>
          <a:bodyPr/>
          <a:lstStyle/>
          <a:p>
            <a:fld id="{926C5CFF-FC03-5F4C-B716-CBEBB43E48DE}" type="slidenum">
              <a:rPr lang="en-US">
                <a:latin typeface="Garamond"/>
                <a:sym typeface="Garamond"/>
              </a:rPr>
              <a:t>35</a:t>
            </a:fld>
            <a:endParaRPr lang="en-US">
              <a:latin typeface="Garamond"/>
              <a:sym typeface="Garamond"/>
            </a:endParaRPr>
          </a:p>
        </p:txBody>
      </p:sp>
      <p:sp>
        <p:nvSpPr>
          <p:cNvPr id="4" name="Title 3">
            <a:extLst>
              <a:ext uri="{FF2B5EF4-FFF2-40B4-BE49-F238E27FC236}">
                <a16:creationId xmlns:a16="http://schemas.microsoft.com/office/drawing/2014/main" id="{D9A2A8F1-8797-056B-007A-889AFA303BEE}"/>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Proteomics with Nanopores</a:t>
            </a:r>
          </a:p>
        </p:txBody>
      </p:sp>
      <p:sp>
        <p:nvSpPr>
          <p:cNvPr id="7" name="TextBox 6">
            <a:extLst>
              <a:ext uri="{FF2B5EF4-FFF2-40B4-BE49-F238E27FC236}">
                <a16:creationId xmlns:a16="http://schemas.microsoft.com/office/drawing/2014/main" id="{7F145297-247A-3598-B1FA-141A4B6BBCDC}"/>
              </a:ext>
            </a:extLst>
          </p:cNvPr>
          <p:cNvSpPr txBox="1"/>
          <p:nvPr/>
        </p:nvSpPr>
        <p:spPr>
          <a:xfrm>
            <a:off x="1371600" y="6473952"/>
            <a:ext cx="9296400" cy="274320"/>
          </a:xfrm>
          <a:prstGeom prst="rect">
            <a:avLst/>
          </a:prstGeom>
          <a:noFill/>
        </p:spPr>
        <p:txBody>
          <a:bodyPr wrap="none" rtlCol="0">
            <a:spAutoFit/>
          </a:bodyPr>
          <a:lstStyle/>
          <a:p>
            <a:pPr>
              <a:defRPr sz="1200"/>
            </a:pPr>
            <a:r>
              <a:rPr lang="en-US" sz="1200" dirty="0" err="1">
                <a:latin typeface="Calibri"/>
                <a:sym typeface="Calibri"/>
              </a:rPr>
              <a:t>Motone</a:t>
            </a:r>
            <a:r>
              <a:rPr lang="en-US" sz="1200" dirty="0">
                <a:latin typeface="Calibri"/>
                <a:sym typeface="Calibri"/>
              </a:rPr>
              <a:t>+, “Multi-pass, single-molecule nanopore reading of long protein strands”, Nature 2024.</a:t>
            </a:r>
          </a:p>
        </p:txBody>
      </p:sp>
    </p:spTree>
    <p:extLst>
      <p:ext uri="{BB962C8B-B14F-4D97-AF65-F5344CB8AC3E}">
        <p14:creationId xmlns:p14="http://schemas.microsoft.com/office/powerpoint/2010/main" val="3384441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8DC3C-DBC0-175D-62EA-4AE7A9DA2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6D6EE-35DD-5522-DE2E-4B0B0D75AAA3}"/>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Recall: A Common Genome Analysis Pipeline</a:t>
            </a:r>
          </a:p>
        </p:txBody>
      </p:sp>
      <p:sp>
        <p:nvSpPr>
          <p:cNvPr id="3" name="Slide Number Placeholder 2">
            <a:extLst>
              <a:ext uri="{FF2B5EF4-FFF2-40B4-BE49-F238E27FC236}">
                <a16:creationId xmlns:a16="http://schemas.microsoft.com/office/drawing/2014/main" id="{154A3646-1092-B72C-5069-870A775AEFA0}"/>
              </a:ext>
            </a:extLst>
          </p:cNvPr>
          <p:cNvSpPr>
            <a:spLocks noGrp="1"/>
          </p:cNvSpPr>
          <p:nvPr>
            <p:ph type="sldNum" sz="quarter" idx="12"/>
          </p:nvPr>
        </p:nvSpPr>
        <p:spPr/>
        <p:txBody>
          <a:bodyPr/>
          <a:lstStyle/>
          <a:p>
            <a:fld id="{926C5CFF-FC03-5F4C-B716-CBEBB43E48DE}" type="slidenum">
              <a:rPr lang="en-US">
                <a:latin typeface="Garamond"/>
                <a:sym typeface="Garamond"/>
              </a:rPr>
              <a:t>36</a:t>
            </a:fld>
            <a:endParaRPr lang="en-US">
              <a:latin typeface="Garamond"/>
              <a:sym typeface="Garamond"/>
            </a:endParaRPr>
          </a:p>
        </p:txBody>
      </p:sp>
      <p:cxnSp>
        <p:nvCxnSpPr>
          <p:cNvPr id="64" name="Straight Arrow Connector 63">
            <a:extLst>
              <a:ext uri="{FF2B5EF4-FFF2-40B4-BE49-F238E27FC236}">
                <a16:creationId xmlns:a16="http://schemas.microsoft.com/office/drawing/2014/main" id="{EFAFF881-858F-FDBF-A2A9-68F6435D19A9}"/>
              </a:ext>
            </a:extLst>
          </p:cNvPr>
          <p:cNvCxnSpPr>
            <a:cxnSpLocks/>
          </p:cNvCxnSpPr>
          <p:nvPr/>
        </p:nvCxnSpPr>
        <p:spPr>
          <a:xfrm>
            <a:off x="2845031" y="2676294"/>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860AF72B-7D68-6ABD-034B-89364664C2E2}"/>
              </a:ext>
            </a:extLst>
          </p:cNvPr>
          <p:cNvCxnSpPr>
            <a:cxnSpLocks/>
          </p:cNvCxnSpPr>
          <p:nvPr/>
        </p:nvCxnSpPr>
        <p:spPr>
          <a:xfrm>
            <a:off x="5288765" y="2676294"/>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A8712D04-2563-01BD-2A2B-1BA27AFC0360}"/>
              </a:ext>
            </a:extLst>
          </p:cNvPr>
          <p:cNvGrpSpPr/>
          <p:nvPr/>
        </p:nvGrpSpPr>
        <p:grpSpPr>
          <a:xfrm>
            <a:off x="3495658" y="1563081"/>
            <a:ext cx="1599680" cy="1540653"/>
            <a:chOff x="2430453" y="980316"/>
            <a:chExt cx="1599680" cy="1540653"/>
          </a:xfrm>
        </p:grpSpPr>
        <p:grpSp>
          <p:nvGrpSpPr>
            <p:cNvPr id="79" name="Group 78">
              <a:extLst>
                <a:ext uri="{FF2B5EF4-FFF2-40B4-BE49-F238E27FC236}">
                  <a16:creationId xmlns:a16="http://schemas.microsoft.com/office/drawing/2014/main" id="{30E1F57A-763D-C43D-947A-17FDE7FBADAE}"/>
                </a:ext>
              </a:extLst>
            </p:cNvPr>
            <p:cNvGrpSpPr/>
            <p:nvPr/>
          </p:nvGrpSpPr>
          <p:grpSpPr>
            <a:xfrm>
              <a:off x="2430453" y="1629148"/>
              <a:ext cx="1599680" cy="891821"/>
              <a:chOff x="3515351" y="4007757"/>
              <a:chExt cx="1599680" cy="891821"/>
            </a:xfrm>
          </p:grpSpPr>
          <p:pic>
            <p:nvPicPr>
              <p:cNvPr id="81" name="Picture 80">
                <a:extLst>
                  <a:ext uri="{FF2B5EF4-FFF2-40B4-BE49-F238E27FC236}">
                    <a16:creationId xmlns:a16="http://schemas.microsoft.com/office/drawing/2014/main" id="{88A0A9E3-9FA5-5A8D-E590-5CF0BF13FE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4678" y="4145247"/>
                <a:ext cx="601025" cy="496680"/>
              </a:xfrm>
              <a:prstGeom prst="rect">
                <a:avLst/>
              </a:prstGeom>
            </p:spPr>
          </p:pic>
          <p:pic>
            <p:nvPicPr>
              <p:cNvPr id="82" name="Picture 81">
                <a:extLst>
                  <a:ext uri="{FF2B5EF4-FFF2-40B4-BE49-F238E27FC236}">
                    <a16:creationId xmlns:a16="http://schemas.microsoft.com/office/drawing/2014/main" id="{520062B3-E351-A284-DABA-0F96BACED014}"/>
                  </a:ext>
                </a:extLst>
              </p:cNvPr>
              <p:cNvPicPr>
                <a:picLocks noChangeAspect="1"/>
              </p:cNvPicPr>
              <p:nvPr/>
            </p:nvPicPr>
            <p:blipFill>
              <a:blip r:embed="rId3">
                <a:extLst>
                  <a:ext uri="{28A0092B-C50C-407E-A947-70E740481C1C}">
                    <a14:useLocalDpi xmlns:a14="http://schemas.microsoft.com/office/drawing/2010/main"/>
                  </a:ext>
                </a:extLst>
              </a:blip>
              <a:srcRect t="21489" b="22761"/>
              <a:stretch/>
            </p:blipFill>
            <p:spPr>
              <a:xfrm>
                <a:off x="3515351" y="4007757"/>
                <a:ext cx="1599680" cy="891821"/>
              </a:xfrm>
              <a:prstGeom prst="rect">
                <a:avLst/>
              </a:prstGeom>
            </p:spPr>
          </p:pic>
        </p:grpSp>
        <p:sp>
          <p:nvSpPr>
            <p:cNvPr id="80" name="TextBox 79">
              <a:extLst>
                <a:ext uri="{FF2B5EF4-FFF2-40B4-BE49-F238E27FC236}">
                  <a16:creationId xmlns:a16="http://schemas.microsoft.com/office/drawing/2014/main" id="{2E40D5B0-7B06-EE5E-F2ED-DEF08FC4ECE8}"/>
                </a:ext>
              </a:extLst>
            </p:cNvPr>
            <p:cNvSpPr txBox="1"/>
            <p:nvPr/>
          </p:nvSpPr>
          <p:spPr>
            <a:xfrm>
              <a:off x="2484251" y="980316"/>
              <a:ext cx="1492085"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Calibri"/>
                  <a:ea typeface="Calibri"/>
                  <a:cs typeface="Calibri"/>
                  <a:sym typeface="Calibri"/>
                </a:rPr>
                <a:t>Basecalling (Translator)</a:t>
              </a:r>
            </a:p>
          </p:txBody>
        </p:sp>
      </p:grpSp>
      <p:cxnSp>
        <p:nvCxnSpPr>
          <p:cNvPr id="83" name="Straight Arrow Connector 82">
            <a:extLst>
              <a:ext uri="{FF2B5EF4-FFF2-40B4-BE49-F238E27FC236}">
                <a16:creationId xmlns:a16="http://schemas.microsoft.com/office/drawing/2014/main" id="{0CFD45CD-2772-324D-8F1C-070B7265CF19}"/>
              </a:ext>
            </a:extLst>
          </p:cNvPr>
          <p:cNvCxnSpPr>
            <a:cxnSpLocks/>
          </p:cNvCxnSpPr>
          <p:nvPr/>
        </p:nvCxnSpPr>
        <p:spPr>
          <a:xfrm>
            <a:off x="8731817" y="2676294"/>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84" name="Group 83">
            <a:extLst>
              <a:ext uri="{FF2B5EF4-FFF2-40B4-BE49-F238E27FC236}">
                <a16:creationId xmlns:a16="http://schemas.microsoft.com/office/drawing/2014/main" id="{C5E42773-85E1-D1D2-BD25-96CB22151B14}"/>
              </a:ext>
            </a:extLst>
          </p:cNvPr>
          <p:cNvGrpSpPr/>
          <p:nvPr/>
        </p:nvGrpSpPr>
        <p:grpSpPr>
          <a:xfrm>
            <a:off x="6011108" y="1563081"/>
            <a:ext cx="2419707" cy="1277622"/>
            <a:chOff x="4231357" y="980316"/>
            <a:chExt cx="2419707" cy="1277622"/>
          </a:xfrm>
        </p:grpSpPr>
        <p:sp>
          <p:nvSpPr>
            <p:cNvPr id="85" name="Rectangle 84">
              <a:extLst>
                <a:ext uri="{FF2B5EF4-FFF2-40B4-BE49-F238E27FC236}">
                  <a16:creationId xmlns:a16="http://schemas.microsoft.com/office/drawing/2014/main" id="{4C60C0C4-9804-F64F-7093-CAD5D98F4C96}"/>
                </a:ext>
              </a:extLst>
            </p:cNvPr>
            <p:cNvSpPr/>
            <p:nvPr/>
          </p:nvSpPr>
          <p:spPr>
            <a:xfrm>
              <a:off x="4231357" y="1892178"/>
              <a:ext cx="241970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defRPr>
                  <a:latin typeface="PT Mono"/>
                  <a:sym typeface="PT Mono"/>
                </a:defRPr>
              </a:pPr>
              <a:r>
                <a:rPr kumimoji="0" lang="en-CH" sz="2000" b="1" i="0" u="none" strike="noStrike" kern="1200" cap="none" spc="0" normalizeH="0" baseline="0" noProof="0">
                  <a:ln>
                    <a:noFill/>
                  </a:ln>
                  <a:solidFill>
                    <a:srgbClr val="7030A0"/>
                  </a:solidFill>
                  <a:effectLst/>
                  <a:uLnTx/>
                  <a:uFillTx/>
                  <a:latin typeface="PT Mono"/>
                  <a:cs typeface="PT Mono"/>
                  <a:sym typeface="PT Mono"/>
                </a:rPr>
                <a:t>AAA</a:t>
              </a:r>
              <a:r>
                <a:rPr kumimoji="0" lang="en-CH" sz="2000" b="1" i="0" u="none" strike="noStrike" kern="1200" cap="none" spc="0" normalizeH="0" baseline="0" noProof="0">
                  <a:ln>
                    <a:noFill/>
                  </a:ln>
                  <a:solidFill>
                    <a:srgbClr val="10813D"/>
                  </a:solidFill>
                  <a:effectLst/>
                  <a:uLnTx/>
                  <a:uFillTx/>
                  <a:latin typeface="PT Mono"/>
                  <a:cs typeface="PT Mono"/>
                  <a:sym typeface="PT Mono"/>
                </a:rPr>
                <a:t>T</a:t>
              </a:r>
              <a:r>
                <a:rPr lang="en-CH" sz="2000" b="1">
                  <a:solidFill>
                    <a:srgbClr val="4473C4"/>
                  </a:solidFill>
                  <a:latin typeface="PT Mono"/>
                  <a:cs typeface="PT Mono"/>
                  <a:sym typeface="PT Mono"/>
                </a:rPr>
                <a:t>G</a:t>
              </a:r>
              <a:r>
                <a:rPr lang="en-CH" sz="2000" b="1">
                  <a:solidFill>
                    <a:srgbClr val="10813D"/>
                  </a:solidFill>
                  <a:latin typeface="PT Mono"/>
                  <a:cs typeface="PT Mono"/>
                  <a:sym typeface="PT Mono"/>
                </a:rPr>
                <a:t>T</a:t>
              </a:r>
              <a:r>
                <a:rPr lang="en-CH" sz="2000" b="1">
                  <a:solidFill>
                    <a:srgbClr val="4473C4"/>
                  </a:solidFill>
                  <a:latin typeface="PT Mono"/>
                  <a:cs typeface="PT Mono"/>
                  <a:sym typeface="PT Mono"/>
                </a:rPr>
                <a:t>GG</a:t>
              </a:r>
              <a:r>
                <a:rPr lang="en-CH" sz="2000" b="1">
                  <a:solidFill>
                    <a:srgbClr val="10813D"/>
                  </a:solidFill>
                  <a:latin typeface="PT Mono"/>
                  <a:ea typeface="PT Mono"/>
                  <a:cs typeface="PT Mono"/>
                  <a:sym typeface="PT Mono"/>
                </a:rPr>
                <a:t>T</a:t>
              </a:r>
              <a:r>
                <a:rPr lang="en-CH" sz="2000" b="1">
                  <a:solidFill>
                    <a:srgbClr val="F49314"/>
                  </a:solidFill>
                  <a:latin typeface="PT Mono"/>
                  <a:cs typeface="PT Mono"/>
                  <a:sym typeface="PT Mono"/>
                </a:rPr>
                <a:t>CC</a:t>
              </a:r>
              <a:r>
                <a:rPr lang="en-CH" sz="2000" b="1">
                  <a:solidFill>
                    <a:srgbClr val="7030A0"/>
                  </a:solidFill>
                  <a:latin typeface="PT Mono"/>
                  <a:cs typeface="PT Mono"/>
                  <a:sym typeface="PT Mono"/>
                </a:rPr>
                <a:t>A</a:t>
              </a:r>
              <a:r>
                <a:rPr lang="en-CH" sz="2000" b="1">
                  <a:solidFill>
                    <a:srgbClr val="10813D"/>
                  </a:solidFill>
                  <a:latin typeface="PT Mono"/>
                  <a:cs typeface="PT Mono"/>
                  <a:sym typeface="PT Mono"/>
                </a:rPr>
                <a:t>TT</a:t>
              </a:r>
              <a:r>
                <a:rPr lang="en-CH" sz="2000" b="1">
                  <a:solidFill>
                    <a:srgbClr val="4473C4"/>
                  </a:solidFill>
                  <a:latin typeface="PT Mono"/>
                  <a:cs typeface="PT Mono"/>
                  <a:sym typeface="PT Mono"/>
                </a:rPr>
                <a:t>G</a:t>
              </a:r>
              <a:endParaRPr kumimoji="0" lang="en-CH" sz="2000" b="1" i="0" u="none" strike="noStrike" kern="1200" cap="none" spc="0" normalizeH="0" baseline="0" noProof="0" dirty="0">
                <a:ln>
                  <a:noFill/>
                </a:ln>
                <a:solidFill>
                  <a:srgbClr val="F49314"/>
                </a:solidFill>
                <a:effectLst/>
                <a:uLnTx/>
                <a:uFillTx/>
                <a:latin typeface="PT Mono"/>
                <a:cs typeface="PT Mono"/>
                <a:sym typeface="PT Mono"/>
              </a:endParaRPr>
            </a:p>
          </p:txBody>
        </p:sp>
        <p:sp>
          <p:nvSpPr>
            <p:cNvPr id="86" name="TextBox 85">
              <a:extLst>
                <a:ext uri="{FF2B5EF4-FFF2-40B4-BE49-F238E27FC236}">
                  <a16:creationId xmlns:a16="http://schemas.microsoft.com/office/drawing/2014/main" id="{E6F82E97-6987-8489-1D15-1601F399EC24}"/>
                </a:ext>
              </a:extLst>
            </p:cNvPr>
            <p:cNvSpPr txBox="1"/>
            <p:nvPr/>
          </p:nvSpPr>
          <p:spPr>
            <a:xfrm>
              <a:off x="4714751" y="980316"/>
              <a:ext cx="1506715" cy="923330"/>
            </a:xfrm>
            <a:prstGeom prst="rect">
              <a:avLst/>
            </a:prstGeom>
            <a:noFill/>
          </p:spPr>
          <p:txBody>
            <a:bodyPr wrap="square" lIns="0" tIns="0" rIns="0" bIns="0">
              <a:spAutoFit/>
            </a:bodyPr>
            <a:lstStyle/>
            <a:p>
              <a:pPr algn="ctr" defTabSz="1600847"/>
              <a:r>
                <a:rPr lang="en-US" sz="2000" kern="0" dirty="0">
                  <a:latin typeface="Calibri"/>
                  <a:ea typeface="Calibri"/>
                  <a:cs typeface="Calibri"/>
                  <a:sym typeface="Calibri"/>
                </a:rPr>
                <a:t>Basecalled</a:t>
              </a:r>
              <a:br>
                <a:rPr lang="en-US" sz="2000" kern="0" dirty="0">
                  <a:latin typeface="Calibri" panose="020F0502020204030204" pitchFamily="34" charset="0"/>
                  <a:ea typeface="Calibri"/>
                  <a:cs typeface="Calibri" panose="020F0502020204030204" pitchFamily="34" charset="0"/>
                </a:rPr>
              </a:br>
              <a:r>
                <a:rPr lang="en-US" sz="2000" kern="0" dirty="0">
                  <a:latin typeface="Calibri"/>
                  <a:ea typeface="Calibri"/>
                  <a:cs typeface="Calibri"/>
                  <a:sym typeface="Calibri"/>
                </a:rPr>
                <a:t>(Translated)</a:t>
              </a:r>
              <a:br>
                <a:rPr lang="en-US" sz="2000" kern="0" dirty="0">
                  <a:latin typeface="Calibri" panose="020F0502020204030204" pitchFamily="34" charset="0"/>
                  <a:ea typeface="Calibri"/>
                  <a:cs typeface="Calibri" panose="020F0502020204030204" pitchFamily="34" charset="0"/>
                </a:rPr>
              </a:br>
              <a:r>
                <a:rPr lang="en-US" sz="2000" kern="0" dirty="0">
                  <a:latin typeface="Calibri"/>
                  <a:ea typeface="Calibri"/>
                  <a:cs typeface="Calibri"/>
                  <a:sym typeface="Calibri"/>
                </a:rPr>
                <a:t>Reads</a:t>
              </a:r>
            </a:p>
          </p:txBody>
        </p:sp>
      </p:grpSp>
      <p:grpSp>
        <p:nvGrpSpPr>
          <p:cNvPr id="4" name="Group 3">
            <a:extLst>
              <a:ext uri="{FF2B5EF4-FFF2-40B4-BE49-F238E27FC236}">
                <a16:creationId xmlns:a16="http://schemas.microsoft.com/office/drawing/2014/main" id="{FF8FFC2E-393F-E36D-AABB-F4C7054581FE}"/>
              </a:ext>
            </a:extLst>
          </p:cNvPr>
          <p:cNvGrpSpPr/>
          <p:nvPr/>
        </p:nvGrpSpPr>
        <p:grpSpPr>
          <a:xfrm>
            <a:off x="1389888" y="1615590"/>
            <a:ext cx="1261716" cy="1482426"/>
            <a:chOff x="495878" y="980316"/>
            <a:chExt cx="1261716" cy="1482426"/>
          </a:xfrm>
        </p:grpSpPr>
        <p:sp>
          <p:nvSpPr>
            <p:cNvPr id="5" name="TextBox 4">
              <a:extLst>
                <a:ext uri="{FF2B5EF4-FFF2-40B4-BE49-F238E27FC236}">
                  <a16:creationId xmlns:a16="http://schemas.microsoft.com/office/drawing/2014/main" id="{EDE10DD1-8469-CCDC-AA9C-77A4FFE8C2EE}"/>
                </a:ext>
              </a:extLst>
            </p:cNvPr>
            <p:cNvSpPr txBox="1"/>
            <p:nvPr/>
          </p:nvSpPr>
          <p:spPr>
            <a:xfrm>
              <a:off x="628737" y="980316"/>
              <a:ext cx="995998" cy="615553"/>
            </a:xfrm>
            <a:prstGeom prst="rect">
              <a:avLst/>
            </a:prstGeom>
            <a:noFill/>
          </p:spPr>
          <p:txBody>
            <a:bodyPr wrap="square" lIns="0" tIns="0" rIns="0" bIns="0">
              <a:spAutoFit/>
            </a:bodyPr>
            <a:lstStyle/>
            <a:p>
              <a:pPr algn="ctr" defTabSz="1600847"/>
              <a:r>
                <a:rPr lang="en-US" sz="2000" kern="0" dirty="0">
                  <a:latin typeface="Calibri"/>
                  <a:ea typeface="Calibri"/>
                  <a:cs typeface="Calibri"/>
                  <a:sym typeface="Calibri"/>
                </a:rPr>
                <a:t>Raw</a:t>
              </a:r>
              <a:br>
                <a:rPr lang="en-US" sz="2000" kern="0" dirty="0">
                  <a:latin typeface="Calibri" panose="020F0502020204030204" pitchFamily="34" charset="0"/>
                  <a:ea typeface="Calibri"/>
                  <a:cs typeface="Calibri" panose="020F0502020204030204" pitchFamily="34" charset="0"/>
                </a:rPr>
              </a:br>
              <a:r>
                <a:rPr lang="en-US" sz="2000" kern="0" dirty="0">
                  <a:latin typeface="Calibri"/>
                  <a:ea typeface="Calibri"/>
                  <a:cs typeface="Calibri"/>
                  <a:sym typeface="Calibri"/>
                </a:rPr>
                <a:t>Signals</a:t>
              </a:r>
            </a:p>
          </p:txBody>
        </p:sp>
        <p:grpSp>
          <p:nvGrpSpPr>
            <p:cNvPr id="6" name="Group 5">
              <a:extLst>
                <a:ext uri="{FF2B5EF4-FFF2-40B4-BE49-F238E27FC236}">
                  <a16:creationId xmlns:a16="http://schemas.microsoft.com/office/drawing/2014/main" id="{26E5970E-C596-B2FF-A360-01148836F663}"/>
                </a:ext>
              </a:extLst>
            </p:cNvPr>
            <p:cNvGrpSpPr>
              <a:grpSpLocks noChangeAspect="1"/>
            </p:cNvGrpSpPr>
            <p:nvPr/>
          </p:nvGrpSpPr>
          <p:grpSpPr>
            <a:xfrm>
              <a:off x="495878" y="1687375"/>
              <a:ext cx="1261716" cy="775367"/>
              <a:chOff x="6948264" y="1776271"/>
              <a:chExt cx="1108922" cy="681469"/>
            </a:xfrm>
          </p:grpSpPr>
          <p:grpSp>
            <p:nvGrpSpPr>
              <p:cNvPr id="7" name="Group 6">
                <a:extLst>
                  <a:ext uri="{FF2B5EF4-FFF2-40B4-BE49-F238E27FC236}">
                    <a16:creationId xmlns:a16="http://schemas.microsoft.com/office/drawing/2014/main" id="{5D7E4086-CC66-DB91-87FD-17304F2CC7BB}"/>
                  </a:ext>
                </a:extLst>
              </p:cNvPr>
              <p:cNvGrpSpPr/>
              <p:nvPr/>
            </p:nvGrpSpPr>
            <p:grpSpPr>
              <a:xfrm>
                <a:off x="6948264" y="1776271"/>
                <a:ext cx="1108922" cy="681469"/>
                <a:chOff x="2857077" y="2235844"/>
                <a:chExt cx="1108922" cy="681469"/>
              </a:xfrm>
            </p:grpSpPr>
            <p:cxnSp>
              <p:nvCxnSpPr>
                <p:cNvPr id="12" name="Straight Arrow Connector 11">
                  <a:extLst>
                    <a:ext uri="{FF2B5EF4-FFF2-40B4-BE49-F238E27FC236}">
                      <a16:creationId xmlns:a16="http://schemas.microsoft.com/office/drawing/2014/main" id="{EE106A41-70EC-3E9D-26E6-73E73CC4A957}"/>
                    </a:ext>
                  </a:extLst>
                </p:cNvPr>
                <p:cNvCxnSpPr>
                  <a:cxnSpLocks/>
                </p:cNvCxnSpPr>
                <p:nvPr/>
              </p:nvCxnSpPr>
              <p:spPr>
                <a:xfrm>
                  <a:off x="2857077" y="2917313"/>
                  <a:ext cx="11089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E386CF2-6FF2-623F-B364-1E4B7C0A4147}"/>
                    </a:ext>
                  </a:extLst>
                </p:cNvPr>
                <p:cNvCxnSpPr>
                  <a:cxnSpLocks/>
                </p:cNvCxnSpPr>
                <p:nvPr/>
              </p:nvCxnSpPr>
              <p:spPr>
                <a:xfrm flipV="1">
                  <a:off x="2857077" y="2235844"/>
                  <a:ext cx="4372" cy="681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485451FF-3B47-C662-3445-1B88D7394EF3}"/>
                  </a:ext>
                </a:extLst>
              </p:cNvPr>
              <p:cNvGrpSpPr/>
              <p:nvPr/>
            </p:nvGrpSpPr>
            <p:grpSpPr>
              <a:xfrm>
                <a:off x="6981644" y="1976087"/>
                <a:ext cx="959736" cy="398532"/>
                <a:chOff x="6981644" y="1976087"/>
                <a:chExt cx="959736" cy="398532"/>
              </a:xfrm>
            </p:grpSpPr>
            <p:pic>
              <p:nvPicPr>
                <p:cNvPr id="9" name="Graphic 8" descr="Heartbeat with solid fill">
                  <a:extLst>
                    <a:ext uri="{FF2B5EF4-FFF2-40B4-BE49-F238E27FC236}">
                      <a16:creationId xmlns:a16="http://schemas.microsoft.com/office/drawing/2014/main" id="{7E8BCE2F-E049-EE09-E937-B954AAD1A3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981644" y="1978101"/>
                  <a:ext cx="396518" cy="396518"/>
                </a:xfrm>
                <a:prstGeom prst="rect">
                  <a:avLst/>
                </a:prstGeom>
              </p:spPr>
            </p:pic>
            <p:pic>
              <p:nvPicPr>
                <p:cNvPr id="10" name="Graphic 9" descr="Heartbeat with solid fill">
                  <a:extLst>
                    <a:ext uri="{FF2B5EF4-FFF2-40B4-BE49-F238E27FC236}">
                      <a16:creationId xmlns:a16="http://schemas.microsoft.com/office/drawing/2014/main" id="{4FD68385-CAE2-61FF-454A-660FB2620D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263253" y="1978101"/>
                  <a:ext cx="396518" cy="396518"/>
                </a:xfrm>
                <a:prstGeom prst="rect">
                  <a:avLst/>
                </a:prstGeom>
              </p:spPr>
            </p:pic>
            <p:pic>
              <p:nvPicPr>
                <p:cNvPr id="11" name="Graphic 10" descr="Heartbeat with solid fill">
                  <a:extLst>
                    <a:ext uri="{FF2B5EF4-FFF2-40B4-BE49-F238E27FC236}">
                      <a16:creationId xmlns:a16="http://schemas.microsoft.com/office/drawing/2014/main" id="{9B67394E-2D71-EE38-3F24-C2D69836A8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544862" y="1976087"/>
                  <a:ext cx="396518" cy="396518"/>
                </a:xfrm>
                <a:prstGeom prst="rect">
                  <a:avLst/>
                </a:prstGeom>
              </p:spPr>
            </p:pic>
          </p:grpSp>
        </p:grpSp>
      </p:grpSp>
      <p:grpSp>
        <p:nvGrpSpPr>
          <p:cNvPr id="14" name="Group 13">
            <a:extLst>
              <a:ext uri="{FF2B5EF4-FFF2-40B4-BE49-F238E27FC236}">
                <a16:creationId xmlns:a16="http://schemas.microsoft.com/office/drawing/2014/main" id="{2308A876-EC33-3AFC-B2FC-269F0359B992}"/>
              </a:ext>
            </a:extLst>
          </p:cNvPr>
          <p:cNvGrpSpPr/>
          <p:nvPr/>
        </p:nvGrpSpPr>
        <p:grpSpPr>
          <a:xfrm>
            <a:off x="9203152" y="1754556"/>
            <a:ext cx="1840319" cy="1386276"/>
            <a:chOff x="6926963" y="1134693"/>
            <a:chExt cx="1840319" cy="1386276"/>
          </a:xfrm>
        </p:grpSpPr>
        <p:sp>
          <p:nvSpPr>
            <p:cNvPr id="15" name="TextBox 14">
              <a:extLst>
                <a:ext uri="{FF2B5EF4-FFF2-40B4-BE49-F238E27FC236}">
                  <a16:creationId xmlns:a16="http://schemas.microsoft.com/office/drawing/2014/main" id="{F151A324-BA15-B0F4-67A0-FBAFD2C4CD9E}"/>
                </a:ext>
              </a:extLst>
            </p:cNvPr>
            <p:cNvSpPr txBox="1"/>
            <p:nvPr/>
          </p:nvSpPr>
          <p:spPr>
            <a:xfrm>
              <a:off x="6926963" y="1134693"/>
              <a:ext cx="1840319"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Analysis</a:t>
              </a:r>
            </a:p>
          </p:txBody>
        </p:sp>
        <p:grpSp>
          <p:nvGrpSpPr>
            <p:cNvPr id="16" name="Group 15">
              <a:extLst>
                <a:ext uri="{FF2B5EF4-FFF2-40B4-BE49-F238E27FC236}">
                  <a16:creationId xmlns:a16="http://schemas.microsoft.com/office/drawing/2014/main" id="{43C2F5A8-5987-E72C-47E7-883E45AE57A5}"/>
                </a:ext>
              </a:extLst>
            </p:cNvPr>
            <p:cNvGrpSpPr/>
            <p:nvPr/>
          </p:nvGrpSpPr>
          <p:grpSpPr>
            <a:xfrm>
              <a:off x="7047282" y="1629148"/>
              <a:ext cx="1599680" cy="891821"/>
              <a:chOff x="6928109" y="1584573"/>
              <a:chExt cx="1599680" cy="891821"/>
            </a:xfrm>
          </p:grpSpPr>
          <p:pic>
            <p:nvPicPr>
              <p:cNvPr id="17" name="Picture 16">
                <a:extLst>
                  <a:ext uri="{FF2B5EF4-FFF2-40B4-BE49-F238E27FC236}">
                    <a16:creationId xmlns:a16="http://schemas.microsoft.com/office/drawing/2014/main" id="{FA3E7B3F-CCFD-EE4A-CEF9-4D5B8259F216}"/>
                  </a:ext>
                </a:extLst>
              </p:cNvPr>
              <p:cNvPicPr>
                <a:picLocks noChangeAspect="1"/>
              </p:cNvPicPr>
              <p:nvPr/>
            </p:nvPicPr>
            <p:blipFill>
              <a:blip r:embed="rId3">
                <a:extLst>
                  <a:ext uri="{28A0092B-C50C-407E-A947-70E740481C1C}">
                    <a14:useLocalDpi xmlns:a14="http://schemas.microsoft.com/office/drawing/2010/main"/>
                  </a:ext>
                </a:extLst>
              </a:blip>
              <a:srcRect t="21489" b="22761"/>
              <a:stretch/>
            </p:blipFill>
            <p:spPr>
              <a:xfrm>
                <a:off x="6928109" y="1584573"/>
                <a:ext cx="1599680" cy="891821"/>
              </a:xfrm>
              <a:prstGeom prst="rect">
                <a:avLst/>
              </a:prstGeom>
            </p:spPr>
          </p:pic>
          <p:grpSp>
            <p:nvGrpSpPr>
              <p:cNvPr id="18" name="Group 17">
                <a:extLst>
                  <a:ext uri="{FF2B5EF4-FFF2-40B4-BE49-F238E27FC236}">
                    <a16:creationId xmlns:a16="http://schemas.microsoft.com/office/drawing/2014/main" id="{B957220B-E0AA-AC7B-C486-A025611BFD62}"/>
                  </a:ext>
                </a:extLst>
              </p:cNvPr>
              <p:cNvGrpSpPr/>
              <p:nvPr/>
            </p:nvGrpSpPr>
            <p:grpSpPr>
              <a:xfrm>
                <a:off x="7213821" y="1758462"/>
                <a:ext cx="1028257" cy="428080"/>
                <a:chOff x="7210341" y="1766325"/>
                <a:chExt cx="1028257" cy="428080"/>
              </a:xfrm>
            </p:grpSpPr>
            <p:sp>
              <p:nvSpPr>
                <p:cNvPr id="19" name="Rectangle 18">
                  <a:extLst>
                    <a:ext uri="{FF2B5EF4-FFF2-40B4-BE49-F238E27FC236}">
                      <a16:creationId xmlns:a16="http://schemas.microsoft.com/office/drawing/2014/main" id="{A79F781E-8949-D2D9-D11E-454CEF15A7CE}"/>
                    </a:ext>
                  </a:extLst>
                </p:cNvPr>
                <p:cNvSpPr/>
                <p:nvPr/>
              </p:nvSpPr>
              <p:spPr>
                <a:xfrm>
                  <a:off x="7247681" y="1906135"/>
                  <a:ext cx="419816"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0" name="Rectangle 19">
                  <a:extLst>
                    <a:ext uri="{FF2B5EF4-FFF2-40B4-BE49-F238E27FC236}">
                      <a16:creationId xmlns:a16="http://schemas.microsoft.com/office/drawing/2014/main" id="{2288D6C7-B801-7570-1D0C-941C07D05E5B}"/>
                    </a:ext>
                  </a:extLst>
                </p:cNvPr>
                <p:cNvSpPr/>
                <p:nvPr/>
              </p:nvSpPr>
              <p:spPr>
                <a:xfrm>
                  <a:off x="7239622" y="2023472"/>
                  <a:ext cx="376334"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1" name="Rectangle 20">
                  <a:extLst>
                    <a:ext uri="{FF2B5EF4-FFF2-40B4-BE49-F238E27FC236}">
                      <a16:creationId xmlns:a16="http://schemas.microsoft.com/office/drawing/2014/main" id="{6E5F86A1-8547-0163-7794-D05454CD82F6}"/>
                    </a:ext>
                  </a:extLst>
                </p:cNvPr>
                <p:cNvSpPr/>
                <p:nvPr/>
              </p:nvSpPr>
              <p:spPr>
                <a:xfrm>
                  <a:off x="7877147" y="2023473"/>
                  <a:ext cx="297692"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2" name="Rectangle 21">
                  <a:extLst>
                    <a:ext uri="{FF2B5EF4-FFF2-40B4-BE49-F238E27FC236}">
                      <a16:creationId xmlns:a16="http://schemas.microsoft.com/office/drawing/2014/main" id="{2B8FF170-EC29-AC9E-56BD-6D9C19A03101}"/>
                    </a:ext>
                  </a:extLst>
                </p:cNvPr>
                <p:cNvSpPr/>
                <p:nvPr/>
              </p:nvSpPr>
              <p:spPr>
                <a:xfrm>
                  <a:off x="7321956" y="2139540"/>
                  <a:ext cx="248669"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3" name="Rectangle 22">
                  <a:extLst>
                    <a:ext uri="{FF2B5EF4-FFF2-40B4-BE49-F238E27FC236}">
                      <a16:creationId xmlns:a16="http://schemas.microsoft.com/office/drawing/2014/main" id="{AD0B9F46-09FE-D3CF-C682-EE946BE7285F}"/>
                    </a:ext>
                  </a:extLst>
                </p:cNvPr>
                <p:cNvSpPr/>
                <p:nvPr/>
              </p:nvSpPr>
              <p:spPr>
                <a:xfrm>
                  <a:off x="7667501" y="2139541"/>
                  <a:ext cx="571097"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4" name="Rectangle 23">
                  <a:extLst>
                    <a:ext uri="{FF2B5EF4-FFF2-40B4-BE49-F238E27FC236}">
                      <a16:creationId xmlns:a16="http://schemas.microsoft.com/office/drawing/2014/main" id="{AE652976-C40D-C10B-ED62-E3C31F8299DB}"/>
                    </a:ext>
                  </a:extLst>
                </p:cNvPr>
                <p:cNvSpPr/>
                <p:nvPr/>
              </p:nvSpPr>
              <p:spPr>
                <a:xfrm>
                  <a:off x="7771927" y="1907405"/>
                  <a:ext cx="466671"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sp>
              <p:nvSpPr>
                <p:cNvPr id="25" name="Rectangle 24">
                  <a:extLst>
                    <a:ext uri="{FF2B5EF4-FFF2-40B4-BE49-F238E27FC236}">
                      <a16:creationId xmlns:a16="http://schemas.microsoft.com/office/drawing/2014/main" id="{E7E30AC1-0D52-4985-2F57-0945C4451FED}"/>
                    </a:ext>
                  </a:extLst>
                </p:cNvPr>
                <p:cNvSpPr/>
                <p:nvPr/>
              </p:nvSpPr>
              <p:spPr>
                <a:xfrm>
                  <a:off x="7210341" y="1766325"/>
                  <a:ext cx="1028257" cy="54864"/>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050" b="1" kern="0" dirty="0">
                    <a:solidFill>
                      <a:srgbClr val="5B9BD5"/>
                    </a:solidFill>
                    <a:latin typeface="Calibri"/>
                    <a:cs typeface="Calibri"/>
                    <a:sym typeface="Calibri"/>
                  </a:endParaRPr>
                </a:p>
              </p:txBody>
            </p:sp>
          </p:grpSp>
        </p:grpSp>
      </p:grpSp>
      <p:sp>
        <p:nvSpPr>
          <p:cNvPr id="31" name="TextBox 30">
            <a:extLst>
              <a:ext uri="{FF2B5EF4-FFF2-40B4-BE49-F238E27FC236}">
                <a16:creationId xmlns:a16="http://schemas.microsoft.com/office/drawing/2014/main" id="{081185A4-582D-05B0-7EB2-F734BFE59647}"/>
              </a:ext>
            </a:extLst>
          </p:cNvPr>
          <p:cNvSpPr txBox="1"/>
          <p:nvPr/>
        </p:nvSpPr>
        <p:spPr>
          <a:xfrm>
            <a:off x="6244218" y="3375675"/>
            <a:ext cx="1911722" cy="615553"/>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4473C4"/>
                </a:solidFill>
                <a:latin typeface="Calibri"/>
                <a:ea typeface="Calibri"/>
                <a:cs typeface="Calibri"/>
                <a:sym typeface="Calibri"/>
              </a:rPr>
              <a:t>Highly accurate reads</a:t>
            </a:r>
          </a:p>
        </p:txBody>
      </p:sp>
      <p:grpSp>
        <p:nvGrpSpPr>
          <p:cNvPr id="35" name="Group 34">
            <a:extLst>
              <a:ext uri="{FF2B5EF4-FFF2-40B4-BE49-F238E27FC236}">
                <a16:creationId xmlns:a16="http://schemas.microsoft.com/office/drawing/2014/main" id="{C4A2E6A8-E81C-6AC7-454B-26E988F3C640}"/>
              </a:ext>
            </a:extLst>
          </p:cNvPr>
          <p:cNvGrpSpPr/>
          <p:nvPr/>
        </p:nvGrpSpPr>
        <p:grpSpPr>
          <a:xfrm>
            <a:off x="2978628" y="3411254"/>
            <a:ext cx="2969156" cy="1038228"/>
            <a:chOff x="2978628" y="3411254"/>
            <a:chExt cx="2969156" cy="1038228"/>
          </a:xfrm>
        </p:grpSpPr>
        <p:sp>
          <p:nvSpPr>
            <p:cNvPr id="27" name="TextBox 26">
              <a:extLst>
                <a:ext uri="{FF2B5EF4-FFF2-40B4-BE49-F238E27FC236}">
                  <a16:creationId xmlns:a16="http://schemas.microsoft.com/office/drawing/2014/main" id="{33303C2E-E95B-A5FC-AA11-10C0F8E43E9E}"/>
                </a:ext>
              </a:extLst>
            </p:cNvPr>
            <p:cNvSpPr txBox="1"/>
            <p:nvPr/>
          </p:nvSpPr>
          <p:spPr>
            <a:xfrm>
              <a:off x="3806144" y="3411254"/>
              <a:ext cx="1314123" cy="307777"/>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C00000"/>
                  </a:solidFill>
                  <a:latin typeface="Calibri"/>
                  <a:ea typeface="Calibri"/>
                  <a:cs typeface="Calibri"/>
                  <a:sym typeface="Calibri"/>
                </a:rPr>
                <a:t>AI Models</a:t>
              </a:r>
            </a:p>
          </p:txBody>
        </p:sp>
        <p:pic>
          <p:nvPicPr>
            <p:cNvPr id="28" name="Picture 27">
              <a:extLst>
                <a:ext uri="{FF2B5EF4-FFF2-40B4-BE49-F238E27FC236}">
                  <a16:creationId xmlns:a16="http://schemas.microsoft.com/office/drawing/2014/main" id="{6F1D42C7-E0C0-3EA9-D264-DA0FE79EB725}"/>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l="4221" t="22181" r="3717" b="22434"/>
            <a:stretch/>
          </p:blipFill>
          <p:spPr>
            <a:xfrm>
              <a:off x="3806144" y="3754478"/>
              <a:ext cx="1155251" cy="695004"/>
            </a:xfrm>
            <a:prstGeom prst="rect">
              <a:avLst/>
            </a:prstGeom>
          </p:spPr>
        </p:pic>
        <p:sp>
          <p:nvSpPr>
            <p:cNvPr id="29" name="Line 15">
              <a:extLst>
                <a:ext uri="{FF2B5EF4-FFF2-40B4-BE49-F238E27FC236}">
                  <a16:creationId xmlns:a16="http://schemas.microsoft.com/office/drawing/2014/main" id="{939F2496-A0F3-27F3-3BA6-71F181C83363}"/>
                </a:ext>
              </a:extLst>
            </p:cNvPr>
            <p:cNvSpPr>
              <a:spLocks noChangeShapeType="1"/>
            </p:cNvSpPr>
            <p:nvPr/>
          </p:nvSpPr>
          <p:spPr bwMode="auto">
            <a:xfrm flipH="1">
              <a:off x="2978628" y="3692103"/>
              <a:ext cx="659019" cy="0"/>
            </a:xfrm>
            <a:prstGeom prst="line">
              <a:avLst/>
            </a:prstGeom>
            <a:noFill/>
            <a:ln w="76200">
              <a:solidFill>
                <a:schemeClr val="tx1"/>
              </a:solidFill>
              <a:round/>
              <a:headEnd type="triangle" w="med" len="med"/>
              <a:tailEnd type="none" w="med" len="med"/>
            </a:ln>
            <a:effectLst/>
          </p:spPr>
          <p:txBody>
            <a:bodyPr wrap="none" lIns="64008" tIns="32004" rIns="64008" bIns="32004" anchor="ctr"/>
            <a:lstStyle/>
            <a:p>
              <a:pPr eaLnBrk="1" hangingPunct="1">
                <a:defRPr>
                  <a:latin typeface="Calibri"/>
                  <a:sym typeface="Calibri"/>
                </a:defRPr>
              </a:pPr>
              <a:endParaRPr lang="en-US" kern="0" dirty="0">
                <a:solidFill>
                  <a:sysClr val="windowText" lastClr="000000"/>
                </a:solidFill>
                <a:latin typeface="Calibri"/>
                <a:ea typeface="Calibri"/>
                <a:cs typeface="Calibri"/>
                <a:sym typeface="Calibri"/>
              </a:endParaRPr>
            </a:p>
          </p:txBody>
        </p:sp>
        <p:sp>
          <p:nvSpPr>
            <p:cNvPr id="32" name="Line 15">
              <a:extLst>
                <a:ext uri="{FF2B5EF4-FFF2-40B4-BE49-F238E27FC236}">
                  <a16:creationId xmlns:a16="http://schemas.microsoft.com/office/drawing/2014/main" id="{D31A30E7-16C2-B864-DCD4-176FD9D37217}"/>
                </a:ext>
              </a:extLst>
            </p:cNvPr>
            <p:cNvSpPr>
              <a:spLocks noChangeShapeType="1"/>
            </p:cNvSpPr>
            <p:nvPr/>
          </p:nvSpPr>
          <p:spPr bwMode="auto">
            <a:xfrm flipH="1">
              <a:off x="5288765" y="3692103"/>
              <a:ext cx="659019" cy="0"/>
            </a:xfrm>
            <a:prstGeom prst="line">
              <a:avLst/>
            </a:prstGeom>
            <a:noFill/>
            <a:ln w="76200">
              <a:solidFill>
                <a:schemeClr val="tx1"/>
              </a:solidFill>
              <a:round/>
              <a:headEnd type="triangle" w="med" len="med"/>
              <a:tailEnd type="none" w="med" len="med"/>
            </a:ln>
            <a:effectLst/>
          </p:spPr>
          <p:txBody>
            <a:bodyPr wrap="none" lIns="64008" tIns="32004" rIns="64008" bIns="32004" anchor="ctr"/>
            <a:lstStyle/>
            <a:p>
              <a:pPr eaLnBrk="1" hangingPunct="1">
                <a:defRPr>
                  <a:latin typeface="Calibri"/>
                  <a:sym typeface="Calibri"/>
                </a:defRPr>
              </a:pPr>
              <a:endParaRPr lang="en-US" kern="0" dirty="0">
                <a:solidFill>
                  <a:sysClr val="windowText" lastClr="000000"/>
                </a:solidFill>
                <a:latin typeface="Calibri"/>
                <a:ea typeface="Calibri"/>
                <a:cs typeface="Calibri"/>
                <a:sym typeface="Calibri"/>
              </a:endParaRPr>
            </a:p>
          </p:txBody>
        </p:sp>
      </p:grpSp>
      <p:sp>
        <p:nvSpPr>
          <p:cNvPr id="33" name="TextBox 32">
            <a:extLst>
              <a:ext uri="{FF2B5EF4-FFF2-40B4-BE49-F238E27FC236}">
                <a16:creationId xmlns:a16="http://schemas.microsoft.com/office/drawing/2014/main" id="{0D2905BC-B5CF-7BEA-B682-E3193499D824}"/>
              </a:ext>
            </a:extLst>
          </p:cNvPr>
          <p:cNvSpPr txBox="1"/>
          <p:nvPr/>
        </p:nvSpPr>
        <p:spPr>
          <a:xfrm>
            <a:off x="1197780" y="3375676"/>
            <a:ext cx="1552147" cy="615553"/>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C00000"/>
                </a:solidFill>
                <a:latin typeface="Calibri"/>
                <a:ea typeface="Calibri"/>
                <a:cs typeface="Calibri"/>
                <a:sym typeface="Calibri"/>
              </a:rPr>
              <a:t>Noisy</a:t>
            </a:r>
            <a:br>
              <a:rPr lang="en-US" sz="2000" b="1" dirty="0">
                <a:solidFill>
                  <a:srgbClr val="C00000"/>
                </a:solidFill>
                <a:latin typeface="Calibri" panose="020F0502020204030204" pitchFamily="34" charset="0"/>
                <a:ea typeface="Calibri"/>
                <a:cs typeface="Calibri" panose="020F0502020204030204" pitchFamily="34" charset="0"/>
              </a:rPr>
            </a:br>
            <a:r>
              <a:rPr lang="en-US" sz="2000" b="1" dirty="0">
                <a:solidFill>
                  <a:srgbClr val="C00000"/>
                </a:solidFill>
                <a:latin typeface="Calibri"/>
                <a:ea typeface="Calibri"/>
                <a:cs typeface="Calibri"/>
                <a:sym typeface="Calibri"/>
              </a:rPr>
              <a:t>Raw Signals</a:t>
            </a:r>
          </a:p>
        </p:txBody>
      </p:sp>
      <p:sp>
        <p:nvSpPr>
          <p:cNvPr id="26" name="Rounded Rectangle 25">
            <a:extLst>
              <a:ext uri="{FF2B5EF4-FFF2-40B4-BE49-F238E27FC236}">
                <a16:creationId xmlns:a16="http://schemas.microsoft.com/office/drawing/2014/main" id="{BFB84270-AA7E-BDC1-A2AE-330A71E593E0}"/>
              </a:ext>
            </a:extLst>
          </p:cNvPr>
          <p:cNvSpPr/>
          <p:nvPr/>
        </p:nvSpPr>
        <p:spPr>
          <a:xfrm>
            <a:off x="3261618" y="1428750"/>
            <a:ext cx="2074248" cy="3214685"/>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Tree>
    <p:extLst>
      <p:ext uri="{BB962C8B-B14F-4D97-AF65-F5344CB8AC3E}">
        <p14:creationId xmlns:p14="http://schemas.microsoft.com/office/powerpoint/2010/main" val="318207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FBD4-394E-BAE6-EB47-3878E7E7FA52}"/>
              </a:ext>
            </a:extLst>
          </p:cNvPr>
          <p:cNvSpPr>
            <a:spLocks noGrp="1"/>
          </p:cNvSpPr>
          <p:nvPr>
            <p:ph type="title"/>
          </p:nvPr>
        </p:nvSpPr>
        <p:spPr/>
        <p:txBody>
          <a:bodyPr/>
          <a:lstStyle/>
          <a:p>
            <a:r>
              <a:rPr lang="en-US" dirty="0" err="1"/>
              <a:t>Basecalling</a:t>
            </a:r>
            <a:r>
              <a:rPr lang="en-US" dirty="0"/>
              <a:t> Overview</a:t>
            </a:r>
          </a:p>
        </p:txBody>
      </p:sp>
      <p:sp>
        <p:nvSpPr>
          <p:cNvPr id="3" name="Slide Number Placeholder 2">
            <a:extLst>
              <a:ext uri="{FF2B5EF4-FFF2-40B4-BE49-F238E27FC236}">
                <a16:creationId xmlns:a16="http://schemas.microsoft.com/office/drawing/2014/main" id="{08F6A358-E10F-03C5-3C1B-73958A267AE2}"/>
              </a:ext>
            </a:extLst>
          </p:cNvPr>
          <p:cNvSpPr>
            <a:spLocks noGrp="1"/>
          </p:cNvSpPr>
          <p:nvPr>
            <p:ph type="sldNum" sz="quarter" idx="12"/>
          </p:nvPr>
        </p:nvSpPr>
        <p:spPr/>
        <p:txBody>
          <a:bodyPr/>
          <a:lstStyle/>
          <a:p>
            <a:fld id="{926C5CFF-FC03-5F4C-B716-CBEBB43E48DE}" type="slidenum">
              <a:rPr lang="en-US" smtClean="0"/>
              <a:t>37</a:t>
            </a:fld>
            <a:endParaRPr lang="en-US"/>
          </a:p>
        </p:txBody>
      </p:sp>
      <p:pic>
        <p:nvPicPr>
          <p:cNvPr id="4" name="01-dorado-sup-signal-to-scores">
            <a:hlinkClick r:id="" action="ppaction://media"/>
            <a:extLst>
              <a:ext uri="{FF2B5EF4-FFF2-40B4-BE49-F238E27FC236}">
                <a16:creationId xmlns:a16="http://schemas.microsoft.com/office/drawing/2014/main" id="{0AAC596C-6D99-2649-6DEA-DE5581310C6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97703" y="1053838"/>
            <a:ext cx="10538430" cy="5269215"/>
          </a:xfrm>
          <a:prstGeom prst="rect">
            <a:avLst/>
          </a:prstGeom>
        </p:spPr>
      </p:pic>
    </p:spTree>
    <p:extLst>
      <p:ext uri="{BB962C8B-B14F-4D97-AF65-F5344CB8AC3E}">
        <p14:creationId xmlns:p14="http://schemas.microsoft.com/office/powerpoint/2010/main" val="286455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B6048-BC1E-2498-FBC4-08BE08F6D8A0}"/>
              </a:ext>
            </a:extLst>
          </p:cNvPr>
          <p:cNvSpPr>
            <a:spLocks noGrp="1"/>
          </p:cNvSpPr>
          <p:nvPr>
            <p:ph type="title"/>
          </p:nvPr>
        </p:nvSpPr>
        <p:spPr/>
        <p:txBody>
          <a:bodyPr/>
          <a:lstStyle/>
          <a:p>
            <a:r>
              <a:rPr lang="en-US" dirty="0"/>
              <a:t>CTC-CRF Decoding</a:t>
            </a:r>
          </a:p>
        </p:txBody>
      </p:sp>
      <p:sp>
        <p:nvSpPr>
          <p:cNvPr id="3" name="Slide Number Placeholder 2">
            <a:extLst>
              <a:ext uri="{FF2B5EF4-FFF2-40B4-BE49-F238E27FC236}">
                <a16:creationId xmlns:a16="http://schemas.microsoft.com/office/drawing/2014/main" id="{10E2C5E4-3E11-D82A-CBAE-588764D3F972}"/>
              </a:ext>
            </a:extLst>
          </p:cNvPr>
          <p:cNvSpPr>
            <a:spLocks noGrp="1"/>
          </p:cNvSpPr>
          <p:nvPr>
            <p:ph type="sldNum" sz="quarter" idx="12"/>
          </p:nvPr>
        </p:nvSpPr>
        <p:spPr/>
        <p:txBody>
          <a:bodyPr/>
          <a:lstStyle/>
          <a:p>
            <a:fld id="{926C5CFF-FC03-5F4C-B716-CBEBB43E48DE}" type="slidenum">
              <a:rPr lang="en-US" smtClean="0"/>
              <a:t>38</a:t>
            </a:fld>
            <a:endParaRPr lang="en-US"/>
          </a:p>
        </p:txBody>
      </p:sp>
      <p:pic>
        <p:nvPicPr>
          <p:cNvPr id="4" name="02-crf-scores-to-bases">
            <a:hlinkClick r:id="" action="ppaction://media"/>
            <a:extLst>
              <a:ext uri="{FF2B5EF4-FFF2-40B4-BE49-F238E27FC236}">
                <a16:creationId xmlns:a16="http://schemas.microsoft.com/office/drawing/2014/main" id="{61CF403D-3F72-FD79-9C03-4A3A48ADF8F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64559" y="866165"/>
            <a:ext cx="10462882" cy="5231441"/>
          </a:xfrm>
          <a:prstGeom prst="rect">
            <a:avLst/>
          </a:prstGeom>
        </p:spPr>
      </p:pic>
    </p:spTree>
    <p:extLst>
      <p:ext uri="{BB962C8B-B14F-4D97-AF65-F5344CB8AC3E}">
        <p14:creationId xmlns:p14="http://schemas.microsoft.com/office/powerpoint/2010/main" val="42642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C44E-9618-C111-9841-CF4EE641AAE9}"/>
              </a:ext>
            </a:extLst>
          </p:cNvPr>
          <p:cNvSpPr>
            <a:spLocks noGrp="1"/>
          </p:cNvSpPr>
          <p:nvPr>
            <p:ph type="title"/>
          </p:nvPr>
        </p:nvSpPr>
        <p:spPr/>
        <p:txBody>
          <a:bodyPr/>
          <a:lstStyle/>
          <a:p>
            <a:r>
              <a:rPr lang="en-US" dirty="0">
                <a:latin typeface="Calibri"/>
                <a:cs typeface="Calibri"/>
              </a:rPr>
              <a:t>Questions?</a:t>
            </a:r>
          </a:p>
        </p:txBody>
      </p:sp>
      <p:sp>
        <p:nvSpPr>
          <p:cNvPr id="4" name="Slide Number Placeholder 2">
            <a:extLst>
              <a:ext uri="{FF2B5EF4-FFF2-40B4-BE49-F238E27FC236}">
                <a16:creationId xmlns:a16="http://schemas.microsoft.com/office/drawing/2014/main" id="{7B8ED03E-051B-8910-D6D4-FC03C4D7F0F0}"/>
              </a:ext>
            </a:extLst>
          </p:cNvPr>
          <p:cNvSpPr>
            <a:spLocks noGrp="1"/>
          </p:cNvSpPr>
          <p:nvPr>
            <p:ph type="sldNum" sz="quarter" idx="12"/>
          </p:nvPr>
        </p:nvSpPr>
        <p:spPr/>
        <p:txBody>
          <a:bodyPr/>
          <a:lstStyle/>
          <a:p>
            <a:fld id="{926C5CFF-FC03-5F4C-B716-CBEBB43E48DE}" type="slidenum">
              <a:rPr lang="en-US" smtClean="0">
                <a:latin typeface="Garamond"/>
                <a:cs typeface="Calibri"/>
              </a:rPr>
              <a:t>39</a:t>
            </a:fld>
            <a:endParaRPr lang="en-US">
              <a:latin typeface="Garamond"/>
              <a:cs typeface="Calibri"/>
            </a:endParaRPr>
          </a:p>
        </p:txBody>
      </p:sp>
    </p:spTree>
    <p:extLst>
      <p:ext uri="{BB962C8B-B14F-4D97-AF65-F5344CB8AC3E}">
        <p14:creationId xmlns:p14="http://schemas.microsoft.com/office/powerpoint/2010/main" val="2586060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95944-0FAE-2E66-84D0-47553ADE33D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4146ED-3AA0-223E-CF12-B44A4CA7E8A3}"/>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Genome Analysis Pipeline</a:t>
            </a:r>
          </a:p>
        </p:txBody>
      </p:sp>
      <p:sp>
        <p:nvSpPr>
          <p:cNvPr id="4" name="Slide Number Placeholder 3">
            <a:extLst>
              <a:ext uri="{FF2B5EF4-FFF2-40B4-BE49-F238E27FC236}">
                <a16:creationId xmlns:a16="http://schemas.microsoft.com/office/drawing/2014/main" id="{637EC68C-5344-C275-0AEB-C955DA812708}"/>
              </a:ext>
            </a:extLst>
          </p:cNvPr>
          <p:cNvSpPr>
            <a:spLocks noGrp="1"/>
          </p:cNvSpPr>
          <p:nvPr>
            <p:ph type="sldNum" sz="quarter" idx="12"/>
          </p:nvPr>
        </p:nvSpPr>
        <p:spPr/>
        <p:txBody>
          <a:bodyPr/>
          <a:lstStyle/>
          <a:p>
            <a:pPr algn="r"/>
            <a:fld id="{BBF05047-ADC6-47BF-A318-424F854A849A}" type="slidenum">
              <a:rPr lang="en-US">
                <a:latin typeface="Garamond"/>
                <a:sym typeface="Garamond"/>
              </a:rPr>
              <a:pPr algn="r"/>
              <a:t>40</a:t>
            </a:fld>
            <a:endParaRPr lang="en-US">
              <a:latin typeface="Garamond"/>
              <a:sym typeface="Garamond"/>
            </a:endParaRPr>
          </a:p>
        </p:txBody>
      </p:sp>
      <p:pic>
        <p:nvPicPr>
          <p:cNvPr id="5" name="Picture 4">
            <a:extLst>
              <a:ext uri="{FF2B5EF4-FFF2-40B4-BE49-F238E27FC236}">
                <a16:creationId xmlns:a16="http://schemas.microsoft.com/office/drawing/2014/main" id="{409AF473-2967-0832-0BAF-B64C062CA64A}"/>
              </a:ext>
            </a:extLst>
          </p:cNvPr>
          <p:cNvPicPr>
            <a:picLocks noChangeAspect="1"/>
          </p:cNvPicPr>
          <p:nvPr/>
        </p:nvPicPr>
        <p:blipFill>
          <a:blip r:embed="rId2"/>
          <a:stretch>
            <a:fillRect/>
          </a:stretch>
        </p:blipFill>
        <p:spPr>
          <a:xfrm>
            <a:off x="2835073" y="1219200"/>
            <a:ext cx="6521854" cy="4946104"/>
          </a:xfrm>
          <a:prstGeom prst="rect">
            <a:avLst/>
          </a:prstGeom>
        </p:spPr>
      </p:pic>
    </p:spTree>
    <p:extLst>
      <p:ext uri="{BB962C8B-B14F-4D97-AF65-F5344CB8AC3E}">
        <p14:creationId xmlns:p14="http://schemas.microsoft.com/office/powerpoint/2010/main" val="39180234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74752CA-C6A3-984D-4F63-8C1DE199AEFE}"/>
              </a:ext>
            </a:extLst>
          </p:cNvPr>
          <p:cNvSpPr>
            <a:spLocks noGrp="1"/>
          </p:cNvSpPr>
          <p:nvPr>
            <p:ph type="sldNum" sz="quarter" idx="12"/>
          </p:nvPr>
        </p:nvSpPr>
        <p:spPr/>
        <p:txBody>
          <a:bodyPr/>
          <a:lstStyle/>
          <a:p>
            <a:pPr algn="r"/>
            <a:fld id="{BBF05047-ADC6-47BF-A318-424F854A849A}" type="slidenum">
              <a:rPr lang="en-US">
                <a:latin typeface="Garamond"/>
                <a:sym typeface="Garamond"/>
              </a:rPr>
              <a:pPr algn="r"/>
              <a:t>41</a:t>
            </a:fld>
            <a:endParaRPr lang="en-US">
              <a:latin typeface="Garamond"/>
              <a:sym typeface="Garamond"/>
            </a:endParaRPr>
          </a:p>
        </p:txBody>
      </p:sp>
      <p:pic>
        <p:nvPicPr>
          <p:cNvPr id="2" name="Picture 1">
            <a:extLst>
              <a:ext uri="{FF2B5EF4-FFF2-40B4-BE49-F238E27FC236}">
                <a16:creationId xmlns:a16="http://schemas.microsoft.com/office/drawing/2014/main" id="{2180D7CA-B9C6-1BF5-A2D3-5DFDC06CC32E}"/>
              </a:ext>
            </a:extLst>
          </p:cNvPr>
          <p:cNvPicPr>
            <a:picLocks noChangeAspect="1"/>
          </p:cNvPicPr>
          <p:nvPr/>
        </p:nvPicPr>
        <p:blipFill>
          <a:blip r:embed="rId3"/>
          <a:stretch>
            <a:fillRect/>
          </a:stretch>
        </p:blipFill>
        <p:spPr>
          <a:xfrm>
            <a:off x="1578824" y="1880828"/>
            <a:ext cx="9034355" cy="3096344"/>
          </a:xfrm>
          <a:prstGeom prst="rect">
            <a:avLst/>
          </a:prstGeom>
        </p:spPr>
      </p:pic>
      <p:sp>
        <p:nvSpPr>
          <p:cNvPr id="6" name="Title 5">
            <a:extLst>
              <a:ext uri="{FF2B5EF4-FFF2-40B4-BE49-F238E27FC236}">
                <a16:creationId xmlns:a16="http://schemas.microsoft.com/office/drawing/2014/main" id="{DE3A88B8-9540-9E22-1D1A-7A50A72212C7}"/>
              </a:ext>
            </a:extLst>
          </p:cNvPr>
          <p:cNvSpPr>
            <a:spLocks noGrp="1"/>
          </p:cNvSpPr>
          <p:nvPr>
            <p:ph type="title"/>
          </p:nvPr>
        </p:nvSpPr>
        <p:spPr/>
        <p:txBody>
          <a:bodyPr/>
          <a:lstStyle/>
          <a:p>
            <a:r>
              <a:rPr lang="en-US" dirty="0">
                <a:latin typeface="Garamond"/>
                <a:sym typeface="Garamond"/>
              </a:rPr>
              <a:t>Next Lecture</a:t>
            </a:r>
            <a:endParaRPr lang="en-US" dirty="0"/>
          </a:p>
        </p:txBody>
      </p:sp>
      <p:sp>
        <p:nvSpPr>
          <p:cNvPr id="3" name="Content Placeholder 1">
            <a:extLst>
              <a:ext uri="{FF2B5EF4-FFF2-40B4-BE49-F238E27FC236}">
                <a16:creationId xmlns:a16="http://schemas.microsoft.com/office/drawing/2014/main" id="{7A524D9B-39C5-AF1B-91C0-8F06BA877612}"/>
              </a:ext>
            </a:extLst>
          </p:cNvPr>
          <p:cNvSpPr>
            <a:spLocks noGrp="1"/>
          </p:cNvSpPr>
          <p:nvPr>
            <p:ph idx="1"/>
          </p:nvPr>
        </p:nvSpPr>
        <p:spPr>
          <a:xfrm>
            <a:off x="252743" y="866164"/>
            <a:ext cx="11730748" cy="5644562"/>
          </a:xfrm>
        </p:spPr>
        <p:txBody>
          <a:bodyPr/>
          <a:lstStyle/>
          <a:p>
            <a:r>
              <a:rPr lang="en-US" b="1" dirty="0"/>
              <a:t>Reminder:</a:t>
            </a:r>
            <a:r>
              <a:rPr lang="en-US" dirty="0"/>
              <a:t> Finalize your paper selection by today 11:59pm!</a:t>
            </a:r>
          </a:p>
        </p:txBody>
      </p:sp>
    </p:spTree>
    <p:extLst>
      <p:ext uri="{BB962C8B-B14F-4D97-AF65-F5344CB8AC3E}">
        <p14:creationId xmlns:p14="http://schemas.microsoft.com/office/powerpoint/2010/main" val="274183755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B3E52-3F9D-1F82-32A0-AA3F53A00F4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18C74B2-2B18-234B-52CB-0B73229E7079}"/>
              </a:ext>
            </a:extLst>
          </p:cNvPr>
          <p:cNvSpPr>
            <a:spLocks noGrp="1"/>
          </p:cNvSpPr>
          <p:nvPr>
            <p:ph type="body" sz="quarter" idx="13"/>
          </p:nvPr>
        </p:nvSpPr>
        <p:spPr>
          <a:xfrm>
            <a:off x="731520" y="2393958"/>
            <a:ext cx="10972800" cy="503536"/>
          </a:xfrm>
        </p:spPr>
        <p:txBody>
          <a:bodyPr/>
          <a:lstStyle/>
          <a:p>
            <a:r>
              <a:rPr lang="en-US" dirty="0"/>
              <a:t>Lecture 3: Introduction to Genomics and Sequencing</a:t>
            </a:r>
          </a:p>
        </p:txBody>
      </p:sp>
      <p:sp>
        <p:nvSpPr>
          <p:cNvPr id="3" name="Text Placeholder 2">
            <a:extLst>
              <a:ext uri="{FF2B5EF4-FFF2-40B4-BE49-F238E27FC236}">
                <a16:creationId xmlns:a16="http://schemas.microsoft.com/office/drawing/2014/main" id="{B591DC87-4905-1DC1-1140-4662B72740C4}"/>
              </a:ext>
            </a:extLst>
          </p:cNvPr>
          <p:cNvSpPr>
            <a:spLocks noGrp="1"/>
          </p:cNvSpPr>
          <p:nvPr>
            <p:ph type="body" sz="quarter" idx="15"/>
          </p:nvPr>
        </p:nvSpPr>
        <p:spPr>
          <a:xfrm>
            <a:off x="731520" y="1155648"/>
            <a:ext cx="10972800" cy="1224822"/>
          </a:xfrm>
        </p:spPr>
        <p:txBody>
          <a:bodyPr/>
          <a:lstStyle/>
          <a:p>
            <a:r>
              <a:rPr lang="en-US" dirty="0"/>
              <a:t>CMSC 829C: Algorithms, AI, and Hardware</a:t>
            </a:r>
            <a:br>
              <a:rPr lang="en-US" dirty="0"/>
            </a:br>
            <a:r>
              <a:rPr lang="en-US" dirty="0"/>
              <a:t>for Biological Data</a:t>
            </a:r>
          </a:p>
        </p:txBody>
      </p:sp>
      <p:sp>
        <p:nvSpPr>
          <p:cNvPr id="4" name="Text Placeholder 3">
            <a:extLst>
              <a:ext uri="{FF2B5EF4-FFF2-40B4-BE49-F238E27FC236}">
                <a16:creationId xmlns:a16="http://schemas.microsoft.com/office/drawing/2014/main" id="{ADEB0785-6DC2-064B-9BAA-5098F8A130C0}"/>
              </a:ext>
            </a:extLst>
          </p:cNvPr>
          <p:cNvSpPr>
            <a:spLocks noGrp="1"/>
          </p:cNvSpPr>
          <p:nvPr>
            <p:ph type="body" sz="quarter" idx="16"/>
          </p:nvPr>
        </p:nvSpPr>
        <p:spPr>
          <a:xfrm>
            <a:off x="731520" y="5138028"/>
            <a:ext cx="10972800" cy="332399"/>
          </a:xfrm>
        </p:spPr>
        <p:txBody>
          <a:bodyPr/>
          <a:lstStyle/>
          <a:p>
            <a:r>
              <a:rPr lang="en-US" dirty="0">
                <a:latin typeface="Calibri"/>
                <a:ea typeface="Helvetica Neue" panose="02000503000000020004" pitchFamily="2" charset="0"/>
                <a:cs typeface="Calibri"/>
              </a:rPr>
              <a:t>Can Firtina | </a:t>
            </a:r>
            <a:r>
              <a:rPr lang="en-US" dirty="0">
                <a:latin typeface="Calibri"/>
                <a:ea typeface="Helvetica Neue" panose="02000503000000020004" pitchFamily="2" charset="0"/>
                <a:cs typeface="Calibri"/>
                <a:hlinkClick r:id="rId2"/>
              </a:rPr>
              <a:t>canfirtina@gmail.com</a:t>
            </a:r>
            <a:r>
              <a:rPr lang="en-US" dirty="0">
                <a:latin typeface="Calibri"/>
                <a:ea typeface="Helvetica Neue" panose="02000503000000020004" pitchFamily="2" charset="0"/>
                <a:cs typeface="Calibri"/>
              </a:rPr>
              <a:t> | </a:t>
            </a:r>
            <a:r>
              <a:rPr lang="en-US" dirty="0">
                <a:latin typeface="Calibri"/>
                <a:ea typeface="Helvetica Neue" panose="02000503000000020004" pitchFamily="2" charset="0"/>
                <a:cs typeface="Calibri"/>
                <a:hlinkClick r:id="rId3"/>
              </a:rPr>
              <a:t>cs.umd.edu/~firtina</a:t>
            </a:r>
            <a:endParaRPr lang="en-US" dirty="0">
              <a:latin typeface="Calibri"/>
              <a:ea typeface="Helvetica Neue" panose="02000503000000020004" pitchFamily="2" charset="0"/>
              <a:cs typeface="Calibri"/>
            </a:endParaRPr>
          </a:p>
        </p:txBody>
      </p:sp>
      <p:sp>
        <p:nvSpPr>
          <p:cNvPr id="5" name="Text Placeholder 4">
            <a:extLst>
              <a:ext uri="{FF2B5EF4-FFF2-40B4-BE49-F238E27FC236}">
                <a16:creationId xmlns:a16="http://schemas.microsoft.com/office/drawing/2014/main" id="{37069BBA-EBCC-E5CF-8C87-B261D2CAD394}"/>
              </a:ext>
            </a:extLst>
          </p:cNvPr>
          <p:cNvSpPr>
            <a:spLocks noGrp="1"/>
          </p:cNvSpPr>
          <p:nvPr>
            <p:ph type="body" sz="quarter" idx="18"/>
          </p:nvPr>
        </p:nvSpPr>
        <p:spPr>
          <a:xfrm>
            <a:off x="731520" y="5519721"/>
            <a:ext cx="10972800" cy="332399"/>
          </a:xfrm>
        </p:spPr>
        <p:txBody>
          <a:bodyPr/>
          <a:lstStyle/>
          <a:p>
            <a:r>
              <a:rPr lang="en-US" dirty="0">
                <a:latin typeface="Calibri"/>
                <a:ea typeface="Helvetica Neue" panose="02000503000000020004" pitchFamily="2" charset="0"/>
                <a:cs typeface="Calibri"/>
              </a:rPr>
              <a:t>Assistant Professor of Computer Science at UMD</a:t>
            </a:r>
          </a:p>
        </p:txBody>
      </p:sp>
      <p:sp>
        <p:nvSpPr>
          <p:cNvPr id="6" name="Text Placeholder 5">
            <a:extLst>
              <a:ext uri="{FF2B5EF4-FFF2-40B4-BE49-F238E27FC236}">
                <a16:creationId xmlns:a16="http://schemas.microsoft.com/office/drawing/2014/main" id="{C556D592-5E3D-4475-E403-E5C0EB3E1E73}"/>
              </a:ext>
            </a:extLst>
          </p:cNvPr>
          <p:cNvSpPr>
            <a:spLocks noGrp="1"/>
          </p:cNvSpPr>
          <p:nvPr>
            <p:ph type="body" sz="quarter" idx="19"/>
          </p:nvPr>
        </p:nvSpPr>
        <p:spPr>
          <a:xfrm>
            <a:off x="731520" y="3649308"/>
            <a:ext cx="10972800" cy="332399"/>
          </a:xfrm>
        </p:spPr>
        <p:txBody>
          <a:bodyPr/>
          <a:lstStyle/>
          <a:p>
            <a:r>
              <a:rPr lang="en-US" dirty="0"/>
              <a:t>Fall 2026</a:t>
            </a:r>
          </a:p>
        </p:txBody>
      </p:sp>
      <p:sp>
        <p:nvSpPr>
          <p:cNvPr id="7" name="Text Placeholder 6">
            <a:extLst>
              <a:ext uri="{FF2B5EF4-FFF2-40B4-BE49-F238E27FC236}">
                <a16:creationId xmlns:a16="http://schemas.microsoft.com/office/drawing/2014/main" id="{493BF08B-62E3-C3F8-9E68-324E78B2BC22}"/>
              </a:ext>
            </a:extLst>
          </p:cNvPr>
          <p:cNvSpPr>
            <a:spLocks noGrp="1"/>
          </p:cNvSpPr>
          <p:nvPr>
            <p:ph type="body" sz="quarter" idx="20"/>
          </p:nvPr>
        </p:nvSpPr>
        <p:spPr>
          <a:xfrm>
            <a:off x="731520" y="4039992"/>
            <a:ext cx="10972800" cy="332399"/>
          </a:xfrm>
        </p:spPr>
        <p:txBody>
          <a:bodyPr/>
          <a:lstStyle/>
          <a:p>
            <a:r>
              <a:rPr lang="en-US" dirty="0"/>
              <a:t>September 8, 2026</a:t>
            </a:r>
          </a:p>
        </p:txBody>
      </p:sp>
    </p:spTree>
    <p:extLst>
      <p:ext uri="{BB962C8B-B14F-4D97-AF65-F5344CB8AC3E}">
        <p14:creationId xmlns:p14="http://schemas.microsoft.com/office/powerpoint/2010/main" val="1457880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593D9-CFEA-01F0-05ED-B8B2B00F750D}"/>
            </a:ext>
          </a:extLst>
        </p:cNvPr>
        <p:cNvGrpSpPr/>
        <p:nvPr/>
      </p:nvGrpSpPr>
      <p:grpSpPr>
        <a:xfrm>
          <a:off x="0" y="0"/>
          <a:ext cx="0" cy="0"/>
          <a:chOff x="0" y="0"/>
          <a:chExt cx="0" cy="0"/>
        </a:xfrm>
      </p:grpSpPr>
      <p:sp>
        <p:nvSpPr>
          <p:cNvPr id="392" name="TextBox 391">
            <a:extLst>
              <a:ext uri="{FF2B5EF4-FFF2-40B4-BE49-F238E27FC236}">
                <a16:creationId xmlns:a16="http://schemas.microsoft.com/office/drawing/2014/main" id="{B8B1255D-6DA3-88C4-E90F-589C6AD033C8}"/>
              </a:ext>
            </a:extLst>
          </p:cNvPr>
          <p:cNvSpPr txBox="1"/>
          <p:nvPr/>
        </p:nvSpPr>
        <p:spPr>
          <a:xfrm>
            <a:off x="7253096" y="2094077"/>
            <a:ext cx="2500504" cy="923330"/>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C00600"/>
                </a:solidFill>
                <a:latin typeface="Calibri"/>
                <a:ea typeface="Calibri"/>
                <a:cs typeface="Calibri"/>
                <a:sym typeface="Calibri"/>
              </a:rPr>
              <a:t>Costly alignment</a:t>
            </a:r>
            <a:br>
              <a:rPr lang="en-US" sz="2000" b="1" dirty="0">
                <a:solidFill>
                  <a:srgbClr val="C00600"/>
                </a:solidFill>
                <a:latin typeface="Calibri"/>
                <a:ea typeface="Calibri"/>
                <a:cs typeface="Calibri"/>
              </a:rPr>
            </a:br>
            <a:r>
              <a:rPr lang="en-US" sz="2000" b="1" dirty="0">
                <a:latin typeface="Calibri"/>
                <a:ea typeface="Calibri"/>
                <a:cs typeface="Calibri"/>
                <a:sym typeface="Calibri"/>
              </a:rPr>
              <a:t>is </a:t>
            </a:r>
            <a:r>
              <a:rPr lang="en-US" sz="2000" b="1" dirty="0">
                <a:solidFill>
                  <a:srgbClr val="4473C4"/>
                </a:solidFill>
                <a:latin typeface="Calibri"/>
                <a:ea typeface="Calibri"/>
                <a:cs typeface="Calibri"/>
                <a:sym typeface="Calibri"/>
              </a:rPr>
              <a:t>quickly</a:t>
            </a:r>
            <a:r>
              <a:rPr lang="en-US" sz="2000" b="1" dirty="0">
                <a:latin typeface="Calibri"/>
                <a:ea typeface="Calibri"/>
                <a:cs typeface="Calibri"/>
                <a:sym typeface="Calibri"/>
              </a:rPr>
              <a:t> avoided</a:t>
            </a:r>
            <a:br>
              <a:rPr lang="en-US" sz="2000" b="1" dirty="0">
                <a:latin typeface="Calibri"/>
                <a:ea typeface="Calibri"/>
                <a:cs typeface="Calibri"/>
              </a:rPr>
            </a:br>
            <a:r>
              <a:rPr lang="en-US" sz="2000" b="1" dirty="0">
                <a:latin typeface="Calibri"/>
                <a:ea typeface="Calibri"/>
                <a:cs typeface="Calibri"/>
                <a:sym typeface="Calibri"/>
              </a:rPr>
              <a:t>in most regions</a:t>
            </a:r>
            <a:endParaRPr lang="en-US" sz="2000" b="1" dirty="0">
              <a:solidFill>
                <a:srgbClr val="C00600"/>
              </a:solidFill>
              <a:latin typeface="Calibri"/>
              <a:ea typeface="Calibri"/>
              <a:cs typeface="Calibri"/>
              <a:sym typeface="Calibri"/>
            </a:endParaRPr>
          </a:p>
        </p:txBody>
      </p:sp>
      <p:sp>
        <p:nvSpPr>
          <p:cNvPr id="5" name="Rounded Rectangle 4">
            <a:extLst>
              <a:ext uri="{FF2B5EF4-FFF2-40B4-BE49-F238E27FC236}">
                <a16:creationId xmlns:a16="http://schemas.microsoft.com/office/drawing/2014/main" id="{9AF917C6-ECA7-E5AD-99E3-97C19E1372C4}"/>
              </a:ext>
            </a:extLst>
          </p:cNvPr>
          <p:cNvSpPr/>
          <p:nvPr/>
        </p:nvSpPr>
        <p:spPr>
          <a:xfrm>
            <a:off x="1853461" y="1456705"/>
            <a:ext cx="8340399" cy="365760"/>
          </a:xfrm>
          <a:prstGeom prst="roundRect">
            <a:avLst/>
          </a:prstGeom>
          <a:solidFill>
            <a:srgbClr val="FFE69A"/>
          </a:solidFill>
          <a:ln w="15875" cap="flat" cmpd="sng" algn="ctr">
            <a:solidFill>
              <a:srgbClr val="FFAE3C"/>
            </a:solidFill>
            <a:prstDash val="solid"/>
          </a:ln>
          <a:effectLst/>
        </p:spPr>
        <p:txBody>
          <a:bodyPr lIns="0" tIns="0" rIns="0" bIns="0" rtlCol="0" anchor="ctr">
            <a:noAutofit/>
          </a:bodyPr>
          <a:lstStyle/>
          <a:p>
            <a:pPr algn="ctr">
              <a:defRPr>
                <a:latin typeface="PT Mono"/>
                <a:sym typeface="PT Mono"/>
              </a:defRPr>
            </a:pP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a:t>
            </a:r>
            <a:r>
              <a:rPr lang="en-US" sz="2000" b="1" dirty="0">
                <a:latin typeface="PT Mono"/>
                <a:ea typeface="PT Mono"/>
                <a:cs typeface="PT Mono"/>
                <a:sym typeface="PT Mono"/>
              </a:rPr>
              <a:t>...</a:t>
            </a:r>
            <a:r>
              <a:rPr lang="en-CH" sz="2000" b="1">
                <a:solidFill>
                  <a:srgbClr val="7030A0"/>
                </a:solidFill>
                <a:latin typeface="PT Mono"/>
                <a:ea typeface="PT Mono"/>
                <a:cs typeface="PT Mono"/>
                <a:sym typeface="PT Mono"/>
              </a:rPr>
              <a:t>A</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TT</a:t>
            </a:r>
            <a:r>
              <a:rPr lang="en-CH" sz="2000" b="1">
                <a:solidFill>
                  <a:srgbClr val="7030A0"/>
                </a:solidFill>
                <a:latin typeface="PT Mono"/>
                <a:sym typeface="PT Mono"/>
              </a:rPr>
              <a:t>AAA</a:t>
            </a:r>
            <a:r>
              <a:rPr lang="en-CH" sz="2000" b="1">
                <a:solidFill>
                  <a:srgbClr val="10813D"/>
                </a:solidFill>
                <a:latin typeface="PT Mono"/>
                <a:sym typeface="PT Mono"/>
              </a:rPr>
              <a:t>T</a:t>
            </a:r>
            <a:r>
              <a:rPr lang="en-CH" sz="2000" b="1">
                <a:solidFill>
                  <a:srgbClr val="4473C4"/>
                </a:solidFill>
                <a:latin typeface="PT Mono"/>
                <a:sym typeface="PT Mono"/>
              </a:rPr>
              <a:t>GGG</a:t>
            </a:r>
            <a:r>
              <a:rPr lang="en-CH" sz="2000" b="1">
                <a:solidFill>
                  <a:srgbClr val="F49314"/>
                </a:solidFill>
                <a:latin typeface="PT Mono"/>
                <a:sym typeface="PT Mono"/>
              </a:rPr>
              <a:t>C</a:t>
            </a:r>
            <a:r>
              <a:rPr lang="en-CH" sz="2000" b="1">
                <a:solidFill>
                  <a:srgbClr val="10813D"/>
                </a:solidFill>
                <a:latin typeface="PT Mono"/>
                <a:sym typeface="PT Mono"/>
              </a:rPr>
              <a:t>TTT</a:t>
            </a:r>
            <a:r>
              <a:rPr lang="en-CH" sz="2000" b="1">
                <a:solidFill>
                  <a:srgbClr val="F49314"/>
                </a:solidFill>
                <a:latin typeface="PT Mono"/>
                <a:sym typeface="PT Mono"/>
              </a:rPr>
              <a:t>C</a:t>
            </a:r>
            <a:r>
              <a:rPr lang="en-CH" sz="2000" b="1">
                <a:solidFill>
                  <a:srgbClr val="10813D"/>
                </a:solidFill>
                <a:latin typeface="PT Mono"/>
                <a:ea typeface="PT Mono"/>
                <a:cs typeface="PT Mono"/>
                <a:sym typeface="PT Mono"/>
              </a:rPr>
              <a:t>T</a:t>
            </a:r>
            <a:r>
              <a:rPr lang="en-US" sz="2000" b="1" dirty="0">
                <a:latin typeface="PT Mono"/>
                <a:ea typeface="PT Mono"/>
                <a:cs typeface="PT Mono"/>
                <a:sym typeface="PT Mono"/>
              </a:rPr>
              <a:t>...</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r>
              <a:rPr lang="en-CH" sz="2000" b="1">
                <a:solidFill>
                  <a:srgbClr val="F49314"/>
                </a:solidFill>
                <a:latin typeface="PT Mono"/>
                <a:ea typeface="PT Mono"/>
                <a:cs typeface="PT Mono"/>
                <a:sym typeface="PT Mono"/>
              </a:rPr>
              <a:t>CCC</a:t>
            </a:r>
            <a:r>
              <a:rPr lang="en-CH" sz="2000" b="1">
                <a:solidFill>
                  <a:srgbClr val="10813D"/>
                </a:solidFill>
                <a:latin typeface="PT Mono"/>
                <a:ea typeface="PT Mono"/>
                <a:cs typeface="PT Mono"/>
                <a:sym typeface="PT Mono"/>
              </a:rPr>
              <a:t>T</a:t>
            </a:r>
            <a:r>
              <a:rPr lang="en-CH" sz="2000" b="1">
                <a:solidFill>
                  <a:srgbClr val="7030A0"/>
                </a:solidFill>
                <a:latin typeface="PT Mono"/>
                <a:ea typeface="PT Mono"/>
                <a:cs typeface="PT Mono"/>
                <a:sym typeface="PT Mono"/>
              </a:rPr>
              <a:t>AA</a:t>
            </a:r>
            <a:r>
              <a:rPr lang="en-US" sz="2000" b="1" dirty="0">
                <a:latin typeface="PT Mono"/>
                <a:ea typeface="PT Mono"/>
                <a:cs typeface="PT Mono"/>
                <a:sym typeface="PT Mono"/>
              </a:rPr>
              <a:t>...</a:t>
            </a:r>
            <a:r>
              <a:rPr lang="en-CH" sz="2000" b="1">
                <a:solidFill>
                  <a:srgbClr val="4473C4"/>
                </a:solidFill>
                <a:latin typeface="PT Mono"/>
                <a:ea typeface="PT Mono"/>
                <a:cs typeface="PT Mono"/>
                <a:sym typeface="PT Mono"/>
              </a:rPr>
              <a:t>G</a:t>
            </a:r>
            <a:r>
              <a:rPr lang="en-CH" sz="2000" b="1">
                <a:solidFill>
                  <a:srgbClr val="7030A0"/>
                </a:solidFill>
                <a:latin typeface="PT Mono"/>
                <a:ea typeface="PT Mono"/>
                <a:cs typeface="PT Mono"/>
                <a:sym typeface="PT Mono"/>
              </a:rPr>
              <a:t>A</a:t>
            </a:r>
            <a:r>
              <a:rPr lang="en-US" sz="2000" b="1" dirty="0">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GG</a:t>
            </a:r>
            <a:r>
              <a:rPr lang="en-CH" sz="2000" b="1">
                <a:solidFill>
                  <a:srgbClr val="F49314"/>
                </a:solidFill>
                <a:latin typeface="PT Mono"/>
                <a:ea typeface="PT Mono"/>
                <a:cs typeface="PT Mono"/>
                <a:sym typeface="PT Mono"/>
              </a:rPr>
              <a:t>C</a:t>
            </a:r>
            <a:r>
              <a:rPr lang="en-CH" sz="2000" b="1">
                <a:solidFill>
                  <a:srgbClr val="4473C4"/>
                </a:solidFill>
                <a:latin typeface="PT Mono"/>
                <a:ea typeface="PT Mono"/>
                <a:cs typeface="PT Mono"/>
                <a:sym typeface="PT Mono"/>
              </a:rPr>
              <a:t>G</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grpSp>
        <p:nvGrpSpPr>
          <p:cNvPr id="398" name="Group 397">
            <a:extLst>
              <a:ext uri="{FF2B5EF4-FFF2-40B4-BE49-F238E27FC236}">
                <a16:creationId xmlns:a16="http://schemas.microsoft.com/office/drawing/2014/main" id="{6E11601C-4F66-CE7A-20EC-168564FEA78C}"/>
              </a:ext>
            </a:extLst>
          </p:cNvPr>
          <p:cNvGrpSpPr/>
          <p:nvPr/>
        </p:nvGrpSpPr>
        <p:grpSpPr>
          <a:xfrm>
            <a:off x="2266727" y="1736578"/>
            <a:ext cx="3259919" cy="963818"/>
            <a:chOff x="742726" y="1736578"/>
            <a:chExt cx="3259919" cy="963818"/>
          </a:xfrm>
        </p:grpSpPr>
        <p:grpSp>
          <p:nvGrpSpPr>
            <p:cNvPr id="365" name="Group 364">
              <a:extLst>
                <a:ext uri="{FF2B5EF4-FFF2-40B4-BE49-F238E27FC236}">
                  <a16:creationId xmlns:a16="http://schemas.microsoft.com/office/drawing/2014/main" id="{84987A09-BCD5-B2F6-0701-219DA905C04E}"/>
                </a:ext>
              </a:extLst>
            </p:cNvPr>
            <p:cNvGrpSpPr/>
            <p:nvPr/>
          </p:nvGrpSpPr>
          <p:grpSpPr>
            <a:xfrm>
              <a:off x="742726" y="1736578"/>
              <a:ext cx="980189" cy="963818"/>
              <a:chOff x="434493" y="1652953"/>
              <a:chExt cx="980189" cy="963818"/>
            </a:xfrm>
          </p:grpSpPr>
          <p:sp>
            <p:nvSpPr>
              <p:cNvPr id="366" name="Rectangle 365">
                <a:extLst>
                  <a:ext uri="{FF2B5EF4-FFF2-40B4-BE49-F238E27FC236}">
                    <a16:creationId xmlns:a16="http://schemas.microsoft.com/office/drawing/2014/main" id="{3010C76E-4AB2-CC5B-0648-0C050462A51F}"/>
                  </a:ext>
                </a:extLst>
              </p:cNvPr>
              <p:cNvSpPr/>
              <p:nvPr/>
            </p:nvSpPr>
            <p:spPr>
              <a:xfrm>
                <a:off x="434493" y="2251011"/>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sym typeface="PT Mono"/>
                  </a:defRPr>
                </a:pPr>
                <a:r>
                  <a:rPr lang="en-CH" sz="2000" b="1">
                    <a:solidFill>
                      <a:srgbClr val="7030A0"/>
                    </a:solidFill>
                    <a:latin typeface="PT Mono"/>
                    <a:sym typeface="PT Mono"/>
                  </a:rPr>
                  <a:t>AAA</a:t>
                </a:r>
                <a:r>
                  <a:rPr lang="en-CH" sz="2000" b="1">
                    <a:solidFill>
                      <a:srgbClr val="10813D"/>
                    </a:solidFill>
                    <a:latin typeface="PT Mono"/>
                    <a:sym typeface="PT Mono"/>
                  </a:rPr>
                  <a:t>T</a:t>
                </a:r>
                <a:r>
                  <a:rPr lang="en-CH" sz="2000" b="1">
                    <a:solidFill>
                      <a:srgbClr val="4473C4"/>
                    </a:solidFill>
                    <a:latin typeface="PT Mono"/>
                    <a:sym typeface="PT Mono"/>
                  </a:rPr>
                  <a:t>GG</a:t>
                </a:r>
                <a:endParaRPr lang="en-CH" sz="2000" b="1" dirty="0">
                  <a:solidFill>
                    <a:srgbClr val="F49314"/>
                  </a:solidFill>
                  <a:latin typeface="PT Mono"/>
                  <a:sym typeface="PT Mono"/>
                </a:endParaRPr>
              </a:p>
            </p:txBody>
          </p:sp>
          <p:cxnSp>
            <p:nvCxnSpPr>
              <p:cNvPr id="367" name="Straight Arrow Connector 366">
                <a:extLst>
                  <a:ext uri="{FF2B5EF4-FFF2-40B4-BE49-F238E27FC236}">
                    <a16:creationId xmlns:a16="http://schemas.microsoft.com/office/drawing/2014/main" id="{8AD5DE41-BD2F-E42D-6787-25A50D0FA7F4}"/>
                  </a:ext>
                </a:extLst>
              </p:cNvPr>
              <p:cNvCxnSpPr>
                <a:cxnSpLocks/>
              </p:cNvCxnSpPr>
              <p:nvPr/>
            </p:nvCxnSpPr>
            <p:spPr>
              <a:xfrm>
                <a:off x="540727"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68" name="Straight Arrow Connector 367">
                <a:extLst>
                  <a:ext uri="{FF2B5EF4-FFF2-40B4-BE49-F238E27FC236}">
                    <a16:creationId xmlns:a16="http://schemas.microsoft.com/office/drawing/2014/main" id="{B2FBC137-5A13-6431-AD5F-64D2DB28DBB4}"/>
                  </a:ext>
                </a:extLst>
              </p:cNvPr>
              <p:cNvCxnSpPr>
                <a:cxnSpLocks/>
              </p:cNvCxnSpPr>
              <p:nvPr/>
            </p:nvCxnSpPr>
            <p:spPr>
              <a:xfrm>
                <a:off x="1300114" y="1652953"/>
                <a:ext cx="0" cy="675922"/>
              </a:xfrm>
              <a:prstGeom prst="straightConnector1">
                <a:avLst/>
              </a:prstGeom>
              <a:ln w="38100">
                <a:solidFill>
                  <a:srgbClr val="C00600"/>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69" name="Straight Arrow Connector 368">
                <a:extLst>
                  <a:ext uri="{FF2B5EF4-FFF2-40B4-BE49-F238E27FC236}">
                    <a16:creationId xmlns:a16="http://schemas.microsoft.com/office/drawing/2014/main" id="{036C466F-FB09-F5A2-522B-C3C13033F0D6}"/>
                  </a:ext>
                </a:extLst>
              </p:cNvPr>
              <p:cNvCxnSpPr>
                <a:cxnSpLocks/>
              </p:cNvCxnSpPr>
              <p:nvPr/>
            </p:nvCxnSpPr>
            <p:spPr>
              <a:xfrm>
                <a:off x="69260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0" name="Straight Arrow Connector 369">
                <a:extLst>
                  <a:ext uri="{FF2B5EF4-FFF2-40B4-BE49-F238E27FC236}">
                    <a16:creationId xmlns:a16="http://schemas.microsoft.com/office/drawing/2014/main" id="{5FEC05B3-6E76-FED8-6BAF-1E6D70A68DCB}"/>
                  </a:ext>
                </a:extLst>
              </p:cNvPr>
              <p:cNvCxnSpPr>
                <a:cxnSpLocks/>
              </p:cNvCxnSpPr>
              <p:nvPr/>
            </p:nvCxnSpPr>
            <p:spPr>
              <a:xfrm>
                <a:off x="844481"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1" name="Straight Arrow Connector 370">
                <a:extLst>
                  <a:ext uri="{FF2B5EF4-FFF2-40B4-BE49-F238E27FC236}">
                    <a16:creationId xmlns:a16="http://schemas.microsoft.com/office/drawing/2014/main" id="{A6B1856D-8117-6858-D955-B0E79A09942A}"/>
                  </a:ext>
                </a:extLst>
              </p:cNvPr>
              <p:cNvCxnSpPr>
                <a:cxnSpLocks/>
              </p:cNvCxnSpPr>
              <p:nvPr/>
            </p:nvCxnSpPr>
            <p:spPr>
              <a:xfrm>
                <a:off x="996358"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72" name="Straight Arrow Connector 371">
                <a:extLst>
                  <a:ext uri="{FF2B5EF4-FFF2-40B4-BE49-F238E27FC236}">
                    <a16:creationId xmlns:a16="http://schemas.microsoft.com/office/drawing/2014/main" id="{D63687B3-D55B-EDE2-8CBA-1CE44316D82E}"/>
                  </a:ext>
                </a:extLst>
              </p:cNvPr>
              <p:cNvCxnSpPr>
                <a:cxnSpLocks/>
              </p:cNvCxnSpPr>
              <p:nvPr/>
            </p:nvCxnSpPr>
            <p:spPr>
              <a:xfrm>
                <a:off x="1148235"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377" name="Group 376">
              <a:extLst>
                <a:ext uri="{FF2B5EF4-FFF2-40B4-BE49-F238E27FC236}">
                  <a16:creationId xmlns:a16="http://schemas.microsoft.com/office/drawing/2014/main" id="{E468028C-8EB7-B779-4F8E-664E7B1AEA02}"/>
                </a:ext>
              </a:extLst>
            </p:cNvPr>
            <p:cNvGrpSpPr/>
            <p:nvPr/>
          </p:nvGrpSpPr>
          <p:grpSpPr>
            <a:xfrm>
              <a:off x="3022456" y="1736578"/>
              <a:ext cx="980189" cy="963818"/>
              <a:chOff x="434493" y="1652953"/>
              <a:chExt cx="980189" cy="963818"/>
            </a:xfrm>
          </p:grpSpPr>
          <p:sp>
            <p:nvSpPr>
              <p:cNvPr id="378" name="Rectangle 377">
                <a:extLst>
                  <a:ext uri="{FF2B5EF4-FFF2-40B4-BE49-F238E27FC236}">
                    <a16:creationId xmlns:a16="http://schemas.microsoft.com/office/drawing/2014/main" id="{253366B6-E94F-0543-395D-B1865101A407}"/>
                  </a:ext>
                </a:extLst>
              </p:cNvPr>
              <p:cNvSpPr/>
              <p:nvPr/>
            </p:nvSpPr>
            <p:spPr>
              <a:xfrm>
                <a:off x="434493" y="2251011"/>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sym typeface="PT Mono"/>
                  </a:defRPr>
                </a:pPr>
                <a:r>
                  <a:rPr lang="en-CH" sz="2000" b="1">
                    <a:solidFill>
                      <a:srgbClr val="7030A0"/>
                    </a:solidFill>
                    <a:latin typeface="PT Mono"/>
                    <a:sym typeface="PT Mono"/>
                  </a:rPr>
                  <a:t>AAA</a:t>
                </a:r>
                <a:r>
                  <a:rPr lang="en-CH" sz="2000" b="1">
                    <a:solidFill>
                      <a:srgbClr val="10813D"/>
                    </a:solidFill>
                    <a:latin typeface="PT Mono"/>
                    <a:sym typeface="PT Mono"/>
                  </a:rPr>
                  <a:t>T</a:t>
                </a:r>
                <a:r>
                  <a:rPr lang="en-CH" sz="2000" b="1">
                    <a:solidFill>
                      <a:srgbClr val="4473C4"/>
                    </a:solidFill>
                    <a:latin typeface="PT Mono"/>
                    <a:sym typeface="PT Mono"/>
                  </a:rPr>
                  <a:t>GG</a:t>
                </a:r>
                <a:endParaRPr lang="en-CH" sz="2000" b="1" dirty="0">
                  <a:solidFill>
                    <a:srgbClr val="F49314"/>
                  </a:solidFill>
                  <a:latin typeface="PT Mono"/>
                  <a:sym typeface="PT Mono"/>
                </a:endParaRPr>
              </a:p>
            </p:txBody>
          </p:sp>
          <p:cxnSp>
            <p:nvCxnSpPr>
              <p:cNvPr id="379" name="Straight Arrow Connector 378">
                <a:extLst>
                  <a:ext uri="{FF2B5EF4-FFF2-40B4-BE49-F238E27FC236}">
                    <a16:creationId xmlns:a16="http://schemas.microsoft.com/office/drawing/2014/main" id="{DB4F1CF7-DE9C-9C47-270D-B13FD0605CB6}"/>
                  </a:ext>
                </a:extLst>
              </p:cNvPr>
              <p:cNvCxnSpPr>
                <a:cxnSpLocks/>
              </p:cNvCxnSpPr>
              <p:nvPr/>
            </p:nvCxnSpPr>
            <p:spPr>
              <a:xfrm>
                <a:off x="540727"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0" name="Straight Arrow Connector 379">
                <a:extLst>
                  <a:ext uri="{FF2B5EF4-FFF2-40B4-BE49-F238E27FC236}">
                    <a16:creationId xmlns:a16="http://schemas.microsoft.com/office/drawing/2014/main" id="{D7848E25-CCED-1239-FE4C-E2FFC129B6AA}"/>
                  </a:ext>
                </a:extLst>
              </p:cNvPr>
              <p:cNvCxnSpPr>
                <a:cxnSpLocks/>
              </p:cNvCxnSpPr>
              <p:nvPr/>
            </p:nvCxnSpPr>
            <p:spPr>
              <a:xfrm>
                <a:off x="130011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1" name="Straight Arrow Connector 380">
                <a:extLst>
                  <a:ext uri="{FF2B5EF4-FFF2-40B4-BE49-F238E27FC236}">
                    <a16:creationId xmlns:a16="http://schemas.microsoft.com/office/drawing/2014/main" id="{F31878CA-9EAD-8410-235F-82B97CDA56AD}"/>
                  </a:ext>
                </a:extLst>
              </p:cNvPr>
              <p:cNvCxnSpPr>
                <a:cxnSpLocks/>
              </p:cNvCxnSpPr>
              <p:nvPr/>
            </p:nvCxnSpPr>
            <p:spPr>
              <a:xfrm>
                <a:off x="692604"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2" name="Straight Arrow Connector 381">
                <a:extLst>
                  <a:ext uri="{FF2B5EF4-FFF2-40B4-BE49-F238E27FC236}">
                    <a16:creationId xmlns:a16="http://schemas.microsoft.com/office/drawing/2014/main" id="{11EEED1A-1A75-7686-2F2C-535D897AC3E2}"/>
                  </a:ext>
                </a:extLst>
              </p:cNvPr>
              <p:cNvCxnSpPr>
                <a:cxnSpLocks/>
              </p:cNvCxnSpPr>
              <p:nvPr/>
            </p:nvCxnSpPr>
            <p:spPr>
              <a:xfrm>
                <a:off x="844481"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80DA7574-D15C-63FF-89A4-CD17CE6D4506}"/>
                  </a:ext>
                </a:extLst>
              </p:cNvPr>
              <p:cNvCxnSpPr>
                <a:cxnSpLocks/>
              </p:cNvCxnSpPr>
              <p:nvPr/>
            </p:nvCxnSpPr>
            <p:spPr>
              <a:xfrm>
                <a:off x="996358"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384" name="Straight Arrow Connector 383">
                <a:extLst>
                  <a:ext uri="{FF2B5EF4-FFF2-40B4-BE49-F238E27FC236}">
                    <a16:creationId xmlns:a16="http://schemas.microsoft.com/office/drawing/2014/main" id="{939850C5-9D7E-BD8F-F0B2-39C883876EA0}"/>
                  </a:ext>
                </a:extLst>
              </p:cNvPr>
              <p:cNvCxnSpPr>
                <a:cxnSpLocks/>
              </p:cNvCxnSpPr>
              <p:nvPr/>
            </p:nvCxnSpPr>
            <p:spPr>
              <a:xfrm>
                <a:off x="1148235" y="1652953"/>
                <a:ext cx="0" cy="675922"/>
              </a:xfrm>
              <a:prstGeom prst="straightConnector1">
                <a:avLst/>
              </a:prstGeom>
              <a:ln w="381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sp>
        <p:nvSpPr>
          <p:cNvPr id="360" name="Rectangle 359">
            <a:extLst>
              <a:ext uri="{FF2B5EF4-FFF2-40B4-BE49-F238E27FC236}">
                <a16:creationId xmlns:a16="http://schemas.microsoft.com/office/drawing/2014/main" id="{B3F44C50-3BF2-5D92-03B4-23D97281EB30}"/>
              </a:ext>
            </a:extLst>
          </p:cNvPr>
          <p:cNvSpPr/>
          <p:nvPr/>
        </p:nvSpPr>
        <p:spPr>
          <a:xfrm>
            <a:off x="1920948" y="1841943"/>
            <a:ext cx="8205422" cy="18872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a:solidFill>
                <a:prstClr val="white"/>
              </a:solidFill>
              <a:latin typeface="Calibri"/>
              <a:sym typeface="Calibri"/>
            </a:endParaRPr>
          </a:p>
        </p:txBody>
      </p:sp>
      <p:sp>
        <p:nvSpPr>
          <p:cNvPr id="3" name="Slide Number Placeholder 2">
            <a:extLst>
              <a:ext uri="{FF2B5EF4-FFF2-40B4-BE49-F238E27FC236}">
                <a16:creationId xmlns:a16="http://schemas.microsoft.com/office/drawing/2014/main" id="{ADFC2F7C-CEE1-8AE2-34B0-A82688C04920}"/>
              </a:ext>
            </a:extLst>
          </p:cNvPr>
          <p:cNvSpPr>
            <a:spLocks noGrp="1"/>
          </p:cNvSpPr>
          <p:nvPr>
            <p:ph type="sldNum" sz="quarter" idx="12"/>
          </p:nvPr>
        </p:nvSpPr>
        <p:spPr/>
        <p:txBody>
          <a:bodyPr/>
          <a:lstStyle/>
          <a:p>
            <a:fld id="{926C5CFF-FC03-5F4C-B716-CBEBB43E48DE}" type="slidenum">
              <a:rPr lang="en-US">
                <a:latin typeface="Garamond"/>
                <a:sym typeface="Garamond"/>
              </a:rPr>
              <a:t>43</a:t>
            </a:fld>
            <a:endParaRPr lang="en-US">
              <a:latin typeface="Garamond"/>
              <a:sym typeface="Garamond"/>
            </a:endParaRPr>
          </a:p>
        </p:txBody>
      </p:sp>
      <p:sp>
        <p:nvSpPr>
          <p:cNvPr id="4" name="Title 3">
            <a:extLst>
              <a:ext uri="{FF2B5EF4-FFF2-40B4-BE49-F238E27FC236}">
                <a16:creationId xmlns:a16="http://schemas.microsoft.com/office/drawing/2014/main" id="{25134097-B8C5-D3EF-6568-EDEB07C2AF3D}"/>
              </a:ext>
            </a:extLst>
          </p:cNvPr>
          <p:cNvSpPr>
            <a:spLocks noGrp="1"/>
          </p:cNvSpPr>
          <p:nvPr>
            <p:ph type="title"/>
          </p:nvPr>
        </p:nvSpPr>
        <p:spPr>
          <a:xfrm>
            <a:off x="252743" y="95698"/>
            <a:ext cx="11730748" cy="770467"/>
          </a:xfrm>
          <a:prstGeom prst="rect">
            <a:avLst/>
          </a:prstGeom>
        </p:spPr>
        <p:txBody>
          <a:bodyPr vert="horz" lIns="91440" tIns="45720" rIns="91440" bIns="45720" rtlCol="0" anchor="ctr">
            <a:noAutofit/>
          </a:bodyPr>
          <a:lstStyle/>
          <a:p>
            <a:pPr algn="l">
              <a:lnSpc>
                <a:spcPct val="90000"/>
              </a:lnSpc>
              <a:spcBef>
                <a:spcPts val="0"/>
              </a:spcBef>
              <a:spcAft>
                <a:spcPts val="0"/>
              </a:spcAft>
              <a:buNone/>
              <a:defRPr sz="4000" b="1">
                <a:latin typeface="Garamond"/>
                <a:sym typeface="Garamond"/>
              </a:defRPr>
            </a:pPr>
            <a:r>
              <a:rPr lang="en-US" sz="4000" b="1" dirty="0">
                <a:latin typeface="Garamond"/>
                <a:sym typeface="Garamond"/>
              </a:rPr>
              <a:t>Solving the Puzzle: The Practical Way</a:t>
            </a:r>
          </a:p>
        </p:txBody>
      </p:sp>
      <p:grpSp>
        <p:nvGrpSpPr>
          <p:cNvPr id="391" name="Group 390">
            <a:extLst>
              <a:ext uri="{FF2B5EF4-FFF2-40B4-BE49-F238E27FC236}">
                <a16:creationId xmlns:a16="http://schemas.microsoft.com/office/drawing/2014/main" id="{0F4537AB-EEC6-C76A-FC3B-E93F7F2163D3}"/>
              </a:ext>
            </a:extLst>
          </p:cNvPr>
          <p:cNvGrpSpPr/>
          <p:nvPr/>
        </p:nvGrpSpPr>
        <p:grpSpPr>
          <a:xfrm>
            <a:off x="5599158" y="3268944"/>
            <a:ext cx="680886" cy="1125211"/>
            <a:chOff x="4075158" y="3268943"/>
            <a:chExt cx="680886" cy="1125211"/>
          </a:xfrm>
        </p:grpSpPr>
        <p:cxnSp>
          <p:nvCxnSpPr>
            <p:cNvPr id="51" name="Straight Arrow Connector 50">
              <a:extLst>
                <a:ext uri="{FF2B5EF4-FFF2-40B4-BE49-F238E27FC236}">
                  <a16:creationId xmlns:a16="http://schemas.microsoft.com/office/drawing/2014/main" id="{FAAD8555-8050-19F7-0E2C-013CC4287111}"/>
                </a:ext>
              </a:extLst>
            </p:cNvPr>
            <p:cNvCxnSpPr>
              <a:cxnSpLocks/>
            </p:cNvCxnSpPr>
            <p:nvPr/>
          </p:nvCxnSpPr>
          <p:spPr>
            <a:xfrm>
              <a:off x="4415601" y="3634703"/>
              <a:ext cx="0" cy="45720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3B8C915-10E8-FA9E-AFDF-3794E47C7FF5}"/>
                </a:ext>
              </a:extLst>
            </p:cNvPr>
            <p:cNvSpPr/>
            <p:nvPr/>
          </p:nvSpPr>
          <p:spPr>
            <a:xfrm>
              <a:off x="4109701" y="4086612"/>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sym typeface="Calibri"/>
              </a:endParaRPr>
            </a:p>
          </p:txBody>
        </p:sp>
        <p:sp>
          <p:nvSpPr>
            <p:cNvPr id="50" name="Rectangle 49">
              <a:extLst>
                <a:ext uri="{FF2B5EF4-FFF2-40B4-BE49-F238E27FC236}">
                  <a16:creationId xmlns:a16="http://schemas.microsoft.com/office/drawing/2014/main" id="{6C7F08DC-01A8-1BEF-B447-173019DC058B}"/>
                </a:ext>
              </a:extLst>
            </p:cNvPr>
            <p:cNvSpPr/>
            <p:nvPr/>
          </p:nvSpPr>
          <p:spPr>
            <a:xfrm>
              <a:off x="4075158" y="3268943"/>
              <a:ext cx="680886" cy="365760"/>
            </a:xfrm>
            <a:prstGeom prst="rect">
              <a:avLst/>
            </a:prstGeom>
            <a:solidFill>
              <a:srgbClr val="F8F3E1"/>
            </a:solidFill>
            <a:ln w="158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sym typeface="PT Mono"/>
                </a:defRPr>
              </a:pPr>
              <a:r>
                <a:rPr lang="en-CH" sz="2000" b="1">
                  <a:solidFill>
                    <a:srgbClr val="7030A0"/>
                  </a:solidFill>
                  <a:latin typeface="PT Mono"/>
                  <a:sym typeface="PT Mono"/>
                </a:rPr>
                <a:t>AAA</a:t>
              </a:r>
              <a:r>
                <a:rPr lang="en-CH" sz="2000" b="1">
                  <a:solidFill>
                    <a:srgbClr val="10813D"/>
                  </a:solidFill>
                  <a:latin typeface="PT Mono"/>
                  <a:sym typeface="PT Mono"/>
                </a:rPr>
                <a:t>T</a:t>
              </a:r>
              <a:endParaRPr lang="en-CH" sz="2000" b="1" dirty="0">
                <a:solidFill>
                  <a:srgbClr val="F49314"/>
                </a:solidFill>
                <a:latin typeface="PT Mono"/>
                <a:sym typeface="PT Mono"/>
              </a:endParaRPr>
            </a:p>
          </p:txBody>
        </p:sp>
      </p:grpSp>
      <p:grpSp>
        <p:nvGrpSpPr>
          <p:cNvPr id="394" name="Group 393">
            <a:extLst>
              <a:ext uri="{FF2B5EF4-FFF2-40B4-BE49-F238E27FC236}">
                <a16:creationId xmlns:a16="http://schemas.microsoft.com/office/drawing/2014/main" id="{E87006D3-6EA2-F549-12B5-06214ECAA503}"/>
              </a:ext>
            </a:extLst>
          </p:cNvPr>
          <p:cNvGrpSpPr/>
          <p:nvPr/>
        </p:nvGrpSpPr>
        <p:grpSpPr>
          <a:xfrm>
            <a:off x="2248092" y="1485815"/>
            <a:ext cx="2984341" cy="1212973"/>
            <a:chOff x="724091" y="1485814"/>
            <a:chExt cx="2984341" cy="1212973"/>
          </a:xfrm>
        </p:grpSpPr>
        <p:grpSp>
          <p:nvGrpSpPr>
            <p:cNvPr id="373" name="Group 372">
              <a:extLst>
                <a:ext uri="{FF2B5EF4-FFF2-40B4-BE49-F238E27FC236}">
                  <a16:creationId xmlns:a16="http://schemas.microsoft.com/office/drawing/2014/main" id="{C976010A-0040-8E42-B5D2-DD5E7E4FFCBB}"/>
                </a:ext>
              </a:extLst>
            </p:cNvPr>
            <p:cNvGrpSpPr/>
            <p:nvPr/>
          </p:nvGrpSpPr>
          <p:grpSpPr>
            <a:xfrm>
              <a:off x="724091" y="1485814"/>
              <a:ext cx="701145" cy="1212973"/>
              <a:chOff x="724091" y="1546774"/>
              <a:chExt cx="701145" cy="1212973"/>
            </a:xfrm>
          </p:grpSpPr>
          <p:sp>
            <p:nvSpPr>
              <p:cNvPr id="15" name="Rounded Rectangle 14">
                <a:extLst>
                  <a:ext uri="{FF2B5EF4-FFF2-40B4-BE49-F238E27FC236}">
                    <a16:creationId xmlns:a16="http://schemas.microsoft.com/office/drawing/2014/main" id="{C09F6CB3-8E4C-73B3-AF55-9146D30F17C3}"/>
                  </a:ext>
                </a:extLst>
              </p:cNvPr>
              <p:cNvSpPr/>
              <p:nvPr/>
            </p:nvSpPr>
            <p:spPr>
              <a:xfrm>
                <a:off x="768764"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sym typeface="Calibri"/>
                </a:endParaRPr>
              </a:p>
            </p:txBody>
          </p:sp>
          <p:sp>
            <p:nvSpPr>
              <p:cNvPr id="22" name="Rounded Rectangle 21">
                <a:extLst>
                  <a:ext uri="{FF2B5EF4-FFF2-40B4-BE49-F238E27FC236}">
                    <a16:creationId xmlns:a16="http://schemas.microsoft.com/office/drawing/2014/main" id="{EA8EB172-912A-9CE8-31E4-B290CD322AAA}"/>
                  </a:ext>
                </a:extLst>
              </p:cNvPr>
              <p:cNvSpPr/>
              <p:nvPr/>
            </p:nvSpPr>
            <p:spPr>
              <a:xfrm>
                <a:off x="724091"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cxnSp>
            <p:nvCxnSpPr>
              <p:cNvPr id="27" name="Straight Arrow Connector 26">
                <a:extLst>
                  <a:ext uri="{FF2B5EF4-FFF2-40B4-BE49-F238E27FC236}">
                    <a16:creationId xmlns:a16="http://schemas.microsoft.com/office/drawing/2014/main" id="{AAD9BF59-1ADB-56A0-2D24-C1FD9C177276}"/>
                  </a:ext>
                </a:extLst>
              </p:cNvPr>
              <p:cNvCxnSpPr>
                <a:cxnSpLocks/>
              </p:cNvCxnSpPr>
              <p:nvPr/>
            </p:nvCxnSpPr>
            <p:spPr>
              <a:xfrm flipH="1">
                <a:off x="1074664"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374" name="Group 373">
              <a:extLst>
                <a:ext uri="{FF2B5EF4-FFF2-40B4-BE49-F238E27FC236}">
                  <a16:creationId xmlns:a16="http://schemas.microsoft.com/office/drawing/2014/main" id="{8BA22F46-79C3-F56D-7521-D31DA2C15D4C}"/>
                </a:ext>
              </a:extLst>
            </p:cNvPr>
            <p:cNvGrpSpPr/>
            <p:nvPr/>
          </p:nvGrpSpPr>
          <p:grpSpPr>
            <a:xfrm>
              <a:off x="3007287" y="1485814"/>
              <a:ext cx="701145" cy="1212973"/>
              <a:chOff x="3007287" y="1546774"/>
              <a:chExt cx="701145" cy="1212973"/>
            </a:xfrm>
          </p:grpSpPr>
          <p:sp>
            <p:nvSpPr>
              <p:cNvPr id="17" name="Rounded Rectangle 16">
                <a:extLst>
                  <a:ext uri="{FF2B5EF4-FFF2-40B4-BE49-F238E27FC236}">
                    <a16:creationId xmlns:a16="http://schemas.microsoft.com/office/drawing/2014/main" id="{AFC6BE7E-F32F-7FCD-93D3-07717B675CA3}"/>
                  </a:ext>
                </a:extLst>
              </p:cNvPr>
              <p:cNvSpPr/>
              <p:nvPr/>
            </p:nvSpPr>
            <p:spPr>
              <a:xfrm>
                <a:off x="3051960"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sym typeface="Calibri"/>
                </a:endParaRPr>
              </a:p>
            </p:txBody>
          </p:sp>
          <p:sp>
            <p:nvSpPr>
              <p:cNvPr id="24" name="Rounded Rectangle 23">
                <a:extLst>
                  <a:ext uri="{FF2B5EF4-FFF2-40B4-BE49-F238E27FC236}">
                    <a16:creationId xmlns:a16="http://schemas.microsoft.com/office/drawing/2014/main" id="{BFF27DA8-18A1-00CF-D9F7-3CC394678810}"/>
                  </a:ext>
                </a:extLst>
              </p:cNvPr>
              <p:cNvSpPr/>
              <p:nvPr/>
            </p:nvSpPr>
            <p:spPr>
              <a:xfrm>
                <a:off x="3007287"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sym typeface="PT Mono"/>
                  </a:defRPr>
                </a:pPr>
                <a:r>
                  <a:rPr lang="en-CH" sz="2000" b="1">
                    <a:solidFill>
                      <a:srgbClr val="7030A0"/>
                    </a:solidFill>
                    <a:latin typeface="PT Mono"/>
                    <a:ea typeface="PT Mono"/>
                    <a:cs typeface="PT Mono"/>
                    <a:sym typeface="PT Mono"/>
                  </a:rPr>
                  <a:t>AAA</a:t>
                </a:r>
                <a:r>
                  <a:rPr lang="en-CH" sz="2000" b="1">
                    <a:solidFill>
                      <a:srgbClr val="10813D"/>
                    </a:solidFill>
                    <a:latin typeface="PT Mono"/>
                    <a:ea typeface="PT Mono"/>
                    <a:cs typeface="PT Mono"/>
                    <a:sym typeface="PT Mono"/>
                  </a:rPr>
                  <a:t>T</a:t>
                </a:r>
                <a:endParaRPr lang="en-CH" sz="2000" b="1" kern="0" dirty="0">
                  <a:latin typeface="PT Mono"/>
                  <a:ea typeface="PT Mono"/>
                  <a:cs typeface="PT Mono"/>
                  <a:sym typeface="PT Mono"/>
                </a:endParaRPr>
              </a:p>
            </p:txBody>
          </p:sp>
          <p:cxnSp>
            <p:nvCxnSpPr>
              <p:cNvPr id="29" name="Straight Arrow Connector 28">
                <a:extLst>
                  <a:ext uri="{FF2B5EF4-FFF2-40B4-BE49-F238E27FC236}">
                    <a16:creationId xmlns:a16="http://schemas.microsoft.com/office/drawing/2014/main" id="{C2503518-D12C-935A-24D6-5A39D11B8D7C}"/>
                  </a:ext>
                </a:extLst>
              </p:cNvPr>
              <p:cNvCxnSpPr>
                <a:cxnSpLocks/>
              </p:cNvCxnSpPr>
              <p:nvPr/>
            </p:nvCxnSpPr>
            <p:spPr>
              <a:xfrm flipH="1">
                <a:off x="3357860"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grpSp>
        <p:nvGrpSpPr>
          <p:cNvPr id="395" name="Group 394">
            <a:extLst>
              <a:ext uri="{FF2B5EF4-FFF2-40B4-BE49-F238E27FC236}">
                <a16:creationId xmlns:a16="http://schemas.microsoft.com/office/drawing/2014/main" id="{B3985522-624C-3913-C366-05D5A04D99F8}"/>
              </a:ext>
            </a:extLst>
          </p:cNvPr>
          <p:cNvGrpSpPr/>
          <p:nvPr/>
        </p:nvGrpSpPr>
        <p:grpSpPr>
          <a:xfrm>
            <a:off x="7575507" y="1485815"/>
            <a:ext cx="1918440" cy="1212973"/>
            <a:chOff x="6051507" y="1485814"/>
            <a:chExt cx="1918440" cy="1212973"/>
          </a:xfrm>
        </p:grpSpPr>
        <p:grpSp>
          <p:nvGrpSpPr>
            <p:cNvPr id="375" name="Group 374">
              <a:extLst>
                <a:ext uri="{FF2B5EF4-FFF2-40B4-BE49-F238E27FC236}">
                  <a16:creationId xmlns:a16="http://schemas.microsoft.com/office/drawing/2014/main" id="{7733254D-3B2A-C8C2-6798-5A9F9DC7F5F1}"/>
                </a:ext>
              </a:extLst>
            </p:cNvPr>
            <p:cNvGrpSpPr/>
            <p:nvPr/>
          </p:nvGrpSpPr>
          <p:grpSpPr>
            <a:xfrm>
              <a:off x="6051507" y="1485814"/>
              <a:ext cx="701145" cy="1212973"/>
              <a:chOff x="6051507" y="1546774"/>
              <a:chExt cx="701145" cy="1212973"/>
            </a:xfrm>
          </p:grpSpPr>
          <p:sp>
            <p:nvSpPr>
              <p:cNvPr id="18" name="Rounded Rectangle 17">
                <a:extLst>
                  <a:ext uri="{FF2B5EF4-FFF2-40B4-BE49-F238E27FC236}">
                    <a16:creationId xmlns:a16="http://schemas.microsoft.com/office/drawing/2014/main" id="{C246E66D-8E11-733C-24D7-048BB3D066B9}"/>
                  </a:ext>
                </a:extLst>
              </p:cNvPr>
              <p:cNvSpPr/>
              <p:nvPr/>
            </p:nvSpPr>
            <p:spPr>
              <a:xfrm>
                <a:off x="6096180"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sym typeface="Calibri"/>
                </a:endParaRPr>
              </a:p>
            </p:txBody>
          </p:sp>
          <p:sp>
            <p:nvSpPr>
              <p:cNvPr id="25" name="Rounded Rectangle 24">
                <a:extLst>
                  <a:ext uri="{FF2B5EF4-FFF2-40B4-BE49-F238E27FC236}">
                    <a16:creationId xmlns:a16="http://schemas.microsoft.com/office/drawing/2014/main" id="{3C109304-C95E-C581-96F7-76564425BB9D}"/>
                  </a:ext>
                </a:extLst>
              </p:cNvPr>
              <p:cNvSpPr/>
              <p:nvPr/>
            </p:nvSpPr>
            <p:spPr>
              <a:xfrm>
                <a:off x="6051507"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sym typeface="PT Mono"/>
                  </a:defRPr>
                </a:pPr>
                <a:r>
                  <a:rPr lang="en-CH" sz="2000" b="1">
                    <a:solidFill>
                      <a:srgbClr val="F49314"/>
                    </a:solidFill>
                    <a:latin typeface="PT Mono"/>
                    <a:ea typeface="PT Mono"/>
                    <a:cs typeface="PT Mono"/>
                    <a:sym typeface="PT Mono"/>
                  </a:rPr>
                  <a:t>C</a:t>
                </a:r>
                <a:r>
                  <a:rPr lang="en-CH" sz="2000" b="1">
                    <a:solidFill>
                      <a:srgbClr val="10813D"/>
                    </a:solidFill>
                    <a:latin typeface="PT Mono"/>
                    <a:ea typeface="PT Mono"/>
                    <a:cs typeface="PT Mono"/>
                    <a:sym typeface="PT Mono"/>
                  </a:rPr>
                  <a:t>T</a:t>
                </a:r>
                <a:r>
                  <a:rPr lang="en-CH" sz="2000" b="1">
                    <a:solidFill>
                      <a:srgbClr val="7030A0"/>
                    </a:solidFill>
                    <a:latin typeface="PT Mono"/>
                    <a:ea typeface="PT Mono"/>
                    <a:cs typeface="PT Mono"/>
                    <a:sym typeface="PT Mono"/>
                  </a:rPr>
                  <a:t>AA</a:t>
                </a:r>
                <a:endParaRPr lang="en-CH" sz="2000" b="1" kern="0" dirty="0">
                  <a:latin typeface="PT Mono"/>
                  <a:ea typeface="PT Mono"/>
                  <a:cs typeface="PT Mono"/>
                  <a:sym typeface="PT Mono"/>
                </a:endParaRPr>
              </a:p>
            </p:txBody>
          </p:sp>
          <p:cxnSp>
            <p:nvCxnSpPr>
              <p:cNvPr id="34" name="Straight Arrow Connector 33">
                <a:extLst>
                  <a:ext uri="{FF2B5EF4-FFF2-40B4-BE49-F238E27FC236}">
                    <a16:creationId xmlns:a16="http://schemas.microsoft.com/office/drawing/2014/main" id="{F478D56D-80D6-5DC7-34B3-56D307065910}"/>
                  </a:ext>
                </a:extLst>
              </p:cNvPr>
              <p:cNvCxnSpPr>
                <a:cxnSpLocks/>
              </p:cNvCxnSpPr>
              <p:nvPr/>
            </p:nvCxnSpPr>
            <p:spPr>
              <a:xfrm flipH="1">
                <a:off x="6402080"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376" name="Group 375">
              <a:extLst>
                <a:ext uri="{FF2B5EF4-FFF2-40B4-BE49-F238E27FC236}">
                  <a16:creationId xmlns:a16="http://schemas.microsoft.com/office/drawing/2014/main" id="{9804F8A3-2939-2971-BEFA-7CC7D0F8BA86}"/>
                </a:ext>
              </a:extLst>
            </p:cNvPr>
            <p:cNvGrpSpPr/>
            <p:nvPr/>
          </p:nvGrpSpPr>
          <p:grpSpPr>
            <a:xfrm>
              <a:off x="7268802" y="1485814"/>
              <a:ext cx="701145" cy="1212973"/>
              <a:chOff x="7268802" y="1546774"/>
              <a:chExt cx="701145" cy="1212973"/>
            </a:xfrm>
          </p:grpSpPr>
          <p:sp>
            <p:nvSpPr>
              <p:cNvPr id="19" name="Rounded Rectangle 18">
                <a:extLst>
                  <a:ext uri="{FF2B5EF4-FFF2-40B4-BE49-F238E27FC236}">
                    <a16:creationId xmlns:a16="http://schemas.microsoft.com/office/drawing/2014/main" id="{F52CE71F-9F94-0065-3A79-6B6C7431614C}"/>
                  </a:ext>
                </a:extLst>
              </p:cNvPr>
              <p:cNvSpPr/>
              <p:nvPr/>
            </p:nvSpPr>
            <p:spPr>
              <a:xfrm>
                <a:off x="7313475" y="1546774"/>
                <a:ext cx="611801" cy="307542"/>
              </a:xfrm>
              <a:prstGeom prst="roundRect">
                <a:avLst>
                  <a:gd name="adj" fmla="val 9166"/>
                </a:avLst>
              </a:prstGeom>
              <a:noFill/>
              <a:ln w="12700" cap="flat" cmpd="sng" algn="ctr">
                <a:solidFill>
                  <a:schemeClr val="tx1"/>
                </a:solidFill>
                <a:prstDash val="sysDash"/>
              </a:ln>
              <a:effectLst/>
            </p:spPr>
            <p:txBody>
              <a:bodyPr rtlCol="0" anchor="ctr"/>
              <a:lstStyle/>
              <a:p>
                <a:pPr algn="ctr" defTabSz="1600847"/>
                <a:endParaRPr lang="en-US" sz="1600" b="1" kern="0" dirty="0">
                  <a:latin typeface="Calibri"/>
                  <a:sym typeface="Calibri"/>
                </a:endParaRPr>
              </a:p>
            </p:txBody>
          </p:sp>
          <p:sp>
            <p:nvSpPr>
              <p:cNvPr id="26" name="Rounded Rectangle 25">
                <a:extLst>
                  <a:ext uri="{FF2B5EF4-FFF2-40B4-BE49-F238E27FC236}">
                    <a16:creationId xmlns:a16="http://schemas.microsoft.com/office/drawing/2014/main" id="{1EEC461F-E3E0-1AB9-4E16-AF30AFC08272}"/>
                  </a:ext>
                </a:extLst>
              </p:cNvPr>
              <p:cNvSpPr/>
              <p:nvPr/>
            </p:nvSpPr>
            <p:spPr>
              <a:xfrm>
                <a:off x="7268802" y="2393987"/>
                <a:ext cx="701145" cy="365760"/>
              </a:xfrm>
              <a:prstGeom prst="roundRect">
                <a:avLst/>
              </a:prstGeom>
              <a:solidFill>
                <a:srgbClr val="FFE69A"/>
              </a:solidFill>
              <a:ln w="15875" cap="flat" cmpd="sng" algn="ctr">
                <a:solidFill>
                  <a:srgbClr val="FFAE3C"/>
                </a:solidFill>
                <a:prstDash val="sysDot"/>
              </a:ln>
              <a:effectLst/>
            </p:spPr>
            <p:txBody>
              <a:bodyPr lIns="0" tIns="0" rIns="0" bIns="0" rtlCol="0" anchor="ctr">
                <a:noAutofit/>
              </a:bodyPr>
              <a:lstStyle/>
              <a:p>
                <a:pPr algn="ctr">
                  <a:defRPr>
                    <a:latin typeface="PT Mono"/>
                    <a:sym typeface="PT Mono"/>
                  </a:defRPr>
                </a:pPr>
                <a:r>
                  <a:rPr lang="en-CH" sz="2000" b="1">
                    <a:solidFill>
                      <a:srgbClr val="7030A0"/>
                    </a:solidFill>
                    <a:latin typeface="PT Mono"/>
                    <a:ea typeface="PT Mono"/>
                    <a:cs typeface="PT Mono"/>
                    <a:sym typeface="PT Mono"/>
                  </a:rPr>
                  <a:t>A</a:t>
                </a:r>
                <a:r>
                  <a:rPr lang="en-US" sz="2000" b="1" dirty="0">
                    <a:solidFill>
                      <a:srgbClr val="7030A0"/>
                    </a:solidFill>
                    <a:latin typeface="PT Mono"/>
                    <a:ea typeface="PT Mono"/>
                    <a:cs typeface="PT Mono"/>
                    <a:sym typeface="PT Mono"/>
                  </a:rPr>
                  <a:t>A</a:t>
                </a:r>
                <a:r>
                  <a:rPr lang="en-CH" sz="2000" b="1">
                    <a:solidFill>
                      <a:srgbClr val="10813D"/>
                    </a:solidFill>
                    <a:latin typeface="PT Mono"/>
                    <a:ea typeface="PT Mono"/>
                    <a:cs typeface="PT Mono"/>
                    <a:sym typeface="PT Mono"/>
                  </a:rPr>
                  <a:t>T</a:t>
                </a:r>
                <a:r>
                  <a:rPr lang="en-CH" sz="2000" b="1">
                    <a:solidFill>
                      <a:srgbClr val="4473C4"/>
                    </a:solidFill>
                    <a:latin typeface="PT Mono"/>
                    <a:ea typeface="PT Mono"/>
                    <a:cs typeface="PT Mono"/>
                    <a:sym typeface="PT Mono"/>
                  </a:rPr>
                  <a:t>G</a:t>
                </a:r>
                <a:endParaRPr lang="en-CH" sz="2000" b="1" kern="0" dirty="0">
                  <a:latin typeface="PT Mono"/>
                  <a:ea typeface="PT Mono"/>
                  <a:cs typeface="PT Mono"/>
                  <a:sym typeface="PT Mono"/>
                </a:endParaRPr>
              </a:p>
            </p:txBody>
          </p:sp>
          <p:cxnSp>
            <p:nvCxnSpPr>
              <p:cNvPr id="39" name="Straight Arrow Connector 38">
                <a:extLst>
                  <a:ext uri="{FF2B5EF4-FFF2-40B4-BE49-F238E27FC236}">
                    <a16:creationId xmlns:a16="http://schemas.microsoft.com/office/drawing/2014/main" id="{BFDE16FC-8E94-279B-16C2-93BAAC007F9F}"/>
                  </a:ext>
                </a:extLst>
              </p:cNvPr>
              <p:cNvCxnSpPr>
                <a:cxnSpLocks/>
              </p:cNvCxnSpPr>
              <p:nvPr/>
            </p:nvCxnSpPr>
            <p:spPr>
              <a:xfrm flipH="1">
                <a:off x="7619375" y="1854316"/>
                <a:ext cx="1" cy="54864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sp>
        <p:nvSpPr>
          <p:cNvPr id="43" name="TextBox 42">
            <a:extLst>
              <a:ext uri="{FF2B5EF4-FFF2-40B4-BE49-F238E27FC236}">
                <a16:creationId xmlns:a16="http://schemas.microsoft.com/office/drawing/2014/main" id="{5ECC4F47-CB58-FFAF-5BE5-00C3985292DD}"/>
              </a:ext>
            </a:extLst>
          </p:cNvPr>
          <p:cNvSpPr txBox="1"/>
          <p:nvPr/>
        </p:nvSpPr>
        <p:spPr>
          <a:xfrm>
            <a:off x="2201826" y="994647"/>
            <a:ext cx="7788351" cy="369332"/>
          </a:xfrm>
          <a:prstGeom prst="rect">
            <a:avLst/>
          </a:prstGeom>
          <a:noFill/>
        </p:spPr>
        <p:txBody>
          <a:bodyPr wrap="square" lIns="0" tIns="0" rIns="0" bIns="0">
            <a:spAutoFit/>
          </a:bodyPr>
          <a:lstStyle/>
          <a:p>
            <a:pPr algn="ctr"/>
            <a:r>
              <a:rPr lang="en-US" sz="2400" b="1" dirty="0">
                <a:latin typeface="Calibri"/>
                <a:sym typeface="Calibri"/>
              </a:rPr>
              <a:t>Goal:</a:t>
            </a:r>
            <a:r>
              <a:rPr lang="en-US" sz="2400" dirty="0">
                <a:latin typeface="Calibri"/>
                <a:sym typeface="Calibri"/>
              </a:rPr>
              <a:t> </a:t>
            </a:r>
            <a:r>
              <a:rPr lang="en-US" sz="2400" b="1" dirty="0">
                <a:solidFill>
                  <a:srgbClr val="4473C4"/>
                </a:solidFill>
                <a:latin typeface="Calibri"/>
                <a:sym typeface="Calibri"/>
              </a:rPr>
              <a:t>Quickly and accurately</a:t>
            </a:r>
            <a:r>
              <a:rPr lang="en-US" sz="2400" dirty="0">
                <a:latin typeface="Calibri"/>
                <a:sym typeface="Calibri"/>
              </a:rPr>
              <a:t> reduce the search space</a:t>
            </a:r>
          </a:p>
        </p:txBody>
      </p:sp>
      <p:sp>
        <p:nvSpPr>
          <p:cNvPr id="56" name="TextBox 55">
            <a:extLst>
              <a:ext uri="{FF2B5EF4-FFF2-40B4-BE49-F238E27FC236}">
                <a16:creationId xmlns:a16="http://schemas.microsoft.com/office/drawing/2014/main" id="{739B8B53-B493-E4D0-70A7-0458843BBB99}"/>
              </a:ext>
            </a:extLst>
          </p:cNvPr>
          <p:cNvSpPr txBox="1"/>
          <p:nvPr/>
        </p:nvSpPr>
        <p:spPr>
          <a:xfrm>
            <a:off x="2683955" y="4632516"/>
            <a:ext cx="1891997" cy="307777"/>
          </a:xfrm>
          <a:prstGeom prst="rect">
            <a:avLst/>
          </a:prstGeom>
          <a:noFill/>
        </p:spPr>
        <p:txBody>
          <a:bodyPr wrap="square" lIns="0" tIns="0" rIns="0" bIns="0">
            <a:spAutoFit/>
          </a:bodyPr>
          <a:lstStyle/>
          <a:p>
            <a:pPr algn="ctr" defTabSz="1600847"/>
            <a:r>
              <a:rPr lang="en-US" sz="2000" b="1" kern="0" dirty="0">
                <a:latin typeface="Calibri"/>
                <a:ea typeface="Calibri"/>
                <a:cs typeface="Calibri"/>
                <a:sym typeface="Calibri"/>
              </a:rPr>
              <a:t>Read Mapping</a:t>
            </a:r>
          </a:p>
        </p:txBody>
      </p:sp>
      <p:grpSp>
        <p:nvGrpSpPr>
          <p:cNvPr id="100" name="Group 99">
            <a:extLst>
              <a:ext uri="{FF2B5EF4-FFF2-40B4-BE49-F238E27FC236}">
                <a16:creationId xmlns:a16="http://schemas.microsoft.com/office/drawing/2014/main" id="{4DAD4D9E-9BAA-7386-6857-199E4A47CB67}"/>
              </a:ext>
            </a:extLst>
          </p:cNvPr>
          <p:cNvGrpSpPr/>
          <p:nvPr/>
        </p:nvGrpSpPr>
        <p:grpSpPr>
          <a:xfrm>
            <a:off x="2595824" y="4976542"/>
            <a:ext cx="2863731" cy="1534187"/>
            <a:chOff x="751464" y="3026016"/>
            <a:chExt cx="3482480" cy="1865670"/>
          </a:xfrm>
        </p:grpSpPr>
        <p:sp>
          <p:nvSpPr>
            <p:cNvPr id="102" name="Rounded Rectangle 101">
              <a:extLst>
                <a:ext uri="{FF2B5EF4-FFF2-40B4-BE49-F238E27FC236}">
                  <a16:creationId xmlns:a16="http://schemas.microsoft.com/office/drawing/2014/main" id="{171D97AD-BEA0-12C8-5CAE-6936F837C79C}"/>
                </a:ext>
              </a:extLst>
            </p:cNvPr>
            <p:cNvSpPr/>
            <p:nvPr/>
          </p:nvSpPr>
          <p:spPr>
            <a:xfrm>
              <a:off x="751464" y="3026016"/>
              <a:ext cx="3457305" cy="1865670"/>
            </a:xfrm>
            <a:prstGeom prst="roundRect">
              <a:avLst/>
            </a:prstGeom>
            <a:solidFill>
              <a:srgbClr val="E3F2DA"/>
            </a:solid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grpSp>
          <p:nvGrpSpPr>
            <p:cNvPr id="103" name="Group 102">
              <a:extLst>
                <a:ext uri="{FF2B5EF4-FFF2-40B4-BE49-F238E27FC236}">
                  <a16:creationId xmlns:a16="http://schemas.microsoft.com/office/drawing/2014/main" id="{24F04A91-10ED-D841-A69F-D6B48FB96A08}"/>
                </a:ext>
              </a:extLst>
            </p:cNvPr>
            <p:cNvGrpSpPr/>
            <p:nvPr/>
          </p:nvGrpSpPr>
          <p:grpSpPr>
            <a:xfrm>
              <a:off x="1107763" y="4610840"/>
              <a:ext cx="1165677" cy="201168"/>
              <a:chOff x="1107763" y="4610840"/>
              <a:chExt cx="1165677" cy="201168"/>
            </a:xfrm>
          </p:grpSpPr>
          <p:sp>
            <p:nvSpPr>
              <p:cNvPr id="144" name="Hexagon 143">
                <a:extLst>
                  <a:ext uri="{FF2B5EF4-FFF2-40B4-BE49-F238E27FC236}">
                    <a16:creationId xmlns:a16="http://schemas.microsoft.com/office/drawing/2014/main" id="{8D691C56-12D3-BE46-F800-6121EA4F0B54}"/>
                  </a:ext>
                </a:extLst>
              </p:cNvPr>
              <p:cNvSpPr>
                <a:spLocks/>
              </p:cNvSpPr>
              <p:nvPr/>
            </p:nvSpPr>
            <p:spPr>
              <a:xfrm>
                <a:off x="1107763" y="4610840"/>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sym typeface="Calibri"/>
                  </a:defRPr>
                </a:pPr>
                <a:r>
                  <a:rPr lang="en-CH" sz="1100" kern="0" dirty="0">
                    <a:solidFill>
                      <a:prstClr val="white"/>
                    </a:solidFill>
                    <a:latin typeface="Calibri"/>
                    <a:ea typeface="Calibri"/>
                    <a:cs typeface="Calibri"/>
                    <a:sym typeface="Calibri"/>
                  </a:rPr>
                  <a:t>Hash</a:t>
                </a:r>
              </a:p>
            </p:txBody>
          </p:sp>
          <p:sp>
            <p:nvSpPr>
              <p:cNvPr id="145" name="Rectangle 144">
                <a:extLst>
                  <a:ext uri="{FF2B5EF4-FFF2-40B4-BE49-F238E27FC236}">
                    <a16:creationId xmlns:a16="http://schemas.microsoft.com/office/drawing/2014/main" id="{AC716F78-1092-49F5-7FDD-E33C034AF2F3}"/>
                  </a:ext>
                </a:extLst>
              </p:cNvPr>
              <p:cNvSpPr/>
              <p:nvPr/>
            </p:nvSpPr>
            <p:spPr>
              <a:xfrm>
                <a:off x="1829104" y="4610840"/>
                <a:ext cx="444336" cy="201168"/>
              </a:xfrm>
              <a:prstGeom prst="rect">
                <a:avLst/>
              </a:prstGeom>
              <a:solidFill>
                <a:srgbClr val="DEED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sym typeface="Calibri"/>
                  </a:defRPr>
                </a:pPr>
                <a:r>
                  <a:rPr lang="en-US" sz="1100" kern="0" dirty="0">
                    <a:solidFill>
                      <a:prstClr val="black"/>
                    </a:solidFill>
                    <a:latin typeface="PT Mono"/>
                    <a:ea typeface="PT Mono"/>
                    <a:cs typeface="PT Mono"/>
                    <a:sym typeface="PT Mono"/>
                  </a:rPr>
                  <a:t>0x01</a:t>
                </a:r>
              </a:p>
            </p:txBody>
          </p:sp>
          <p:cxnSp>
            <p:nvCxnSpPr>
              <p:cNvPr id="146" name="Straight Arrow Connector 145">
                <a:extLst>
                  <a:ext uri="{FF2B5EF4-FFF2-40B4-BE49-F238E27FC236}">
                    <a16:creationId xmlns:a16="http://schemas.microsoft.com/office/drawing/2014/main" id="{18C44EDA-35C2-0BBE-37A2-6D21A7C47320}"/>
                  </a:ext>
                </a:extLst>
              </p:cNvPr>
              <p:cNvCxnSpPr>
                <a:cxnSpLocks/>
                <a:endCxn id="145" idx="1"/>
              </p:cNvCxnSpPr>
              <p:nvPr/>
            </p:nvCxnSpPr>
            <p:spPr>
              <a:xfrm>
                <a:off x="1607981" y="4711424"/>
                <a:ext cx="221123"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73F896E7-154A-A4D8-1113-93BB5817BDEF}"/>
                </a:ext>
              </a:extLst>
            </p:cNvPr>
            <p:cNvGrpSpPr/>
            <p:nvPr/>
          </p:nvGrpSpPr>
          <p:grpSpPr>
            <a:xfrm>
              <a:off x="865206" y="4106784"/>
              <a:ext cx="1491993" cy="604640"/>
              <a:chOff x="865206" y="4106784"/>
              <a:chExt cx="1491993" cy="604640"/>
            </a:xfrm>
          </p:grpSpPr>
          <p:sp>
            <p:nvSpPr>
              <p:cNvPr id="136" name="Rectangle 135">
                <a:extLst>
                  <a:ext uri="{FF2B5EF4-FFF2-40B4-BE49-F238E27FC236}">
                    <a16:creationId xmlns:a16="http://schemas.microsoft.com/office/drawing/2014/main" id="{6236B0E8-8176-3706-9D44-D369E2A5C393}"/>
                  </a:ext>
                </a:extLst>
              </p:cNvPr>
              <p:cNvSpPr/>
              <p:nvPr/>
            </p:nvSpPr>
            <p:spPr>
              <a:xfrm>
                <a:off x="865206"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37" name="Rectangle 136">
                <a:extLst>
                  <a:ext uri="{FF2B5EF4-FFF2-40B4-BE49-F238E27FC236}">
                    <a16:creationId xmlns:a16="http://schemas.microsoft.com/office/drawing/2014/main" id="{649B7512-CBBA-6FB4-113D-5315C93C10F7}"/>
                  </a:ext>
                </a:extLst>
              </p:cNvPr>
              <p:cNvSpPr/>
              <p:nvPr/>
            </p:nvSpPr>
            <p:spPr>
              <a:xfrm>
                <a:off x="1369264"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38" name="Rectangle 137">
                <a:extLst>
                  <a:ext uri="{FF2B5EF4-FFF2-40B4-BE49-F238E27FC236}">
                    <a16:creationId xmlns:a16="http://schemas.microsoft.com/office/drawing/2014/main" id="{8C629034-D47C-D248-5286-EE2DFC4DB277}"/>
                  </a:ext>
                </a:extLst>
              </p:cNvPr>
              <p:cNvSpPr/>
              <p:nvPr/>
            </p:nvSpPr>
            <p:spPr>
              <a:xfrm>
                <a:off x="1873320"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39" name="Rectangle 138">
                <a:extLst>
                  <a:ext uri="{FF2B5EF4-FFF2-40B4-BE49-F238E27FC236}">
                    <a16:creationId xmlns:a16="http://schemas.microsoft.com/office/drawing/2014/main" id="{C5342848-8A26-03BC-417F-124B51B0DAA6}"/>
                  </a:ext>
                </a:extLst>
              </p:cNvPr>
              <p:cNvSpPr/>
              <p:nvPr/>
            </p:nvSpPr>
            <p:spPr>
              <a:xfrm>
                <a:off x="2150031" y="4106784"/>
                <a:ext cx="207168" cy="201168"/>
              </a:xfrm>
              <a:prstGeom prst="rect">
                <a:avLst/>
              </a:prstGeom>
              <a:solidFill>
                <a:srgbClr val="FFE69A"/>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cxnSp>
            <p:nvCxnSpPr>
              <p:cNvPr id="140" name="Elbow Connector 139">
                <a:extLst>
                  <a:ext uri="{FF2B5EF4-FFF2-40B4-BE49-F238E27FC236}">
                    <a16:creationId xmlns:a16="http://schemas.microsoft.com/office/drawing/2014/main" id="{0A951453-9D68-E808-78A2-0AE36DCF416B}"/>
                  </a:ext>
                </a:extLst>
              </p:cNvPr>
              <p:cNvCxnSpPr>
                <a:cxnSpLocks/>
                <a:stCxn id="136" idx="2"/>
                <a:endCxn id="144" idx="3"/>
              </p:cNvCxnSpPr>
              <p:nvPr/>
            </p:nvCxnSpPr>
            <p:spPr>
              <a:xfrm rot="16200000" flipH="1">
                <a:off x="836540" y="4440201"/>
                <a:ext cx="403472" cy="138973"/>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144EA2A7-A420-6254-1D10-119FDBB35988}"/>
                  </a:ext>
                </a:extLst>
              </p:cNvPr>
              <p:cNvCxnSpPr>
                <a:cxnSpLocks/>
              </p:cNvCxnSpPr>
              <p:nvPr/>
            </p:nvCxnSpPr>
            <p:spPr>
              <a:xfrm>
                <a:off x="1473361"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2" name="Straight Arrow Connector 141">
                <a:extLst>
                  <a:ext uri="{FF2B5EF4-FFF2-40B4-BE49-F238E27FC236}">
                    <a16:creationId xmlns:a16="http://schemas.microsoft.com/office/drawing/2014/main" id="{5CDA2448-DB9B-1DCA-4E99-09430439F945}"/>
                  </a:ext>
                </a:extLst>
              </p:cNvPr>
              <p:cNvCxnSpPr>
                <a:cxnSpLocks/>
              </p:cNvCxnSpPr>
              <p:nvPr/>
            </p:nvCxnSpPr>
            <p:spPr>
              <a:xfrm>
                <a:off x="1977417" y="4309329"/>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B9C5F0E0-C255-6403-4611-1C346BE082DE}"/>
                  </a:ext>
                </a:extLst>
              </p:cNvPr>
              <p:cNvCxnSpPr>
                <a:cxnSpLocks/>
              </p:cNvCxnSpPr>
              <p:nvPr/>
            </p:nvCxnSpPr>
            <p:spPr>
              <a:xfrm flipH="1">
                <a:off x="2253404" y="4309329"/>
                <a:ext cx="724"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05" name="TextBox 104">
              <a:extLst>
                <a:ext uri="{FF2B5EF4-FFF2-40B4-BE49-F238E27FC236}">
                  <a16:creationId xmlns:a16="http://schemas.microsoft.com/office/drawing/2014/main" id="{A8B41CB3-B121-48B7-337E-40DBC181E68E}"/>
                </a:ext>
              </a:extLst>
            </p:cNvPr>
            <p:cNvSpPr txBox="1"/>
            <p:nvPr/>
          </p:nvSpPr>
          <p:spPr>
            <a:xfrm>
              <a:off x="2111099" y="3047058"/>
              <a:ext cx="738034" cy="205852"/>
            </a:xfrm>
            <a:prstGeom prst="rect">
              <a:avLst/>
            </a:prstGeom>
            <a:solidFill>
              <a:srgbClr val="E3F2DA"/>
            </a:solidFill>
          </p:spPr>
          <p:txBody>
            <a:bodyPr wrap="square" lIns="0" tIns="0" rIns="0" bIns="0">
              <a:spAutoFit/>
            </a:bodyPr>
            <a:lstStyle/>
            <a:p>
              <a:pPr algn="ctr" defTabSz="1600847"/>
              <a:r>
                <a:rPr lang="en-US" sz="1100" b="1" kern="0" dirty="0">
                  <a:latin typeface="Calibri"/>
                  <a:ea typeface="Calibri"/>
                  <a:cs typeface="Calibri"/>
                  <a:sym typeface="Calibri"/>
                </a:rPr>
                <a:t>Indexing</a:t>
              </a:r>
            </a:p>
          </p:txBody>
        </p:sp>
        <p:grpSp>
          <p:nvGrpSpPr>
            <p:cNvPr id="106" name="Group 105">
              <a:extLst>
                <a:ext uri="{FF2B5EF4-FFF2-40B4-BE49-F238E27FC236}">
                  <a16:creationId xmlns:a16="http://schemas.microsoft.com/office/drawing/2014/main" id="{D4C6AF8D-B6E8-2C22-57B7-C446631CDDF1}"/>
                </a:ext>
              </a:extLst>
            </p:cNvPr>
            <p:cNvGrpSpPr/>
            <p:nvPr/>
          </p:nvGrpSpPr>
          <p:grpSpPr>
            <a:xfrm>
              <a:off x="2699792" y="3295686"/>
              <a:ext cx="1314296" cy="1326326"/>
              <a:chOff x="3212862" y="4750268"/>
              <a:chExt cx="1314296" cy="1326326"/>
            </a:xfrm>
          </p:grpSpPr>
          <p:sp>
            <p:nvSpPr>
              <p:cNvPr id="119" name="Rounded Rectangle 118">
                <a:extLst>
                  <a:ext uri="{FF2B5EF4-FFF2-40B4-BE49-F238E27FC236}">
                    <a16:creationId xmlns:a16="http://schemas.microsoft.com/office/drawing/2014/main" id="{8C6E8B67-AC88-B5F9-7749-E0184BC51EEC}"/>
                  </a:ext>
                </a:extLst>
              </p:cNvPr>
              <p:cNvSpPr/>
              <p:nvPr/>
            </p:nvSpPr>
            <p:spPr>
              <a:xfrm>
                <a:off x="3225198" y="4750268"/>
                <a:ext cx="1293122" cy="1326326"/>
              </a:xfrm>
              <a:prstGeom prst="roundRect">
                <a:avLst>
                  <a:gd name="adj" fmla="val 4157"/>
                </a:avLst>
              </a:prstGeom>
              <a:solidFill>
                <a:srgbClr val="DEEDF8"/>
              </a:solidFill>
              <a:ln w="12700" cap="flat" cmpd="sng" algn="ctr">
                <a:solidFill>
                  <a:schemeClr val="tx1"/>
                </a:solidFill>
                <a:prstDash val="solid"/>
              </a:ln>
              <a:effectLst/>
            </p:spPr>
            <p:txBody>
              <a:bodyPr rtlCol="0" anchor="ctr">
                <a:noAutofit/>
              </a:bodyPr>
              <a:lstStyle/>
              <a:p>
                <a:pPr algn="ctr" defTabSz="1600847"/>
                <a:endParaRPr lang="en-US" sz="1050" kern="0" dirty="0">
                  <a:latin typeface="Calibri"/>
                  <a:ea typeface="Calibri"/>
                  <a:cs typeface="Calibri"/>
                  <a:sym typeface="Calibri"/>
                </a:endParaRPr>
              </a:p>
            </p:txBody>
          </p:sp>
          <p:sp>
            <p:nvSpPr>
              <p:cNvPr id="120" name="TextBox 119">
                <a:extLst>
                  <a:ext uri="{FF2B5EF4-FFF2-40B4-BE49-F238E27FC236}">
                    <a16:creationId xmlns:a16="http://schemas.microsoft.com/office/drawing/2014/main" id="{B90F5226-2D92-94EC-55D3-5B81AF4B6541}"/>
                  </a:ext>
                </a:extLst>
              </p:cNvPr>
              <p:cNvSpPr txBox="1"/>
              <p:nvPr/>
            </p:nvSpPr>
            <p:spPr>
              <a:xfrm>
                <a:off x="3355191" y="4750397"/>
                <a:ext cx="1033135"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 Table</a:t>
                </a:r>
                <a:endParaRPr lang="en-US" sz="1100" dirty="0">
                  <a:solidFill>
                    <a:srgbClr val="0062D1"/>
                  </a:solidFill>
                  <a:latin typeface="Calibri"/>
                  <a:ea typeface="Calibri"/>
                  <a:cs typeface="Calibri"/>
                  <a:sym typeface="Calibri"/>
                </a:endParaRPr>
              </a:p>
            </p:txBody>
          </p:sp>
          <p:sp>
            <p:nvSpPr>
              <p:cNvPr id="121" name="Rectangle 120">
                <a:extLst>
                  <a:ext uri="{FF2B5EF4-FFF2-40B4-BE49-F238E27FC236}">
                    <a16:creationId xmlns:a16="http://schemas.microsoft.com/office/drawing/2014/main" id="{8B2169B1-96FC-7227-118D-F04847B12EEB}"/>
                  </a:ext>
                </a:extLst>
              </p:cNvPr>
              <p:cNvSpPr/>
              <p:nvPr/>
            </p:nvSpPr>
            <p:spPr>
              <a:xfrm>
                <a:off x="3225198" y="4969162"/>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sym typeface="Calibri"/>
                  </a:defRPr>
                </a:pPr>
                <a:r>
                  <a:rPr lang="en-US" sz="1100" kern="0" dirty="0">
                    <a:solidFill>
                      <a:prstClr val="black"/>
                    </a:solidFill>
                    <a:latin typeface="PT Mono"/>
                    <a:ea typeface="PT Mono"/>
                    <a:cs typeface="PT Mono"/>
                    <a:sym typeface="PT Mono"/>
                  </a:rPr>
                  <a:t>0x00</a:t>
                </a:r>
              </a:p>
            </p:txBody>
          </p:sp>
          <p:sp>
            <p:nvSpPr>
              <p:cNvPr id="122" name="Rectangle 121">
                <a:extLst>
                  <a:ext uri="{FF2B5EF4-FFF2-40B4-BE49-F238E27FC236}">
                    <a16:creationId xmlns:a16="http://schemas.microsoft.com/office/drawing/2014/main" id="{FAEA035D-0863-356C-5CD1-732B1A69F9C5}"/>
                  </a:ext>
                </a:extLst>
              </p:cNvPr>
              <p:cNvSpPr/>
              <p:nvPr/>
            </p:nvSpPr>
            <p:spPr>
              <a:xfrm>
                <a:off x="3225198" y="5170330"/>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sym typeface="Calibri"/>
                  </a:defRPr>
                </a:pPr>
                <a:r>
                  <a:rPr lang="en-US" sz="1100" kern="0" dirty="0">
                    <a:solidFill>
                      <a:prstClr val="black"/>
                    </a:solidFill>
                    <a:latin typeface="PT Mono"/>
                    <a:ea typeface="PT Mono"/>
                    <a:cs typeface="PT Mono"/>
                    <a:sym typeface="PT Mono"/>
                  </a:rPr>
                  <a:t>0x01</a:t>
                </a:r>
              </a:p>
            </p:txBody>
          </p:sp>
          <p:sp>
            <p:nvSpPr>
              <p:cNvPr id="123" name="Rectangle 122">
                <a:extLst>
                  <a:ext uri="{FF2B5EF4-FFF2-40B4-BE49-F238E27FC236}">
                    <a16:creationId xmlns:a16="http://schemas.microsoft.com/office/drawing/2014/main" id="{77B9DEF2-0331-1462-CF06-3502EAB35A46}"/>
                  </a:ext>
                </a:extLst>
              </p:cNvPr>
              <p:cNvSpPr/>
              <p:nvPr/>
            </p:nvSpPr>
            <p:spPr>
              <a:xfrm>
                <a:off x="3225198" y="5659278"/>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sym typeface="Calibri"/>
                  </a:defRPr>
                </a:pPr>
                <a:r>
                  <a:rPr lang="en-US" sz="1100" kern="0" dirty="0">
                    <a:solidFill>
                      <a:prstClr val="black"/>
                    </a:solidFill>
                    <a:latin typeface="PT Mono"/>
                    <a:ea typeface="PT Mono"/>
                    <a:cs typeface="PT Mono"/>
                    <a:sym typeface="PT Mono"/>
                  </a:rPr>
                  <a:t>0xFF</a:t>
                </a:r>
              </a:p>
            </p:txBody>
          </p:sp>
          <p:cxnSp>
            <p:nvCxnSpPr>
              <p:cNvPr id="124" name="Straight Connector 123">
                <a:extLst>
                  <a:ext uri="{FF2B5EF4-FFF2-40B4-BE49-F238E27FC236}">
                    <a16:creationId xmlns:a16="http://schemas.microsoft.com/office/drawing/2014/main" id="{21D27EFE-E13E-FDA1-BB47-613B558B5B07}"/>
                  </a:ext>
                </a:extLst>
              </p:cNvPr>
              <p:cNvCxnSpPr>
                <a:cxnSpLocks/>
                <a:endCxn id="121" idx="3"/>
              </p:cNvCxnSpPr>
              <p:nvPr/>
            </p:nvCxnSpPr>
            <p:spPr>
              <a:xfrm flipV="1">
                <a:off x="3669534" y="5069746"/>
                <a:ext cx="0" cy="10068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F18D0A2E-DFE3-8F5E-497E-D07D12370CC5}"/>
                  </a:ext>
                </a:extLst>
              </p:cNvPr>
              <p:cNvCxnSpPr>
                <a:cxnSpLocks/>
              </p:cNvCxnSpPr>
              <p:nvPr/>
            </p:nvCxnSpPr>
            <p:spPr>
              <a:xfrm>
                <a:off x="3225198" y="5860569"/>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A5A5847D-667D-33EC-3AE2-331441516F3F}"/>
                  </a:ext>
                </a:extLst>
              </p:cNvPr>
              <p:cNvCxnSpPr>
                <a:cxnSpLocks/>
              </p:cNvCxnSpPr>
              <p:nvPr/>
            </p:nvCxnSpPr>
            <p:spPr>
              <a:xfrm flipV="1">
                <a:off x="3225198" y="4965711"/>
                <a:ext cx="1293122" cy="34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1D90386A-9A5D-E1F1-1BC4-9CBD46C1FEFF}"/>
                  </a:ext>
                </a:extLst>
              </p:cNvPr>
              <p:cNvCxnSpPr>
                <a:cxnSpLocks/>
              </p:cNvCxnSpPr>
              <p:nvPr/>
            </p:nvCxnSpPr>
            <p:spPr>
              <a:xfrm>
                <a:off x="3225198" y="5170330"/>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7176281D-49D0-D474-489C-B0597570E1FD}"/>
                  </a:ext>
                </a:extLst>
              </p:cNvPr>
              <p:cNvCxnSpPr>
                <a:cxnSpLocks/>
              </p:cNvCxnSpPr>
              <p:nvPr/>
            </p:nvCxnSpPr>
            <p:spPr>
              <a:xfrm>
                <a:off x="3225198" y="537149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88BF65E4-06EB-32D1-1BBF-5402A07AD23A}"/>
                  </a:ext>
                </a:extLst>
              </p:cNvPr>
              <p:cNvCxnSpPr>
                <a:cxnSpLocks/>
              </p:cNvCxnSpPr>
              <p:nvPr/>
            </p:nvCxnSpPr>
            <p:spPr>
              <a:xfrm>
                <a:off x="3225198" y="5659278"/>
                <a:ext cx="12931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TextBox 129">
                <a:extLst>
                  <a:ext uri="{FF2B5EF4-FFF2-40B4-BE49-F238E27FC236}">
                    <a16:creationId xmlns:a16="http://schemas.microsoft.com/office/drawing/2014/main" id="{7383D11D-EF9D-0B32-9894-6D02DFC906FF}"/>
                  </a:ext>
                </a:extLst>
              </p:cNvPr>
              <p:cNvSpPr txBox="1"/>
              <p:nvPr/>
            </p:nvSpPr>
            <p:spPr>
              <a:xfrm rot="5400000">
                <a:off x="3311656" y="5415395"/>
                <a:ext cx="360040" cy="215444"/>
              </a:xfrm>
              <a:prstGeom prst="rect">
                <a:avLst/>
              </a:prstGeom>
              <a:noFill/>
            </p:spPr>
            <p:txBody>
              <a:bodyPr wrap="square" lIns="0" tIns="0" rIns="0" bIns="0">
                <a:noAutofit/>
              </a:bodyPr>
              <a:lstStyle/>
              <a:p>
                <a:pPr algn="ctr"/>
                <a:r>
                  <a:rPr lang="en-US" sz="1100" kern="0" dirty="0">
                    <a:solidFill>
                      <a:prstClr val="black"/>
                    </a:solidFill>
                    <a:latin typeface="Calibri"/>
                    <a:ea typeface="Calibri"/>
                    <a:cs typeface="Calibri"/>
                    <a:sym typeface="Calibri"/>
                  </a:rPr>
                  <a:t>…</a:t>
                </a:r>
                <a:endParaRPr lang="en-US" sz="1100" dirty="0">
                  <a:latin typeface="Calibri"/>
                  <a:sym typeface="Calibri"/>
                </a:endParaRPr>
              </a:p>
            </p:txBody>
          </p:sp>
          <p:sp>
            <p:nvSpPr>
              <p:cNvPr id="131" name="TextBox 130">
                <a:extLst>
                  <a:ext uri="{FF2B5EF4-FFF2-40B4-BE49-F238E27FC236}">
                    <a16:creationId xmlns:a16="http://schemas.microsoft.com/office/drawing/2014/main" id="{A2589610-910D-9E1E-E387-6C57CA5C4BD0}"/>
                  </a:ext>
                </a:extLst>
              </p:cNvPr>
              <p:cNvSpPr txBox="1"/>
              <p:nvPr/>
            </p:nvSpPr>
            <p:spPr>
              <a:xfrm>
                <a:off x="3212862" y="5861149"/>
                <a:ext cx="46900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Hash</a:t>
                </a:r>
                <a:endParaRPr lang="en-US" sz="1100" dirty="0">
                  <a:solidFill>
                    <a:srgbClr val="0062D1"/>
                  </a:solidFill>
                  <a:latin typeface="Calibri"/>
                  <a:ea typeface="Calibri"/>
                  <a:cs typeface="Calibri"/>
                  <a:sym typeface="Calibri"/>
                </a:endParaRPr>
              </a:p>
            </p:txBody>
          </p:sp>
          <p:sp>
            <p:nvSpPr>
              <p:cNvPr id="132" name="TextBox 131">
                <a:extLst>
                  <a:ext uri="{FF2B5EF4-FFF2-40B4-BE49-F238E27FC236}">
                    <a16:creationId xmlns:a16="http://schemas.microsoft.com/office/drawing/2014/main" id="{50477073-C786-7F90-C1E0-21AA92A8883C}"/>
                  </a:ext>
                </a:extLst>
              </p:cNvPr>
              <p:cNvSpPr txBox="1"/>
              <p:nvPr/>
            </p:nvSpPr>
            <p:spPr>
              <a:xfrm>
                <a:off x="3717242" y="5861149"/>
                <a:ext cx="753368" cy="215444"/>
              </a:xfrm>
              <a:prstGeom prst="rect">
                <a:avLst/>
              </a:prstGeom>
              <a:noFill/>
            </p:spPr>
            <p:txBody>
              <a:bodyPr wrap="square" lIns="0" tIns="0" rIns="0" bIns="0">
                <a:noAutofit/>
              </a:bodyPr>
              <a:lstStyle/>
              <a:p>
                <a:pPr algn="ctr"/>
                <a:r>
                  <a:rPr lang="en-US" sz="1100" kern="0" dirty="0">
                    <a:solidFill>
                      <a:srgbClr val="0062D1"/>
                    </a:solidFill>
                    <a:latin typeface="Calibri"/>
                    <a:ea typeface="Calibri"/>
                    <a:cs typeface="Calibri"/>
                    <a:sym typeface="Calibri"/>
                  </a:rPr>
                  <a:t>Positions</a:t>
                </a:r>
                <a:endParaRPr lang="en-US" sz="1100" dirty="0">
                  <a:solidFill>
                    <a:srgbClr val="0062D1"/>
                  </a:solidFill>
                  <a:latin typeface="Calibri"/>
                  <a:ea typeface="Calibri"/>
                  <a:cs typeface="Calibri"/>
                  <a:sym typeface="Calibri"/>
                </a:endParaRPr>
              </a:p>
            </p:txBody>
          </p:sp>
          <p:sp>
            <p:nvSpPr>
              <p:cNvPr id="133" name="TextBox 132">
                <a:extLst>
                  <a:ext uri="{FF2B5EF4-FFF2-40B4-BE49-F238E27FC236}">
                    <a16:creationId xmlns:a16="http://schemas.microsoft.com/office/drawing/2014/main" id="{1B3121B6-42E6-38E4-A9A9-2B12A9643D2F}"/>
                  </a:ext>
                </a:extLst>
              </p:cNvPr>
              <p:cNvSpPr txBox="1"/>
              <p:nvPr/>
            </p:nvSpPr>
            <p:spPr>
              <a:xfrm>
                <a:off x="3707904" y="4963763"/>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2,64,… </a:t>
                </a:r>
                <a:endParaRPr lang="en-US" sz="1100" dirty="0">
                  <a:latin typeface="PT Mono"/>
                  <a:sym typeface="PT Mono"/>
                </a:endParaRPr>
              </a:p>
            </p:txBody>
          </p:sp>
          <p:sp>
            <p:nvSpPr>
              <p:cNvPr id="134" name="TextBox 133">
                <a:extLst>
                  <a:ext uri="{FF2B5EF4-FFF2-40B4-BE49-F238E27FC236}">
                    <a16:creationId xmlns:a16="http://schemas.microsoft.com/office/drawing/2014/main" id="{32E950B6-2046-EA7C-50E3-9DB7CF0A0780}"/>
                  </a:ext>
                </a:extLst>
              </p:cNvPr>
              <p:cNvSpPr txBox="1"/>
              <p:nvPr/>
            </p:nvSpPr>
            <p:spPr>
              <a:xfrm>
                <a:off x="3707904" y="564500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13,21</a:t>
                </a:r>
                <a:endParaRPr lang="en-US" sz="1100" dirty="0">
                  <a:latin typeface="PT Mono"/>
                  <a:sym typeface="PT Mono"/>
                </a:endParaRPr>
              </a:p>
            </p:txBody>
          </p:sp>
          <p:sp>
            <p:nvSpPr>
              <p:cNvPr id="135" name="TextBox 134">
                <a:extLst>
                  <a:ext uri="{FF2B5EF4-FFF2-40B4-BE49-F238E27FC236}">
                    <a16:creationId xmlns:a16="http://schemas.microsoft.com/office/drawing/2014/main" id="{5970B3A1-0DA1-1775-2248-B93F9ABD286A}"/>
                  </a:ext>
                </a:extLst>
              </p:cNvPr>
              <p:cNvSpPr txBox="1"/>
              <p:nvPr/>
            </p:nvSpPr>
            <p:spPr>
              <a:xfrm>
                <a:off x="3707904" y="5163192"/>
                <a:ext cx="819254" cy="215444"/>
              </a:xfrm>
              <a:prstGeom prst="rect">
                <a:avLst/>
              </a:prstGeom>
              <a:noFill/>
            </p:spPr>
            <p:txBody>
              <a:bodyPr wrap="square" lIns="0" tIns="0" rIns="0" bIns="0">
                <a:noAutofit/>
              </a:bodyPr>
              <a:lstStyle/>
              <a:p>
                <a:r>
                  <a:rPr lang="en-US" sz="1100" kern="0" dirty="0">
                    <a:latin typeface="PT Mono"/>
                    <a:ea typeface="PT Mono"/>
                    <a:cs typeface="PT Mono"/>
                    <a:sym typeface="PT Mono"/>
                  </a:rPr>
                  <a:t>1,101,…</a:t>
                </a:r>
                <a:endParaRPr lang="en-US" sz="1100" dirty="0">
                  <a:latin typeface="PT Mono"/>
                  <a:sym typeface="PT Mono"/>
                </a:endParaRPr>
              </a:p>
            </p:txBody>
          </p:sp>
        </p:grpSp>
        <p:cxnSp>
          <p:nvCxnSpPr>
            <p:cNvPr id="107" name="Elbow Connector 106">
              <a:extLst>
                <a:ext uri="{FF2B5EF4-FFF2-40B4-BE49-F238E27FC236}">
                  <a16:creationId xmlns:a16="http://schemas.microsoft.com/office/drawing/2014/main" id="{EF826810-28A8-3C1E-647A-0726F1271140}"/>
                </a:ext>
              </a:extLst>
            </p:cNvPr>
            <p:cNvCxnSpPr>
              <a:cxnSpLocks/>
              <a:stCxn id="145" idx="3"/>
              <a:endCxn id="122" idx="1"/>
            </p:cNvCxnSpPr>
            <p:nvPr/>
          </p:nvCxnSpPr>
          <p:spPr>
            <a:xfrm flipV="1">
              <a:off x="2273440" y="3816332"/>
              <a:ext cx="438688" cy="895092"/>
            </a:xfrm>
            <a:prstGeom prst="bentConnector3">
              <a:avLst>
                <a:gd name="adj1" fmla="val 5000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01AE2CC5-50C1-11AA-3CD3-6D024028D0AA}"/>
                </a:ext>
              </a:extLst>
            </p:cNvPr>
            <p:cNvGrpSpPr/>
            <p:nvPr/>
          </p:nvGrpSpPr>
          <p:grpSpPr>
            <a:xfrm>
              <a:off x="874674" y="3707146"/>
              <a:ext cx="1492038" cy="391442"/>
              <a:chOff x="874674" y="3707146"/>
              <a:chExt cx="1492038" cy="391442"/>
            </a:xfrm>
          </p:grpSpPr>
          <p:cxnSp>
            <p:nvCxnSpPr>
              <p:cNvPr id="114" name="Straight Arrow Connector 113">
                <a:extLst>
                  <a:ext uri="{FF2B5EF4-FFF2-40B4-BE49-F238E27FC236}">
                    <a16:creationId xmlns:a16="http://schemas.microsoft.com/office/drawing/2014/main" id="{49DD89E1-8318-2032-3F4B-2AD7C88FE4DC}"/>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90A621AF-BC04-FD1D-5952-81C09B96749B}"/>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F3526443-B1BB-6C75-4E10-25EA61EFEF62}"/>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8DB12E3D-94EF-3958-127D-72BC993976CF}"/>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18" name="Hexagon 117">
                <a:extLst>
                  <a:ext uri="{FF2B5EF4-FFF2-40B4-BE49-F238E27FC236}">
                    <a16:creationId xmlns:a16="http://schemas.microsoft.com/office/drawing/2014/main" id="{A8F17643-89FE-C0E5-9C07-8EC387CFFB89}"/>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09" name="Group 108">
              <a:extLst>
                <a:ext uri="{FF2B5EF4-FFF2-40B4-BE49-F238E27FC236}">
                  <a16:creationId xmlns:a16="http://schemas.microsoft.com/office/drawing/2014/main" id="{ABB18ED8-91BE-920C-B9E0-822344A69D5E}"/>
                </a:ext>
              </a:extLst>
            </p:cNvPr>
            <p:cNvGrpSpPr/>
            <p:nvPr/>
          </p:nvGrpSpPr>
          <p:grpSpPr>
            <a:xfrm>
              <a:off x="838254" y="3307508"/>
              <a:ext cx="1632912" cy="402336"/>
              <a:chOff x="838254" y="3307508"/>
              <a:chExt cx="1632912" cy="402336"/>
            </a:xfrm>
          </p:grpSpPr>
          <p:sp>
            <p:nvSpPr>
              <p:cNvPr id="112" name="Rectangle 111">
                <a:extLst>
                  <a:ext uri="{FF2B5EF4-FFF2-40B4-BE49-F238E27FC236}">
                    <a16:creationId xmlns:a16="http://schemas.microsoft.com/office/drawing/2014/main" id="{3FE3ECF2-BEA3-918F-BB96-74BCDCD8B040}"/>
                  </a:ext>
                </a:extLst>
              </p:cNvPr>
              <p:cNvSpPr/>
              <p:nvPr/>
            </p:nvSpPr>
            <p:spPr>
              <a:xfrm>
                <a:off x="838254" y="3307508"/>
                <a:ext cx="1632912"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sym typeface="Calibri"/>
                  </a:defRPr>
                </a:pPr>
                <a:r>
                  <a:rPr lang="en-US" sz="1100" kern="0" dirty="0">
                    <a:latin typeface="Calibri"/>
                    <a:ea typeface="Calibri"/>
                    <a:cs typeface="Calibri"/>
                    <a:sym typeface="Calibri"/>
                  </a:rPr>
                  <a:t>Reference Genome</a:t>
                </a:r>
              </a:p>
            </p:txBody>
          </p:sp>
          <p:cxnSp>
            <p:nvCxnSpPr>
              <p:cNvPr id="113" name="Straight Arrow Connector 112">
                <a:extLst>
                  <a:ext uri="{FF2B5EF4-FFF2-40B4-BE49-F238E27FC236}">
                    <a16:creationId xmlns:a16="http://schemas.microsoft.com/office/drawing/2014/main" id="{3E025D14-C3B9-577A-DB06-7EB7CC465E9B}"/>
                  </a:ext>
                </a:extLst>
              </p:cNvPr>
              <p:cNvCxnSpPr>
                <a:cxnSpLocks/>
                <a:stCxn id="112" idx="2"/>
              </p:cNvCxnSpPr>
              <p:nvPr/>
            </p:nvCxnSpPr>
            <p:spPr>
              <a:xfrm>
                <a:off x="1654711" y="3508676"/>
                <a:ext cx="0" cy="201168"/>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sp>
          <p:nvSpPr>
            <p:cNvPr id="110" name="TextBox 109">
              <a:extLst>
                <a:ext uri="{FF2B5EF4-FFF2-40B4-BE49-F238E27FC236}">
                  <a16:creationId xmlns:a16="http://schemas.microsoft.com/office/drawing/2014/main" id="{438A4336-79B5-06C6-27A5-98C2B527C5F6}"/>
                </a:ext>
              </a:extLst>
            </p:cNvPr>
            <p:cNvSpPr txBox="1"/>
            <p:nvPr/>
          </p:nvSpPr>
          <p:spPr>
            <a:xfrm rot="16200000">
              <a:off x="2369511" y="3960534"/>
              <a:ext cx="432048" cy="215444"/>
            </a:xfrm>
            <a:prstGeom prst="rect">
              <a:avLst/>
            </a:prstGeom>
            <a:noFill/>
          </p:spPr>
          <p:txBody>
            <a:bodyPr wrap="square" lIns="0" tIns="0" rIns="0" bIns="0">
              <a:noAutofit/>
            </a:bodyPr>
            <a:lstStyle/>
            <a:p>
              <a:r>
                <a:rPr lang="en-US" sz="1100" kern="0" dirty="0">
                  <a:latin typeface="Calibri"/>
                  <a:ea typeface="Calibri"/>
                  <a:cs typeface="Calibri"/>
                  <a:sym typeface="Calibri"/>
                </a:rPr>
                <a:t>Store</a:t>
              </a:r>
              <a:endParaRPr lang="en-US" sz="1100" dirty="0">
                <a:latin typeface="Calibri"/>
                <a:sym typeface="Calibri"/>
              </a:endParaRPr>
            </a:p>
          </p:txBody>
        </p:sp>
        <p:sp>
          <p:nvSpPr>
            <p:cNvPr id="111" name="TextBox 110">
              <a:extLst>
                <a:ext uri="{FF2B5EF4-FFF2-40B4-BE49-F238E27FC236}">
                  <a16:creationId xmlns:a16="http://schemas.microsoft.com/office/drawing/2014/main" id="{42AC0AA3-B540-82E4-6E2E-289BFE626D0F}"/>
                </a:ext>
              </a:extLst>
            </p:cNvPr>
            <p:cNvSpPr txBox="1"/>
            <p:nvPr/>
          </p:nvSpPr>
          <p:spPr>
            <a:xfrm rot="5400000">
              <a:off x="3862580" y="3830928"/>
              <a:ext cx="527284" cy="215444"/>
            </a:xfrm>
            <a:prstGeom prst="rect">
              <a:avLst/>
            </a:prstGeom>
            <a:noFill/>
          </p:spPr>
          <p:txBody>
            <a:bodyPr wrap="square" lIns="0" tIns="0" rIns="0" bIns="0">
              <a:noAutofit/>
            </a:bodyPr>
            <a:lstStyle/>
            <a:p>
              <a:r>
                <a:rPr lang="en-US" sz="1100" kern="0" dirty="0">
                  <a:latin typeface="Calibri"/>
                  <a:ea typeface="Calibri"/>
                  <a:cs typeface="Calibri"/>
                  <a:sym typeface="Calibri"/>
                </a:rPr>
                <a:t>Query</a:t>
              </a:r>
              <a:endParaRPr lang="en-US" sz="1100" dirty="0">
                <a:latin typeface="Calibri"/>
                <a:sym typeface="Calibri"/>
              </a:endParaRPr>
            </a:p>
          </p:txBody>
        </p:sp>
      </p:grpSp>
      <p:grpSp>
        <p:nvGrpSpPr>
          <p:cNvPr id="148" name="Group 147">
            <a:extLst>
              <a:ext uri="{FF2B5EF4-FFF2-40B4-BE49-F238E27FC236}">
                <a16:creationId xmlns:a16="http://schemas.microsoft.com/office/drawing/2014/main" id="{FD864994-E89D-7532-0520-E8D7F4AC2DBE}"/>
              </a:ext>
            </a:extLst>
          </p:cNvPr>
          <p:cNvGrpSpPr/>
          <p:nvPr/>
        </p:nvGrpSpPr>
        <p:grpSpPr>
          <a:xfrm>
            <a:off x="6917131" y="4976538"/>
            <a:ext cx="1316752" cy="1534186"/>
            <a:chOff x="6006453" y="3026015"/>
            <a:chExt cx="1601254" cy="1865669"/>
          </a:xfrm>
        </p:grpSpPr>
        <p:grpSp>
          <p:nvGrpSpPr>
            <p:cNvPr id="150" name="Group 149">
              <a:extLst>
                <a:ext uri="{FF2B5EF4-FFF2-40B4-BE49-F238E27FC236}">
                  <a16:creationId xmlns:a16="http://schemas.microsoft.com/office/drawing/2014/main" id="{7472073E-9667-083F-EA4E-5F99ACB276F3}"/>
                </a:ext>
              </a:extLst>
            </p:cNvPr>
            <p:cNvGrpSpPr/>
            <p:nvPr/>
          </p:nvGrpSpPr>
          <p:grpSpPr>
            <a:xfrm>
              <a:off x="6006453" y="3026015"/>
              <a:ext cx="1601254" cy="1865669"/>
              <a:chOff x="2577801" y="3003490"/>
              <a:chExt cx="1601254" cy="1865669"/>
            </a:xfrm>
            <a:solidFill>
              <a:srgbClr val="E3F2DA"/>
            </a:solidFill>
          </p:grpSpPr>
          <p:sp>
            <p:nvSpPr>
              <p:cNvPr id="174" name="Rounded Rectangle 173">
                <a:extLst>
                  <a:ext uri="{FF2B5EF4-FFF2-40B4-BE49-F238E27FC236}">
                    <a16:creationId xmlns:a16="http://schemas.microsoft.com/office/drawing/2014/main" id="{B3CF993E-057E-1FB7-5FD9-F14712DB24C1}"/>
                  </a:ext>
                </a:extLst>
              </p:cNvPr>
              <p:cNvSpPr/>
              <p:nvPr/>
            </p:nvSpPr>
            <p:spPr>
              <a:xfrm>
                <a:off x="2577801" y="3003490"/>
                <a:ext cx="1601254"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175" name="TextBox 174">
                <a:extLst>
                  <a:ext uri="{FF2B5EF4-FFF2-40B4-BE49-F238E27FC236}">
                    <a16:creationId xmlns:a16="http://schemas.microsoft.com/office/drawing/2014/main" id="{7F641D6D-82AF-D5D5-26B9-66256B5731AD}"/>
                  </a:ext>
                </a:extLst>
              </p:cNvPr>
              <p:cNvSpPr txBox="1"/>
              <p:nvPr/>
            </p:nvSpPr>
            <p:spPr>
              <a:xfrm>
                <a:off x="2948970" y="3017917"/>
                <a:ext cx="858917"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Chaining</a:t>
                </a:r>
              </a:p>
            </p:txBody>
          </p:sp>
        </p:grpSp>
        <p:sp>
          <p:nvSpPr>
            <p:cNvPr id="151" name="Rectangle 150">
              <a:extLst>
                <a:ext uri="{FF2B5EF4-FFF2-40B4-BE49-F238E27FC236}">
                  <a16:creationId xmlns:a16="http://schemas.microsoft.com/office/drawing/2014/main" id="{E04AF579-BF88-CE88-46DA-30C454CA3800}"/>
                </a:ext>
              </a:extLst>
            </p:cNvPr>
            <p:cNvSpPr/>
            <p:nvPr/>
          </p:nvSpPr>
          <p:spPr>
            <a:xfrm rot="16200000">
              <a:off x="5604640" y="4024842"/>
              <a:ext cx="1097280" cy="201168"/>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sym typeface="Calibri"/>
                </a:defRPr>
              </a:pPr>
              <a:endParaRPr lang="en-US" sz="1100" kern="0" dirty="0">
                <a:latin typeface="Calibri"/>
                <a:sym typeface="Calibri"/>
              </a:endParaRPr>
            </a:p>
          </p:txBody>
        </p:sp>
        <p:sp>
          <p:nvSpPr>
            <p:cNvPr id="152" name="Rectangle 151">
              <a:extLst>
                <a:ext uri="{FF2B5EF4-FFF2-40B4-BE49-F238E27FC236}">
                  <a16:creationId xmlns:a16="http://schemas.microsoft.com/office/drawing/2014/main" id="{511EC7EA-23B4-292C-0D06-2B73073647A7}"/>
                </a:ext>
              </a:extLst>
            </p:cNvPr>
            <p:cNvSpPr/>
            <p:nvPr/>
          </p:nvSpPr>
          <p:spPr>
            <a:xfrm>
              <a:off x="6340514" y="3300803"/>
              <a:ext cx="1097280" cy="201168"/>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sym typeface="Calibri"/>
                </a:defRPr>
              </a:pPr>
              <a:endParaRPr lang="en-US" sz="1100" kern="0" dirty="0">
                <a:latin typeface="Calibri"/>
                <a:sym typeface="Calibri"/>
              </a:endParaRPr>
            </a:p>
          </p:txBody>
        </p:sp>
        <p:sp>
          <p:nvSpPr>
            <p:cNvPr id="153" name="Rectangle 152">
              <a:extLst>
                <a:ext uri="{FF2B5EF4-FFF2-40B4-BE49-F238E27FC236}">
                  <a16:creationId xmlns:a16="http://schemas.microsoft.com/office/drawing/2014/main" id="{385D51EA-79B0-7CE0-0876-A915EAF450F2}"/>
                </a:ext>
              </a:extLst>
            </p:cNvPr>
            <p:cNvSpPr/>
            <p:nvPr/>
          </p:nvSpPr>
          <p:spPr>
            <a:xfrm>
              <a:off x="6344748" y="3569706"/>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54" name="Rectangle 153">
              <a:extLst>
                <a:ext uri="{FF2B5EF4-FFF2-40B4-BE49-F238E27FC236}">
                  <a16:creationId xmlns:a16="http://schemas.microsoft.com/office/drawing/2014/main" id="{08427629-6605-0E27-F861-4B0169D9CF59}"/>
                </a:ext>
              </a:extLst>
            </p:cNvPr>
            <p:cNvSpPr/>
            <p:nvPr/>
          </p:nvSpPr>
          <p:spPr>
            <a:xfrm>
              <a:off x="6384837" y="3702979"/>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55" name="Rectangle 154">
              <a:extLst>
                <a:ext uri="{FF2B5EF4-FFF2-40B4-BE49-F238E27FC236}">
                  <a16:creationId xmlns:a16="http://schemas.microsoft.com/office/drawing/2014/main" id="{4EFD8029-454C-5826-A5A0-18FD5ED11163}"/>
                </a:ext>
              </a:extLst>
            </p:cNvPr>
            <p:cNvSpPr/>
            <p:nvPr/>
          </p:nvSpPr>
          <p:spPr>
            <a:xfrm>
              <a:off x="6544640" y="3811843"/>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56" name="Rectangle 155">
              <a:extLst>
                <a:ext uri="{FF2B5EF4-FFF2-40B4-BE49-F238E27FC236}">
                  <a16:creationId xmlns:a16="http://schemas.microsoft.com/office/drawing/2014/main" id="{F131457C-2625-C229-C3C1-1CE5A827CA1D}"/>
                </a:ext>
              </a:extLst>
            </p:cNvPr>
            <p:cNvSpPr/>
            <p:nvPr/>
          </p:nvSpPr>
          <p:spPr>
            <a:xfrm>
              <a:off x="6863678" y="4040448"/>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57" name="TextBox 156">
              <a:extLst>
                <a:ext uri="{FF2B5EF4-FFF2-40B4-BE49-F238E27FC236}">
                  <a16:creationId xmlns:a16="http://schemas.microsoft.com/office/drawing/2014/main" id="{5B31DFE7-DA40-C75D-2AED-159A3FA4A1B1}"/>
                </a:ext>
              </a:extLst>
            </p:cNvPr>
            <p:cNvSpPr txBox="1"/>
            <p:nvPr/>
          </p:nvSpPr>
          <p:spPr>
            <a:xfrm>
              <a:off x="6302555" y="4651814"/>
              <a:ext cx="1139009" cy="21544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Hash Matches</a:t>
              </a:r>
              <a:endParaRPr lang="en-US" sz="1100" dirty="0">
                <a:latin typeface="Calibri"/>
                <a:sym typeface="Calibri"/>
              </a:endParaRPr>
            </a:p>
          </p:txBody>
        </p:sp>
        <p:grpSp>
          <p:nvGrpSpPr>
            <p:cNvPr id="158" name="Group 157">
              <a:extLst>
                <a:ext uri="{FF2B5EF4-FFF2-40B4-BE49-F238E27FC236}">
                  <a16:creationId xmlns:a16="http://schemas.microsoft.com/office/drawing/2014/main" id="{DA8AD47F-28FA-0153-FFA5-7B0444109BE1}"/>
                </a:ext>
              </a:extLst>
            </p:cNvPr>
            <p:cNvGrpSpPr/>
            <p:nvPr/>
          </p:nvGrpSpPr>
          <p:grpSpPr>
            <a:xfrm>
              <a:off x="6327600" y="4073843"/>
              <a:ext cx="291261" cy="291261"/>
              <a:chOff x="6442287" y="4134938"/>
              <a:chExt cx="291261" cy="291261"/>
            </a:xfrm>
          </p:grpSpPr>
          <p:sp>
            <p:nvSpPr>
              <p:cNvPr id="172" name="Rectangle 171">
                <a:extLst>
                  <a:ext uri="{FF2B5EF4-FFF2-40B4-BE49-F238E27FC236}">
                    <a16:creationId xmlns:a16="http://schemas.microsoft.com/office/drawing/2014/main" id="{D30D45EE-387C-EA9A-B844-E9A72B062F62}"/>
                  </a:ext>
                </a:extLst>
              </p:cNvPr>
              <p:cNvSpPr/>
              <p:nvPr/>
            </p:nvSpPr>
            <p:spPr>
              <a:xfrm>
                <a:off x="6484333" y="4179984"/>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sym typeface="Calibri"/>
                  </a:defRPr>
                </a:pPr>
                <a:endParaRPr lang="en-CH" sz="2000" b="1" kern="0" dirty="0">
                  <a:solidFill>
                    <a:srgbClr val="C00000"/>
                  </a:solidFill>
                  <a:latin typeface="Calibri"/>
                  <a:sym typeface="Calibri"/>
                </a:endParaRPr>
              </a:p>
            </p:txBody>
          </p:sp>
          <p:sp>
            <p:nvSpPr>
              <p:cNvPr id="173" name="Multiply 172">
                <a:extLst>
                  <a:ext uri="{FF2B5EF4-FFF2-40B4-BE49-F238E27FC236}">
                    <a16:creationId xmlns:a16="http://schemas.microsoft.com/office/drawing/2014/main" id="{48EF3190-D470-50EF-C15B-17AE06350629}"/>
                  </a:ext>
                </a:extLst>
              </p:cNvPr>
              <p:cNvSpPr>
                <a:spLocks noChangeAspect="1"/>
              </p:cNvSpPr>
              <p:nvPr/>
            </p:nvSpPr>
            <p:spPr>
              <a:xfrm>
                <a:off x="6442287" y="4134938"/>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sym typeface="Calibri"/>
                </a:endParaRPr>
              </a:p>
            </p:txBody>
          </p:sp>
        </p:grpSp>
        <p:grpSp>
          <p:nvGrpSpPr>
            <p:cNvPr id="159" name="Group 158">
              <a:extLst>
                <a:ext uri="{FF2B5EF4-FFF2-40B4-BE49-F238E27FC236}">
                  <a16:creationId xmlns:a16="http://schemas.microsoft.com/office/drawing/2014/main" id="{770DBBA7-8D94-AB8D-2907-2FDDF7344670}"/>
                </a:ext>
              </a:extLst>
            </p:cNvPr>
            <p:cNvGrpSpPr/>
            <p:nvPr/>
          </p:nvGrpSpPr>
          <p:grpSpPr>
            <a:xfrm>
              <a:off x="6718047" y="4368659"/>
              <a:ext cx="291261" cy="291261"/>
              <a:chOff x="6442287" y="4175699"/>
              <a:chExt cx="291261" cy="291261"/>
            </a:xfrm>
          </p:grpSpPr>
          <p:sp>
            <p:nvSpPr>
              <p:cNvPr id="170" name="Rectangle 169">
                <a:extLst>
                  <a:ext uri="{FF2B5EF4-FFF2-40B4-BE49-F238E27FC236}">
                    <a16:creationId xmlns:a16="http://schemas.microsoft.com/office/drawing/2014/main" id="{3D8F9E47-C023-6FDB-EBF2-324B79298DFE}"/>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sym typeface="Calibri"/>
                  </a:defRPr>
                </a:pPr>
                <a:endParaRPr lang="en-CH" sz="2000" b="1" kern="0" dirty="0">
                  <a:solidFill>
                    <a:srgbClr val="C00000"/>
                  </a:solidFill>
                  <a:latin typeface="Calibri"/>
                  <a:sym typeface="Calibri"/>
                </a:endParaRPr>
              </a:p>
            </p:txBody>
          </p:sp>
          <p:sp>
            <p:nvSpPr>
              <p:cNvPr id="171" name="Multiply 170">
                <a:extLst>
                  <a:ext uri="{FF2B5EF4-FFF2-40B4-BE49-F238E27FC236}">
                    <a16:creationId xmlns:a16="http://schemas.microsoft.com/office/drawing/2014/main" id="{88518F5C-80C8-DC2D-B640-30023FE6650C}"/>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sym typeface="Calibri"/>
                </a:endParaRPr>
              </a:p>
            </p:txBody>
          </p:sp>
        </p:grpSp>
        <p:grpSp>
          <p:nvGrpSpPr>
            <p:cNvPr id="160" name="Group 159">
              <a:extLst>
                <a:ext uri="{FF2B5EF4-FFF2-40B4-BE49-F238E27FC236}">
                  <a16:creationId xmlns:a16="http://schemas.microsoft.com/office/drawing/2014/main" id="{457E283D-1B4F-EE4D-C176-461B635837F1}"/>
                </a:ext>
              </a:extLst>
            </p:cNvPr>
            <p:cNvGrpSpPr/>
            <p:nvPr/>
          </p:nvGrpSpPr>
          <p:grpSpPr>
            <a:xfrm>
              <a:off x="7143941" y="3615165"/>
              <a:ext cx="291261" cy="291261"/>
              <a:chOff x="6442287" y="4175699"/>
              <a:chExt cx="291261" cy="291261"/>
            </a:xfrm>
          </p:grpSpPr>
          <p:sp>
            <p:nvSpPr>
              <p:cNvPr id="168" name="Rectangle 167">
                <a:extLst>
                  <a:ext uri="{FF2B5EF4-FFF2-40B4-BE49-F238E27FC236}">
                    <a16:creationId xmlns:a16="http://schemas.microsoft.com/office/drawing/2014/main" id="{662BEC80-1565-79DE-4D42-3F5052D14FD9}"/>
                  </a:ext>
                </a:extLst>
              </p:cNvPr>
              <p:cNvSpPr/>
              <p:nvPr/>
            </p:nvSpPr>
            <p:spPr>
              <a:xfrm>
                <a:off x="6484333" y="4220745"/>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sym typeface="Calibri"/>
                  </a:defRPr>
                </a:pPr>
                <a:endParaRPr lang="en-CH" sz="2000" b="1" kern="0" dirty="0">
                  <a:solidFill>
                    <a:srgbClr val="C00000"/>
                  </a:solidFill>
                  <a:latin typeface="Calibri"/>
                  <a:sym typeface="Calibri"/>
                </a:endParaRPr>
              </a:p>
            </p:txBody>
          </p:sp>
          <p:sp>
            <p:nvSpPr>
              <p:cNvPr id="169" name="Multiply 168">
                <a:extLst>
                  <a:ext uri="{FF2B5EF4-FFF2-40B4-BE49-F238E27FC236}">
                    <a16:creationId xmlns:a16="http://schemas.microsoft.com/office/drawing/2014/main" id="{DE36CD29-F5F7-B8B0-B978-95CFDD61B6F4}"/>
                  </a:ext>
                </a:extLst>
              </p:cNvPr>
              <p:cNvSpPr>
                <a:spLocks noChangeAspect="1"/>
              </p:cNvSpPr>
              <p:nvPr/>
            </p:nvSpPr>
            <p:spPr>
              <a:xfrm>
                <a:off x="6442287" y="4175699"/>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sym typeface="Calibri"/>
                </a:endParaRPr>
              </a:p>
            </p:txBody>
          </p:sp>
        </p:grpSp>
        <p:sp>
          <p:nvSpPr>
            <p:cNvPr id="161" name="Rectangle 160">
              <a:extLst>
                <a:ext uri="{FF2B5EF4-FFF2-40B4-BE49-F238E27FC236}">
                  <a16:creationId xmlns:a16="http://schemas.microsoft.com/office/drawing/2014/main" id="{9F46FDBA-1FB8-BA42-58D4-7B686128CA05}"/>
                </a:ext>
              </a:extLst>
            </p:cNvPr>
            <p:cNvSpPr/>
            <p:nvPr/>
          </p:nvSpPr>
          <p:spPr>
            <a:xfrm>
              <a:off x="7159364" y="4169710"/>
              <a:ext cx="207168" cy="201168"/>
            </a:xfrm>
            <a:prstGeom prst="rect">
              <a:avLst/>
            </a:prstGeom>
            <a:solidFill>
              <a:srgbClr val="DEEDF8"/>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62" name="Rectangle 161">
              <a:extLst>
                <a:ext uri="{FF2B5EF4-FFF2-40B4-BE49-F238E27FC236}">
                  <a16:creationId xmlns:a16="http://schemas.microsoft.com/office/drawing/2014/main" id="{B05595E7-D0BD-70FA-CC1B-3E6388C6DB91}"/>
                </a:ext>
              </a:extLst>
            </p:cNvPr>
            <p:cNvSpPr/>
            <p:nvPr/>
          </p:nvSpPr>
          <p:spPr>
            <a:xfrm>
              <a:off x="7104082" y="4420011"/>
              <a:ext cx="207168" cy="201168"/>
            </a:xfrm>
            <a:prstGeom prst="rect">
              <a:avLst/>
            </a:prstGeom>
            <a:solidFill>
              <a:srgbClr val="DEEDF8"/>
            </a:solidFill>
            <a:ln w="9525" cap="flat" cmpd="sng" algn="ctr">
              <a:solidFill>
                <a:schemeClr val="tx1"/>
              </a:solidFill>
              <a:prstDash val="sysDot"/>
              <a:miter lim="800000"/>
            </a:ln>
            <a:effectLst/>
          </p:spPr>
          <p:txBody>
            <a:bodyPr lIns="0" rIns="0" rtlCol="0" anchor="ctr">
              <a:noAutofit/>
            </a:bodyPr>
            <a:lstStyle/>
            <a:p>
              <a:pPr algn="ctr">
                <a:defRPr>
                  <a:latin typeface="Calibri"/>
                  <a:sym typeface="Calibri"/>
                </a:defRPr>
              </a:pPr>
              <a:endParaRPr lang="en-CH" sz="2000" b="1" kern="0" dirty="0">
                <a:solidFill>
                  <a:srgbClr val="C00000"/>
                </a:solidFill>
                <a:latin typeface="Calibri"/>
                <a:sym typeface="Calibri"/>
              </a:endParaRPr>
            </a:p>
          </p:txBody>
        </p:sp>
        <p:sp>
          <p:nvSpPr>
            <p:cNvPr id="163" name="Multiply 162">
              <a:extLst>
                <a:ext uri="{FF2B5EF4-FFF2-40B4-BE49-F238E27FC236}">
                  <a16:creationId xmlns:a16="http://schemas.microsoft.com/office/drawing/2014/main" id="{EE200068-DB2B-E5A0-B42E-DCFFD3F24F39}"/>
                </a:ext>
              </a:extLst>
            </p:cNvPr>
            <p:cNvSpPr>
              <a:spLocks noChangeAspect="1"/>
            </p:cNvSpPr>
            <p:nvPr/>
          </p:nvSpPr>
          <p:spPr>
            <a:xfrm>
              <a:off x="7062036" y="4374965"/>
              <a:ext cx="291261" cy="291261"/>
            </a:xfrm>
            <a:prstGeom prst="mathMultiply">
              <a:avLst>
                <a:gd name="adj1" fmla="val 1839"/>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1400">
                <a:latin typeface="Calibri"/>
                <a:sym typeface="Calibri"/>
              </a:endParaRPr>
            </a:p>
          </p:txBody>
        </p:sp>
        <p:cxnSp>
          <p:nvCxnSpPr>
            <p:cNvPr id="164" name="Straight Arrow Connector 163">
              <a:extLst>
                <a:ext uri="{FF2B5EF4-FFF2-40B4-BE49-F238E27FC236}">
                  <a16:creationId xmlns:a16="http://schemas.microsoft.com/office/drawing/2014/main" id="{79A81691-A018-C532-9041-150AB38C6B2D}"/>
                </a:ext>
              </a:extLst>
            </p:cNvPr>
            <p:cNvCxnSpPr>
              <a:cxnSpLocks/>
            </p:cNvCxnSpPr>
            <p:nvPr/>
          </p:nvCxnSpPr>
          <p:spPr>
            <a:xfrm>
              <a:off x="6355094" y="3565659"/>
              <a:ext cx="24641" cy="130319"/>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DCEC7298-C28E-7C60-F4E7-C453E7FE709C}"/>
                </a:ext>
              </a:extLst>
            </p:cNvPr>
            <p:cNvCxnSpPr>
              <a:cxnSpLocks/>
            </p:cNvCxnSpPr>
            <p:nvPr/>
          </p:nvCxnSpPr>
          <p:spPr>
            <a:xfrm>
              <a:off x="6387199" y="3708610"/>
              <a:ext cx="151599" cy="104425"/>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09B2C557-DF24-00F3-137C-2253BDB52C45}"/>
                </a:ext>
              </a:extLst>
            </p:cNvPr>
            <p:cNvCxnSpPr>
              <a:cxnSpLocks/>
            </p:cNvCxnSpPr>
            <p:nvPr/>
          </p:nvCxnSpPr>
          <p:spPr>
            <a:xfrm>
              <a:off x="6546933" y="3813621"/>
              <a:ext cx="323627" cy="234564"/>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32F5B087-A8CC-7A2A-1322-4BE134114710}"/>
                </a:ext>
              </a:extLst>
            </p:cNvPr>
            <p:cNvCxnSpPr>
              <a:cxnSpLocks/>
            </p:cNvCxnSpPr>
            <p:nvPr/>
          </p:nvCxnSpPr>
          <p:spPr>
            <a:xfrm>
              <a:off x="6857831" y="4039455"/>
              <a:ext cx="292767" cy="134657"/>
            </a:xfrm>
            <a:prstGeom prst="straightConnector1">
              <a:avLst/>
            </a:prstGeom>
            <a:ln w="6350">
              <a:solidFill>
                <a:schemeClr val="tx1"/>
              </a:solidFill>
              <a:prstDash val="sysDash"/>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407A0831-66EE-9AE9-A44E-1735C0B00465}"/>
              </a:ext>
            </a:extLst>
          </p:cNvPr>
          <p:cNvGrpSpPr/>
          <p:nvPr/>
        </p:nvGrpSpPr>
        <p:grpSpPr>
          <a:xfrm>
            <a:off x="5278765" y="4976538"/>
            <a:ext cx="1586619" cy="1534186"/>
            <a:chOff x="3984359" y="3732265"/>
            <a:chExt cx="1455563" cy="1407461"/>
          </a:xfrm>
        </p:grpSpPr>
        <p:grpSp>
          <p:nvGrpSpPr>
            <p:cNvPr id="177" name="Group 176">
              <a:extLst>
                <a:ext uri="{FF2B5EF4-FFF2-40B4-BE49-F238E27FC236}">
                  <a16:creationId xmlns:a16="http://schemas.microsoft.com/office/drawing/2014/main" id="{53837574-B8AC-902A-3469-929EA321A6C0}"/>
                </a:ext>
              </a:extLst>
            </p:cNvPr>
            <p:cNvGrpSpPr/>
            <p:nvPr/>
          </p:nvGrpSpPr>
          <p:grpSpPr>
            <a:xfrm>
              <a:off x="4197692" y="3732265"/>
              <a:ext cx="1242230" cy="1407461"/>
              <a:chOff x="4365515" y="3026015"/>
              <a:chExt cx="1646645" cy="1865669"/>
            </a:xfrm>
          </p:grpSpPr>
          <p:grpSp>
            <p:nvGrpSpPr>
              <p:cNvPr id="180" name="Group 179">
                <a:extLst>
                  <a:ext uri="{FF2B5EF4-FFF2-40B4-BE49-F238E27FC236}">
                    <a16:creationId xmlns:a16="http://schemas.microsoft.com/office/drawing/2014/main" id="{39E29E67-0DB0-346E-BB37-BD2312B8DA98}"/>
                  </a:ext>
                </a:extLst>
              </p:cNvPr>
              <p:cNvGrpSpPr/>
              <p:nvPr/>
            </p:nvGrpSpPr>
            <p:grpSpPr>
              <a:xfrm>
                <a:off x="4365515" y="3026015"/>
                <a:ext cx="1646645" cy="1865669"/>
                <a:chOff x="2577801" y="3003490"/>
                <a:chExt cx="1646645" cy="1865669"/>
              </a:xfrm>
              <a:solidFill>
                <a:srgbClr val="E3F2DA"/>
              </a:solidFill>
            </p:grpSpPr>
            <p:sp>
              <p:nvSpPr>
                <p:cNvPr id="202" name="Rounded Rectangle 201">
                  <a:extLst>
                    <a:ext uri="{FF2B5EF4-FFF2-40B4-BE49-F238E27FC236}">
                      <a16:creationId xmlns:a16="http://schemas.microsoft.com/office/drawing/2014/main" id="{5E2F65E8-989E-8298-345F-260E87B2B12E}"/>
                    </a:ext>
                  </a:extLst>
                </p:cNvPr>
                <p:cNvSpPr/>
                <p:nvPr/>
              </p:nvSpPr>
              <p:spPr>
                <a:xfrm>
                  <a:off x="2577801" y="3003490"/>
                  <a:ext cx="1646645"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03" name="TextBox 202">
                  <a:extLst>
                    <a:ext uri="{FF2B5EF4-FFF2-40B4-BE49-F238E27FC236}">
                      <a16:creationId xmlns:a16="http://schemas.microsoft.com/office/drawing/2014/main" id="{9C1E2858-0AB4-606F-7E78-F9EC8B6A0085}"/>
                    </a:ext>
                  </a:extLst>
                </p:cNvPr>
                <p:cNvSpPr txBox="1"/>
                <p:nvPr/>
              </p:nvSpPr>
              <p:spPr>
                <a:xfrm>
                  <a:off x="3032107" y="3019035"/>
                  <a:ext cx="738034" cy="205852"/>
                </a:xfrm>
                <a:prstGeom prst="rect">
                  <a:avLst/>
                </a:prstGeom>
                <a:grpFill/>
              </p:spPr>
              <p:txBody>
                <a:bodyPr wrap="square" lIns="0" tIns="0" rIns="0" bIns="0">
                  <a:spAutoFit/>
                </a:bodyPr>
                <a:lstStyle/>
                <a:p>
                  <a:pPr algn="ctr" defTabSz="1600847"/>
                  <a:r>
                    <a:rPr lang="en-US" sz="1100" b="1" kern="0" dirty="0">
                      <a:latin typeface="Calibri"/>
                      <a:ea typeface="Calibri"/>
                      <a:cs typeface="Calibri"/>
                      <a:sym typeface="Calibri"/>
                    </a:rPr>
                    <a:t>Seeding</a:t>
                  </a:r>
                </a:p>
              </p:txBody>
            </p:sp>
          </p:grpSp>
          <p:cxnSp>
            <p:nvCxnSpPr>
              <p:cNvPr id="181" name="Elbow Connector 180">
                <a:extLst>
                  <a:ext uri="{FF2B5EF4-FFF2-40B4-BE49-F238E27FC236}">
                    <a16:creationId xmlns:a16="http://schemas.microsoft.com/office/drawing/2014/main" id="{4296BE07-7E0E-BE11-D4A8-4BA0C448B5C5}"/>
                  </a:ext>
                </a:extLst>
              </p:cNvPr>
              <p:cNvCxnSpPr>
                <a:cxnSpLocks/>
                <a:stCxn id="186" idx="2"/>
                <a:endCxn id="199" idx="0"/>
              </p:cNvCxnSpPr>
              <p:nvPr/>
            </p:nvCxnSpPr>
            <p:spPr>
              <a:xfrm rot="5400000">
                <a:off x="5554528" y="4439436"/>
                <a:ext cx="408548" cy="135429"/>
              </a:xfrm>
              <a:prstGeom prst="bentConnector2">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6121B57C-F295-F4B9-8342-4FE8378FB14A}"/>
                  </a:ext>
                </a:extLst>
              </p:cNvPr>
              <p:cNvGrpSpPr/>
              <p:nvPr/>
            </p:nvGrpSpPr>
            <p:grpSpPr>
              <a:xfrm>
                <a:off x="4516947" y="4610840"/>
                <a:ext cx="1174140" cy="201168"/>
                <a:chOff x="4516947" y="4459637"/>
                <a:chExt cx="1174140" cy="201168"/>
              </a:xfrm>
            </p:grpSpPr>
            <p:sp>
              <p:nvSpPr>
                <p:cNvPr id="199" name="Hexagon 198">
                  <a:extLst>
                    <a:ext uri="{FF2B5EF4-FFF2-40B4-BE49-F238E27FC236}">
                      <a16:creationId xmlns:a16="http://schemas.microsoft.com/office/drawing/2014/main" id="{C1A1E49B-2DBF-84D4-E935-B9063C08FE7C}"/>
                    </a:ext>
                  </a:extLst>
                </p:cNvPr>
                <p:cNvSpPr>
                  <a:spLocks/>
                </p:cNvSpPr>
                <p:nvPr/>
              </p:nvSpPr>
              <p:spPr>
                <a:xfrm>
                  <a:off x="5190869" y="4459637"/>
                  <a:ext cx="500218" cy="201168"/>
                </a:xfrm>
                <a:prstGeom prst="hexagon">
                  <a:avLst/>
                </a:prstGeom>
                <a:solidFill>
                  <a:srgbClr val="5B9BD5"/>
                </a:solidFill>
                <a:ln w="9525" cap="flat" cmpd="sng" algn="ctr">
                  <a:solidFill>
                    <a:srgbClr val="002060"/>
                  </a:solidFill>
                  <a:prstDash val="solid"/>
                  <a:miter lim="800000"/>
                </a:ln>
                <a:effectLst/>
              </p:spPr>
              <p:txBody>
                <a:bodyPr wrap="none" lIns="0" tIns="0" rIns="0" bIns="0" rtlCol="0" anchor="ctr">
                  <a:noAutofit/>
                </a:bodyPr>
                <a:lstStyle/>
                <a:p>
                  <a:pPr algn="ctr">
                    <a:defRPr>
                      <a:latin typeface="Calibri"/>
                      <a:sym typeface="Calibri"/>
                    </a:defRPr>
                  </a:pPr>
                  <a:r>
                    <a:rPr lang="en-CH" sz="1100" kern="0" dirty="0">
                      <a:solidFill>
                        <a:prstClr val="white"/>
                      </a:solidFill>
                      <a:latin typeface="Calibri"/>
                      <a:ea typeface="Calibri"/>
                      <a:cs typeface="Calibri"/>
                      <a:sym typeface="Calibri"/>
                    </a:rPr>
                    <a:t>Hash</a:t>
                  </a:r>
                </a:p>
              </p:txBody>
            </p:sp>
            <p:sp>
              <p:nvSpPr>
                <p:cNvPr id="200" name="Rectangle 199">
                  <a:extLst>
                    <a:ext uri="{FF2B5EF4-FFF2-40B4-BE49-F238E27FC236}">
                      <a16:creationId xmlns:a16="http://schemas.microsoft.com/office/drawing/2014/main" id="{CC19EEBD-C1A8-9FE7-4C3C-11830EAD8349}"/>
                    </a:ext>
                  </a:extLst>
                </p:cNvPr>
                <p:cNvSpPr/>
                <p:nvPr/>
              </p:nvSpPr>
              <p:spPr>
                <a:xfrm>
                  <a:off x="4516947" y="4459637"/>
                  <a:ext cx="444336" cy="201168"/>
                </a:xfrm>
                <a:prstGeom prst="rect">
                  <a:avLst/>
                </a:prstGeom>
                <a:solidFill>
                  <a:srgbClr val="DEECF8"/>
                </a:solidFill>
                <a:ln w="12700" cap="flat" cmpd="sng" algn="ctr">
                  <a:solidFill>
                    <a:sysClr val="windowText" lastClr="000000"/>
                  </a:solidFill>
                  <a:prstDash val="solid"/>
                  <a:miter lim="800000"/>
                </a:ln>
                <a:effectLst/>
              </p:spPr>
              <p:txBody>
                <a:bodyPr lIns="0" tIns="0" rIns="0" bIns="0" rtlCol="0" anchor="ctr">
                  <a:noAutofit/>
                </a:bodyPr>
                <a:lstStyle/>
                <a:p>
                  <a:pPr algn="ctr">
                    <a:defRPr>
                      <a:latin typeface="Calibri"/>
                      <a:sym typeface="Calibri"/>
                    </a:defRPr>
                  </a:pPr>
                  <a:r>
                    <a:rPr lang="en-US" sz="1100" kern="0" dirty="0">
                      <a:solidFill>
                        <a:prstClr val="black"/>
                      </a:solidFill>
                      <a:latin typeface="PT Mono"/>
                      <a:ea typeface="PT Mono"/>
                      <a:cs typeface="PT Mono"/>
                      <a:sym typeface="PT Mono"/>
                    </a:rPr>
                    <a:t>0x00</a:t>
                  </a:r>
                </a:p>
              </p:txBody>
            </p:sp>
            <p:cxnSp>
              <p:nvCxnSpPr>
                <p:cNvPr id="201" name="Straight Arrow Connector 200">
                  <a:extLst>
                    <a:ext uri="{FF2B5EF4-FFF2-40B4-BE49-F238E27FC236}">
                      <a16:creationId xmlns:a16="http://schemas.microsoft.com/office/drawing/2014/main" id="{F1F032C1-017C-E600-5D48-2A9B7BD0AC63}"/>
                    </a:ext>
                  </a:extLst>
                </p:cNvPr>
                <p:cNvCxnSpPr>
                  <a:cxnSpLocks/>
                </p:cNvCxnSpPr>
                <p:nvPr/>
              </p:nvCxnSpPr>
              <p:spPr>
                <a:xfrm>
                  <a:off x="4967714" y="4560444"/>
                  <a:ext cx="221123" cy="0"/>
                </a:xfrm>
                <a:prstGeom prst="straightConnector1">
                  <a:avLst/>
                </a:prstGeom>
                <a:ln w="12700">
                  <a:solidFill>
                    <a:schemeClr val="tx1"/>
                  </a:solidFill>
                  <a:headEnd type="triangle" w="sm" len="med"/>
                  <a:tailEnd type="none" w="sm" len="med"/>
                </a:ln>
              </p:spPr>
              <p:style>
                <a:lnRef idx="1">
                  <a:schemeClr val="accent1"/>
                </a:lnRef>
                <a:fillRef idx="0">
                  <a:schemeClr val="accent1"/>
                </a:fillRef>
                <a:effectRef idx="0">
                  <a:schemeClr val="accent1"/>
                </a:effectRef>
                <a:fontRef idx="minor">
                  <a:schemeClr val="tx1"/>
                </a:fontRef>
              </p:style>
            </p:cxnSp>
          </p:grpSp>
          <p:sp>
            <p:nvSpPr>
              <p:cNvPr id="183" name="Rectangle 182">
                <a:extLst>
                  <a:ext uri="{FF2B5EF4-FFF2-40B4-BE49-F238E27FC236}">
                    <a16:creationId xmlns:a16="http://schemas.microsoft.com/office/drawing/2014/main" id="{DDD84134-8910-13A4-6512-BDB3B83B0B5F}"/>
                  </a:ext>
                </a:extLst>
              </p:cNvPr>
              <p:cNvSpPr/>
              <p:nvPr/>
            </p:nvSpPr>
            <p:spPr>
              <a:xfrm>
                <a:off x="4438107"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84" name="Rectangle 183">
                <a:extLst>
                  <a:ext uri="{FF2B5EF4-FFF2-40B4-BE49-F238E27FC236}">
                    <a16:creationId xmlns:a16="http://schemas.microsoft.com/office/drawing/2014/main" id="{FC2DD30A-CD21-1BBD-DDE1-9AC0605EB2CF}"/>
                  </a:ext>
                </a:extLst>
              </p:cNvPr>
              <p:cNvSpPr/>
              <p:nvPr/>
            </p:nvSpPr>
            <p:spPr>
              <a:xfrm>
                <a:off x="4942165"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85" name="Rectangle 184">
                <a:extLst>
                  <a:ext uri="{FF2B5EF4-FFF2-40B4-BE49-F238E27FC236}">
                    <a16:creationId xmlns:a16="http://schemas.microsoft.com/office/drawing/2014/main" id="{3C252EEF-199E-B755-025D-F8B22FAF67E4}"/>
                  </a:ext>
                </a:extLst>
              </p:cNvPr>
              <p:cNvSpPr/>
              <p:nvPr/>
            </p:nvSpPr>
            <p:spPr>
              <a:xfrm>
                <a:off x="5446221"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186" name="Rectangle 185">
                <a:extLst>
                  <a:ext uri="{FF2B5EF4-FFF2-40B4-BE49-F238E27FC236}">
                    <a16:creationId xmlns:a16="http://schemas.microsoft.com/office/drawing/2014/main" id="{2FB994AC-524B-63A1-8C52-E1CA0025CFA9}"/>
                  </a:ext>
                </a:extLst>
              </p:cNvPr>
              <p:cNvSpPr/>
              <p:nvPr/>
            </p:nvSpPr>
            <p:spPr>
              <a:xfrm>
                <a:off x="5722932" y="4101708"/>
                <a:ext cx="207168" cy="201168"/>
              </a:xfrm>
              <a:prstGeom prst="rect">
                <a:avLst/>
              </a:prstGeom>
              <a:solidFill>
                <a:srgbClr val="F8F3E1"/>
              </a:solidFill>
              <a:ln w="1587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cxnSp>
            <p:nvCxnSpPr>
              <p:cNvPr id="187" name="Straight Arrow Connector 186">
                <a:extLst>
                  <a:ext uri="{FF2B5EF4-FFF2-40B4-BE49-F238E27FC236}">
                    <a16:creationId xmlns:a16="http://schemas.microsoft.com/office/drawing/2014/main" id="{F3124EED-62A8-993A-7867-70E361BE040C}"/>
                  </a:ext>
                </a:extLst>
              </p:cNvPr>
              <p:cNvCxnSpPr>
                <a:cxnSpLocks/>
              </p:cNvCxnSpPr>
              <p:nvPr/>
            </p:nvCxnSpPr>
            <p:spPr>
              <a:xfrm>
                <a:off x="5046262"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88" name="Straight Arrow Connector 187">
                <a:extLst>
                  <a:ext uri="{FF2B5EF4-FFF2-40B4-BE49-F238E27FC236}">
                    <a16:creationId xmlns:a16="http://schemas.microsoft.com/office/drawing/2014/main" id="{756DD7ED-F2E1-BB56-EA38-BCA19052BADE}"/>
                  </a:ext>
                </a:extLst>
              </p:cNvPr>
              <p:cNvCxnSpPr>
                <a:cxnSpLocks/>
              </p:cNvCxnSpPr>
              <p:nvPr/>
            </p:nvCxnSpPr>
            <p:spPr>
              <a:xfrm>
                <a:off x="5550318"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D2F204E4-9692-3F12-98C1-A1F013F0F903}"/>
                  </a:ext>
                </a:extLst>
              </p:cNvPr>
              <p:cNvGrpSpPr/>
              <p:nvPr/>
            </p:nvGrpSpPr>
            <p:grpSpPr>
              <a:xfrm>
                <a:off x="4447575" y="3702070"/>
                <a:ext cx="1492038" cy="391442"/>
                <a:chOff x="874674" y="3707146"/>
                <a:chExt cx="1492038" cy="391442"/>
              </a:xfrm>
            </p:grpSpPr>
            <p:cxnSp>
              <p:nvCxnSpPr>
                <p:cNvPr id="194" name="Straight Arrow Connector 193">
                  <a:extLst>
                    <a:ext uri="{FF2B5EF4-FFF2-40B4-BE49-F238E27FC236}">
                      <a16:creationId xmlns:a16="http://schemas.microsoft.com/office/drawing/2014/main" id="{60044906-1B34-2F8C-BAEC-9A00D28508E6}"/>
                    </a:ext>
                  </a:extLst>
                </p:cNvPr>
                <p:cNvCxnSpPr>
                  <a:cxnSpLocks/>
                </p:cNvCxnSpPr>
                <p:nvPr/>
              </p:nvCxnSpPr>
              <p:spPr>
                <a:xfrm>
                  <a:off x="967944"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3899C443-C299-1FF1-9FB7-C4E639116F27}"/>
                    </a:ext>
                  </a:extLst>
                </p:cNvPr>
                <p:cNvCxnSpPr>
                  <a:cxnSpLocks/>
                </p:cNvCxnSpPr>
                <p:nvPr/>
              </p:nvCxnSpPr>
              <p:spPr>
                <a:xfrm>
                  <a:off x="1479579"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433B3DBB-061E-A784-268E-A164B1A8CED7}"/>
                    </a:ext>
                  </a:extLst>
                </p:cNvPr>
                <p:cNvCxnSpPr>
                  <a:cxnSpLocks/>
                </p:cNvCxnSpPr>
                <p:nvPr/>
              </p:nvCxnSpPr>
              <p:spPr>
                <a:xfrm>
                  <a:off x="1976058"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cxnSp>
              <p:nvCxnSpPr>
                <p:cNvPr id="197" name="Straight Arrow Connector 196">
                  <a:extLst>
                    <a:ext uri="{FF2B5EF4-FFF2-40B4-BE49-F238E27FC236}">
                      <a16:creationId xmlns:a16="http://schemas.microsoft.com/office/drawing/2014/main" id="{60E5B607-2871-F12A-1888-3B7C6DE93742}"/>
                    </a:ext>
                  </a:extLst>
                </p:cNvPr>
                <p:cNvCxnSpPr>
                  <a:cxnSpLocks/>
                </p:cNvCxnSpPr>
                <p:nvPr/>
              </p:nvCxnSpPr>
              <p:spPr>
                <a:xfrm>
                  <a:off x="2256263" y="3910192"/>
                  <a:ext cx="0" cy="18839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198" name="Hexagon 197">
                  <a:extLst>
                    <a:ext uri="{FF2B5EF4-FFF2-40B4-BE49-F238E27FC236}">
                      <a16:creationId xmlns:a16="http://schemas.microsoft.com/office/drawing/2014/main" id="{A7386F80-737D-3189-423C-AC1DBAC0143C}"/>
                    </a:ext>
                  </a:extLst>
                </p:cNvPr>
                <p:cNvSpPr>
                  <a:spLocks/>
                </p:cNvSpPr>
                <p:nvPr/>
              </p:nvSpPr>
              <p:spPr>
                <a:xfrm>
                  <a:off x="874674" y="3707146"/>
                  <a:ext cx="1492038" cy="201168"/>
                </a:xfrm>
                <a:prstGeom prst="hexagon">
                  <a:avLst/>
                </a:prstGeom>
                <a:solidFill>
                  <a:srgbClr val="5B9BD5"/>
                </a:solidFill>
                <a:ln w="9525" cap="flat" cmpd="sng" algn="ctr">
                  <a:solidFill>
                    <a:srgbClr val="002060"/>
                  </a:solidFill>
                  <a:prstDash val="solid"/>
                  <a:miter lim="800000"/>
                </a:ln>
                <a:effectLst/>
              </p:spPr>
              <p:txBody>
                <a:bodyPr wrap="none" lIns="0" tIns="27432" rIns="0" bIns="36576" rtlCol="0" anchor="ctr">
                  <a:noAutofit/>
                </a:bodyPr>
                <a:lstStyle/>
                <a:p>
                  <a:pPr algn="ctr">
                    <a:defRPr>
                      <a:latin typeface="Calibri"/>
                      <a:sym typeface="Calibri"/>
                    </a:defRPr>
                  </a:pPr>
                  <a:r>
                    <a:rPr lang="en-US" sz="1100" kern="0" dirty="0">
                      <a:solidFill>
                        <a:prstClr val="white"/>
                      </a:solidFill>
                      <a:latin typeface="Calibri"/>
                      <a:ea typeface="Calibri"/>
                      <a:cs typeface="Calibri"/>
                      <a:sym typeface="Calibri"/>
                    </a:rPr>
                    <a:t>Sketching</a:t>
                  </a:r>
                  <a:endParaRPr lang="en-CH" sz="1100" kern="0" dirty="0">
                    <a:solidFill>
                      <a:prstClr val="white"/>
                    </a:solidFill>
                    <a:latin typeface="Calibri"/>
                    <a:ea typeface="Calibri"/>
                    <a:cs typeface="Calibri"/>
                    <a:sym typeface="Calibri"/>
                  </a:endParaRPr>
                </a:p>
              </p:txBody>
            </p:sp>
          </p:grpSp>
          <p:grpSp>
            <p:nvGrpSpPr>
              <p:cNvPr id="190" name="Group 189">
                <a:extLst>
                  <a:ext uri="{FF2B5EF4-FFF2-40B4-BE49-F238E27FC236}">
                    <a16:creationId xmlns:a16="http://schemas.microsoft.com/office/drawing/2014/main" id="{DDA990B3-3C60-1CDF-0C0E-79B24A603EE9}"/>
                  </a:ext>
                </a:extLst>
              </p:cNvPr>
              <p:cNvGrpSpPr/>
              <p:nvPr/>
            </p:nvGrpSpPr>
            <p:grpSpPr>
              <a:xfrm>
                <a:off x="4438060" y="3302432"/>
                <a:ext cx="1498092" cy="403255"/>
                <a:chOff x="865159" y="3307508"/>
                <a:chExt cx="1498092" cy="403255"/>
              </a:xfrm>
            </p:grpSpPr>
            <p:sp>
              <p:nvSpPr>
                <p:cNvPr id="192" name="Rectangle 191">
                  <a:extLst>
                    <a:ext uri="{FF2B5EF4-FFF2-40B4-BE49-F238E27FC236}">
                      <a16:creationId xmlns:a16="http://schemas.microsoft.com/office/drawing/2014/main" id="{8732F763-B605-630D-71F9-BABF9AFDE130}"/>
                    </a:ext>
                  </a:extLst>
                </p:cNvPr>
                <p:cNvSpPr/>
                <p:nvPr/>
              </p:nvSpPr>
              <p:spPr>
                <a:xfrm>
                  <a:off x="865159" y="3307508"/>
                  <a:ext cx="1498092" cy="201168"/>
                </a:xfrm>
                <a:prstGeom prst="rect">
                  <a:avLst/>
                </a:prstGeom>
                <a:solidFill>
                  <a:srgbClr val="F8F4E2"/>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sym typeface="Calibri"/>
                    </a:defRPr>
                  </a:pPr>
                  <a:r>
                    <a:rPr lang="en-US" sz="1100" kern="0" dirty="0">
                      <a:latin typeface="Calibri"/>
                      <a:sym typeface="Calibri"/>
                    </a:rPr>
                    <a:t>Read</a:t>
                  </a:r>
                </a:p>
              </p:txBody>
            </p:sp>
            <p:cxnSp>
              <p:nvCxnSpPr>
                <p:cNvPr id="193" name="Straight Arrow Connector 192">
                  <a:extLst>
                    <a:ext uri="{FF2B5EF4-FFF2-40B4-BE49-F238E27FC236}">
                      <a16:creationId xmlns:a16="http://schemas.microsoft.com/office/drawing/2014/main" id="{B1531FF3-5406-7DBD-7752-DFCDDDACEC10}"/>
                    </a:ext>
                  </a:extLst>
                </p:cNvPr>
                <p:cNvCxnSpPr>
                  <a:cxnSpLocks/>
                  <a:stCxn id="192" idx="2"/>
                </p:cNvCxnSpPr>
                <p:nvPr/>
              </p:nvCxnSpPr>
              <p:spPr>
                <a:xfrm>
                  <a:off x="1614205" y="3508676"/>
                  <a:ext cx="0" cy="202087"/>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91" name="Straight Arrow Connector 190">
                <a:extLst>
                  <a:ext uri="{FF2B5EF4-FFF2-40B4-BE49-F238E27FC236}">
                    <a16:creationId xmlns:a16="http://schemas.microsoft.com/office/drawing/2014/main" id="{EAC51E38-A779-69F6-0C4D-F734B10E1262}"/>
                  </a:ext>
                </a:extLst>
              </p:cNvPr>
              <p:cNvCxnSpPr>
                <a:cxnSpLocks/>
              </p:cNvCxnSpPr>
              <p:nvPr/>
            </p:nvCxnSpPr>
            <p:spPr>
              <a:xfrm>
                <a:off x="4537670" y="4304253"/>
                <a:ext cx="0" cy="245736"/>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cxnSp>
          <p:nvCxnSpPr>
            <p:cNvPr id="179" name="Elbow Connector 178">
              <a:extLst>
                <a:ext uri="{FF2B5EF4-FFF2-40B4-BE49-F238E27FC236}">
                  <a16:creationId xmlns:a16="http://schemas.microsoft.com/office/drawing/2014/main" id="{99BF4F60-DFC6-609F-E1E0-5BC23937C175}"/>
                </a:ext>
              </a:extLst>
            </p:cNvPr>
            <p:cNvCxnSpPr>
              <a:cxnSpLocks/>
            </p:cNvCxnSpPr>
            <p:nvPr/>
          </p:nvCxnSpPr>
          <p:spPr>
            <a:xfrm rot="10800000">
              <a:off x="3984359" y="4169719"/>
              <a:ext cx="327575" cy="834019"/>
            </a:xfrm>
            <a:prstGeom prst="bentConnector3">
              <a:avLst>
                <a:gd name="adj1" fmla="val 44440"/>
              </a:avLst>
            </a:prstGeom>
            <a:ln w="15875">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grpSp>
        <p:nvGrpSpPr>
          <p:cNvPr id="397" name="Group 396">
            <a:extLst>
              <a:ext uri="{FF2B5EF4-FFF2-40B4-BE49-F238E27FC236}">
                <a16:creationId xmlns:a16="http://schemas.microsoft.com/office/drawing/2014/main" id="{5ED8DA8D-21C9-F09C-1E2A-8D82A1835BC9}"/>
              </a:ext>
            </a:extLst>
          </p:cNvPr>
          <p:cNvGrpSpPr/>
          <p:nvPr/>
        </p:nvGrpSpPr>
        <p:grpSpPr>
          <a:xfrm>
            <a:off x="7280500" y="4976538"/>
            <a:ext cx="2216718" cy="1534186"/>
            <a:chOff x="5756500" y="4976538"/>
            <a:chExt cx="2216718" cy="1534186"/>
          </a:xfrm>
        </p:grpSpPr>
        <p:grpSp>
          <p:nvGrpSpPr>
            <p:cNvPr id="204" name="Group 203">
              <a:extLst>
                <a:ext uri="{FF2B5EF4-FFF2-40B4-BE49-F238E27FC236}">
                  <a16:creationId xmlns:a16="http://schemas.microsoft.com/office/drawing/2014/main" id="{82211FB7-6539-C9A1-C11E-3B8868B377D3}"/>
                </a:ext>
              </a:extLst>
            </p:cNvPr>
            <p:cNvGrpSpPr/>
            <p:nvPr/>
          </p:nvGrpSpPr>
          <p:grpSpPr>
            <a:xfrm>
              <a:off x="6761635" y="4976538"/>
              <a:ext cx="1211583" cy="1534186"/>
              <a:chOff x="6809683" y="3796133"/>
              <a:chExt cx="1211583" cy="1534186"/>
            </a:xfrm>
          </p:grpSpPr>
          <p:grpSp>
            <p:nvGrpSpPr>
              <p:cNvPr id="207" name="Group 206">
                <a:extLst>
                  <a:ext uri="{FF2B5EF4-FFF2-40B4-BE49-F238E27FC236}">
                    <a16:creationId xmlns:a16="http://schemas.microsoft.com/office/drawing/2014/main" id="{20901128-DB67-4928-6EE4-07A187EC7576}"/>
                  </a:ext>
                </a:extLst>
              </p:cNvPr>
              <p:cNvGrpSpPr/>
              <p:nvPr/>
            </p:nvGrpSpPr>
            <p:grpSpPr>
              <a:xfrm>
                <a:off x="6809683" y="3796133"/>
                <a:ext cx="1211583" cy="1534186"/>
                <a:chOff x="2577801" y="3003490"/>
                <a:chExt cx="1473361" cy="1865669"/>
              </a:xfrm>
              <a:solidFill>
                <a:srgbClr val="E3F2DA"/>
              </a:solidFill>
            </p:grpSpPr>
            <p:sp>
              <p:nvSpPr>
                <p:cNvPr id="209" name="Rounded Rectangle 208">
                  <a:extLst>
                    <a:ext uri="{FF2B5EF4-FFF2-40B4-BE49-F238E27FC236}">
                      <a16:creationId xmlns:a16="http://schemas.microsoft.com/office/drawing/2014/main" id="{6E04FCCA-4EB0-E8A8-EA75-FCC4A1336BE9}"/>
                    </a:ext>
                  </a:extLst>
                </p:cNvPr>
                <p:cNvSpPr/>
                <p:nvPr/>
              </p:nvSpPr>
              <p:spPr>
                <a:xfrm>
                  <a:off x="2577801" y="3003490"/>
                  <a:ext cx="1473361" cy="1865669"/>
                </a:xfrm>
                <a:prstGeom prst="roundRect">
                  <a:avLst/>
                </a:prstGeom>
                <a:grpFill/>
                <a:ln w="31750" cap="flat" cmpd="sng" algn="ctr">
                  <a:no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210" name="TextBox 209">
                  <a:extLst>
                    <a:ext uri="{FF2B5EF4-FFF2-40B4-BE49-F238E27FC236}">
                      <a16:creationId xmlns:a16="http://schemas.microsoft.com/office/drawing/2014/main" id="{5E26B311-4657-EBE9-FC45-35335580E002}"/>
                    </a:ext>
                  </a:extLst>
                </p:cNvPr>
                <p:cNvSpPr txBox="1"/>
                <p:nvPr/>
              </p:nvSpPr>
              <p:spPr>
                <a:xfrm>
                  <a:off x="2871333" y="3017073"/>
                  <a:ext cx="886296" cy="205852"/>
                </a:xfrm>
                <a:prstGeom prst="rect">
                  <a:avLst/>
                </a:prstGeom>
                <a:noFill/>
              </p:spPr>
              <p:txBody>
                <a:bodyPr wrap="square" lIns="0" tIns="0" rIns="0" bIns="0">
                  <a:spAutoFit/>
                </a:bodyPr>
                <a:lstStyle/>
                <a:p>
                  <a:pPr algn="ctr" defTabSz="1600847"/>
                  <a:r>
                    <a:rPr lang="en-US" sz="1100" b="1" kern="0" dirty="0">
                      <a:latin typeface="Calibri"/>
                      <a:ea typeface="Calibri"/>
                      <a:cs typeface="Calibri"/>
                      <a:sym typeface="Calibri"/>
                    </a:rPr>
                    <a:t>Alignment</a:t>
                  </a:r>
                </a:p>
              </p:txBody>
            </p:sp>
          </p:grpSp>
          <p:sp>
            <p:nvSpPr>
              <p:cNvPr id="206" name="TextBox 205">
                <a:extLst>
                  <a:ext uri="{FF2B5EF4-FFF2-40B4-BE49-F238E27FC236}">
                    <a16:creationId xmlns:a16="http://schemas.microsoft.com/office/drawing/2014/main" id="{34871103-7EC1-67FE-EF5C-1C4FF9C23A40}"/>
                  </a:ext>
                </a:extLst>
              </p:cNvPr>
              <p:cNvSpPr txBox="1"/>
              <p:nvPr/>
            </p:nvSpPr>
            <p:spPr>
              <a:xfrm>
                <a:off x="6930077" y="5117443"/>
                <a:ext cx="1016715" cy="187984"/>
              </a:xfrm>
              <a:prstGeom prst="rect">
                <a:avLst/>
              </a:prstGeom>
              <a:noFill/>
            </p:spPr>
            <p:txBody>
              <a:bodyPr wrap="square" lIns="0" tIns="0" rIns="0" bIns="0">
                <a:noAutofit/>
              </a:bodyPr>
              <a:lstStyle/>
              <a:p>
                <a:pPr algn="ctr"/>
                <a:r>
                  <a:rPr lang="en-US" sz="1100" kern="0" dirty="0">
                    <a:latin typeface="Calibri"/>
                    <a:ea typeface="Calibri"/>
                    <a:cs typeface="Calibri"/>
                    <a:sym typeface="Calibri"/>
                  </a:rPr>
                  <a:t>DP Calculations</a:t>
                </a:r>
                <a:endParaRPr lang="en-US" sz="1100" dirty="0">
                  <a:latin typeface="Calibri"/>
                  <a:sym typeface="Calibri"/>
                </a:endParaRPr>
              </a:p>
            </p:txBody>
          </p:sp>
        </p:grpSp>
        <p:grpSp>
          <p:nvGrpSpPr>
            <p:cNvPr id="396" name="Group 395">
              <a:extLst>
                <a:ext uri="{FF2B5EF4-FFF2-40B4-BE49-F238E27FC236}">
                  <a16:creationId xmlns:a16="http://schemas.microsoft.com/office/drawing/2014/main" id="{1686AFF1-0488-EB90-C88C-51B5C6746B35}"/>
                </a:ext>
              </a:extLst>
            </p:cNvPr>
            <p:cNvGrpSpPr/>
            <p:nvPr/>
          </p:nvGrpSpPr>
          <p:grpSpPr>
            <a:xfrm>
              <a:off x="5756500" y="5202503"/>
              <a:ext cx="2147993" cy="883697"/>
              <a:chOff x="5756500" y="5202503"/>
              <a:chExt cx="2147993" cy="883697"/>
            </a:xfrm>
          </p:grpSpPr>
          <p:grpSp>
            <p:nvGrpSpPr>
              <p:cNvPr id="245" name="Group 244">
                <a:extLst>
                  <a:ext uri="{FF2B5EF4-FFF2-40B4-BE49-F238E27FC236}">
                    <a16:creationId xmlns:a16="http://schemas.microsoft.com/office/drawing/2014/main" id="{A524FD6E-BBA5-CBCB-F94B-8F87370FCDE3}"/>
                  </a:ext>
                </a:extLst>
              </p:cNvPr>
              <p:cNvGrpSpPr/>
              <p:nvPr/>
            </p:nvGrpSpPr>
            <p:grpSpPr>
              <a:xfrm>
                <a:off x="5756500" y="5423156"/>
                <a:ext cx="1338775" cy="663044"/>
                <a:chOff x="5804548" y="4242751"/>
                <a:chExt cx="1338775" cy="663044"/>
              </a:xfrm>
            </p:grpSpPr>
            <p:cxnSp>
              <p:nvCxnSpPr>
                <p:cNvPr id="246" name="Straight Arrow Connector 245">
                  <a:extLst>
                    <a:ext uri="{FF2B5EF4-FFF2-40B4-BE49-F238E27FC236}">
                      <a16:creationId xmlns:a16="http://schemas.microsoft.com/office/drawing/2014/main" id="{23CF8209-3C44-FBB7-DF83-C578113374B0}"/>
                    </a:ext>
                  </a:extLst>
                </p:cNvPr>
                <p:cNvCxnSpPr>
                  <a:cxnSpLocks/>
                </p:cNvCxnSpPr>
                <p:nvPr/>
              </p:nvCxnSpPr>
              <p:spPr>
                <a:xfrm>
                  <a:off x="5804548" y="4242751"/>
                  <a:ext cx="1338775"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cxnSp>
              <p:nvCxnSpPr>
                <p:cNvPr id="247" name="Straight Arrow Connector 246">
                  <a:extLst>
                    <a:ext uri="{FF2B5EF4-FFF2-40B4-BE49-F238E27FC236}">
                      <a16:creationId xmlns:a16="http://schemas.microsoft.com/office/drawing/2014/main" id="{A281322A-F120-19B3-25A9-192F89D9BEE0}"/>
                    </a:ext>
                  </a:extLst>
                </p:cNvPr>
                <p:cNvCxnSpPr>
                  <a:cxnSpLocks/>
                </p:cNvCxnSpPr>
                <p:nvPr/>
              </p:nvCxnSpPr>
              <p:spPr>
                <a:xfrm>
                  <a:off x="6474423" y="4905795"/>
                  <a:ext cx="651344" cy="0"/>
                </a:xfrm>
                <a:prstGeom prst="straightConnector1">
                  <a:avLst/>
                </a:prstGeom>
                <a:ln w="12700">
                  <a:solidFill>
                    <a:schemeClr val="tx1"/>
                  </a:solidFill>
                  <a:prstDash val="sysDot"/>
                  <a:headEnd w="sm" len="med"/>
                  <a:tailEnd type="none" w="sm" len="med"/>
                </a:ln>
              </p:spPr>
              <p:style>
                <a:lnRef idx="1">
                  <a:schemeClr val="accent1"/>
                </a:lnRef>
                <a:fillRef idx="0">
                  <a:schemeClr val="accent1"/>
                </a:fillRef>
                <a:effectRef idx="0">
                  <a:schemeClr val="accent1"/>
                </a:effectRef>
                <a:fontRef idx="minor">
                  <a:schemeClr val="tx1"/>
                </a:fontRef>
              </p:style>
            </p:cxnSp>
          </p:grpSp>
          <p:grpSp>
            <p:nvGrpSpPr>
              <p:cNvPr id="248" name="Group 247">
                <a:extLst>
                  <a:ext uri="{FF2B5EF4-FFF2-40B4-BE49-F238E27FC236}">
                    <a16:creationId xmlns:a16="http://schemas.microsoft.com/office/drawing/2014/main" id="{68B7741A-DDA2-94A5-8F13-0A42B8B9075F}"/>
                  </a:ext>
                </a:extLst>
              </p:cNvPr>
              <p:cNvGrpSpPr/>
              <p:nvPr/>
            </p:nvGrpSpPr>
            <p:grpSpPr>
              <a:xfrm>
                <a:off x="6800118" y="5202503"/>
                <a:ext cx="1104375" cy="881219"/>
                <a:chOff x="6848166" y="4022098"/>
                <a:chExt cx="1104375" cy="881219"/>
              </a:xfrm>
            </p:grpSpPr>
            <p:sp>
              <p:nvSpPr>
                <p:cNvPr id="249" name="Rectangle 248">
                  <a:extLst>
                    <a:ext uri="{FF2B5EF4-FFF2-40B4-BE49-F238E27FC236}">
                      <a16:creationId xmlns:a16="http://schemas.microsoft.com/office/drawing/2014/main" id="{4FB83765-B9C4-B46A-6161-51BF5219732E}"/>
                    </a:ext>
                  </a:extLst>
                </p:cNvPr>
                <p:cNvSpPr/>
                <p:nvPr/>
              </p:nvSpPr>
              <p:spPr>
                <a:xfrm rot="16200000">
                  <a:off x="6603744" y="4493468"/>
                  <a:ext cx="654270" cy="165426"/>
                </a:xfrm>
                <a:prstGeom prst="rect">
                  <a:avLst/>
                </a:prstGeom>
                <a:solidFill>
                  <a:srgbClr val="F8F3E1"/>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sym typeface="Calibri"/>
                    </a:defRPr>
                  </a:pPr>
                  <a:endParaRPr lang="en-US" sz="1100" kern="0" dirty="0">
                    <a:latin typeface="Calibri"/>
                    <a:sym typeface="Calibri"/>
                  </a:endParaRPr>
                </a:p>
              </p:txBody>
            </p:sp>
            <p:sp>
              <p:nvSpPr>
                <p:cNvPr id="250" name="Rectangle 249">
                  <a:extLst>
                    <a:ext uri="{FF2B5EF4-FFF2-40B4-BE49-F238E27FC236}">
                      <a16:creationId xmlns:a16="http://schemas.microsoft.com/office/drawing/2014/main" id="{96595D32-351A-25A2-4391-0F04618D5050}"/>
                    </a:ext>
                  </a:extLst>
                </p:cNvPr>
                <p:cNvSpPr/>
                <p:nvPr/>
              </p:nvSpPr>
              <p:spPr>
                <a:xfrm>
                  <a:off x="7103866" y="4022098"/>
                  <a:ext cx="848675" cy="165425"/>
                </a:xfrm>
                <a:prstGeom prst="rect">
                  <a:avLst/>
                </a:prstGeom>
                <a:solidFill>
                  <a:srgbClr val="FFE69A"/>
                </a:solidFill>
                <a:ln w="15875" cap="flat" cmpd="sng" algn="ctr">
                  <a:solidFill>
                    <a:schemeClr val="tx1"/>
                  </a:solidFill>
                  <a:prstDash val="solid"/>
                  <a:miter lim="800000"/>
                </a:ln>
                <a:effectLst/>
              </p:spPr>
              <p:txBody>
                <a:bodyPr lIns="0" tIns="27432" rIns="0" bIns="36576" rtlCol="0" anchor="ctr">
                  <a:noAutofit/>
                </a:bodyPr>
                <a:lstStyle/>
                <a:p>
                  <a:pPr algn="ctr">
                    <a:defRPr>
                      <a:latin typeface="Calibri"/>
                      <a:sym typeface="Calibri"/>
                    </a:defRPr>
                  </a:pPr>
                  <a:endParaRPr lang="en-US" sz="1100" kern="0" dirty="0">
                    <a:latin typeface="Calibri"/>
                    <a:sym typeface="Calibri"/>
                  </a:endParaRPr>
                </a:p>
              </p:txBody>
            </p:sp>
            <p:sp>
              <p:nvSpPr>
                <p:cNvPr id="251" name="Rectangle 250">
                  <a:extLst>
                    <a:ext uri="{FF2B5EF4-FFF2-40B4-BE49-F238E27FC236}">
                      <a16:creationId xmlns:a16="http://schemas.microsoft.com/office/drawing/2014/main" id="{707C4D3A-4208-9116-508D-F53EA076723F}"/>
                    </a:ext>
                  </a:extLst>
                </p:cNvPr>
                <p:cNvSpPr/>
                <p:nvPr/>
              </p:nvSpPr>
              <p:spPr>
                <a:xfrm>
                  <a:off x="7190645"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2" name="Rectangle 251">
                  <a:extLst>
                    <a:ext uri="{FF2B5EF4-FFF2-40B4-BE49-F238E27FC236}">
                      <a16:creationId xmlns:a16="http://schemas.microsoft.com/office/drawing/2014/main" id="{82F5F335-E298-A981-721F-161E8A5E418C}"/>
                    </a:ext>
                  </a:extLst>
                </p:cNvPr>
                <p:cNvSpPr/>
                <p:nvPr/>
              </p:nvSpPr>
              <p:spPr>
                <a:xfrm>
                  <a:off x="744631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3" name="Rectangle 252">
                  <a:extLst>
                    <a:ext uri="{FF2B5EF4-FFF2-40B4-BE49-F238E27FC236}">
                      <a16:creationId xmlns:a16="http://schemas.microsoft.com/office/drawing/2014/main" id="{48F39F8C-A71B-30B7-C15B-E38E1C8EE1BD}"/>
                    </a:ext>
                  </a:extLst>
                </p:cNvPr>
                <p:cNvSpPr/>
                <p:nvPr/>
              </p:nvSpPr>
              <p:spPr>
                <a:xfrm>
                  <a:off x="761675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4" name="Rectangle 253">
                  <a:extLst>
                    <a:ext uri="{FF2B5EF4-FFF2-40B4-BE49-F238E27FC236}">
                      <a16:creationId xmlns:a16="http://schemas.microsoft.com/office/drawing/2014/main" id="{8A45CBA0-1879-D4E2-4A8F-BBF8EE1EBD98}"/>
                    </a:ext>
                  </a:extLst>
                </p:cNvPr>
                <p:cNvSpPr/>
                <p:nvPr/>
              </p:nvSpPr>
              <p:spPr>
                <a:xfrm>
                  <a:off x="7787203"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5" name="Rectangle 254">
                  <a:extLst>
                    <a:ext uri="{FF2B5EF4-FFF2-40B4-BE49-F238E27FC236}">
                      <a16:creationId xmlns:a16="http://schemas.microsoft.com/office/drawing/2014/main" id="{8B17CA64-4618-88D5-3EDF-3B6079169C57}"/>
                    </a:ext>
                  </a:extLst>
                </p:cNvPr>
                <p:cNvSpPr/>
                <p:nvPr/>
              </p:nvSpPr>
              <p:spPr>
                <a:xfrm>
                  <a:off x="7531536"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6" name="Rectangle 255">
                  <a:extLst>
                    <a:ext uri="{FF2B5EF4-FFF2-40B4-BE49-F238E27FC236}">
                      <a16:creationId xmlns:a16="http://schemas.microsoft.com/office/drawing/2014/main" id="{E00A42A1-5E92-7A6F-BDCD-2BFFA19A0E56}"/>
                    </a:ext>
                  </a:extLst>
                </p:cNvPr>
                <p:cNvSpPr/>
                <p:nvPr/>
              </p:nvSpPr>
              <p:spPr>
                <a:xfrm>
                  <a:off x="7701981"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7" name="Rectangle 256">
                  <a:extLst>
                    <a:ext uri="{FF2B5EF4-FFF2-40B4-BE49-F238E27FC236}">
                      <a16:creationId xmlns:a16="http://schemas.microsoft.com/office/drawing/2014/main" id="{23E9AE54-7DE0-D7C3-9B91-8455BFD626B0}"/>
                    </a:ext>
                  </a:extLst>
                </p:cNvPr>
                <p:cNvSpPr/>
                <p:nvPr/>
              </p:nvSpPr>
              <p:spPr>
                <a:xfrm>
                  <a:off x="7872427"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8" name="Rectangle 257">
                  <a:extLst>
                    <a:ext uri="{FF2B5EF4-FFF2-40B4-BE49-F238E27FC236}">
                      <a16:creationId xmlns:a16="http://schemas.microsoft.com/office/drawing/2014/main" id="{59D349AF-E26A-09E5-B981-E23D4291625F}"/>
                    </a:ext>
                  </a:extLst>
                </p:cNvPr>
                <p:cNvSpPr/>
                <p:nvPr/>
              </p:nvSpPr>
              <p:spPr>
                <a:xfrm>
                  <a:off x="7275868"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59" name="Rectangle 258">
                  <a:extLst>
                    <a:ext uri="{FF2B5EF4-FFF2-40B4-BE49-F238E27FC236}">
                      <a16:creationId xmlns:a16="http://schemas.microsoft.com/office/drawing/2014/main" id="{51C5FDF5-1535-725A-6238-FCE8A94C6307}"/>
                    </a:ext>
                  </a:extLst>
                </p:cNvPr>
                <p:cNvSpPr/>
                <p:nvPr/>
              </p:nvSpPr>
              <p:spPr>
                <a:xfrm>
                  <a:off x="7361090" y="4243224"/>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0" name="Rectangle 259">
                  <a:extLst>
                    <a:ext uri="{FF2B5EF4-FFF2-40B4-BE49-F238E27FC236}">
                      <a16:creationId xmlns:a16="http://schemas.microsoft.com/office/drawing/2014/main" id="{C86A9C01-2156-A008-48D4-E2F36BA9F0FF}"/>
                    </a:ext>
                  </a:extLst>
                </p:cNvPr>
                <p:cNvSpPr/>
                <p:nvPr/>
              </p:nvSpPr>
              <p:spPr>
                <a:xfrm>
                  <a:off x="710542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1" name="Rectangle 260">
                  <a:extLst>
                    <a:ext uri="{FF2B5EF4-FFF2-40B4-BE49-F238E27FC236}">
                      <a16:creationId xmlns:a16="http://schemas.microsoft.com/office/drawing/2014/main" id="{65D084FA-FFD1-1F70-9AF1-611978F79833}"/>
                    </a:ext>
                  </a:extLst>
                </p:cNvPr>
                <p:cNvSpPr/>
                <p:nvPr/>
              </p:nvSpPr>
              <p:spPr>
                <a:xfrm>
                  <a:off x="7190645" y="4410557"/>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2" name="Rectangle 261">
                  <a:extLst>
                    <a:ext uri="{FF2B5EF4-FFF2-40B4-BE49-F238E27FC236}">
                      <a16:creationId xmlns:a16="http://schemas.microsoft.com/office/drawing/2014/main" id="{C84F3CFC-A9EB-3455-2A13-FD9F4B534FAA}"/>
                    </a:ext>
                  </a:extLst>
                </p:cNvPr>
                <p:cNvSpPr/>
                <p:nvPr/>
              </p:nvSpPr>
              <p:spPr>
                <a:xfrm>
                  <a:off x="744631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3" name="Rectangle 262">
                  <a:extLst>
                    <a:ext uri="{FF2B5EF4-FFF2-40B4-BE49-F238E27FC236}">
                      <a16:creationId xmlns:a16="http://schemas.microsoft.com/office/drawing/2014/main" id="{307D4A87-F5DB-637F-5B47-0614EEE4EECF}"/>
                    </a:ext>
                  </a:extLst>
                </p:cNvPr>
                <p:cNvSpPr/>
                <p:nvPr/>
              </p:nvSpPr>
              <p:spPr>
                <a:xfrm>
                  <a:off x="761675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4" name="Rectangle 263">
                  <a:extLst>
                    <a:ext uri="{FF2B5EF4-FFF2-40B4-BE49-F238E27FC236}">
                      <a16:creationId xmlns:a16="http://schemas.microsoft.com/office/drawing/2014/main" id="{63EFD2BB-68E6-4B9A-31A6-BF9FAE0052F6}"/>
                    </a:ext>
                  </a:extLst>
                </p:cNvPr>
                <p:cNvSpPr/>
                <p:nvPr/>
              </p:nvSpPr>
              <p:spPr>
                <a:xfrm>
                  <a:off x="7787203"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5" name="Rectangle 264">
                  <a:extLst>
                    <a:ext uri="{FF2B5EF4-FFF2-40B4-BE49-F238E27FC236}">
                      <a16:creationId xmlns:a16="http://schemas.microsoft.com/office/drawing/2014/main" id="{92578979-256E-1814-881C-D8C9AFD7AFB0}"/>
                    </a:ext>
                  </a:extLst>
                </p:cNvPr>
                <p:cNvSpPr/>
                <p:nvPr/>
              </p:nvSpPr>
              <p:spPr>
                <a:xfrm>
                  <a:off x="7531536"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6" name="Rectangle 265">
                  <a:extLst>
                    <a:ext uri="{FF2B5EF4-FFF2-40B4-BE49-F238E27FC236}">
                      <a16:creationId xmlns:a16="http://schemas.microsoft.com/office/drawing/2014/main" id="{EF0D645B-2F3A-EFA2-6CF8-B99C20A1F08A}"/>
                    </a:ext>
                  </a:extLst>
                </p:cNvPr>
                <p:cNvSpPr/>
                <p:nvPr/>
              </p:nvSpPr>
              <p:spPr>
                <a:xfrm>
                  <a:off x="7701981"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7" name="Rectangle 266">
                  <a:extLst>
                    <a:ext uri="{FF2B5EF4-FFF2-40B4-BE49-F238E27FC236}">
                      <a16:creationId xmlns:a16="http://schemas.microsoft.com/office/drawing/2014/main" id="{E0AF44E3-D612-9458-1E5C-93077E1F9CB8}"/>
                    </a:ext>
                  </a:extLst>
                </p:cNvPr>
                <p:cNvSpPr/>
                <p:nvPr/>
              </p:nvSpPr>
              <p:spPr>
                <a:xfrm>
                  <a:off x="7872427"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8" name="Rectangle 267">
                  <a:extLst>
                    <a:ext uri="{FF2B5EF4-FFF2-40B4-BE49-F238E27FC236}">
                      <a16:creationId xmlns:a16="http://schemas.microsoft.com/office/drawing/2014/main" id="{31B4AC8B-AF17-81E7-3DE9-121410A38E75}"/>
                    </a:ext>
                  </a:extLst>
                </p:cNvPr>
                <p:cNvSpPr/>
                <p:nvPr/>
              </p:nvSpPr>
              <p:spPr>
                <a:xfrm>
                  <a:off x="7275868"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69" name="Rectangle 268">
                  <a:extLst>
                    <a:ext uri="{FF2B5EF4-FFF2-40B4-BE49-F238E27FC236}">
                      <a16:creationId xmlns:a16="http://schemas.microsoft.com/office/drawing/2014/main" id="{D4A94A4C-6647-86D7-574A-4D34DA1A1CDE}"/>
                    </a:ext>
                  </a:extLst>
                </p:cNvPr>
                <p:cNvSpPr/>
                <p:nvPr/>
              </p:nvSpPr>
              <p:spPr>
                <a:xfrm>
                  <a:off x="7361090" y="4410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0" name="Rectangle 269">
                  <a:extLst>
                    <a:ext uri="{FF2B5EF4-FFF2-40B4-BE49-F238E27FC236}">
                      <a16:creationId xmlns:a16="http://schemas.microsoft.com/office/drawing/2014/main" id="{6784369C-EA27-6C2E-1D5A-ED4115473EB5}"/>
                    </a:ext>
                  </a:extLst>
                </p:cNvPr>
                <p:cNvSpPr/>
                <p:nvPr/>
              </p:nvSpPr>
              <p:spPr>
                <a:xfrm>
                  <a:off x="7105423" y="4326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1" name="Rectangle 270">
                  <a:extLst>
                    <a:ext uri="{FF2B5EF4-FFF2-40B4-BE49-F238E27FC236}">
                      <a16:creationId xmlns:a16="http://schemas.microsoft.com/office/drawing/2014/main" id="{8129A4EF-FBD3-3BC5-FF72-4CCF34A4ACC4}"/>
                    </a:ext>
                  </a:extLst>
                </p:cNvPr>
                <p:cNvSpPr/>
                <p:nvPr/>
              </p:nvSpPr>
              <p:spPr>
                <a:xfrm>
                  <a:off x="7190645"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2" name="Rectangle 271">
                  <a:extLst>
                    <a:ext uri="{FF2B5EF4-FFF2-40B4-BE49-F238E27FC236}">
                      <a16:creationId xmlns:a16="http://schemas.microsoft.com/office/drawing/2014/main" id="{E862172C-E9CF-60FE-5D6B-15EAFDE941DC}"/>
                    </a:ext>
                  </a:extLst>
                </p:cNvPr>
                <p:cNvSpPr/>
                <p:nvPr/>
              </p:nvSpPr>
              <p:spPr>
                <a:xfrm>
                  <a:off x="744631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3" name="Rectangle 272">
                  <a:extLst>
                    <a:ext uri="{FF2B5EF4-FFF2-40B4-BE49-F238E27FC236}">
                      <a16:creationId xmlns:a16="http://schemas.microsoft.com/office/drawing/2014/main" id="{75456376-1E3C-3825-1861-D5300406393C}"/>
                    </a:ext>
                  </a:extLst>
                </p:cNvPr>
                <p:cNvSpPr/>
                <p:nvPr/>
              </p:nvSpPr>
              <p:spPr>
                <a:xfrm>
                  <a:off x="761675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4" name="Rectangle 273">
                  <a:extLst>
                    <a:ext uri="{FF2B5EF4-FFF2-40B4-BE49-F238E27FC236}">
                      <a16:creationId xmlns:a16="http://schemas.microsoft.com/office/drawing/2014/main" id="{538087DE-2EB8-7A76-8E5C-E7B3004F090E}"/>
                    </a:ext>
                  </a:extLst>
                </p:cNvPr>
                <p:cNvSpPr/>
                <p:nvPr/>
              </p:nvSpPr>
              <p:spPr>
                <a:xfrm>
                  <a:off x="7787203"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5" name="Rectangle 274">
                  <a:extLst>
                    <a:ext uri="{FF2B5EF4-FFF2-40B4-BE49-F238E27FC236}">
                      <a16:creationId xmlns:a16="http://schemas.microsoft.com/office/drawing/2014/main" id="{3AD57FF8-C88C-A61A-A1C2-5F260EAE13D4}"/>
                    </a:ext>
                  </a:extLst>
                </p:cNvPr>
                <p:cNvSpPr/>
                <p:nvPr/>
              </p:nvSpPr>
              <p:spPr>
                <a:xfrm>
                  <a:off x="7531536"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6" name="Rectangle 275">
                  <a:extLst>
                    <a:ext uri="{FF2B5EF4-FFF2-40B4-BE49-F238E27FC236}">
                      <a16:creationId xmlns:a16="http://schemas.microsoft.com/office/drawing/2014/main" id="{5A1C87E4-14A4-F98B-6016-4A24075E4B84}"/>
                    </a:ext>
                  </a:extLst>
                </p:cNvPr>
                <p:cNvSpPr/>
                <p:nvPr/>
              </p:nvSpPr>
              <p:spPr>
                <a:xfrm>
                  <a:off x="7701981"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7" name="Rectangle 276">
                  <a:extLst>
                    <a:ext uri="{FF2B5EF4-FFF2-40B4-BE49-F238E27FC236}">
                      <a16:creationId xmlns:a16="http://schemas.microsoft.com/office/drawing/2014/main" id="{CBDB917E-624E-25C3-78CB-B932DAC07107}"/>
                    </a:ext>
                  </a:extLst>
                </p:cNvPr>
                <p:cNvSpPr/>
                <p:nvPr/>
              </p:nvSpPr>
              <p:spPr>
                <a:xfrm>
                  <a:off x="7872427"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8" name="Rectangle 277">
                  <a:extLst>
                    <a:ext uri="{FF2B5EF4-FFF2-40B4-BE49-F238E27FC236}">
                      <a16:creationId xmlns:a16="http://schemas.microsoft.com/office/drawing/2014/main" id="{B96906BE-9CAF-FFC1-15FE-9EACD64305F7}"/>
                    </a:ext>
                  </a:extLst>
                </p:cNvPr>
                <p:cNvSpPr/>
                <p:nvPr/>
              </p:nvSpPr>
              <p:spPr>
                <a:xfrm>
                  <a:off x="7275868"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79" name="Rectangle 278">
                  <a:extLst>
                    <a:ext uri="{FF2B5EF4-FFF2-40B4-BE49-F238E27FC236}">
                      <a16:creationId xmlns:a16="http://schemas.microsoft.com/office/drawing/2014/main" id="{8F2F81D5-EBFD-CB13-F0DD-DECF59F2AAFA}"/>
                    </a:ext>
                  </a:extLst>
                </p:cNvPr>
                <p:cNvSpPr/>
                <p:nvPr/>
              </p:nvSpPr>
              <p:spPr>
                <a:xfrm>
                  <a:off x="7361090" y="4326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0" name="Rectangle 279">
                  <a:extLst>
                    <a:ext uri="{FF2B5EF4-FFF2-40B4-BE49-F238E27FC236}">
                      <a16:creationId xmlns:a16="http://schemas.microsoft.com/office/drawing/2014/main" id="{21CD7481-3DB3-DEC7-91C2-3886AB9501FE}"/>
                    </a:ext>
                  </a:extLst>
                </p:cNvPr>
                <p:cNvSpPr/>
                <p:nvPr/>
              </p:nvSpPr>
              <p:spPr>
                <a:xfrm>
                  <a:off x="710542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1" name="Rectangle 280">
                  <a:extLst>
                    <a:ext uri="{FF2B5EF4-FFF2-40B4-BE49-F238E27FC236}">
                      <a16:creationId xmlns:a16="http://schemas.microsoft.com/office/drawing/2014/main" id="{9775198E-9BE6-2AF9-5BCB-5BDDA72B261F}"/>
                    </a:ext>
                  </a:extLst>
                </p:cNvPr>
                <p:cNvSpPr/>
                <p:nvPr/>
              </p:nvSpPr>
              <p:spPr>
                <a:xfrm>
                  <a:off x="7190645"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2" name="Rectangle 281">
                  <a:extLst>
                    <a:ext uri="{FF2B5EF4-FFF2-40B4-BE49-F238E27FC236}">
                      <a16:creationId xmlns:a16="http://schemas.microsoft.com/office/drawing/2014/main" id="{597CDEF4-5DAC-5731-DFDC-F69990C3A82F}"/>
                    </a:ext>
                  </a:extLst>
                </p:cNvPr>
                <p:cNvSpPr/>
                <p:nvPr/>
              </p:nvSpPr>
              <p:spPr>
                <a:xfrm>
                  <a:off x="744631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3" name="Rectangle 282">
                  <a:extLst>
                    <a:ext uri="{FF2B5EF4-FFF2-40B4-BE49-F238E27FC236}">
                      <a16:creationId xmlns:a16="http://schemas.microsoft.com/office/drawing/2014/main" id="{B3613ACC-AFF9-44E0-AD81-EC566B3E420B}"/>
                    </a:ext>
                  </a:extLst>
                </p:cNvPr>
                <p:cNvSpPr/>
                <p:nvPr/>
              </p:nvSpPr>
              <p:spPr>
                <a:xfrm>
                  <a:off x="7616758"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4" name="Rectangle 283">
                  <a:extLst>
                    <a:ext uri="{FF2B5EF4-FFF2-40B4-BE49-F238E27FC236}">
                      <a16:creationId xmlns:a16="http://schemas.microsoft.com/office/drawing/2014/main" id="{B2FA52D5-34A0-AAB5-645B-13906E245870}"/>
                    </a:ext>
                  </a:extLst>
                </p:cNvPr>
                <p:cNvSpPr/>
                <p:nvPr/>
              </p:nvSpPr>
              <p:spPr>
                <a:xfrm>
                  <a:off x="7787203"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5" name="Rectangle 284">
                  <a:extLst>
                    <a:ext uri="{FF2B5EF4-FFF2-40B4-BE49-F238E27FC236}">
                      <a16:creationId xmlns:a16="http://schemas.microsoft.com/office/drawing/2014/main" id="{F9B342C6-1B45-960C-ECDF-A7C4C0E0DB41}"/>
                    </a:ext>
                  </a:extLst>
                </p:cNvPr>
                <p:cNvSpPr/>
                <p:nvPr/>
              </p:nvSpPr>
              <p:spPr>
                <a:xfrm>
                  <a:off x="7531536"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6" name="Rectangle 285">
                  <a:extLst>
                    <a:ext uri="{FF2B5EF4-FFF2-40B4-BE49-F238E27FC236}">
                      <a16:creationId xmlns:a16="http://schemas.microsoft.com/office/drawing/2014/main" id="{438DAF64-11BF-CBF5-EFFD-CFBBA910F392}"/>
                    </a:ext>
                  </a:extLst>
                </p:cNvPr>
                <p:cNvSpPr/>
                <p:nvPr/>
              </p:nvSpPr>
              <p:spPr>
                <a:xfrm>
                  <a:off x="7701981"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7" name="Rectangle 286">
                  <a:extLst>
                    <a:ext uri="{FF2B5EF4-FFF2-40B4-BE49-F238E27FC236}">
                      <a16:creationId xmlns:a16="http://schemas.microsoft.com/office/drawing/2014/main" id="{95666CFC-13BD-0CDF-E946-8DAA2C9169BA}"/>
                    </a:ext>
                  </a:extLst>
                </p:cNvPr>
                <p:cNvSpPr/>
                <p:nvPr/>
              </p:nvSpPr>
              <p:spPr>
                <a:xfrm>
                  <a:off x="7872427"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8" name="Rectangle 287">
                  <a:extLst>
                    <a:ext uri="{FF2B5EF4-FFF2-40B4-BE49-F238E27FC236}">
                      <a16:creationId xmlns:a16="http://schemas.microsoft.com/office/drawing/2014/main" id="{06DF290D-7F18-00DE-D084-3B5FE3A8C239}"/>
                    </a:ext>
                  </a:extLst>
                </p:cNvPr>
                <p:cNvSpPr/>
                <p:nvPr/>
              </p:nvSpPr>
              <p:spPr>
                <a:xfrm>
                  <a:off x="7275868" y="4494223"/>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89" name="Rectangle 288">
                  <a:extLst>
                    <a:ext uri="{FF2B5EF4-FFF2-40B4-BE49-F238E27FC236}">
                      <a16:creationId xmlns:a16="http://schemas.microsoft.com/office/drawing/2014/main" id="{509AEF68-F267-D139-D6C2-D7204B1F70B3}"/>
                    </a:ext>
                  </a:extLst>
                </p:cNvPr>
                <p:cNvSpPr/>
                <p:nvPr/>
              </p:nvSpPr>
              <p:spPr>
                <a:xfrm>
                  <a:off x="7361090" y="4494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0" name="Rectangle 289">
                  <a:extLst>
                    <a:ext uri="{FF2B5EF4-FFF2-40B4-BE49-F238E27FC236}">
                      <a16:creationId xmlns:a16="http://schemas.microsoft.com/office/drawing/2014/main" id="{BA2683E9-CCBD-7B1C-C22E-9E789C51B93B}"/>
                    </a:ext>
                  </a:extLst>
                </p:cNvPr>
                <p:cNvSpPr/>
                <p:nvPr/>
              </p:nvSpPr>
              <p:spPr>
                <a:xfrm>
                  <a:off x="710542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1" name="Rectangle 290">
                  <a:extLst>
                    <a:ext uri="{FF2B5EF4-FFF2-40B4-BE49-F238E27FC236}">
                      <a16:creationId xmlns:a16="http://schemas.microsoft.com/office/drawing/2014/main" id="{6F6D364B-FD0F-7709-2A25-4CD6CCDE90F6}"/>
                    </a:ext>
                  </a:extLst>
                </p:cNvPr>
                <p:cNvSpPr/>
                <p:nvPr/>
              </p:nvSpPr>
              <p:spPr>
                <a:xfrm>
                  <a:off x="7190645"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2" name="Rectangle 291">
                  <a:extLst>
                    <a:ext uri="{FF2B5EF4-FFF2-40B4-BE49-F238E27FC236}">
                      <a16:creationId xmlns:a16="http://schemas.microsoft.com/office/drawing/2014/main" id="{A4276564-C18D-9EF8-32CA-6A0F57E42256}"/>
                    </a:ext>
                  </a:extLst>
                </p:cNvPr>
                <p:cNvSpPr/>
                <p:nvPr/>
              </p:nvSpPr>
              <p:spPr>
                <a:xfrm>
                  <a:off x="7446313" y="4577890"/>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3" name="Rectangle 292">
                  <a:extLst>
                    <a:ext uri="{FF2B5EF4-FFF2-40B4-BE49-F238E27FC236}">
                      <a16:creationId xmlns:a16="http://schemas.microsoft.com/office/drawing/2014/main" id="{65550260-6273-9794-82A7-7BB44323144F}"/>
                    </a:ext>
                  </a:extLst>
                </p:cNvPr>
                <p:cNvSpPr/>
                <p:nvPr/>
              </p:nvSpPr>
              <p:spPr>
                <a:xfrm>
                  <a:off x="7616758"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4" name="Rectangle 293">
                  <a:extLst>
                    <a:ext uri="{FF2B5EF4-FFF2-40B4-BE49-F238E27FC236}">
                      <a16:creationId xmlns:a16="http://schemas.microsoft.com/office/drawing/2014/main" id="{2E17B7B2-28A3-9094-31ED-939D24FA46A9}"/>
                    </a:ext>
                  </a:extLst>
                </p:cNvPr>
                <p:cNvSpPr/>
                <p:nvPr/>
              </p:nvSpPr>
              <p:spPr>
                <a:xfrm>
                  <a:off x="7787203"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5" name="Rectangle 294">
                  <a:extLst>
                    <a:ext uri="{FF2B5EF4-FFF2-40B4-BE49-F238E27FC236}">
                      <a16:creationId xmlns:a16="http://schemas.microsoft.com/office/drawing/2014/main" id="{2651A3AC-4BE9-CCE9-A805-6C0602D5037B}"/>
                    </a:ext>
                  </a:extLst>
                </p:cNvPr>
                <p:cNvSpPr/>
                <p:nvPr/>
              </p:nvSpPr>
              <p:spPr>
                <a:xfrm>
                  <a:off x="7531536"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6" name="Rectangle 295">
                  <a:extLst>
                    <a:ext uri="{FF2B5EF4-FFF2-40B4-BE49-F238E27FC236}">
                      <a16:creationId xmlns:a16="http://schemas.microsoft.com/office/drawing/2014/main" id="{E86DE005-BCC5-F4E0-6E3B-EBC2A0A61BEE}"/>
                    </a:ext>
                  </a:extLst>
                </p:cNvPr>
                <p:cNvSpPr/>
                <p:nvPr/>
              </p:nvSpPr>
              <p:spPr>
                <a:xfrm>
                  <a:off x="7701981"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7" name="Rectangle 296">
                  <a:extLst>
                    <a:ext uri="{FF2B5EF4-FFF2-40B4-BE49-F238E27FC236}">
                      <a16:creationId xmlns:a16="http://schemas.microsoft.com/office/drawing/2014/main" id="{76346134-6E2E-7501-86CE-15207CD664BF}"/>
                    </a:ext>
                  </a:extLst>
                </p:cNvPr>
                <p:cNvSpPr/>
                <p:nvPr/>
              </p:nvSpPr>
              <p:spPr>
                <a:xfrm>
                  <a:off x="7872427"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8" name="Rectangle 297">
                  <a:extLst>
                    <a:ext uri="{FF2B5EF4-FFF2-40B4-BE49-F238E27FC236}">
                      <a16:creationId xmlns:a16="http://schemas.microsoft.com/office/drawing/2014/main" id="{DFBF184F-02F2-D823-0BF7-D41F8757CD48}"/>
                    </a:ext>
                  </a:extLst>
                </p:cNvPr>
                <p:cNvSpPr/>
                <p:nvPr/>
              </p:nvSpPr>
              <p:spPr>
                <a:xfrm>
                  <a:off x="7275868" y="4577890"/>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299" name="Rectangle 298">
                  <a:extLst>
                    <a:ext uri="{FF2B5EF4-FFF2-40B4-BE49-F238E27FC236}">
                      <a16:creationId xmlns:a16="http://schemas.microsoft.com/office/drawing/2014/main" id="{A7323737-B0AC-616B-3B3C-1CC8E749F2BD}"/>
                    </a:ext>
                  </a:extLst>
                </p:cNvPr>
                <p:cNvSpPr/>
                <p:nvPr/>
              </p:nvSpPr>
              <p:spPr>
                <a:xfrm>
                  <a:off x="7361090" y="4577890"/>
                  <a:ext cx="75802" cy="74425"/>
                </a:xfrm>
                <a:prstGeom prst="rect">
                  <a:avLst/>
                </a:prstGeom>
                <a:solidFill>
                  <a:srgbClr val="9EBBFF"/>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0" name="Rectangle 299">
                  <a:extLst>
                    <a:ext uri="{FF2B5EF4-FFF2-40B4-BE49-F238E27FC236}">
                      <a16:creationId xmlns:a16="http://schemas.microsoft.com/office/drawing/2014/main" id="{2708E432-7A3F-71AF-FEF8-BACB2F1833B3}"/>
                    </a:ext>
                  </a:extLst>
                </p:cNvPr>
                <p:cNvSpPr/>
                <p:nvPr/>
              </p:nvSpPr>
              <p:spPr>
                <a:xfrm>
                  <a:off x="710542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1" name="Rectangle 300">
                  <a:extLst>
                    <a:ext uri="{FF2B5EF4-FFF2-40B4-BE49-F238E27FC236}">
                      <a16:creationId xmlns:a16="http://schemas.microsoft.com/office/drawing/2014/main" id="{B55DF81D-EF97-AF52-04AB-25755D35C4BB}"/>
                    </a:ext>
                  </a:extLst>
                </p:cNvPr>
                <p:cNvSpPr/>
                <p:nvPr/>
              </p:nvSpPr>
              <p:spPr>
                <a:xfrm>
                  <a:off x="7190645"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2" name="Rectangle 301">
                  <a:extLst>
                    <a:ext uri="{FF2B5EF4-FFF2-40B4-BE49-F238E27FC236}">
                      <a16:creationId xmlns:a16="http://schemas.microsoft.com/office/drawing/2014/main" id="{218C43CF-D296-D7FF-A314-D244AA2450E1}"/>
                    </a:ext>
                  </a:extLst>
                </p:cNvPr>
                <p:cNvSpPr/>
                <p:nvPr/>
              </p:nvSpPr>
              <p:spPr>
                <a:xfrm>
                  <a:off x="744631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3" name="Rectangle 302">
                  <a:extLst>
                    <a:ext uri="{FF2B5EF4-FFF2-40B4-BE49-F238E27FC236}">
                      <a16:creationId xmlns:a16="http://schemas.microsoft.com/office/drawing/2014/main" id="{B488428E-4B51-67D8-9903-058D2E6F7E40}"/>
                    </a:ext>
                  </a:extLst>
                </p:cNvPr>
                <p:cNvSpPr/>
                <p:nvPr/>
              </p:nvSpPr>
              <p:spPr>
                <a:xfrm>
                  <a:off x="761675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4" name="Rectangle 303">
                  <a:extLst>
                    <a:ext uri="{FF2B5EF4-FFF2-40B4-BE49-F238E27FC236}">
                      <a16:creationId xmlns:a16="http://schemas.microsoft.com/office/drawing/2014/main" id="{D8BB3FD6-158D-E4DC-0B2F-07E5EC5398BE}"/>
                    </a:ext>
                  </a:extLst>
                </p:cNvPr>
                <p:cNvSpPr/>
                <p:nvPr/>
              </p:nvSpPr>
              <p:spPr>
                <a:xfrm>
                  <a:off x="7787203"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5" name="Rectangle 304">
                  <a:extLst>
                    <a:ext uri="{FF2B5EF4-FFF2-40B4-BE49-F238E27FC236}">
                      <a16:creationId xmlns:a16="http://schemas.microsoft.com/office/drawing/2014/main" id="{48CB1501-3AE9-AC6C-691B-CE9E24A20375}"/>
                    </a:ext>
                  </a:extLst>
                </p:cNvPr>
                <p:cNvSpPr/>
                <p:nvPr/>
              </p:nvSpPr>
              <p:spPr>
                <a:xfrm>
                  <a:off x="7531536"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6" name="Rectangle 305">
                  <a:extLst>
                    <a:ext uri="{FF2B5EF4-FFF2-40B4-BE49-F238E27FC236}">
                      <a16:creationId xmlns:a16="http://schemas.microsoft.com/office/drawing/2014/main" id="{30C8ACFF-D689-8256-DB2F-4BA73453FE9C}"/>
                    </a:ext>
                  </a:extLst>
                </p:cNvPr>
                <p:cNvSpPr/>
                <p:nvPr/>
              </p:nvSpPr>
              <p:spPr>
                <a:xfrm>
                  <a:off x="7701981" y="4661557"/>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7" name="Rectangle 306">
                  <a:extLst>
                    <a:ext uri="{FF2B5EF4-FFF2-40B4-BE49-F238E27FC236}">
                      <a16:creationId xmlns:a16="http://schemas.microsoft.com/office/drawing/2014/main" id="{4384F196-7BDA-4631-02EC-7E9783D43ABE}"/>
                    </a:ext>
                  </a:extLst>
                </p:cNvPr>
                <p:cNvSpPr/>
                <p:nvPr/>
              </p:nvSpPr>
              <p:spPr>
                <a:xfrm>
                  <a:off x="7872427"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8" name="Rectangle 307">
                  <a:extLst>
                    <a:ext uri="{FF2B5EF4-FFF2-40B4-BE49-F238E27FC236}">
                      <a16:creationId xmlns:a16="http://schemas.microsoft.com/office/drawing/2014/main" id="{27915E92-0583-0604-1A9D-554AB8B3F70E}"/>
                    </a:ext>
                  </a:extLst>
                </p:cNvPr>
                <p:cNvSpPr/>
                <p:nvPr/>
              </p:nvSpPr>
              <p:spPr>
                <a:xfrm>
                  <a:off x="7275868"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09" name="Rectangle 308">
                  <a:extLst>
                    <a:ext uri="{FF2B5EF4-FFF2-40B4-BE49-F238E27FC236}">
                      <a16:creationId xmlns:a16="http://schemas.microsoft.com/office/drawing/2014/main" id="{0861C884-A43F-6B5F-3463-7F7BF2097739}"/>
                    </a:ext>
                  </a:extLst>
                </p:cNvPr>
                <p:cNvSpPr/>
                <p:nvPr/>
              </p:nvSpPr>
              <p:spPr>
                <a:xfrm>
                  <a:off x="7361090" y="4661557"/>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0" name="Rectangle 309">
                  <a:extLst>
                    <a:ext uri="{FF2B5EF4-FFF2-40B4-BE49-F238E27FC236}">
                      <a16:creationId xmlns:a16="http://schemas.microsoft.com/office/drawing/2014/main" id="{B972B497-CF2A-1128-FA7F-0B43B4B89657}"/>
                    </a:ext>
                  </a:extLst>
                </p:cNvPr>
                <p:cNvSpPr/>
                <p:nvPr/>
              </p:nvSpPr>
              <p:spPr>
                <a:xfrm>
                  <a:off x="710542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1" name="Rectangle 310">
                  <a:extLst>
                    <a:ext uri="{FF2B5EF4-FFF2-40B4-BE49-F238E27FC236}">
                      <a16:creationId xmlns:a16="http://schemas.microsoft.com/office/drawing/2014/main" id="{BB32BC37-BD67-444A-7324-54141BEA3606}"/>
                    </a:ext>
                  </a:extLst>
                </p:cNvPr>
                <p:cNvSpPr/>
                <p:nvPr/>
              </p:nvSpPr>
              <p:spPr>
                <a:xfrm>
                  <a:off x="7190645"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2" name="Rectangle 311">
                  <a:extLst>
                    <a:ext uri="{FF2B5EF4-FFF2-40B4-BE49-F238E27FC236}">
                      <a16:creationId xmlns:a16="http://schemas.microsoft.com/office/drawing/2014/main" id="{3E173A04-3871-764E-AA6F-18281215C3DF}"/>
                    </a:ext>
                  </a:extLst>
                </p:cNvPr>
                <p:cNvSpPr/>
                <p:nvPr/>
              </p:nvSpPr>
              <p:spPr>
                <a:xfrm>
                  <a:off x="7446313"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3" name="Rectangle 312">
                  <a:extLst>
                    <a:ext uri="{FF2B5EF4-FFF2-40B4-BE49-F238E27FC236}">
                      <a16:creationId xmlns:a16="http://schemas.microsoft.com/office/drawing/2014/main" id="{18251E81-1B1A-C26D-1F5E-E16E95F75580}"/>
                    </a:ext>
                  </a:extLst>
                </p:cNvPr>
                <p:cNvSpPr/>
                <p:nvPr/>
              </p:nvSpPr>
              <p:spPr>
                <a:xfrm>
                  <a:off x="761675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4" name="Rectangle 313">
                  <a:extLst>
                    <a:ext uri="{FF2B5EF4-FFF2-40B4-BE49-F238E27FC236}">
                      <a16:creationId xmlns:a16="http://schemas.microsoft.com/office/drawing/2014/main" id="{2A2CAF44-812E-2488-ACBA-73C49025F004}"/>
                    </a:ext>
                  </a:extLst>
                </p:cNvPr>
                <p:cNvSpPr/>
                <p:nvPr/>
              </p:nvSpPr>
              <p:spPr>
                <a:xfrm>
                  <a:off x="7787203" y="4745223"/>
                  <a:ext cx="75802" cy="74425"/>
                </a:xfrm>
                <a:prstGeom prst="rect">
                  <a:avLst/>
                </a:prstGeom>
                <a:solidFill>
                  <a:srgbClr val="9DBAFE"/>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5" name="Rectangle 314">
                  <a:extLst>
                    <a:ext uri="{FF2B5EF4-FFF2-40B4-BE49-F238E27FC236}">
                      <a16:creationId xmlns:a16="http://schemas.microsoft.com/office/drawing/2014/main" id="{FC0489D5-17CE-810C-C15B-7A214652DB62}"/>
                    </a:ext>
                  </a:extLst>
                </p:cNvPr>
                <p:cNvSpPr/>
                <p:nvPr/>
              </p:nvSpPr>
              <p:spPr>
                <a:xfrm>
                  <a:off x="7531536"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6" name="Rectangle 315">
                  <a:extLst>
                    <a:ext uri="{FF2B5EF4-FFF2-40B4-BE49-F238E27FC236}">
                      <a16:creationId xmlns:a16="http://schemas.microsoft.com/office/drawing/2014/main" id="{6F507554-B74F-9208-9506-9D93B3A04E5A}"/>
                    </a:ext>
                  </a:extLst>
                </p:cNvPr>
                <p:cNvSpPr/>
                <p:nvPr/>
              </p:nvSpPr>
              <p:spPr>
                <a:xfrm>
                  <a:off x="7701981"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7" name="Rectangle 316">
                  <a:extLst>
                    <a:ext uri="{FF2B5EF4-FFF2-40B4-BE49-F238E27FC236}">
                      <a16:creationId xmlns:a16="http://schemas.microsoft.com/office/drawing/2014/main" id="{71091E7A-7DB1-8D2F-768B-79699C6E49E7}"/>
                    </a:ext>
                  </a:extLst>
                </p:cNvPr>
                <p:cNvSpPr/>
                <p:nvPr/>
              </p:nvSpPr>
              <p:spPr>
                <a:xfrm>
                  <a:off x="7872427"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8" name="Rectangle 317">
                  <a:extLst>
                    <a:ext uri="{FF2B5EF4-FFF2-40B4-BE49-F238E27FC236}">
                      <a16:creationId xmlns:a16="http://schemas.microsoft.com/office/drawing/2014/main" id="{AD32775F-0B93-1DD3-5CAC-DFE318827324}"/>
                    </a:ext>
                  </a:extLst>
                </p:cNvPr>
                <p:cNvSpPr/>
                <p:nvPr/>
              </p:nvSpPr>
              <p:spPr>
                <a:xfrm>
                  <a:off x="7275868"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19" name="Rectangle 318">
                  <a:extLst>
                    <a:ext uri="{FF2B5EF4-FFF2-40B4-BE49-F238E27FC236}">
                      <a16:creationId xmlns:a16="http://schemas.microsoft.com/office/drawing/2014/main" id="{59A8BE35-0AF6-6AEB-D678-7781B5261A19}"/>
                    </a:ext>
                  </a:extLst>
                </p:cNvPr>
                <p:cNvSpPr/>
                <p:nvPr/>
              </p:nvSpPr>
              <p:spPr>
                <a:xfrm>
                  <a:off x="7361090" y="4745223"/>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0" name="Rectangle 319">
                  <a:extLst>
                    <a:ext uri="{FF2B5EF4-FFF2-40B4-BE49-F238E27FC236}">
                      <a16:creationId xmlns:a16="http://schemas.microsoft.com/office/drawing/2014/main" id="{153BE74C-9361-A476-6D89-BB76685FB64C}"/>
                    </a:ext>
                  </a:extLst>
                </p:cNvPr>
                <p:cNvSpPr/>
                <p:nvPr/>
              </p:nvSpPr>
              <p:spPr>
                <a:xfrm>
                  <a:off x="7190645"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1" name="Rectangle 320">
                  <a:extLst>
                    <a:ext uri="{FF2B5EF4-FFF2-40B4-BE49-F238E27FC236}">
                      <a16:creationId xmlns:a16="http://schemas.microsoft.com/office/drawing/2014/main" id="{DF5DB571-6FD9-E878-2526-36B598A8C73A}"/>
                    </a:ext>
                  </a:extLst>
                </p:cNvPr>
                <p:cNvSpPr/>
                <p:nvPr/>
              </p:nvSpPr>
              <p:spPr>
                <a:xfrm>
                  <a:off x="744631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2" name="Rectangle 321">
                  <a:extLst>
                    <a:ext uri="{FF2B5EF4-FFF2-40B4-BE49-F238E27FC236}">
                      <a16:creationId xmlns:a16="http://schemas.microsoft.com/office/drawing/2014/main" id="{D84A4FAB-0BA6-7EC4-AA24-BCBC056E4C9D}"/>
                    </a:ext>
                  </a:extLst>
                </p:cNvPr>
                <p:cNvSpPr/>
                <p:nvPr/>
              </p:nvSpPr>
              <p:spPr>
                <a:xfrm>
                  <a:off x="761675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3" name="Rectangle 322">
                  <a:extLst>
                    <a:ext uri="{FF2B5EF4-FFF2-40B4-BE49-F238E27FC236}">
                      <a16:creationId xmlns:a16="http://schemas.microsoft.com/office/drawing/2014/main" id="{EC72FBF6-11BA-5AC0-042E-DFD2CFA7B68E}"/>
                    </a:ext>
                  </a:extLst>
                </p:cNvPr>
                <p:cNvSpPr/>
                <p:nvPr/>
              </p:nvSpPr>
              <p:spPr>
                <a:xfrm>
                  <a:off x="778720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4" name="Rectangle 323">
                  <a:extLst>
                    <a:ext uri="{FF2B5EF4-FFF2-40B4-BE49-F238E27FC236}">
                      <a16:creationId xmlns:a16="http://schemas.microsoft.com/office/drawing/2014/main" id="{C74CBA40-D64B-AE76-1A6F-9BC9F0714017}"/>
                    </a:ext>
                  </a:extLst>
                </p:cNvPr>
                <p:cNvSpPr/>
                <p:nvPr/>
              </p:nvSpPr>
              <p:spPr>
                <a:xfrm>
                  <a:off x="7531536"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5" name="Rectangle 324">
                  <a:extLst>
                    <a:ext uri="{FF2B5EF4-FFF2-40B4-BE49-F238E27FC236}">
                      <a16:creationId xmlns:a16="http://schemas.microsoft.com/office/drawing/2014/main" id="{EC8AB0D2-EBC0-42F2-A74F-80803EC6A236}"/>
                    </a:ext>
                  </a:extLst>
                </p:cNvPr>
                <p:cNvSpPr/>
                <p:nvPr/>
              </p:nvSpPr>
              <p:spPr>
                <a:xfrm>
                  <a:off x="7701981"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6" name="Rectangle 325">
                  <a:extLst>
                    <a:ext uri="{FF2B5EF4-FFF2-40B4-BE49-F238E27FC236}">
                      <a16:creationId xmlns:a16="http://schemas.microsoft.com/office/drawing/2014/main" id="{5343DCAF-5113-E4F3-B407-F681055DD666}"/>
                    </a:ext>
                  </a:extLst>
                </p:cNvPr>
                <p:cNvSpPr/>
                <p:nvPr/>
              </p:nvSpPr>
              <p:spPr>
                <a:xfrm>
                  <a:off x="7872427" y="4828892"/>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7" name="Rectangle 326">
                  <a:extLst>
                    <a:ext uri="{FF2B5EF4-FFF2-40B4-BE49-F238E27FC236}">
                      <a16:creationId xmlns:a16="http://schemas.microsoft.com/office/drawing/2014/main" id="{58096718-3747-9A04-1042-EA85A3E709B4}"/>
                    </a:ext>
                  </a:extLst>
                </p:cNvPr>
                <p:cNvSpPr/>
                <p:nvPr/>
              </p:nvSpPr>
              <p:spPr>
                <a:xfrm>
                  <a:off x="7275868"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8" name="Rectangle 327">
                  <a:extLst>
                    <a:ext uri="{FF2B5EF4-FFF2-40B4-BE49-F238E27FC236}">
                      <a16:creationId xmlns:a16="http://schemas.microsoft.com/office/drawing/2014/main" id="{08811DB1-803C-A467-BD4C-3AA002126909}"/>
                    </a:ext>
                  </a:extLst>
                </p:cNvPr>
                <p:cNvSpPr/>
                <p:nvPr/>
              </p:nvSpPr>
              <p:spPr>
                <a:xfrm>
                  <a:off x="7361090"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29" name="Rectangle 328">
                  <a:extLst>
                    <a:ext uri="{FF2B5EF4-FFF2-40B4-BE49-F238E27FC236}">
                      <a16:creationId xmlns:a16="http://schemas.microsoft.com/office/drawing/2014/main" id="{9F9E6AC9-B624-A3DF-5F3F-D190AA452620}"/>
                    </a:ext>
                  </a:extLst>
                </p:cNvPr>
                <p:cNvSpPr/>
                <p:nvPr/>
              </p:nvSpPr>
              <p:spPr>
                <a:xfrm>
                  <a:off x="7105423" y="4828892"/>
                  <a:ext cx="75802" cy="74425"/>
                </a:xfrm>
                <a:prstGeom prst="rect">
                  <a:avLst/>
                </a:prstGeom>
                <a:solidFill>
                  <a:srgbClr val="F2F2F2"/>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sp>
              <p:nvSpPr>
                <p:cNvPr id="330" name="Rectangle 329">
                  <a:extLst>
                    <a:ext uri="{FF2B5EF4-FFF2-40B4-BE49-F238E27FC236}">
                      <a16:creationId xmlns:a16="http://schemas.microsoft.com/office/drawing/2014/main" id="{EDC3A09A-93D0-1EDC-D643-F9D6479CAE93}"/>
                    </a:ext>
                  </a:extLst>
                </p:cNvPr>
                <p:cNvSpPr/>
                <p:nvPr/>
              </p:nvSpPr>
              <p:spPr>
                <a:xfrm>
                  <a:off x="7105423" y="4243224"/>
                  <a:ext cx="75802" cy="74425"/>
                </a:xfrm>
                <a:prstGeom prst="rect">
                  <a:avLst/>
                </a:prstGeom>
                <a:solidFill>
                  <a:srgbClr val="DEEDF8"/>
                </a:solidFill>
                <a:ln w="9525" cap="flat" cmpd="sng" algn="ctr">
                  <a:solidFill>
                    <a:schemeClr val="tx1"/>
                  </a:solidFill>
                  <a:prstDash val="solid"/>
                  <a:miter lim="800000"/>
                </a:ln>
                <a:effectLst/>
              </p:spPr>
              <p:txBody>
                <a:bodyPr lIns="0" rIns="0" rtlCol="0" anchor="ctr">
                  <a:noAutofit/>
                </a:bodyPr>
                <a:lstStyle/>
                <a:p>
                  <a:pPr algn="ctr">
                    <a:defRPr>
                      <a:latin typeface="Calibri"/>
                      <a:sym typeface="Calibri"/>
                    </a:defRPr>
                  </a:pPr>
                  <a:endParaRPr lang="en-CH" sz="1200" b="1" kern="0" dirty="0">
                    <a:solidFill>
                      <a:srgbClr val="5B9BD5"/>
                    </a:solidFill>
                    <a:latin typeface="Calibri"/>
                    <a:sym typeface="Calibri"/>
                  </a:endParaRPr>
                </a:p>
              </p:txBody>
            </p:sp>
          </p:grpSp>
        </p:grpSp>
      </p:grpSp>
      <p:grpSp>
        <p:nvGrpSpPr>
          <p:cNvPr id="389" name="Group 388">
            <a:extLst>
              <a:ext uri="{FF2B5EF4-FFF2-40B4-BE49-F238E27FC236}">
                <a16:creationId xmlns:a16="http://schemas.microsoft.com/office/drawing/2014/main" id="{4594BCF8-22E0-A6FA-B770-A1C57E63F1C1}"/>
              </a:ext>
            </a:extLst>
          </p:cNvPr>
          <p:cNvGrpSpPr/>
          <p:nvPr/>
        </p:nvGrpSpPr>
        <p:grpSpPr>
          <a:xfrm>
            <a:off x="2893942" y="2863435"/>
            <a:ext cx="2824225" cy="499796"/>
            <a:chOff x="1369941" y="2863435"/>
            <a:chExt cx="2824225" cy="499796"/>
          </a:xfrm>
        </p:grpSpPr>
        <p:sp>
          <p:nvSpPr>
            <p:cNvPr id="352" name="Striped Right Arrow 351">
              <a:extLst>
                <a:ext uri="{FF2B5EF4-FFF2-40B4-BE49-F238E27FC236}">
                  <a16:creationId xmlns:a16="http://schemas.microsoft.com/office/drawing/2014/main" id="{870479D9-A52A-52CC-B2D3-BAD9078D994C}"/>
                </a:ext>
              </a:extLst>
            </p:cNvPr>
            <p:cNvSpPr/>
            <p:nvPr/>
          </p:nvSpPr>
          <p:spPr>
            <a:xfrm rot="13159549">
              <a:off x="3246767" y="2863435"/>
              <a:ext cx="947399" cy="147081"/>
            </a:xfrm>
            <a:prstGeom prst="stripedRightArrow">
              <a:avLst>
                <a:gd name="adj1" fmla="val 42474"/>
                <a:gd name="adj2" fmla="val 96057"/>
              </a:avLst>
            </a:prstGeom>
            <a:solidFill>
              <a:srgbClr val="447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sz="2800" b="1" dirty="0">
                <a:solidFill>
                  <a:prstClr val="white"/>
                </a:solidFill>
                <a:latin typeface="Calibri"/>
                <a:sym typeface="Calibri"/>
              </a:endParaRPr>
            </a:p>
          </p:txBody>
        </p:sp>
        <p:grpSp>
          <p:nvGrpSpPr>
            <p:cNvPr id="387" name="Group 386">
              <a:extLst>
                <a:ext uri="{FF2B5EF4-FFF2-40B4-BE49-F238E27FC236}">
                  <a16:creationId xmlns:a16="http://schemas.microsoft.com/office/drawing/2014/main" id="{C634CD73-7D43-DF25-8B57-640B38AA95DD}"/>
                </a:ext>
              </a:extLst>
            </p:cNvPr>
            <p:cNvGrpSpPr/>
            <p:nvPr/>
          </p:nvGrpSpPr>
          <p:grpSpPr>
            <a:xfrm>
              <a:off x="1369941" y="2923779"/>
              <a:ext cx="2734815" cy="439452"/>
              <a:chOff x="1369941" y="2923779"/>
              <a:chExt cx="2734815" cy="439452"/>
            </a:xfrm>
          </p:grpSpPr>
          <p:sp>
            <p:nvSpPr>
              <p:cNvPr id="351" name="Striped Right Arrow 350">
                <a:extLst>
                  <a:ext uri="{FF2B5EF4-FFF2-40B4-BE49-F238E27FC236}">
                    <a16:creationId xmlns:a16="http://schemas.microsoft.com/office/drawing/2014/main" id="{1CD55FD0-D567-755B-0D7D-8CE0CCFA6D77}"/>
                  </a:ext>
                </a:extLst>
              </p:cNvPr>
              <p:cNvSpPr/>
              <p:nvPr/>
            </p:nvSpPr>
            <p:spPr>
              <a:xfrm rot="11843040">
                <a:off x="1369941" y="2923779"/>
                <a:ext cx="2734815" cy="147081"/>
              </a:xfrm>
              <a:prstGeom prst="stripedRightArrow">
                <a:avLst>
                  <a:gd name="adj1" fmla="val 42474"/>
                  <a:gd name="adj2" fmla="val 96057"/>
                </a:avLst>
              </a:prstGeom>
              <a:solidFill>
                <a:srgbClr val="4473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latin typeface="Calibri"/>
                    <a:sym typeface="Calibri"/>
                  </a:defRPr>
                </a:pPr>
                <a:endParaRPr lang="en-CH" sz="2800" b="1" dirty="0">
                  <a:solidFill>
                    <a:prstClr val="white"/>
                  </a:solidFill>
                  <a:latin typeface="Calibri"/>
                  <a:sym typeface="Calibri"/>
                </a:endParaRPr>
              </a:p>
            </p:txBody>
          </p:sp>
          <p:sp>
            <p:nvSpPr>
              <p:cNvPr id="355" name="TextBox 354">
                <a:extLst>
                  <a:ext uri="{FF2B5EF4-FFF2-40B4-BE49-F238E27FC236}">
                    <a16:creationId xmlns:a16="http://schemas.microsoft.com/office/drawing/2014/main" id="{03398B40-7A2F-1E06-9A8A-DA97C6EAB70C}"/>
                  </a:ext>
                </a:extLst>
              </p:cNvPr>
              <p:cNvSpPr txBox="1"/>
              <p:nvPr/>
            </p:nvSpPr>
            <p:spPr>
              <a:xfrm rot="1040022">
                <a:off x="1935584" y="3055454"/>
                <a:ext cx="1566693" cy="307777"/>
              </a:xfrm>
              <a:prstGeom prst="rect">
                <a:avLst/>
              </a:prstGeom>
              <a:noFill/>
            </p:spPr>
            <p:txBody>
              <a:bodyPr wrap="square" lIns="0" tIns="0" rIns="0" bIns="0" rtlCol="0">
                <a:spAutoFit/>
              </a:bodyPr>
              <a:lstStyle/>
              <a:p>
                <a:pPr algn="ctr">
                  <a:defRPr>
                    <a:latin typeface="Calibri"/>
                    <a:sym typeface="Calibri"/>
                  </a:defRPr>
                </a:pPr>
                <a:r>
                  <a:rPr lang="en-US" sz="2000" b="1" dirty="0">
                    <a:solidFill>
                      <a:srgbClr val="4473C4"/>
                    </a:solidFill>
                    <a:latin typeface="Calibri"/>
                    <a:ea typeface="Calibri"/>
                    <a:cs typeface="Calibri"/>
                    <a:sym typeface="Calibri"/>
                  </a:rPr>
                  <a:t>Exact Match</a:t>
                </a:r>
              </a:p>
            </p:txBody>
          </p:sp>
        </p:grpSp>
      </p:grpSp>
      <p:sp>
        <p:nvSpPr>
          <p:cNvPr id="359" name="Rounded Rectangle 358">
            <a:extLst>
              <a:ext uri="{FF2B5EF4-FFF2-40B4-BE49-F238E27FC236}">
                <a16:creationId xmlns:a16="http://schemas.microsoft.com/office/drawing/2014/main" id="{04CF6796-C807-7030-DBFC-7E7CF745D07E}"/>
              </a:ext>
            </a:extLst>
          </p:cNvPr>
          <p:cNvSpPr/>
          <p:nvPr/>
        </p:nvSpPr>
        <p:spPr>
          <a:xfrm>
            <a:off x="6889488" y="4841246"/>
            <a:ext cx="2685209" cy="1771150"/>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Calibri"/>
              <a:ea typeface="Calibri"/>
              <a:cs typeface="Calibri"/>
              <a:sym typeface="Calibri"/>
            </a:endParaRPr>
          </a:p>
        </p:txBody>
      </p:sp>
      <p:sp>
        <p:nvSpPr>
          <p:cNvPr id="14" name="Rectangle 13">
            <a:extLst>
              <a:ext uri="{FF2B5EF4-FFF2-40B4-BE49-F238E27FC236}">
                <a16:creationId xmlns:a16="http://schemas.microsoft.com/office/drawing/2014/main" id="{E0A20FED-4C19-8D37-246F-85B2E4E6598B}"/>
              </a:ext>
            </a:extLst>
          </p:cNvPr>
          <p:cNvSpPr/>
          <p:nvPr/>
        </p:nvSpPr>
        <p:spPr>
          <a:xfrm>
            <a:off x="5605907" y="4057503"/>
            <a:ext cx="980189"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defRPr>
                <a:latin typeface="PT Mono"/>
                <a:sym typeface="PT Mono"/>
              </a:defRPr>
            </a:pPr>
            <a:r>
              <a:rPr lang="en-CH" sz="2000" b="1">
                <a:solidFill>
                  <a:srgbClr val="7030A0"/>
                </a:solidFill>
                <a:latin typeface="PT Mono"/>
                <a:sym typeface="PT Mono"/>
              </a:rPr>
              <a:t>AAA</a:t>
            </a:r>
            <a:r>
              <a:rPr lang="en-CH" sz="2000" b="1">
                <a:solidFill>
                  <a:srgbClr val="10813D"/>
                </a:solidFill>
                <a:latin typeface="PT Mono"/>
                <a:sym typeface="PT Mono"/>
              </a:rPr>
              <a:t>T</a:t>
            </a:r>
            <a:r>
              <a:rPr lang="en-CH" sz="2000" b="1">
                <a:solidFill>
                  <a:srgbClr val="4473C4"/>
                </a:solidFill>
                <a:latin typeface="PT Mono"/>
                <a:sym typeface="PT Mono"/>
              </a:rPr>
              <a:t>GG</a:t>
            </a:r>
            <a:endParaRPr lang="en-CH" sz="2000" b="1" dirty="0">
              <a:solidFill>
                <a:srgbClr val="F49314"/>
              </a:solidFill>
              <a:latin typeface="PT Mono"/>
              <a:sym typeface="PT Mono"/>
            </a:endParaRPr>
          </a:p>
        </p:txBody>
      </p:sp>
    </p:spTree>
    <p:extLst>
      <p:ext uri="{BB962C8B-B14F-4D97-AF65-F5344CB8AC3E}">
        <p14:creationId xmlns:p14="http://schemas.microsoft.com/office/powerpoint/2010/main" val="313411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8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395"/>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360"/>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39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9"/>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394"/>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89"/>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9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 grpId="0"/>
      <p:bldP spid="360" grpId="0" animBg="1"/>
      <p:bldP spid="43" grpId="0"/>
      <p:bldP spid="56" grpId="0"/>
      <p:bldP spid="35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0|0|1.5|1.8|2.9|4.8"/>
</p:tagLst>
</file>

<file path=ppt/tags/tag2.xml><?xml version="1.0" encoding="utf-8"?>
<p:tagLst xmlns:a="http://schemas.openxmlformats.org/drawingml/2006/main" xmlns:r="http://schemas.openxmlformats.org/officeDocument/2006/relationships" xmlns:p="http://schemas.openxmlformats.org/presentationml/2006/main">
  <p:tag name="TIMING" val="|0|0|0|1.5|1.8|2.9|4.8"/>
</p:tagLst>
</file>

<file path=ppt/tags/tag3.xml><?xml version="1.0" encoding="utf-8"?>
<p:tagLst xmlns:a="http://schemas.openxmlformats.org/drawingml/2006/main" xmlns:r="http://schemas.openxmlformats.org/officeDocument/2006/relationships" xmlns:p="http://schemas.openxmlformats.org/presentationml/2006/main">
  <p:tag name="TIMING" val="|3.4|-3.4|0|0|4.3|3.6"/>
</p:tagLst>
</file>

<file path=ppt/theme/theme1.xml><?xml version="1.0" encoding="utf-8"?>
<a:theme xmlns:a="http://schemas.openxmlformats.org/drawingml/2006/main" name="Custom Design">
  <a:themeElements>
    <a:clrScheme name="Custom 2">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473C3"/>
      </a:hlink>
      <a:folHlink>
        <a:srgbClr val="4473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F8D515D-6534-5443-AFA8-31F4784159B5}">
  <we:reference id="WA200010001" version="1.0.0.1" store="Omex" storeType="OMEX"/>
  <we:alternateReferences>
    <we:reference id="WA200010001" version="1.0.0.1" store="WA200010001" storeType="OMEX"/>
  </we:alternateReferences>
  <we:properties>
    <we:property name="claude.fileId" value="&quot;f7b8f343-73a9-4fe1-8500-2d1808681f0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95348</TotalTime>
  <Words>1763</Words>
  <Application>Microsoft Macintosh PowerPoint</Application>
  <PresentationFormat>Widescreen</PresentationFormat>
  <Paragraphs>538</Paragraphs>
  <Slides>43</Slides>
  <Notes>20</Notes>
  <HiddenSlides>0</HiddenSlides>
  <MMClips>2</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2" baseType="lpstr">
      <vt:lpstr>Aptos</vt:lpstr>
      <vt:lpstr>Arial</vt:lpstr>
      <vt:lpstr>Calibri</vt:lpstr>
      <vt:lpstr>Cambria Math</vt:lpstr>
      <vt:lpstr>Corbel</vt:lpstr>
      <vt:lpstr>Garamond</vt:lpstr>
      <vt:lpstr>PT Mono</vt:lpstr>
      <vt:lpstr>Custom Design</vt:lpstr>
      <vt:lpstr>Visio</vt:lpstr>
      <vt:lpstr>PowerPoint Presentation</vt:lpstr>
      <vt:lpstr>Agenda</vt:lpstr>
      <vt:lpstr>Recall: Analyzing Genomes Reveals Key Insights</vt:lpstr>
      <vt:lpstr>What is a Genome?</vt:lpstr>
      <vt:lpstr>DNA – The Code of Life</vt:lpstr>
      <vt:lpstr>Whole Genome Analysis is Critical</vt:lpstr>
      <vt:lpstr>The Central Dogma of Molecular Biology</vt:lpstr>
      <vt:lpstr>How Large Is a Human Genome?</vt:lpstr>
      <vt:lpstr>Constructing the Human Reference Genome</vt:lpstr>
      <vt:lpstr>Humanity’s Longest Puzzle Solving Challenge</vt:lpstr>
      <vt:lpstr>Genome Analysis in Real Life</vt:lpstr>
      <vt:lpstr>Genome Analysis Pipeline</vt:lpstr>
      <vt:lpstr>Sequencing Data Generation</vt:lpstr>
      <vt:lpstr>Recall: Generating the Entire Genomic Sequence</vt:lpstr>
      <vt:lpstr>Genomic Data: Giant Jigsaw Puzzle to Solve</vt:lpstr>
      <vt:lpstr>Solving the Puzzle: The Naïve Way</vt:lpstr>
      <vt:lpstr>Sequencing Technologies</vt:lpstr>
      <vt:lpstr>Different Raw Sequencing Data</vt:lpstr>
      <vt:lpstr>Sequencing using the Illumina Machines</vt:lpstr>
      <vt:lpstr>Sequencing using the Illumina Machines</vt:lpstr>
      <vt:lpstr>Different Raw Sequencing Data</vt:lpstr>
      <vt:lpstr>PacBio HiFi Sequencing</vt:lpstr>
      <vt:lpstr>Different Raw Sequencing Data</vt:lpstr>
      <vt:lpstr>Nanopore Sequencing</vt:lpstr>
      <vt:lpstr>Nanopore Sequencing: The Original Idea</vt:lpstr>
      <vt:lpstr>Recall: Generating Electrical Signals from DNA</vt:lpstr>
      <vt:lpstr>Recall: Benefits of Real-Time Analysis</vt:lpstr>
      <vt:lpstr>Recall: A Common Genome Analysis Pipeline</vt:lpstr>
      <vt:lpstr>Can We Survive Without Translation?</vt:lpstr>
      <vt:lpstr>Reference-to-Signal Conversion</vt:lpstr>
      <vt:lpstr>Processing Raw Nanopore Signals</vt:lpstr>
      <vt:lpstr>Recall: Noise in Raw Electrical Signals</vt:lpstr>
      <vt:lpstr>Source of Noise in Nanopore Sequencing</vt:lpstr>
      <vt:lpstr>Various Nanopore Chemistries</vt:lpstr>
      <vt:lpstr>Proteomics with Nanopores</vt:lpstr>
      <vt:lpstr>Recall: A Common Genome Analysis Pipeline</vt:lpstr>
      <vt:lpstr>Basecalling Overview</vt:lpstr>
      <vt:lpstr>CTC-CRF Decoding</vt:lpstr>
      <vt:lpstr>Questions?</vt:lpstr>
      <vt:lpstr>Genome Analysis Pipeline</vt:lpstr>
      <vt:lpstr>Next Lecture</vt:lpstr>
      <vt:lpstr>PowerPoint Presentation</vt:lpstr>
      <vt:lpstr>Solving the Puzzle: The Practical Way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Can Firtina</dc:creator>
  <cp:keywords/>
  <dc:description/>
  <cp:lastModifiedBy>Can Firtina</cp:lastModifiedBy>
  <cp:revision>2963</cp:revision>
  <cp:lastPrinted>2019-02-23T04:26:38Z</cp:lastPrinted>
  <dcterms:created xsi:type="dcterms:W3CDTF">2017-06-05T15:22:10Z</dcterms:created>
  <dcterms:modified xsi:type="dcterms:W3CDTF">2026-09-10T14:53:13Z</dcterms:modified>
  <cp:category/>
</cp:coreProperties>
</file>