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2.xml" ContentType="application/vnd.openxmlformats-officedocument.presentationml.tags+xml"/>
  <Override PartName="/ppt/notesSlides/notesSlide24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688" r:id="rId2"/>
  </p:sldMasterIdLst>
  <p:notesMasterIdLst>
    <p:notesMasterId r:id="rId58"/>
  </p:notesMasterIdLst>
  <p:handoutMasterIdLst>
    <p:handoutMasterId r:id="rId59"/>
  </p:handoutMasterIdLst>
  <p:sldIdLst>
    <p:sldId id="2147478325" r:id="rId3"/>
    <p:sldId id="2147478312" r:id="rId4"/>
    <p:sldId id="259" r:id="rId5"/>
    <p:sldId id="310" r:id="rId6"/>
    <p:sldId id="2147478273" r:id="rId7"/>
    <p:sldId id="2147478107" r:id="rId8"/>
    <p:sldId id="2147478177" r:id="rId9"/>
    <p:sldId id="2147478178" r:id="rId10"/>
    <p:sldId id="266" r:id="rId11"/>
    <p:sldId id="287" r:id="rId12"/>
    <p:sldId id="2147478175" r:id="rId13"/>
    <p:sldId id="2147478173" r:id="rId14"/>
    <p:sldId id="2147478329" r:id="rId15"/>
    <p:sldId id="2147478179" r:id="rId16"/>
    <p:sldId id="7347" r:id="rId17"/>
    <p:sldId id="2147478319" r:id="rId18"/>
    <p:sldId id="2147478331" r:id="rId19"/>
    <p:sldId id="4723" r:id="rId20"/>
    <p:sldId id="4724" r:id="rId21"/>
    <p:sldId id="2146847649" r:id="rId22"/>
    <p:sldId id="2147478332" r:id="rId23"/>
    <p:sldId id="2147478341" r:id="rId24"/>
    <p:sldId id="2147478180" r:id="rId25"/>
    <p:sldId id="2147478052" r:id="rId26"/>
    <p:sldId id="2147478181" r:id="rId27"/>
    <p:sldId id="2147478137" r:id="rId28"/>
    <p:sldId id="2147478182" r:id="rId29"/>
    <p:sldId id="2147478185" r:id="rId30"/>
    <p:sldId id="302" r:id="rId31"/>
    <p:sldId id="2147478054" r:id="rId32"/>
    <p:sldId id="4729" r:id="rId33"/>
    <p:sldId id="2147478335" r:id="rId34"/>
    <p:sldId id="2147478016" r:id="rId35"/>
    <p:sldId id="4734" r:id="rId36"/>
    <p:sldId id="4735" r:id="rId37"/>
    <p:sldId id="2147478336" r:id="rId38"/>
    <p:sldId id="2147478342" r:id="rId39"/>
    <p:sldId id="2147478343" r:id="rId40"/>
    <p:sldId id="2147478183" r:id="rId41"/>
    <p:sldId id="4737" r:id="rId42"/>
    <p:sldId id="2147478056" r:id="rId43"/>
    <p:sldId id="2147478057" r:id="rId44"/>
    <p:sldId id="2147478184" r:id="rId45"/>
    <p:sldId id="285" r:id="rId46"/>
    <p:sldId id="2147478080" r:id="rId47"/>
    <p:sldId id="2147470546" r:id="rId48"/>
    <p:sldId id="2147470585" r:id="rId49"/>
    <p:sldId id="2147478337" r:id="rId50"/>
    <p:sldId id="2147478338" r:id="rId51"/>
    <p:sldId id="2147478339" r:id="rId52"/>
    <p:sldId id="2147478340" r:id="rId53"/>
    <p:sldId id="2147478190" r:id="rId54"/>
    <p:sldId id="2147478106" r:id="rId55"/>
    <p:sldId id="2147478303" r:id="rId56"/>
    <p:sldId id="2147478330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064764B-08C9-6A47-97CF-D3AB16888F3A}">
          <p14:sldIdLst>
            <p14:sldId id="2147478325"/>
            <p14:sldId id="2147478312"/>
            <p14:sldId id="259"/>
            <p14:sldId id="310"/>
            <p14:sldId id="2147478273"/>
            <p14:sldId id="2147478107"/>
            <p14:sldId id="2147478177"/>
            <p14:sldId id="2147478178"/>
            <p14:sldId id="266"/>
            <p14:sldId id="287"/>
            <p14:sldId id="2147478175"/>
            <p14:sldId id="2147478173"/>
            <p14:sldId id="2147478329"/>
            <p14:sldId id="2147478179"/>
            <p14:sldId id="7347"/>
            <p14:sldId id="2147478319"/>
            <p14:sldId id="2147478331"/>
            <p14:sldId id="4723"/>
            <p14:sldId id="4724"/>
            <p14:sldId id="2146847649"/>
            <p14:sldId id="2147478332"/>
            <p14:sldId id="2147478341"/>
            <p14:sldId id="2147478180"/>
            <p14:sldId id="2147478052"/>
            <p14:sldId id="2147478181"/>
            <p14:sldId id="2147478137"/>
            <p14:sldId id="2147478182"/>
            <p14:sldId id="2147478185"/>
            <p14:sldId id="302"/>
            <p14:sldId id="2147478054"/>
            <p14:sldId id="4729"/>
            <p14:sldId id="2147478335"/>
            <p14:sldId id="2147478016"/>
            <p14:sldId id="4734"/>
            <p14:sldId id="4735"/>
            <p14:sldId id="2147478336"/>
            <p14:sldId id="2147478342"/>
            <p14:sldId id="2147478343"/>
            <p14:sldId id="2147478183"/>
            <p14:sldId id="4737"/>
            <p14:sldId id="2147478056"/>
            <p14:sldId id="2147478057"/>
            <p14:sldId id="2147478184"/>
            <p14:sldId id="285"/>
            <p14:sldId id="2147478080"/>
            <p14:sldId id="2147470546"/>
            <p14:sldId id="2147470585"/>
            <p14:sldId id="2147478337"/>
            <p14:sldId id="2147478338"/>
            <p14:sldId id="2147478339"/>
            <p14:sldId id="2147478340"/>
            <p14:sldId id="2147478190"/>
            <p14:sldId id="2147478106"/>
            <p14:sldId id="2147478303"/>
            <p14:sldId id="214747833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9C2706-7B56-0DA1-D36B-5058A166FD8E}" name="Yaglikci  Abdullah Giray" initials="YAG" userId="S::yaglikca@ethz.ch::9d4a6345-5013-481a-aed7-5910ce0bef1f" providerId="AD"/>
  <p188:author id="{25D29E55-6E1B-8098-0CC8-6F8A5879E72E}" name="lois.orosa.nogueira@gmail.com" initials="lo" userId="S::urn:spo:guest#lois.orosa.nogueira@gmail.com::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crosoft Office User" initials="Office" lastIdx="1" clrIdx="0"/>
  <p:cmAuthor id="2" name="Microsoft Office User" initials="Office [2]" lastIdx="1" clrIdx="1"/>
  <p:cmAuthor id="3" name="Microsoft Office User" initials="Office [3]" lastIdx="1" clrIdx="2"/>
  <p:cmAuthor id="4" name="ggqd_e6b7e@idethz.onmicrosoft.com" initials="g" lastIdx="3" clrIdx="3">
    <p:extLst>
      <p:ext uri="{19B8F6BF-5375-455C-9EA6-DF929625EA0E}">
        <p15:presenceInfo xmlns:p15="http://schemas.microsoft.com/office/powerpoint/2012/main" userId="S::ggqd_e6b7e@ethz.ch::93ad1454-b441-4862-aa2c-ecbd07735b47" providerId="AD"/>
      </p:ext>
    </p:extLst>
  </p:cmAuthor>
  <p:cmAuthor id="5" name="Patel  Minesh Hamenbhai" initials="PH" lastIdx="2" clrIdx="4">
    <p:extLst>
      <p:ext uri="{19B8F6BF-5375-455C-9EA6-DF929625EA0E}">
        <p15:presenceInfo xmlns:p15="http://schemas.microsoft.com/office/powerpoint/2012/main" userId="S::mpatel@ethz.ch::6a2c18ab-280a-4d17-9acd-93b2f4ff5d5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600"/>
    <a:srgbClr val="C00700"/>
    <a:srgbClr val="FBE6D8"/>
    <a:srgbClr val="7A62E7"/>
    <a:srgbClr val="11813C"/>
    <a:srgbClr val="F59312"/>
    <a:srgbClr val="4473C4"/>
    <a:srgbClr val="7F7F7F"/>
    <a:srgbClr val="000000"/>
    <a:srgbClr val="BF0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AF606853-7671-496A-8E4F-DF71F8EC918B}" styleName="Dark Style 1 - Accent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82"/>
    <p:restoredTop sz="80211"/>
  </p:normalViewPr>
  <p:slideViewPr>
    <p:cSldViewPr snapToGrid="0" snapToObjects="1">
      <p:cViewPr varScale="1">
        <p:scale>
          <a:sx n="203" d="100"/>
          <a:sy n="203" d="100"/>
        </p:scale>
        <p:origin x="2968" y="17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4576"/>
    </p:cViewPr>
  </p:outlineViewPr>
  <p:notesTextViewPr>
    <p:cViewPr>
      <p:scale>
        <a:sx n="120" d="100"/>
        <a:sy n="120" d="100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 snapToObjects="1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presProps" Target="presProps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handoutMaster" Target="handoutMasters/handoutMaster1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commentAuthors" Target="commentAuthors.xml"/><Relationship Id="rId65" Type="http://schemas.microsoft.com/office/2018/10/relationships/authors" Target="author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nst\Dropbox\SAFARI\Genomics\MARS\motivation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nst\Dropbox\SAFARI\Genomics\MARS\motivation.xlsx" TargetMode="Externa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420592272290956E-2"/>
          <c:y val="0.17756881631869167"/>
          <c:w val="0.86856676329954408"/>
          <c:h val="0.65836648113745289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'new (4)'!$J$31</c:f>
              <c:strCache>
                <c:ptCount val="1"/>
                <c:pt idx="0">
                  <c:v>I/O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3F8-434C-8B39-0DB34235D36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F8-434C-8B39-0DB34235D36D}"/>
                </c:ext>
              </c:extLst>
            </c:dLbl>
            <c:dLbl>
              <c:idx val="2"/>
              <c:layout>
                <c:manualLayout>
                  <c:x val="-2.8442748330948175E-3"/>
                  <c:y val="-5.959028162273259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14.3%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2-93F8-434C-8B39-0DB34235D36D}"/>
                </c:ext>
              </c:extLst>
            </c:dLbl>
            <c:dLbl>
              <c:idx val="3"/>
              <c:layout>
                <c:manualLayout>
                  <c:x val="0"/>
                  <c:y val="-5.9590281622732555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24.4%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3-93F8-434C-8B39-0DB34235D36D}"/>
                </c:ext>
              </c:extLst>
            </c:dLbl>
            <c:dLbl>
              <c:idx val="4"/>
              <c:layout>
                <c:manualLayout>
                  <c:x val="-2.6072218114880667E-17"/>
                  <c:y val="-6.703906682557410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75000"/>
                          </a:schemeClr>
                        </a:solidFill>
                      </a:rPr>
                      <a:t>40.8%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(4)'!$K$31:$O$31</c:f>
              <c:numCache>
                <c:formatCode>General</c:formatCode>
                <c:ptCount val="5"/>
                <c:pt idx="0">
                  <c:v>0.44693027727518025</c:v>
                </c:pt>
                <c:pt idx="1">
                  <c:v>2.8113404315611632</c:v>
                </c:pt>
                <c:pt idx="2">
                  <c:v>14.298278088312122</c:v>
                </c:pt>
                <c:pt idx="3">
                  <c:v>24.422757753612341</c:v>
                </c:pt>
                <c:pt idx="4">
                  <c:v>40.848737561079567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3F8-434C-8B39-0DB34235D36D}"/>
            </c:ext>
          </c:extLst>
        </c:ser>
        <c:ser>
          <c:idx val="1"/>
          <c:order val="1"/>
          <c:tx>
            <c:strRef>
              <c:f>'new (4)'!$J$32</c:f>
              <c:strCache>
                <c:ptCount val="1"/>
                <c:pt idx="0">
                  <c:v>Event detection</c:v>
                </c:pt>
              </c:strCache>
            </c:strRef>
          </c:tx>
          <c:spPr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3F8-434C-8B39-0DB34235D36D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3F8-434C-8B39-0DB34235D36D}"/>
                </c:ext>
              </c:extLst>
            </c:dLbl>
            <c:dLbl>
              <c:idx val="2"/>
              <c:layout>
                <c:manualLayout>
                  <c:x val="0"/>
                  <c:y val="-5.959028162273252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6.9%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8-93F8-434C-8B39-0DB34235D36D}"/>
                </c:ext>
              </c:extLst>
            </c:dLbl>
            <c:dLbl>
              <c:idx val="3"/>
              <c:layout>
                <c:manualLayout>
                  <c:x val="0"/>
                  <c:y val="-6.7039066825574117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15.2%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9-93F8-434C-8B39-0DB34235D36D}"/>
                </c:ext>
              </c:extLst>
            </c:dLbl>
            <c:dLbl>
              <c:idx val="4"/>
              <c:layout>
                <c:manualLayout>
                  <c:x val="-5.2144436229761334E-17"/>
                  <c:y val="-6.703906682557410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</a:rPr>
                      <a:t>20.5%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A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(4)'!$K$32:$O$32</c:f>
              <c:numCache>
                <c:formatCode>General</c:formatCode>
                <c:ptCount val="5"/>
                <c:pt idx="0">
                  <c:v>0.32218529550827113</c:v>
                </c:pt>
                <c:pt idx="1">
                  <c:v>0.78842217563754868</c:v>
                </c:pt>
                <c:pt idx="2">
                  <c:v>6.8819060930969149</c:v>
                </c:pt>
                <c:pt idx="3">
                  <c:v>15.212859697139885</c:v>
                </c:pt>
                <c:pt idx="4">
                  <c:v>20.480781143507496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3F8-434C-8B39-0DB34235D36D}"/>
            </c:ext>
          </c:extLst>
        </c:ser>
        <c:ser>
          <c:idx val="3"/>
          <c:order val="3"/>
          <c:tx>
            <c:strRef>
              <c:f>'new (4)'!$J$34</c:f>
              <c:strCache>
                <c:ptCount val="1"/>
                <c:pt idx="0">
                  <c:v>Seeding</c:v>
                </c:pt>
              </c:strCache>
            </c:strRef>
          </c:tx>
          <c:spPr>
            <a:solidFill>
              <a:srgbClr val="990000"/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4.2664122496422249E-2"/>
                  <c:y val="-5.8151551693396274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5.1%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C-93F8-434C-8B39-0DB34235D36D}"/>
                </c:ext>
              </c:extLst>
            </c:dLbl>
            <c:dLbl>
              <c:idx val="1"/>
              <c:layout>
                <c:manualLayout>
                  <c:x val="3.413129799713778E-2"/>
                  <c:y val="-5.9010214806542734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9.3%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D-93F8-434C-8B39-0DB34235D36D}"/>
                </c:ext>
              </c:extLst>
            </c:dLbl>
            <c:dLbl>
              <c:idx val="2"/>
              <c:layout>
                <c:manualLayout>
                  <c:x val="2.8427967060162013E-2"/>
                  <c:y val="-6.5600336896237829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8%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E-93F8-434C-8B39-0DB34235D36D}"/>
                </c:ext>
              </c:extLst>
            </c:dLbl>
            <c:dLbl>
              <c:idx val="3"/>
              <c:layout>
                <c:manualLayout>
                  <c:x val="3.1285231494856736E-2"/>
                  <c:y val="-5.8151551693396301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5%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F-93F8-434C-8B39-0DB34235D36D}"/>
                </c:ext>
              </c:extLst>
            </c:dLbl>
            <c:dLbl>
              <c:idx val="4"/>
              <c:layout>
                <c:manualLayout>
                  <c:x val="3.4131297997137808E-2"/>
                  <c:y val="-8.966401873105545E-2"/>
                </c:manualLayout>
              </c:layout>
              <c:tx>
                <c:rich>
                  <a:bodyPr/>
                  <a:lstStyle/>
                  <a:p>
                    <a:r>
                      <a:rPr lang="en-US">
                        <a:solidFill>
                          <a:srgbClr val="C00A00"/>
                        </a:solidFill>
                      </a:rPr>
                      <a:t>4.3%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0-93F8-434C-8B39-0DB34235D36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6576" tIns="18288" rIns="36576" bIns="18288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rgbClr val="C00A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borderCallout1">
                    <a:avLst/>
                  </a:prstGeom>
                  <a:noFill/>
                  <a:ln>
                    <a:noFill/>
                  </a:ln>
                </c15:spPr>
                <c15:showLeaderLines val="0"/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(4)'!$K$34:$O$34</c:f>
              <c:numCache>
                <c:formatCode>General</c:formatCode>
                <c:ptCount val="5"/>
                <c:pt idx="0">
                  <c:v>4.3276942193703549</c:v>
                </c:pt>
                <c:pt idx="1">
                  <c:v>5.0720879029758494</c:v>
                </c:pt>
                <c:pt idx="2">
                  <c:v>8.0837837208911463</c:v>
                </c:pt>
                <c:pt idx="3">
                  <c:v>9.3213069292464432</c:v>
                </c:pt>
                <c:pt idx="4">
                  <c:v>5.1414885455988273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3F8-434C-8B39-0DB34235D36D}"/>
            </c:ext>
          </c:extLst>
        </c:ser>
        <c:ser>
          <c:idx val="4"/>
          <c:order val="4"/>
          <c:tx>
            <c:strRef>
              <c:f>'new (4)'!$J$35</c:f>
              <c:strCache>
                <c:ptCount val="1"/>
                <c:pt idx="0">
                  <c:v>Chaining</c:v>
                </c:pt>
              </c:strCache>
            </c:strRef>
          </c:tx>
          <c:spPr>
            <a:solidFill>
              <a:schemeClr val="tx2">
                <a:lumMod val="20000"/>
                <a:lumOff val="80000"/>
              </a:schemeClr>
            </a:solidFill>
            <a:ln w="6350">
              <a:solidFill>
                <a:schemeClr val="tx1">
                  <a:lumMod val="65000"/>
                  <a:lumOff val="35000"/>
                </a:schemeClr>
              </a:solidFill>
            </a:ln>
            <a:effectLst/>
          </c:spPr>
          <c:invertIfNegative val="0"/>
          <c:dLbls>
            <c:dLbl>
              <c:idx val="0"/>
              <c:layout>
                <c:manualLayout>
                  <c:x val="0.10239389399141342"/>
                  <c:y val="-5.959028162273252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94.9%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2-93F8-434C-8B39-0DB34235D36D}"/>
                </c:ext>
              </c:extLst>
            </c:dLbl>
            <c:dLbl>
              <c:idx val="1"/>
              <c:layout>
                <c:manualLayout>
                  <c:x val="0.12514809265617186"/>
                  <c:y val="-6.703906682557409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91.3%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3-93F8-434C-8B39-0DB34235D36D}"/>
                </c:ext>
              </c:extLst>
            </c:dLbl>
            <c:dLbl>
              <c:idx val="2"/>
              <c:layout>
                <c:manualLayout>
                  <c:x val="8.8172519825939336E-2"/>
                  <c:y val="-7.4487852028415721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70.6%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4-93F8-434C-8B39-0DB34235D36D}"/>
                </c:ext>
              </c:extLst>
            </c:dLbl>
            <c:dLbl>
              <c:idx val="3"/>
              <c:layout>
                <c:manualLayout>
                  <c:x val="5.6885496661896351E-2"/>
                  <c:y val="-7.448785202841568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50.7%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5-93F8-434C-8B39-0DB34235D36D}"/>
                </c:ext>
              </c:extLst>
            </c:dLbl>
            <c:dLbl>
              <c:idx val="4"/>
              <c:layout>
                <c:manualLayout>
                  <c:x val="1.4221374165474088E-2"/>
                  <c:y val="-5.9590281622732534E-2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33.1%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16-93F8-434C-8B39-0DB34235D36D}"/>
                </c:ext>
              </c:extLst>
            </c:dLbl>
            <c:numFmt formatCode="#,###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'new (4)'!$K$30:$O$30</c:f>
              <c:strCache>
                <c:ptCount val="5"/>
                <c:pt idx="0">
                  <c:v>D5</c:v>
                </c:pt>
                <c:pt idx="1">
                  <c:v>D4</c:v>
                </c:pt>
                <c:pt idx="2">
                  <c:v>D3</c:v>
                </c:pt>
                <c:pt idx="3">
                  <c:v>D2</c:v>
                </c:pt>
                <c:pt idx="4">
                  <c:v>D1</c:v>
                </c:pt>
              </c:strCache>
            </c:strRef>
          </c:cat>
          <c:val>
            <c:numRef>
              <c:f>'new (4)'!$K$35:$O$35</c:f>
              <c:numCache>
                <c:formatCode>General</c:formatCode>
                <c:ptCount val="5"/>
                <c:pt idx="0">
                  <c:v>94.897576269677273</c:v>
                </c:pt>
                <c:pt idx="1">
                  <c:v>91.311972681943146</c:v>
                </c:pt>
                <c:pt idx="2">
                  <c:v>70.581311048762402</c:v>
                </c:pt>
                <c:pt idx="3">
                  <c:v>50.735973423484445</c:v>
                </c:pt>
                <c:pt idx="4">
                  <c:v>33.108235081746415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93F8-434C-8B39-0DB34235D3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653583456"/>
        <c:axId val="653580576"/>
        <c:extLst>
          <c:ext xmlns:c15="http://schemas.microsoft.com/office/drawing/2012/chart" uri="{02D57815-91ED-43cb-92C2-25804820EDAC}">
            <c15:filteredBar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'new (4)'!$J$33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bg1">
                      <a:lumMod val="75000"/>
                    </a:schemeClr>
                  </a:solidFill>
                  <a:ln w="6350">
                    <a:solidFill>
                      <a:schemeClr val="tx1">
                        <a:lumMod val="65000"/>
                        <a:lumOff val="35000"/>
                      </a:schemeClr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'new (4)'!$K$30:$O$30</c15:sqref>
                        </c15:formulaRef>
                      </c:ext>
                    </c:extLst>
                    <c:strCache>
                      <c:ptCount val="5"/>
                      <c:pt idx="0">
                        <c:v>D5</c:v>
                      </c:pt>
                      <c:pt idx="1">
                        <c:v>D4</c:v>
                      </c:pt>
                      <c:pt idx="2">
                        <c:v>D3</c:v>
                      </c:pt>
                      <c:pt idx="3">
                        <c:v>D2</c:v>
                      </c:pt>
                      <c:pt idx="4">
                        <c:v>D1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'new (4)'!$K$33:$O$33</c15:sqref>
                        </c15:formulaRef>
                      </c:ext>
                    </c:extLst>
                    <c:numCache>
                      <c:formatCode>General</c:formatCode>
                      <c:ptCount val="5"/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18-93F8-434C-8B39-0DB34235D36D}"/>
                  </c:ext>
                </c:extLst>
              </c15:ser>
            </c15:filteredBarSeries>
          </c:ext>
        </c:extLst>
      </c:barChart>
      <c:catAx>
        <c:axId val="65358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580576"/>
        <c:crosses val="autoZero"/>
        <c:auto val="1"/>
        <c:lblAlgn val="ctr"/>
        <c:lblOffset val="100"/>
        <c:noMultiLvlLbl val="0"/>
      </c:catAx>
      <c:valAx>
        <c:axId val="65358057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358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5046840951286755"/>
          <c:y val="3.9883259353797415E-4"/>
          <c:w val="0.68768585768323731"/>
          <c:h val="0.135578551195294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8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2672396644610817"/>
          <c:y val="6.0450995204483514E-2"/>
          <c:w val="0.82914276785880214"/>
          <c:h val="0.701190370681678"/>
        </c:manualLayout>
      </c:layout>
      <c:scatterChart>
        <c:scatterStyle val="lineMarker"/>
        <c:varyColors val="0"/>
        <c:ser>
          <c:idx val="0"/>
          <c:order val="0"/>
          <c:tx>
            <c:v>D1</c:v>
          </c:tx>
          <c:spPr>
            <a:ln w="19050" cap="rnd">
              <a:solidFill>
                <a:srgbClr val="008080"/>
              </a:solidFill>
              <a:round/>
            </a:ln>
            <a:effectLst/>
          </c:spPr>
          <c:marker>
            <c:symbol val="triangle"/>
            <c:size val="5"/>
            <c:spPr>
              <a:solidFill>
                <a:srgbClr val="006666"/>
              </a:solidFill>
              <a:ln w="28575">
                <a:solidFill>
                  <a:srgbClr val="006666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(2)'!$AS$7:$AS$17</c:f>
              <c:numCache>
                <c:formatCode>General</c:formatCode>
                <c:ptCount val="11"/>
                <c:pt idx="0">
                  <c:v>40.848737561079567</c:v>
                </c:pt>
                <c:pt idx="1">
                  <c:v>42.473330722757893</c:v>
                </c:pt>
                <c:pt idx="2">
                  <c:v>44.232499308904217</c:v>
                </c:pt>
                <c:pt idx="3">
                  <c:v>46.143687435774503</c:v>
                </c:pt>
                <c:pt idx="4">
                  <c:v>48.227490255066719</c:v>
                </c:pt>
                <c:pt idx="5">
                  <c:v>50.50839909165731</c:v>
                </c:pt>
                <c:pt idx="6">
                  <c:v>53.01576852488958</c:v>
                </c:pt>
                <c:pt idx="7">
                  <c:v>55.785086567118157</c:v>
                </c:pt>
                <c:pt idx="8">
                  <c:v>58.859664875309569</c:v>
                </c:pt>
                <c:pt idx="9">
                  <c:v>62.292920497966101</c:v>
                </c:pt>
                <c:pt idx="10">
                  <c:v>66.15150560502768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81B-431A-B258-3C2EE5D92C27}"/>
            </c:ext>
          </c:extLst>
        </c:ser>
        <c:ser>
          <c:idx val="1"/>
          <c:order val="1"/>
          <c:tx>
            <c:v>D2</c:v>
          </c:tx>
          <c:spPr>
            <a:ln w="19050" cap="rnd">
              <a:solidFill>
                <a:srgbClr val="002060"/>
              </a:solidFill>
              <a:round/>
            </a:ln>
            <a:effectLst/>
          </c:spPr>
          <c:marker>
            <c:symbol val="square"/>
            <c:size val="5"/>
            <c:spPr>
              <a:solidFill>
                <a:srgbClr val="002060"/>
              </a:solidFill>
              <a:ln w="15875">
                <a:solidFill>
                  <a:srgbClr val="00206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(2)'!$AT$7:$AT$17</c:f>
              <c:numCache>
                <c:formatCode>General</c:formatCode>
                <c:ptCount val="11"/>
                <c:pt idx="0">
                  <c:v>24.422757753612341</c:v>
                </c:pt>
                <c:pt idx="1">
                  <c:v>25.983240513610699</c:v>
                </c:pt>
                <c:pt idx="2">
                  <c:v>27.756747256999354</c:v>
                </c:pt>
                <c:pt idx="3">
                  <c:v>29.790093798602868</c:v>
                </c:pt>
                <c:pt idx="4">
                  <c:v>32.144898471189549</c:v>
                </c:pt>
                <c:pt idx="5">
                  <c:v>34.90393471724834</c:v>
                </c:pt>
                <c:pt idx="6">
                  <c:v>38.181062346758623</c:v>
                </c:pt>
                <c:pt idx="7">
                  <c:v>42.137333177181105</c:v>
                </c:pt>
                <c:pt idx="8">
                  <c:v>47.008267220449213</c:v>
                </c:pt>
                <c:pt idx="9">
                  <c:v>53.152519802952135</c:v>
                </c:pt>
                <c:pt idx="10">
                  <c:v>61.144453689097858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81B-431A-B258-3C2EE5D92C27}"/>
            </c:ext>
          </c:extLst>
        </c:ser>
        <c:ser>
          <c:idx val="2"/>
          <c:order val="2"/>
          <c:tx>
            <c:v>D3</c:v>
          </c:tx>
          <c:spPr>
            <a:ln w="19050" cap="rnd">
              <a:solidFill>
                <a:srgbClr val="990000"/>
              </a:solidFill>
              <a:prstDash val="dash"/>
              <a:round/>
            </a:ln>
            <a:effectLst/>
          </c:spPr>
          <c:marker>
            <c:symbol val="circle"/>
            <c:size val="5"/>
            <c:spPr>
              <a:solidFill>
                <a:srgbClr val="990000"/>
              </a:solidFill>
              <a:ln w="19050">
                <a:solidFill>
                  <a:srgbClr val="99000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(2)'!$AU$7:$AU$17</c:f>
              <c:numCache>
                <c:formatCode>General</c:formatCode>
                <c:ptCount val="11"/>
                <c:pt idx="0">
                  <c:v>14.298278088312122</c:v>
                </c:pt>
                <c:pt idx="1">
                  <c:v>15.51908866921454</c:v>
                </c:pt>
                <c:pt idx="2">
                  <c:v>16.967829997962262</c:v>
                </c:pt>
                <c:pt idx="3">
                  <c:v>18.714908160454723</c:v>
                </c:pt>
                <c:pt idx="4">
                  <c:v>20.863054829792567</c:v>
                </c:pt>
                <c:pt idx="5">
                  <c:v>23.568284923728694</c:v>
                </c:pt>
                <c:pt idx="6">
                  <c:v>27.079588428725604</c:v>
                </c:pt>
                <c:pt idx="7">
                  <c:v>31.820314452176735</c:v>
                </c:pt>
                <c:pt idx="8">
                  <c:v>38.573182618024575</c:v>
                </c:pt>
                <c:pt idx="9">
                  <c:v>48.964333514745604</c:v>
                </c:pt>
                <c:pt idx="10">
                  <c:v>67.018240208794126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81B-431A-B258-3C2EE5D92C27}"/>
            </c:ext>
          </c:extLst>
        </c:ser>
        <c:ser>
          <c:idx val="3"/>
          <c:order val="3"/>
          <c:tx>
            <c:v>D4</c:v>
          </c:tx>
          <c:spPr>
            <a:ln w="19050" cap="rnd">
              <a:solidFill>
                <a:srgbClr val="004C4C"/>
              </a:solidFill>
              <a:prstDash val="dash"/>
              <a:round/>
            </a:ln>
            <a:effectLst/>
          </c:spPr>
          <c:marker>
            <c:symbol val="x"/>
            <c:size val="6"/>
            <c:spPr>
              <a:noFill/>
              <a:ln w="28575">
                <a:solidFill>
                  <a:schemeClr val="accent1">
                    <a:lumMod val="50000"/>
                  </a:schemeClr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(2)'!$AV$7:$AV$17</c:f>
              <c:numCache>
                <c:formatCode>General</c:formatCode>
                <c:ptCount val="11"/>
                <c:pt idx="0">
                  <c:v>2.8113404315611632</c:v>
                </c:pt>
                <c:pt idx="1">
                  <c:v>3.1112116430581893</c:v>
                </c:pt>
                <c:pt idx="2">
                  <c:v>3.4826925265084299</c:v>
                </c:pt>
                <c:pt idx="3">
                  <c:v>3.9549118100989213</c:v>
                </c:pt>
                <c:pt idx="4">
                  <c:v>4.5752746138613993</c:v>
                </c:pt>
                <c:pt idx="5">
                  <c:v>5.426463239982902</c:v>
                </c:pt>
                <c:pt idx="6">
                  <c:v>6.6667524828054265</c:v>
                </c:pt>
                <c:pt idx="7">
                  <c:v>8.6419932144598857</c:v>
                </c:pt>
                <c:pt idx="8">
                  <c:v>12.280482875216855</c:v>
                </c:pt>
                <c:pt idx="9">
                  <c:v>21.210707365116861</c:v>
                </c:pt>
                <c:pt idx="10">
                  <c:v>77.748547027604616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981B-431A-B258-3C2EE5D92C27}"/>
            </c:ext>
          </c:extLst>
        </c:ser>
        <c:ser>
          <c:idx val="4"/>
          <c:order val="4"/>
          <c:tx>
            <c:v>D5</c:v>
          </c:tx>
          <c:spPr>
            <a:ln w="19050" cap="rnd">
              <a:solidFill>
                <a:srgbClr val="990000"/>
              </a:solidFill>
              <a:round/>
            </a:ln>
            <a:effectLst/>
          </c:spPr>
          <c:marker>
            <c:symbol val="diamond"/>
            <c:size val="6"/>
            <c:spPr>
              <a:solidFill>
                <a:srgbClr val="860000"/>
              </a:solidFill>
              <a:ln w="9525">
                <a:solidFill>
                  <a:srgbClr val="860000"/>
                </a:solidFill>
              </a:ln>
              <a:effectLst/>
            </c:spPr>
          </c:marker>
          <c:xVal>
            <c:numRef>
              <c:f>'new (2)'!$AR$7:$AR$17</c:f>
              <c:numCache>
                <c:formatCode>General</c:formatCode>
                <c:ptCount val="11"/>
                <c:pt idx="0">
                  <c:v>0</c:v>
                </c:pt>
                <c:pt idx="1">
                  <c:v>10</c:v>
                </c:pt>
                <c:pt idx="2">
                  <c:v>20</c:v>
                </c:pt>
                <c:pt idx="3">
                  <c:v>30</c:v>
                </c:pt>
                <c:pt idx="4">
                  <c:v>40</c:v>
                </c:pt>
                <c:pt idx="5">
                  <c:v>50</c:v>
                </c:pt>
                <c:pt idx="6">
                  <c:v>60</c:v>
                </c:pt>
                <c:pt idx="7">
                  <c:v>70</c:v>
                </c:pt>
                <c:pt idx="8">
                  <c:v>80</c:v>
                </c:pt>
                <c:pt idx="9">
                  <c:v>90</c:v>
                </c:pt>
                <c:pt idx="10">
                  <c:v>100</c:v>
                </c:pt>
              </c:numCache>
            </c:numRef>
          </c:xVal>
          <c:yVal>
            <c:numRef>
              <c:f>'new (2)'!$AW$7:$AW$17</c:f>
              <c:numCache>
                <c:formatCode>General</c:formatCode>
                <c:ptCount val="11"/>
                <c:pt idx="0">
                  <c:v>0.44693027727518025</c:v>
                </c:pt>
                <c:pt idx="1">
                  <c:v>0.49616209539739997</c:v>
                </c:pt>
                <c:pt idx="2">
                  <c:v>0.55758290676229694</c:v>
                </c:pt>
                <c:pt idx="3">
                  <c:v>0.63635894160047346</c:v>
                </c:pt>
                <c:pt idx="4">
                  <c:v>0.74105634068259918</c:v>
                </c:pt>
                <c:pt idx="5">
                  <c:v>0.8869887906305064</c:v>
                </c:pt>
                <c:pt idx="6">
                  <c:v>1.1044904727310929</c:v>
                </c:pt>
                <c:pt idx="7">
                  <c:v>1.4633152097907589</c:v>
                </c:pt>
                <c:pt idx="8">
                  <c:v>2.1674828686624412</c:v>
                </c:pt>
                <c:pt idx="9">
                  <c:v>4.1779897002035549</c:v>
                </c:pt>
                <c:pt idx="10">
                  <c:v>57.688549837755609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981B-431A-B258-3C2EE5D92C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685924400"/>
        <c:axId val="685930640"/>
      </c:scatterChart>
      <c:valAx>
        <c:axId val="685924400"/>
        <c:scaling>
          <c:orientation val="minMax"/>
          <c:max val="105"/>
          <c:min val="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Dot"/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Latency reduction of seeding and chaining %</a:t>
                </a:r>
                <a:r>
                  <a:rPr lang="en-US" sz="1400" b="1" baseline="0" dirty="0"/>
                  <a:t> </a:t>
                </a:r>
                <a:endParaRPr lang="en-US" sz="1400" b="1" dirty="0"/>
              </a:p>
            </c:rich>
          </c:tx>
          <c:layout>
            <c:manualLayout>
              <c:xMode val="edge"/>
              <c:yMode val="edge"/>
              <c:x val="0.22016798971935411"/>
              <c:y val="0.87507778721230634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930640"/>
        <c:crosses val="autoZero"/>
        <c:crossBetween val="midCat"/>
        <c:majorUnit val="10"/>
      </c:valAx>
      <c:valAx>
        <c:axId val="68593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prstDash val="dash"/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sz="1400" b="1" dirty="0"/>
                  <a:t>I/O % of</a:t>
                </a:r>
                <a:r>
                  <a:rPr lang="en-US" sz="1400" b="1" baseline="0" dirty="0"/>
                  <a:t> total exec. time</a:t>
                </a:r>
                <a:endParaRPr lang="en-US" sz="1400" b="1" dirty="0"/>
              </a:p>
            </c:rich>
          </c:tx>
          <c:layout>
            <c:manualLayout>
              <c:xMode val="edge"/>
              <c:yMode val="edge"/>
              <c:x val="4.7162668026714642E-3"/>
              <c:y val="0.1127676572623233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85924400"/>
        <c:crosses val="autoZero"/>
        <c:crossBetween val="midCat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0.13396062608335088"/>
          <c:y val="2.7741954906804898E-2"/>
          <c:w val="0.63820053366399099"/>
          <c:h val="0.17804175086492011"/>
        </c:manualLayout>
      </c:layout>
      <c:overlay val="0"/>
      <c:spPr>
        <a:solidFill>
          <a:schemeClr val="bg1"/>
        </a:solidFill>
        <a:ln>
          <a:solidFill>
            <a:schemeClr val="tx1">
              <a:lumMod val="85000"/>
              <a:lumOff val="15000"/>
            </a:schemeClr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0.82902</cdr:x>
      <cdr:y>0.45804</cdr:y>
    </cdr:from>
    <cdr:to>
      <cdr:x>1</cdr:x>
      <cdr:y>0.91119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144D2EBB-A45B-805D-4556-EFD3F455FA21}"/>
            </a:ext>
          </a:extLst>
        </cdr:cNvPr>
        <cdr:cNvSpPr txBox="1"/>
      </cdr:nvSpPr>
      <cdr:spPr>
        <a:xfrm xmlns:a="http://schemas.openxmlformats.org/drawingml/2006/main">
          <a:off x="4945945" y="92427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0.91802</cdr:x>
      <cdr:y>0.2842</cdr:y>
    </cdr:from>
    <cdr:to>
      <cdr:x>1</cdr:x>
      <cdr:y>0.44651</cdr:y>
    </cdr:to>
    <cdr:sp macro="" textlink="">
      <cdr:nvSpPr>
        <cdr:cNvPr id="3" name="TextBox 2">
          <a:extLst xmlns:a="http://schemas.openxmlformats.org/drawingml/2006/main">
            <a:ext uri="{FF2B5EF4-FFF2-40B4-BE49-F238E27FC236}">
              <a16:creationId xmlns:a16="http://schemas.microsoft.com/office/drawing/2014/main" id="{79360B64-23DC-F631-FE84-1F0FC68021E5}"/>
            </a:ext>
          </a:extLst>
        </cdr:cNvPr>
        <cdr:cNvSpPr txBox="1"/>
      </cdr:nvSpPr>
      <cdr:spPr>
        <a:xfrm xmlns:a="http://schemas.openxmlformats.org/drawingml/2006/main">
          <a:off x="4843154" y="480893"/>
          <a:ext cx="432497" cy="27465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1600" b="1" dirty="0">
              <a:solidFill>
                <a:srgbClr val="860000"/>
              </a:solidFill>
            </a:rPr>
            <a:t>57%</a:t>
          </a:r>
        </a:p>
      </cdr:txBody>
    </cdr:sp>
  </cdr:relSizeAnchor>
  <cdr:relSizeAnchor xmlns:cdr="http://schemas.openxmlformats.org/drawingml/2006/chartDrawing">
    <cdr:from>
      <cdr:x>0.83443</cdr:x>
      <cdr:y>0.64367</cdr:y>
    </cdr:from>
    <cdr:to>
      <cdr:x>0.90173</cdr:x>
      <cdr:y>0.78353</cdr:y>
    </cdr:to>
    <cdr:sp macro="" textlink="">
      <cdr:nvSpPr>
        <cdr:cNvPr id="4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4843860" y="1352905"/>
          <a:ext cx="390616" cy="29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860000"/>
              </a:solidFill>
            </a:rPr>
            <a:t>2%</a:t>
          </a:r>
        </a:p>
      </cdr:txBody>
    </cdr:sp>
  </cdr:relSizeAnchor>
  <cdr:relSizeAnchor xmlns:cdr="http://schemas.openxmlformats.org/drawingml/2006/chartDrawing">
    <cdr:from>
      <cdr:x>0.91457</cdr:x>
      <cdr:y>0.10058</cdr:y>
    </cdr:from>
    <cdr:to>
      <cdr:x>1</cdr:x>
      <cdr:y>0.23499</cdr:y>
    </cdr:to>
    <cdr:sp macro="" textlink="">
      <cdr:nvSpPr>
        <cdr:cNvPr id="5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4587725" y="163706"/>
          <a:ext cx="428540" cy="21876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>
                  <a:lumMod val="50000"/>
                </a:schemeClr>
              </a:solidFill>
            </a:rPr>
            <a:t>78%</a:t>
          </a:r>
        </a:p>
      </cdr:txBody>
    </cdr:sp>
  </cdr:relSizeAnchor>
  <cdr:relSizeAnchor xmlns:cdr="http://schemas.openxmlformats.org/drawingml/2006/chartDrawing">
    <cdr:from>
      <cdr:x>0.68881</cdr:x>
      <cdr:y>0.52459</cdr:y>
    </cdr:from>
    <cdr:to>
      <cdr:x>0.75609</cdr:x>
      <cdr:y>0.66444</cdr:y>
    </cdr:to>
    <cdr:sp macro="" textlink="">
      <cdr:nvSpPr>
        <cdr:cNvPr id="6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3998525" y="1102599"/>
          <a:ext cx="390557" cy="29396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chemeClr val="accent1">
                  <a:lumMod val="50000"/>
                </a:schemeClr>
              </a:solidFill>
            </a:rPr>
            <a:t>12.2</a:t>
          </a:r>
          <a:r>
            <a:rPr lang="en-US" sz="1400" b="1" dirty="0">
              <a:solidFill>
                <a:schemeClr val="accent1">
                  <a:lumMod val="50000"/>
                </a:schemeClr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0.10976</cdr:x>
      <cdr:y>0.32238</cdr:y>
    </cdr:from>
    <cdr:to>
      <cdr:x>0.17704</cdr:x>
      <cdr:y>0.46224</cdr:y>
    </cdr:to>
    <cdr:sp macro="" textlink="">
      <cdr:nvSpPr>
        <cdr:cNvPr id="7" name="TextBox 1">
          <a:extLst xmlns:a="http://schemas.openxmlformats.org/drawingml/2006/main">
            <a:ext uri="{FF2B5EF4-FFF2-40B4-BE49-F238E27FC236}">
              <a16:creationId xmlns:a16="http://schemas.microsoft.com/office/drawing/2014/main" id="{E180950F-726F-C58A-D628-6C7998F77884}"/>
            </a:ext>
          </a:extLst>
        </cdr:cNvPr>
        <cdr:cNvSpPr txBox="1"/>
      </cdr:nvSpPr>
      <cdr:spPr>
        <a:xfrm xmlns:a="http://schemas.openxmlformats.org/drawingml/2006/main">
          <a:off x="587021" y="650522"/>
          <a:ext cx="359833" cy="28222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non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sz="1600" b="1" dirty="0">
              <a:solidFill>
                <a:srgbClr val="006666"/>
              </a:solidFill>
            </a:rPr>
            <a:t>40</a:t>
          </a:r>
          <a:r>
            <a:rPr lang="en-US" sz="1400" b="1" dirty="0">
              <a:solidFill>
                <a:srgbClr val="006666"/>
              </a:solidFill>
            </a:rPr>
            <a:t>%</a:t>
          </a:r>
        </a:p>
      </cdr:txBody>
    </cdr:sp>
  </cdr:relSizeAnchor>
  <cdr:relSizeAnchor xmlns:cdr="http://schemas.openxmlformats.org/drawingml/2006/chartDrawing">
    <cdr:from>
      <cdr:x>0.89756</cdr:x>
      <cdr:y>0.06881</cdr:y>
    </cdr:from>
    <cdr:to>
      <cdr:x>0.9308</cdr:x>
      <cdr:y>0.76042</cdr:y>
    </cdr:to>
    <cdr:sp macro="" textlink="">
      <cdr:nvSpPr>
        <cdr:cNvPr id="11" name="Rectangle 10">
          <a:extLst xmlns:a="http://schemas.openxmlformats.org/drawingml/2006/main">
            <a:ext uri="{FF2B5EF4-FFF2-40B4-BE49-F238E27FC236}">
              <a16:creationId xmlns:a16="http://schemas.microsoft.com/office/drawing/2014/main" id="{3AEF3A2C-284F-9CE1-6D0B-6AEE5885120A}"/>
            </a:ext>
          </a:extLst>
        </cdr:cNvPr>
        <cdr:cNvSpPr/>
      </cdr:nvSpPr>
      <cdr:spPr>
        <a:xfrm xmlns:a="http://schemas.openxmlformats.org/drawingml/2006/main">
          <a:off x="5088726" y="144191"/>
          <a:ext cx="188454" cy="1449268"/>
        </a:xfrm>
        <a:prstGeom xmlns:a="http://schemas.openxmlformats.org/drawingml/2006/main" prst="rect">
          <a:avLst/>
        </a:prstGeom>
        <a:solidFill xmlns:a="http://schemas.openxmlformats.org/drawingml/2006/main">
          <a:schemeClr val="tx2">
            <a:lumMod val="40000"/>
            <a:lumOff val="60000"/>
            <a:alpha val="54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15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kern="12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A6C5A5C-AE39-B1EA-FC1A-1A28421F111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99C544-0D13-8CF0-29EF-86B08AB011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006CB0-A2D0-8844-BCEF-52E043DDE42E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79940B-7868-D2A0-5104-52DEEE8F0E6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BE7FFD4-EA44-1878-C00D-8F3EA63DBB7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89F18B-8E16-ED4D-854D-8FF358DC12D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15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439BF3-6316-40F5-8F10-980B46B5A86B}" type="datetimeFigureOut">
              <a:rPr lang="en-US" smtClean="0"/>
              <a:t>9/3/26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E676A0-33B1-4B4B-B1AA-B0B917FCAA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0277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4934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90D307-F4DE-B49F-A6E0-AF1A2F0F97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21B51F3-F56D-8921-8AE8-94374DBD6E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92E82F-0EE2-B073-D89B-61BBFD5F94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D85C6ED-1AAB-BB88-0508-2779B0783C9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379043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FBDE82-FC73-6CDD-D28C-74E66A8679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2FFA6A4-E730-118D-95B4-C403CA4406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4212A-BCD4-B094-D074-42BB5671D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E6F740-398D-FFBF-1744-66E4BFE499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24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9363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94006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35536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6D55D1-3A02-2241-204C-63CBF27F1F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65B6D8D-5446-B4A1-A240-B2A8E0B648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8DF8DF8-6B69-33DB-1E6F-73719F07DD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C5AC42-282E-ED4D-853F-3B58C70642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988936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359328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97DEF-E29C-51F1-2E5B-12844661B6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8391FAF-A955-09AA-813C-D3C95021106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909CE1-3172-FCA0-CD73-20175585755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BD36F41-7468-A570-C3B6-27939B8F8A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4193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DE60FA-DC02-D1EE-438E-09062081A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FEC71E-D944-E745-CCA2-C5A0FB239B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B0335D8-1C4F-94A1-C372-5BDA57945D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662AA57-24B3-3609-9DDE-0B3088682F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93767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258851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7A768-6A42-4216-4BE2-E8CE5FC95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4BB39A-9FFA-7FC4-1E06-B97AF235B8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6EE10B-6715-EC18-FD68-A1CE8459C8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7F5D1BD-22AE-0B94-6ACB-2748480C37D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17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0991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99909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5E676A0-33B1-4B4B-B1AA-B0B917FCAA9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41072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71B64B-5369-0328-F695-F62AF88A4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C900ECA-D7F5-BD67-61AA-F320D4B349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1DD5B63-C595-F3F8-6580-800D24691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9E2FD98-3F8F-2846-729E-C32B28815BB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76873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07114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133925-2E7A-D08F-F94F-4269785C0D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A55909-FC4A-2190-7DA2-62B808C291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7E5185-63D2-0C56-71A4-CAECD9DCFF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DB2C05C-49D6-A45B-FBA1-78C4E6C876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83455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197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5D832-2611-5501-FC34-B39EA6F7D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7EBC910-154C-92A5-4B11-BDE3FB945A9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7601C77-1C59-BD09-DDB2-4A3BC0D11F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E82CD4-1123-8489-BC4D-E95405743E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909747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881B61-130E-59C7-DAAC-314C3DCB9A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DB77EF4-1CF8-C9C6-7BD3-47E2ADA807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7D96AC-BFA3-ACA6-6ACA-8BD1D0B425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0D5D-74D7-BEE1-C8BB-B5B6AFDFF36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9145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83100A-4575-61C9-48E4-A787C291D4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BCF2C2-BE22-1C01-DBAA-E2768B4EA83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477881F-602D-A898-CD2A-431C05BB4B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D2EA13-91D6-1A59-4B0A-C6BE6BB9FA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8781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81423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396A1F-796C-0CF5-1123-976BC38A41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6B2A25-9149-137B-24B1-71FD998C751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9BCBA3-7068-2DFB-DFAA-EEAFCDA4BE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F92A9B-5337-D418-C3AB-2769DB39C8C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66949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0EF77-B30A-38FB-CA39-7979BCF5B8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772A6FB-DD5F-E3C8-612B-171FEFFBE8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3B815F-D974-5622-C59C-D5CDC62332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9DBB6B-77CE-1858-71FA-C64B93E22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5E676A0-33B1-4B4B-B1AA-B0B917FCAA93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9502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5B9A0A9-FABA-A8CC-2049-BED687A80984}"/>
              </a:ext>
            </a:extLst>
          </p:cNvPr>
          <p:cNvSpPr/>
          <p:nvPr userDrawn="1"/>
        </p:nvSpPr>
        <p:spPr>
          <a:xfrm>
            <a:off x="0" y="0"/>
            <a:ext cx="338328" cy="6858000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DCC04FD-FC44-BB72-E502-0E853A809E0F}"/>
              </a:ext>
            </a:extLst>
          </p:cNvPr>
          <p:cNvSpPr/>
          <p:nvPr userDrawn="1"/>
        </p:nvSpPr>
        <p:spPr>
          <a:xfrm rot="16200000">
            <a:off x="5926836" y="-5926836"/>
            <a:ext cx="338328" cy="12192000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39F01D8-5BBA-C8A1-EEA7-9A848B402562}"/>
              </a:ext>
            </a:extLst>
          </p:cNvPr>
          <p:cNvSpPr/>
          <p:nvPr userDrawn="1"/>
        </p:nvSpPr>
        <p:spPr>
          <a:xfrm rot="16200000">
            <a:off x="6101666" y="756334"/>
            <a:ext cx="338328" cy="118650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 Placeholder 17">
            <a:extLst>
              <a:ext uri="{FF2B5EF4-FFF2-40B4-BE49-F238E27FC236}">
                <a16:creationId xmlns:a16="http://schemas.microsoft.com/office/drawing/2014/main" id="{F5481A2C-791B-1DEE-4E94-96337B3A6E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31520" y="2393958"/>
            <a:ext cx="10972800" cy="1002134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36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Subtitle</a:t>
            </a:r>
            <a:br>
              <a:rPr lang="en-US" dirty="0"/>
            </a:br>
            <a:endParaRPr lang="en-US" dirty="0"/>
          </a:p>
        </p:txBody>
      </p:sp>
      <p:sp>
        <p:nvSpPr>
          <p:cNvPr id="30" name="Text Placeholder 17">
            <a:extLst>
              <a:ext uri="{FF2B5EF4-FFF2-40B4-BE49-F238E27FC236}">
                <a16:creationId xmlns:a16="http://schemas.microsoft.com/office/drawing/2014/main" id="{73151DAB-EE14-A0F1-8409-CB15EA8D08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1520" y="1155648"/>
            <a:ext cx="10972800" cy="122482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4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Cambria" panose="02040503050406030204" pitchFamily="18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Main Title</a:t>
            </a:r>
            <a:br>
              <a:rPr lang="en-US" dirty="0"/>
            </a:br>
            <a:endParaRPr lang="en-US" dirty="0"/>
          </a:p>
        </p:txBody>
      </p:sp>
      <p:sp>
        <p:nvSpPr>
          <p:cNvPr id="31" name="Text Placeholder 17">
            <a:extLst>
              <a:ext uri="{FF2B5EF4-FFF2-40B4-BE49-F238E27FC236}">
                <a16:creationId xmlns:a16="http://schemas.microsoft.com/office/drawing/2014/main" id="{B686732E-4678-7361-BE89-B4EE7377353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31520" y="5138028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Author | Email | Website</a:t>
            </a:r>
          </a:p>
        </p:txBody>
      </p:sp>
      <p:sp>
        <p:nvSpPr>
          <p:cNvPr id="34" name="Text Placeholder 17">
            <a:extLst>
              <a:ext uri="{FF2B5EF4-FFF2-40B4-BE49-F238E27FC236}">
                <a16:creationId xmlns:a16="http://schemas.microsoft.com/office/drawing/2014/main" id="{9B5B5C4B-95A3-9EE9-E473-801560CD82C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520" y="5519721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srgbClr val="7F7F7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Affiliation</a:t>
            </a:r>
          </a:p>
        </p:txBody>
      </p:sp>
      <p:sp>
        <p:nvSpPr>
          <p:cNvPr id="35" name="Text Placeholder 17">
            <a:extLst>
              <a:ext uri="{FF2B5EF4-FFF2-40B4-BE49-F238E27FC236}">
                <a16:creationId xmlns:a16="http://schemas.microsoft.com/office/drawing/2014/main" id="{940061CC-5966-9C9E-30B0-29D7F3C3DC2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31520" y="3649308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Date</a:t>
            </a:r>
          </a:p>
        </p:txBody>
      </p:sp>
      <p:sp>
        <p:nvSpPr>
          <p:cNvPr id="36" name="Text Placeholder 17">
            <a:extLst>
              <a:ext uri="{FF2B5EF4-FFF2-40B4-BE49-F238E27FC236}">
                <a16:creationId xmlns:a16="http://schemas.microsoft.com/office/drawing/2014/main" id="{C6AC1D34-36B3-5DA0-B02A-3E27485517A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520" y="4039992"/>
            <a:ext cx="10972800" cy="341632"/>
          </a:xfrm>
        </p:spPr>
        <p:txBody>
          <a:bodyPr lIns="0" tIns="0" rIns="0" bIns="0">
            <a:spAutoFit/>
          </a:bodyPr>
          <a:lstStyle>
            <a:lvl1pPr marL="0" indent="0">
              <a:buFont typeface="+mj-lt"/>
              <a:buNone/>
              <a:defRPr kumimoji="0" lang="en-US" sz="24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defRPr>
            </a:lvl1pPr>
            <a:lvl2pPr marL="457200" indent="0">
              <a:buNone/>
              <a:defRPr sz="3600">
                <a:latin typeface="Garamond" panose="02020404030301010803" pitchFamily="18" charset="0"/>
              </a:defRPr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</a:lstStyle>
          <a:p>
            <a:pPr marL="742950" marR="0" lvl="0" indent="-74295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dirty="0"/>
              <a:t>Place</a:t>
            </a: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637F9557-7785-B273-179F-C052B5B480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3770" t="22417" r="6164" b="21263"/>
          <a:stretch>
            <a:fillRect/>
          </a:stretch>
        </p:blipFill>
        <p:spPr>
          <a:xfrm>
            <a:off x="731520" y="5948269"/>
            <a:ext cx="3611880" cy="633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8142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52AC8F7-609C-AEC3-9D2D-1562E8C36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B9765C-A673-5D65-37F0-0CF511D7F0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5D65B4-2A76-A7F4-A337-75DF3E856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57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626" y="1709738"/>
            <a:ext cx="11730749" cy="2852737"/>
          </a:xfrm>
          <a:prstGeom prst="rect">
            <a:avLst/>
          </a:prstGeom>
        </p:spPr>
        <p:txBody>
          <a:bodyPr anchor="ctr" anchorCtr="0">
            <a:normAutofit/>
          </a:bodyPr>
          <a:lstStyle>
            <a:lvl1pPr algn="ctr">
              <a:defRPr sz="5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/>
              <a:t>Centered Message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4924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8846C-7E92-B5F8-1DF8-6E7634BC3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42" y="1709738"/>
            <a:ext cx="11730749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E568B9-E03A-1D57-0642-96D69BFC3A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2" y="4589464"/>
            <a:ext cx="11730749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88780E-0D8E-5E62-999B-AE54CA3F1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25386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6B6AD7-E621-CA31-32E5-675436ED66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316675" y="866165"/>
            <a:ext cx="5677725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55A24CF-0D94-C916-7412-85EB6B152F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97600" y="866164"/>
            <a:ext cx="5785891" cy="5644561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67CACB-54AF-664A-5243-FE7D5A17C8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6F39BB-8C49-BD06-1DCC-AD45E91F6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639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CF80D13-5F5E-42AB-2BA6-5738D99EF5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1690077"/>
            <a:ext cx="5811291" cy="48206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817066-2C8D-B4CF-B250-9D4C4C054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4" y="866164"/>
            <a:ext cx="57458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22D3FB-D255-43DA-1099-E90CC161BC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52744" y="1690077"/>
            <a:ext cx="5745891" cy="4820649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A96DB53-80EA-EC53-6D87-AB2EA80CDE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866163"/>
            <a:ext cx="5811291" cy="82391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362093-6FB4-CACB-D18A-837A20406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A20845-3FCD-0D5B-07F1-0AF43A5AD2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48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0AE119-D530-736B-1867-6FFA797C3A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1B3AB8-58B5-5935-08B3-938A5D8D8E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197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DA6683-8C53-89CC-04B1-AA1A41FF5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316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78598B-9904-A5F9-B9EA-0BE7109637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718" y="987426"/>
            <a:ext cx="6799773" cy="552330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8F43AE-B513-DCCC-5551-7A4CCAF0F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08510" y="987426"/>
            <a:ext cx="4564575" cy="5523301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7B7A932-4C27-39E7-4F87-E994866196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7263F6-2D80-E0E9-B872-6233B8FD1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2570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4B8AD60-1E7A-A253-C1DE-73C8387222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107068-BEC9-B7B8-9067-79BA3D87D5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AC6EBB-F71A-725D-04B8-05A437BD16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38736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NVLogo_3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38402" y="382589"/>
            <a:ext cx="7592484" cy="4427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510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7484" y="4624390"/>
            <a:ext cx="10972800" cy="70173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600" y="5562602"/>
            <a:ext cx="10972800" cy="553998"/>
          </a:xfrm>
        </p:spPr>
        <p:txBody>
          <a:bodyPr>
            <a:spAutoFit/>
          </a:bodyPr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83A8CD1-8F5D-F0C3-CFD2-1C109220919C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3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1242622"/>
      </p:ext>
    </p:extLst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FB06CAC-52AB-2071-63F4-6D84BA1F6DFA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7750737"/>
      </p:ext>
    </p:extLst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588127"/>
          </a:xfrm>
        </p:spPr>
        <p:txBody>
          <a:bodyPr/>
          <a:lstStyle>
            <a:lvl1pPr algn="l">
              <a:defRPr sz="48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400"/>
            </a:lvl1pPr>
            <a:lvl2pPr marL="548640" indent="0">
              <a:buNone/>
              <a:defRPr sz="2160"/>
            </a:lvl2pPr>
            <a:lvl3pPr marL="1097280" indent="0">
              <a:buNone/>
              <a:defRPr sz="1920"/>
            </a:lvl3pPr>
            <a:lvl4pPr marL="1645920" indent="0">
              <a:buNone/>
              <a:defRPr sz="1680"/>
            </a:lvl4pPr>
            <a:lvl5pPr marL="2194560" indent="0">
              <a:buNone/>
              <a:defRPr sz="1680"/>
            </a:lvl5pPr>
            <a:lvl6pPr marL="2743200" indent="0">
              <a:buNone/>
              <a:defRPr sz="1680"/>
            </a:lvl6pPr>
            <a:lvl7pPr marL="3291840" indent="0">
              <a:buNone/>
              <a:defRPr sz="1680"/>
            </a:lvl7pPr>
            <a:lvl8pPr marL="3840480" indent="0">
              <a:buNone/>
              <a:defRPr sz="1680"/>
            </a:lvl8pPr>
            <a:lvl9pPr marL="4389120" indent="0">
              <a:buNone/>
              <a:defRPr sz="16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B3BBACB-9B5A-578D-F79E-F506553E2868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2809721"/>
      </p:ext>
    </p:extLst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724400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724400"/>
          </a:xfrm>
        </p:spPr>
        <p:txBody>
          <a:bodyPr/>
          <a:lstStyle>
            <a:lvl1pPr>
              <a:defRPr sz="3360"/>
            </a:lvl1pPr>
            <a:lvl2pPr>
              <a:defRPr sz="2880"/>
            </a:lvl2pPr>
            <a:lvl3pPr>
              <a:defRPr sz="2400"/>
            </a:lvl3pPr>
            <a:lvl4pPr>
              <a:defRPr sz="2160"/>
            </a:lvl4pPr>
            <a:lvl5pPr>
              <a:defRPr sz="2160"/>
            </a:lvl5pPr>
            <a:lvl6pPr>
              <a:defRPr sz="2160"/>
            </a:lvl6pPr>
            <a:lvl7pPr>
              <a:defRPr sz="2160"/>
            </a:lvl7pPr>
            <a:lvl8pPr>
              <a:defRPr sz="2160"/>
            </a:lvl8pPr>
            <a:lvl9pPr>
              <a:defRPr sz="216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4D6FC5F-CB48-08CD-79DE-6F46D09C6717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466212"/>
      </p:ext>
    </p:extLst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70173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4"/>
            <a:ext cx="5386917" cy="639762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6"/>
            <a:ext cx="5386917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4"/>
            <a:ext cx="5389033" cy="639762"/>
          </a:xfrm>
        </p:spPr>
        <p:txBody>
          <a:bodyPr anchor="b"/>
          <a:lstStyle>
            <a:lvl1pPr marL="0" indent="0">
              <a:buNone/>
              <a:defRPr sz="2880" b="1"/>
            </a:lvl1pPr>
            <a:lvl2pPr marL="548640" indent="0">
              <a:buNone/>
              <a:defRPr sz="2400" b="1"/>
            </a:lvl2pPr>
            <a:lvl3pPr marL="1097280" indent="0">
              <a:buNone/>
              <a:defRPr sz="2160" b="1"/>
            </a:lvl3pPr>
            <a:lvl4pPr marL="1645920" indent="0">
              <a:buNone/>
              <a:defRPr sz="1920" b="1"/>
            </a:lvl4pPr>
            <a:lvl5pPr marL="2194560" indent="0">
              <a:buNone/>
              <a:defRPr sz="1920" b="1"/>
            </a:lvl5pPr>
            <a:lvl6pPr marL="2743200" indent="0">
              <a:buNone/>
              <a:defRPr sz="1920" b="1"/>
            </a:lvl6pPr>
            <a:lvl7pPr marL="3291840" indent="0">
              <a:buNone/>
              <a:defRPr sz="1920" b="1"/>
            </a:lvl7pPr>
            <a:lvl8pPr marL="3840480" indent="0">
              <a:buNone/>
              <a:defRPr sz="1920" b="1"/>
            </a:lvl8pPr>
            <a:lvl9pPr marL="4389120" indent="0">
              <a:buNone/>
              <a:defRPr sz="192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6"/>
            <a:ext cx="5389033" cy="3951288"/>
          </a:xfrm>
        </p:spPr>
        <p:txBody>
          <a:bodyPr/>
          <a:lstStyle>
            <a:lvl1pPr>
              <a:defRPr sz="2880"/>
            </a:lvl1pPr>
            <a:lvl2pPr>
              <a:defRPr sz="2400"/>
            </a:lvl2pPr>
            <a:lvl3pPr>
              <a:defRPr sz="2160"/>
            </a:lvl3pPr>
            <a:lvl4pPr>
              <a:defRPr sz="1920"/>
            </a:lvl4pPr>
            <a:lvl5pPr>
              <a:defRPr sz="1920"/>
            </a:lvl5pPr>
            <a:lvl6pPr>
              <a:defRPr sz="1920"/>
            </a:lvl6pPr>
            <a:lvl7pPr>
              <a:defRPr sz="1920"/>
            </a:lvl7pPr>
            <a:lvl8pPr>
              <a:defRPr sz="1920"/>
            </a:lvl8pPr>
            <a:lvl9pPr>
              <a:defRPr sz="19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D4A8627-10BB-112C-E6F7-1150A18DEB37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9588232"/>
      </p:ext>
    </p:extLst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3B98A66-46EB-40D2-4939-CF084305C831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7019200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CAAC4C-C96B-8197-A0CE-BB70B8D757DD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0686661"/>
      </p:ext>
    </p:extLst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131473"/>
            <a:ext cx="4011084" cy="849463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0"/>
            <a:ext cx="6815667" cy="5853113"/>
          </a:xfrm>
        </p:spPr>
        <p:txBody>
          <a:bodyPr/>
          <a:lstStyle>
            <a:lvl1pPr>
              <a:defRPr sz="3840"/>
            </a:lvl1pPr>
            <a:lvl2pPr>
              <a:defRPr sz="3360"/>
            </a:lvl2pPr>
            <a:lvl3pPr>
              <a:defRPr sz="288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FCEF7D-893B-0271-4387-D8B462DFA525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0185972"/>
      </p:ext>
    </p:extLst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739045"/>
            <a:ext cx="7315200" cy="461665"/>
          </a:xfrm>
        </p:spPr>
        <p:txBody>
          <a:bodyPr anchor="b"/>
          <a:lstStyle>
            <a:lvl1pPr algn="l">
              <a:defRPr sz="24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6"/>
            <a:ext cx="7315200" cy="4114800"/>
          </a:xfrm>
        </p:spPr>
        <p:txBody>
          <a:bodyPr/>
          <a:lstStyle>
            <a:lvl1pPr marL="0" indent="0">
              <a:buNone/>
              <a:defRPr sz="3840"/>
            </a:lvl1pPr>
            <a:lvl2pPr marL="548640" indent="0">
              <a:buNone/>
              <a:defRPr sz="3360"/>
            </a:lvl2pPr>
            <a:lvl3pPr marL="1097280" indent="0">
              <a:buNone/>
              <a:defRPr sz="2880"/>
            </a:lvl3pPr>
            <a:lvl4pPr marL="1645920" indent="0">
              <a:buNone/>
              <a:defRPr sz="2400"/>
            </a:lvl4pPr>
            <a:lvl5pPr marL="2194560" indent="0">
              <a:buNone/>
              <a:defRPr sz="2400"/>
            </a:lvl5pPr>
            <a:lvl6pPr marL="2743200" indent="0">
              <a:buNone/>
              <a:defRPr sz="2400"/>
            </a:lvl6pPr>
            <a:lvl7pPr marL="3291840" indent="0">
              <a:buNone/>
              <a:defRPr sz="2400"/>
            </a:lvl7pPr>
            <a:lvl8pPr marL="3840480" indent="0">
              <a:buNone/>
              <a:defRPr sz="2400"/>
            </a:lvl8pPr>
            <a:lvl9pPr marL="4389120" indent="0">
              <a:buNone/>
              <a:defRPr sz="24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680"/>
            </a:lvl1pPr>
            <a:lvl2pPr marL="548640" indent="0">
              <a:buNone/>
              <a:defRPr sz="1440"/>
            </a:lvl2pPr>
            <a:lvl3pPr marL="1097280" indent="0">
              <a:buNone/>
              <a:defRPr sz="1200"/>
            </a:lvl3pPr>
            <a:lvl4pPr marL="1645920" indent="0">
              <a:buNone/>
              <a:defRPr sz="1080"/>
            </a:lvl4pPr>
            <a:lvl5pPr marL="2194560" indent="0">
              <a:buNone/>
              <a:defRPr sz="1080"/>
            </a:lvl5pPr>
            <a:lvl6pPr marL="2743200" indent="0">
              <a:buNone/>
              <a:defRPr sz="1080"/>
            </a:lvl6pPr>
            <a:lvl7pPr marL="3291840" indent="0">
              <a:buNone/>
              <a:defRPr sz="1080"/>
            </a:lvl7pPr>
            <a:lvl8pPr marL="3840480" indent="0">
              <a:buNone/>
              <a:defRPr sz="1080"/>
            </a:lvl8pPr>
            <a:lvl9pPr marL="4389120" indent="0">
              <a:buNone/>
              <a:defRPr sz="108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3D7289-B415-9026-ECC0-6CD41A29F2E7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3619852"/>
      </p:ext>
    </p:extLst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22CAAA-860F-5D1A-74E8-5DBC42FB0502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77073"/>
      </p:ext>
    </p:extLst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215874" y="274639"/>
            <a:ext cx="1366528" cy="60499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604996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F267B5-FAA6-2F46-00CC-6EED0643EA25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5920678"/>
      </p:ext>
    </p:extLst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9855200" cy="7017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6197600" y="1600200"/>
            <a:ext cx="5384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6197600" y="4038600"/>
            <a:ext cx="5384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0DF594B-EA89-651F-B1DF-8340C3CE0FDF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9494"/>
      </p:ext>
    </p:extLst>
  </p:cSld>
  <p:clrMapOvr>
    <a:masterClrMapping/>
  </p:clrMapOvr>
  <p:transition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OverObj" preserve="1">
  <p:cSld name="Title and Tex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9855200" cy="7017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10972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4038600"/>
            <a:ext cx="10972800" cy="2286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C1C611F-EC02-D13D-D911-73EB28E5BEEF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2035476"/>
      </p:ext>
    </p:extLst>
  </p:cSld>
  <p:clrMapOvr>
    <a:masterClrMapping/>
  </p:clrMapOvr>
  <p:transition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9855200" cy="7017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600200"/>
            <a:ext cx="53848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0"/>
            <a:ext cx="53848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D6C2514-4144-C930-C5F0-3AFE3D9C8706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0021"/>
      </p:ext>
    </p:extLst>
  </p:cSld>
  <p:clrMapOvr>
    <a:masterClrMapping/>
  </p:clrMapOvr>
  <p:transition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40"/>
            <a:ext cx="9855200" cy="70173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3848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97600" y="1600200"/>
            <a:ext cx="5384800" cy="4724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A92710-0B7B-F6AA-221F-8B8E2E4523D5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2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31245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4.jpeg"/><Relationship Id="rId2" Type="http://schemas.openxmlformats.org/officeDocument/2006/relationships/slideLayout" Target="../slideLayouts/slideLayout12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1A877EE9-680E-1E74-77EE-4925DE78B885}"/>
              </a:ext>
            </a:extLst>
          </p:cNvPr>
          <p:cNvSpPr/>
          <p:nvPr userDrawn="1"/>
        </p:nvSpPr>
        <p:spPr>
          <a:xfrm rot="16200000">
            <a:off x="5926837" y="592835"/>
            <a:ext cx="338328" cy="1219199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BD56F-6254-F79B-61F9-1F7D13767B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743" y="866164"/>
            <a:ext cx="11730748" cy="56445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ikdörtgen 22">
            <a:extLst>
              <a:ext uri="{FF2B5EF4-FFF2-40B4-BE49-F238E27FC236}">
                <a16:creationId xmlns:a16="http://schemas.microsoft.com/office/drawing/2014/main" id="{A658ED74-B003-831E-4241-F82450FDD8A5}"/>
              </a:ext>
            </a:extLst>
          </p:cNvPr>
          <p:cNvSpPr/>
          <p:nvPr userDrawn="1"/>
        </p:nvSpPr>
        <p:spPr>
          <a:xfrm>
            <a:off x="12652542" y="4991190"/>
            <a:ext cx="1132113" cy="466531"/>
          </a:xfrm>
          <a:prstGeom prst="rect">
            <a:avLst/>
          </a:prstGeom>
          <a:solidFill>
            <a:srgbClr val="0160A0"/>
          </a:solidFill>
          <a:ln>
            <a:solidFill>
              <a:srgbClr val="016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8" name="Dikdörtgen 23">
            <a:extLst>
              <a:ext uri="{FF2B5EF4-FFF2-40B4-BE49-F238E27FC236}">
                <a16:creationId xmlns:a16="http://schemas.microsoft.com/office/drawing/2014/main" id="{551ECDA5-8292-6BA7-36F9-33E1B936E281}"/>
              </a:ext>
            </a:extLst>
          </p:cNvPr>
          <p:cNvSpPr/>
          <p:nvPr userDrawn="1"/>
        </p:nvSpPr>
        <p:spPr>
          <a:xfrm>
            <a:off x="12652542" y="5700256"/>
            <a:ext cx="1132113" cy="466531"/>
          </a:xfrm>
          <a:prstGeom prst="rect">
            <a:avLst/>
          </a:prstGeom>
          <a:solidFill>
            <a:srgbClr val="7A62E7"/>
          </a:solidFill>
          <a:ln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9" name="Dikdörtgen 24">
            <a:extLst>
              <a:ext uri="{FF2B5EF4-FFF2-40B4-BE49-F238E27FC236}">
                <a16:creationId xmlns:a16="http://schemas.microsoft.com/office/drawing/2014/main" id="{BA4AC28B-C945-CAA8-00AA-D89910C811B5}"/>
              </a:ext>
            </a:extLst>
          </p:cNvPr>
          <p:cNvSpPr/>
          <p:nvPr userDrawn="1"/>
        </p:nvSpPr>
        <p:spPr>
          <a:xfrm>
            <a:off x="12652542" y="4282124"/>
            <a:ext cx="1132113" cy="466531"/>
          </a:xfrm>
          <a:prstGeom prst="rect">
            <a:avLst/>
          </a:prstGeom>
          <a:solidFill>
            <a:srgbClr val="E1257C"/>
          </a:solidFill>
          <a:ln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0" name="Dikdörtgen 25">
            <a:extLst>
              <a:ext uri="{FF2B5EF4-FFF2-40B4-BE49-F238E27FC236}">
                <a16:creationId xmlns:a16="http://schemas.microsoft.com/office/drawing/2014/main" id="{E82CD2C0-3CA1-3E05-5864-8CAF735A6F94}"/>
              </a:ext>
            </a:extLst>
          </p:cNvPr>
          <p:cNvSpPr/>
          <p:nvPr userDrawn="1"/>
        </p:nvSpPr>
        <p:spPr>
          <a:xfrm>
            <a:off x="12652542" y="6409321"/>
            <a:ext cx="1132113" cy="466531"/>
          </a:xfrm>
          <a:prstGeom prst="rect">
            <a:avLst/>
          </a:prstGeom>
          <a:solidFill>
            <a:srgbClr val="104862"/>
          </a:solidFill>
          <a:ln>
            <a:solidFill>
              <a:srgbClr val="10486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2" name="Dikdörtgen 6">
            <a:extLst>
              <a:ext uri="{FF2B5EF4-FFF2-40B4-BE49-F238E27FC236}">
                <a16:creationId xmlns:a16="http://schemas.microsoft.com/office/drawing/2014/main" id="{1074742B-7730-0DA9-3260-3124FBAA64E4}"/>
              </a:ext>
            </a:extLst>
          </p:cNvPr>
          <p:cNvSpPr/>
          <p:nvPr userDrawn="1"/>
        </p:nvSpPr>
        <p:spPr>
          <a:xfrm>
            <a:off x="3686629" y="-1441319"/>
            <a:ext cx="1132113" cy="466531"/>
          </a:xfrm>
          <a:prstGeom prst="rect">
            <a:avLst/>
          </a:prstGeom>
          <a:solidFill>
            <a:srgbClr val="C4D7FC"/>
          </a:solidFill>
          <a:ln w="57150">
            <a:solidFill>
              <a:srgbClr val="6292F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13" name="Dikdörtgen 7">
            <a:extLst>
              <a:ext uri="{FF2B5EF4-FFF2-40B4-BE49-F238E27FC236}">
                <a16:creationId xmlns:a16="http://schemas.microsoft.com/office/drawing/2014/main" id="{5D3748BC-30C8-C383-5F67-A16567C462F8}"/>
              </a:ext>
            </a:extLst>
          </p:cNvPr>
          <p:cNvSpPr/>
          <p:nvPr userDrawn="1"/>
        </p:nvSpPr>
        <p:spPr>
          <a:xfrm>
            <a:off x="6144381" y="-1441319"/>
            <a:ext cx="1132113" cy="466531"/>
          </a:xfrm>
          <a:prstGeom prst="rect">
            <a:avLst/>
          </a:prstGeom>
          <a:solidFill>
            <a:srgbClr val="DAD3F9"/>
          </a:solidFill>
          <a:ln w="57150">
            <a:solidFill>
              <a:srgbClr val="7A62E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14" name="Dikdörtgen 8">
            <a:extLst>
              <a:ext uri="{FF2B5EF4-FFF2-40B4-BE49-F238E27FC236}">
                <a16:creationId xmlns:a16="http://schemas.microsoft.com/office/drawing/2014/main" id="{A00DC69F-AAB0-FB69-A1FF-388A426EC8E4}"/>
              </a:ext>
            </a:extLst>
          </p:cNvPr>
          <p:cNvSpPr/>
          <p:nvPr userDrawn="1"/>
        </p:nvSpPr>
        <p:spPr>
          <a:xfrm>
            <a:off x="4915505" y="-1441319"/>
            <a:ext cx="1132113" cy="466531"/>
          </a:xfrm>
          <a:prstGeom prst="rect">
            <a:avLst/>
          </a:prstGeom>
          <a:solidFill>
            <a:srgbClr val="F9D3E4"/>
          </a:solidFill>
          <a:ln w="57150">
            <a:solidFill>
              <a:srgbClr val="E1257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5" name="Dikdörtgen 9">
            <a:extLst>
              <a:ext uri="{FF2B5EF4-FFF2-40B4-BE49-F238E27FC236}">
                <a16:creationId xmlns:a16="http://schemas.microsoft.com/office/drawing/2014/main" id="{966DBE3E-2BA5-E9DD-A0B0-9D96AB4534C3}"/>
              </a:ext>
            </a:extLst>
          </p:cNvPr>
          <p:cNvSpPr/>
          <p:nvPr userDrawn="1"/>
        </p:nvSpPr>
        <p:spPr>
          <a:xfrm>
            <a:off x="1228876" y="-1441319"/>
            <a:ext cx="1132113" cy="466531"/>
          </a:xfrm>
          <a:prstGeom prst="rect">
            <a:avLst/>
          </a:prstGeom>
          <a:solidFill>
            <a:srgbClr val="FFE0D5"/>
          </a:solidFill>
          <a:ln w="57150">
            <a:solidFill>
              <a:srgbClr val="FF5F2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16" name="Dikdörtgen 10">
            <a:extLst>
              <a:ext uri="{FF2B5EF4-FFF2-40B4-BE49-F238E27FC236}">
                <a16:creationId xmlns:a16="http://schemas.microsoft.com/office/drawing/2014/main" id="{88BC7503-89AD-8CEE-FA08-DD113AC38BB6}"/>
              </a:ext>
            </a:extLst>
          </p:cNvPr>
          <p:cNvSpPr/>
          <p:nvPr userDrawn="1"/>
        </p:nvSpPr>
        <p:spPr>
          <a:xfrm>
            <a:off x="1" y="-1441319"/>
            <a:ext cx="1132113" cy="466531"/>
          </a:xfrm>
          <a:prstGeom prst="rect">
            <a:avLst/>
          </a:prstGeom>
          <a:solidFill>
            <a:srgbClr val="FFEBCD"/>
          </a:solidFill>
          <a:ln w="57150">
            <a:solidFill>
              <a:srgbClr val="F4931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 dirty="0"/>
          </a:p>
        </p:txBody>
      </p:sp>
      <p:sp>
        <p:nvSpPr>
          <p:cNvPr id="25" name="Dikdörtgen 22">
            <a:extLst>
              <a:ext uri="{FF2B5EF4-FFF2-40B4-BE49-F238E27FC236}">
                <a16:creationId xmlns:a16="http://schemas.microsoft.com/office/drawing/2014/main" id="{7674523A-BED3-9BA6-2601-606BC49AF452}"/>
              </a:ext>
            </a:extLst>
          </p:cNvPr>
          <p:cNvSpPr/>
          <p:nvPr userDrawn="1"/>
        </p:nvSpPr>
        <p:spPr>
          <a:xfrm>
            <a:off x="1" y="-773468"/>
            <a:ext cx="1132113" cy="466531"/>
          </a:xfrm>
          <a:prstGeom prst="rect">
            <a:avLst/>
          </a:prstGeom>
          <a:solidFill>
            <a:srgbClr val="FFF3CE"/>
          </a:solidFill>
          <a:ln w="57150">
            <a:solidFill>
              <a:srgbClr val="FFC31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30" name="Dikdörtgen 6">
            <a:extLst>
              <a:ext uri="{FF2B5EF4-FFF2-40B4-BE49-F238E27FC236}">
                <a16:creationId xmlns:a16="http://schemas.microsoft.com/office/drawing/2014/main" id="{E78E2873-ED8C-F2C9-B8B6-381BAE6A0FA4}"/>
              </a:ext>
            </a:extLst>
          </p:cNvPr>
          <p:cNvSpPr/>
          <p:nvPr userDrawn="1"/>
        </p:nvSpPr>
        <p:spPr>
          <a:xfrm>
            <a:off x="12652542" y="27728"/>
            <a:ext cx="1132113" cy="466531"/>
          </a:xfrm>
          <a:prstGeom prst="rect">
            <a:avLst/>
          </a:prstGeom>
          <a:solidFill>
            <a:srgbClr val="4473C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40" name="Dikdörtgen 23">
            <a:extLst>
              <a:ext uri="{FF2B5EF4-FFF2-40B4-BE49-F238E27FC236}">
                <a16:creationId xmlns:a16="http://schemas.microsoft.com/office/drawing/2014/main" id="{E9DBBE0E-B98B-AC18-762B-511EC0B19EEA}"/>
              </a:ext>
            </a:extLst>
          </p:cNvPr>
          <p:cNvSpPr/>
          <p:nvPr userDrawn="1"/>
        </p:nvSpPr>
        <p:spPr>
          <a:xfrm>
            <a:off x="1228877" y="-773468"/>
            <a:ext cx="1132113" cy="466531"/>
          </a:xfrm>
          <a:prstGeom prst="rect">
            <a:avLst/>
          </a:prstGeom>
          <a:solidFill>
            <a:srgbClr val="FFEADB"/>
          </a:solidFill>
          <a:ln w="57150">
            <a:solidFill>
              <a:srgbClr val="E56D0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1" name="Dikdörtgen 23">
            <a:extLst>
              <a:ext uri="{FF2B5EF4-FFF2-40B4-BE49-F238E27FC236}">
                <a16:creationId xmlns:a16="http://schemas.microsoft.com/office/drawing/2014/main" id="{EFCCA561-57E5-8BE5-9C65-030A63556582}"/>
              </a:ext>
            </a:extLst>
          </p:cNvPr>
          <p:cNvSpPr/>
          <p:nvPr userDrawn="1"/>
        </p:nvSpPr>
        <p:spPr>
          <a:xfrm>
            <a:off x="2457753" y="-773468"/>
            <a:ext cx="1132113" cy="466531"/>
          </a:xfrm>
          <a:prstGeom prst="rect">
            <a:avLst/>
          </a:prstGeom>
          <a:solidFill>
            <a:srgbClr val="E3F3DB"/>
          </a:solidFill>
          <a:ln w="57150">
            <a:solidFill>
              <a:srgbClr val="6EAD4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2" name="Dikdörtgen 23">
            <a:extLst>
              <a:ext uri="{FF2B5EF4-FFF2-40B4-BE49-F238E27FC236}">
                <a16:creationId xmlns:a16="http://schemas.microsoft.com/office/drawing/2014/main" id="{CFE0375A-207D-6CC6-C319-ED0CD98B39AD}"/>
              </a:ext>
            </a:extLst>
          </p:cNvPr>
          <p:cNvSpPr/>
          <p:nvPr userDrawn="1"/>
        </p:nvSpPr>
        <p:spPr>
          <a:xfrm>
            <a:off x="3686629" y="-773468"/>
            <a:ext cx="1132113" cy="466531"/>
          </a:xfrm>
          <a:prstGeom prst="rect">
            <a:avLst/>
          </a:prstGeom>
          <a:solidFill>
            <a:srgbClr val="E5EFFF"/>
          </a:solidFill>
          <a:ln w="57150">
            <a:solidFill>
              <a:srgbClr val="4473C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3" name="Dikdörtgen 23">
            <a:extLst>
              <a:ext uri="{FF2B5EF4-FFF2-40B4-BE49-F238E27FC236}">
                <a16:creationId xmlns:a16="http://schemas.microsoft.com/office/drawing/2014/main" id="{075AD28E-4D59-73A1-B6EB-729C796C1CD3}"/>
              </a:ext>
            </a:extLst>
          </p:cNvPr>
          <p:cNvSpPr/>
          <p:nvPr userDrawn="1"/>
        </p:nvSpPr>
        <p:spPr>
          <a:xfrm>
            <a:off x="4915505" y="-773468"/>
            <a:ext cx="1132113" cy="466531"/>
          </a:xfrm>
          <a:prstGeom prst="rect">
            <a:avLst/>
          </a:prstGeom>
          <a:solidFill>
            <a:srgbClr val="FFE0D6"/>
          </a:solidFill>
          <a:ln w="57150">
            <a:solidFill>
              <a:srgbClr val="C006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4" name="Dikdörtgen 23">
            <a:extLst>
              <a:ext uri="{FF2B5EF4-FFF2-40B4-BE49-F238E27FC236}">
                <a16:creationId xmlns:a16="http://schemas.microsoft.com/office/drawing/2014/main" id="{B687AB50-5ED8-BAED-B6B0-9DF91C4C30F7}"/>
              </a:ext>
            </a:extLst>
          </p:cNvPr>
          <p:cNvSpPr/>
          <p:nvPr userDrawn="1"/>
        </p:nvSpPr>
        <p:spPr>
          <a:xfrm>
            <a:off x="6144381" y="-773468"/>
            <a:ext cx="1132113" cy="466531"/>
          </a:xfrm>
          <a:prstGeom prst="rect">
            <a:avLst/>
          </a:prstGeom>
          <a:solidFill>
            <a:srgbClr val="F1EEFC"/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5" name="Dikdörtgen 23">
            <a:extLst>
              <a:ext uri="{FF2B5EF4-FFF2-40B4-BE49-F238E27FC236}">
                <a16:creationId xmlns:a16="http://schemas.microsoft.com/office/drawing/2014/main" id="{79201D5B-7995-640E-A371-E197C412ACF9}"/>
              </a:ext>
            </a:extLst>
          </p:cNvPr>
          <p:cNvSpPr/>
          <p:nvPr userDrawn="1"/>
        </p:nvSpPr>
        <p:spPr>
          <a:xfrm>
            <a:off x="7373257" y="-773468"/>
            <a:ext cx="1132113" cy="466531"/>
          </a:xfrm>
          <a:prstGeom prst="rect">
            <a:avLst/>
          </a:prstGeom>
          <a:solidFill>
            <a:srgbClr val="F2F2F2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6" name="Dikdörtgen 23">
            <a:extLst>
              <a:ext uri="{FF2B5EF4-FFF2-40B4-BE49-F238E27FC236}">
                <a16:creationId xmlns:a16="http://schemas.microsoft.com/office/drawing/2014/main" id="{362D2E98-CFA1-F849-A25F-0FECEA91CFC8}"/>
              </a:ext>
            </a:extLst>
          </p:cNvPr>
          <p:cNvSpPr/>
          <p:nvPr userDrawn="1"/>
        </p:nvSpPr>
        <p:spPr>
          <a:xfrm>
            <a:off x="8602133" y="-773468"/>
            <a:ext cx="1132113" cy="466531"/>
          </a:xfrm>
          <a:prstGeom prst="rect">
            <a:avLst/>
          </a:prstGeom>
          <a:solidFill>
            <a:srgbClr val="F8F5E3"/>
          </a:solidFill>
          <a:ln w="57150">
            <a:solidFill>
              <a:srgbClr val="BF8F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7" name="Dikdörtgen 23">
            <a:extLst>
              <a:ext uri="{FF2B5EF4-FFF2-40B4-BE49-F238E27FC236}">
                <a16:creationId xmlns:a16="http://schemas.microsoft.com/office/drawing/2014/main" id="{C57F412D-34D4-62A7-9662-1BFFE52140EF}"/>
              </a:ext>
            </a:extLst>
          </p:cNvPr>
          <p:cNvSpPr/>
          <p:nvPr userDrawn="1"/>
        </p:nvSpPr>
        <p:spPr>
          <a:xfrm>
            <a:off x="2457750" y="-1441320"/>
            <a:ext cx="1132113" cy="466531"/>
          </a:xfrm>
          <a:prstGeom prst="rect">
            <a:avLst/>
          </a:prstGeom>
          <a:solidFill>
            <a:srgbClr val="E4F2DE"/>
          </a:solidFill>
          <a:ln w="57150">
            <a:solidFill>
              <a:srgbClr val="10813C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/>
          </a:p>
        </p:txBody>
      </p:sp>
      <p:sp>
        <p:nvSpPr>
          <p:cNvPr id="49" name="Dikdörtgen 6">
            <a:extLst>
              <a:ext uri="{FF2B5EF4-FFF2-40B4-BE49-F238E27FC236}">
                <a16:creationId xmlns:a16="http://schemas.microsoft.com/office/drawing/2014/main" id="{680940DE-4EC1-1880-E739-31C690C7F656}"/>
              </a:ext>
            </a:extLst>
          </p:cNvPr>
          <p:cNvSpPr/>
          <p:nvPr userDrawn="1"/>
        </p:nvSpPr>
        <p:spPr>
          <a:xfrm>
            <a:off x="12652542" y="736794"/>
            <a:ext cx="1132113" cy="466531"/>
          </a:xfrm>
          <a:prstGeom prst="rect">
            <a:avLst/>
          </a:prstGeom>
          <a:solidFill>
            <a:srgbClr val="F493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1" name="Dikdörtgen 6">
            <a:extLst>
              <a:ext uri="{FF2B5EF4-FFF2-40B4-BE49-F238E27FC236}">
                <a16:creationId xmlns:a16="http://schemas.microsoft.com/office/drawing/2014/main" id="{3D2C23B7-FC3D-228E-230C-7394A7E72F08}"/>
              </a:ext>
            </a:extLst>
          </p:cNvPr>
          <p:cNvSpPr/>
          <p:nvPr userDrawn="1"/>
        </p:nvSpPr>
        <p:spPr>
          <a:xfrm>
            <a:off x="12652542" y="1445860"/>
            <a:ext cx="1132113" cy="466531"/>
          </a:xfrm>
          <a:prstGeom prst="rect">
            <a:avLst/>
          </a:prstGeom>
          <a:solidFill>
            <a:srgbClr val="C006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2" name="Dikdörtgen 6">
            <a:extLst>
              <a:ext uri="{FF2B5EF4-FFF2-40B4-BE49-F238E27FC236}">
                <a16:creationId xmlns:a16="http://schemas.microsoft.com/office/drawing/2014/main" id="{86E5C1D5-4A65-BA3C-5EA0-002940C87243}"/>
              </a:ext>
            </a:extLst>
          </p:cNvPr>
          <p:cNvSpPr/>
          <p:nvPr userDrawn="1"/>
        </p:nvSpPr>
        <p:spPr>
          <a:xfrm>
            <a:off x="12652542" y="2154926"/>
            <a:ext cx="1132113" cy="466531"/>
          </a:xfrm>
          <a:prstGeom prst="rect">
            <a:avLst/>
          </a:prstGeom>
          <a:solidFill>
            <a:srgbClr val="10813D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3" name="Dikdörtgen 6">
            <a:extLst>
              <a:ext uri="{FF2B5EF4-FFF2-40B4-BE49-F238E27FC236}">
                <a16:creationId xmlns:a16="http://schemas.microsoft.com/office/drawing/2014/main" id="{0147DBEB-EE61-C4DC-C190-5CECB856C6D9}"/>
              </a:ext>
            </a:extLst>
          </p:cNvPr>
          <p:cNvSpPr/>
          <p:nvPr userDrawn="1"/>
        </p:nvSpPr>
        <p:spPr>
          <a:xfrm>
            <a:off x="12652542" y="2863992"/>
            <a:ext cx="1132113" cy="466531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54" name="Dikdörtgen 6">
            <a:extLst>
              <a:ext uri="{FF2B5EF4-FFF2-40B4-BE49-F238E27FC236}">
                <a16:creationId xmlns:a16="http://schemas.microsoft.com/office/drawing/2014/main" id="{D1339B6E-627E-1152-DCC2-A24972107E0F}"/>
              </a:ext>
            </a:extLst>
          </p:cNvPr>
          <p:cNvSpPr/>
          <p:nvPr userDrawn="1"/>
        </p:nvSpPr>
        <p:spPr>
          <a:xfrm>
            <a:off x="12652542" y="3573058"/>
            <a:ext cx="1132113" cy="466531"/>
          </a:xfrm>
          <a:prstGeom prst="rect">
            <a:avLst/>
          </a:prstGeom>
          <a:solidFill>
            <a:srgbClr val="FBE5D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4" name="Title Placeholder 3">
            <a:extLst>
              <a:ext uri="{FF2B5EF4-FFF2-40B4-BE49-F238E27FC236}">
                <a16:creationId xmlns:a16="http://schemas.microsoft.com/office/drawing/2014/main" id="{E98D67D3-EEF3-73AD-79E3-09F886069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743" y="95698"/>
            <a:ext cx="11730748" cy="77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2" name="Dikdörtgen 22">
            <a:extLst>
              <a:ext uri="{FF2B5EF4-FFF2-40B4-BE49-F238E27FC236}">
                <a16:creationId xmlns:a16="http://schemas.microsoft.com/office/drawing/2014/main" id="{EF7ABB1D-348F-4BDB-ED1E-240CBAC8FA05}"/>
              </a:ext>
            </a:extLst>
          </p:cNvPr>
          <p:cNvSpPr/>
          <p:nvPr userDrawn="1"/>
        </p:nvSpPr>
        <p:spPr>
          <a:xfrm>
            <a:off x="12652542" y="7118385"/>
            <a:ext cx="1132113" cy="466531"/>
          </a:xfrm>
          <a:prstGeom prst="rect">
            <a:avLst/>
          </a:prstGeom>
          <a:solidFill>
            <a:srgbClr val="FFE69A"/>
          </a:solidFill>
          <a:ln>
            <a:solidFill>
              <a:srgbClr val="FFE69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6292F7"/>
              </a:solidFill>
            </a:endParaRPr>
          </a:p>
        </p:txBody>
      </p:sp>
      <p:sp>
        <p:nvSpPr>
          <p:cNvPr id="11" name="Dikdörtgen 22">
            <a:extLst>
              <a:ext uri="{FF2B5EF4-FFF2-40B4-BE49-F238E27FC236}">
                <a16:creationId xmlns:a16="http://schemas.microsoft.com/office/drawing/2014/main" id="{CBE93740-B338-D1EA-6B58-CE0DDC72027F}"/>
              </a:ext>
            </a:extLst>
          </p:cNvPr>
          <p:cNvSpPr/>
          <p:nvPr userDrawn="1"/>
        </p:nvSpPr>
        <p:spPr>
          <a:xfrm>
            <a:off x="12652542" y="7827451"/>
            <a:ext cx="1132113" cy="4665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F2F2F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CD48E2-B4B9-DE97-6561-E7739C1E4F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2400" b="1">
                <a:solidFill>
                  <a:schemeClr val="tx1"/>
                </a:solidFill>
                <a:latin typeface="Garamond" panose="02020404030301010803" pitchFamily="18" charset="0"/>
              </a:defRPr>
            </a:lvl1pPr>
          </a:lstStyle>
          <a:p>
            <a:fld id="{926C5CFF-FC03-5F4C-B716-CBEBB43E48DE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Dikdörtgen 22">
            <a:extLst>
              <a:ext uri="{FF2B5EF4-FFF2-40B4-BE49-F238E27FC236}">
                <a16:creationId xmlns:a16="http://schemas.microsoft.com/office/drawing/2014/main" id="{2F6270D0-6DFD-6A84-CDF4-A83D296D9AB4}"/>
              </a:ext>
            </a:extLst>
          </p:cNvPr>
          <p:cNvSpPr/>
          <p:nvPr userDrawn="1"/>
        </p:nvSpPr>
        <p:spPr>
          <a:xfrm>
            <a:off x="12652542" y="8536517"/>
            <a:ext cx="1132113" cy="466531"/>
          </a:xfrm>
          <a:prstGeom prst="rect">
            <a:avLst/>
          </a:prstGeom>
          <a:solidFill>
            <a:srgbClr val="E30A1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800">
              <a:solidFill>
                <a:srgbClr val="F2F2F2"/>
              </a:solidFill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DBFD4E3-89D8-8E85-FB35-5FD1B1C328C5}"/>
              </a:ext>
            </a:extLst>
          </p:cNvPr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0" y="6519670"/>
            <a:ext cx="1228876" cy="384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929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87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5" r:id="rId9"/>
    <p:sldLayoutId id="2147483686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chemeClr val="tx1"/>
          </a:solidFill>
          <a:latin typeface="Garamond" panose="02020404030301010803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Calibri" panose="020F0502020204030204" pitchFamily="34" charset="0"/>
          <a:ea typeface="Tahoma" panose="020B0604030504040204" pitchFamily="34" charset="0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7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09600" y="274639"/>
            <a:ext cx="9855200" cy="701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  <p:sp>
        <p:nvSpPr>
          <p:cNvPr id="174084" name="Text Box 4"/>
          <p:cNvSpPr txBox="1">
            <a:spLocks noChangeArrowheads="1"/>
          </p:cNvSpPr>
          <p:nvPr/>
        </p:nvSpPr>
        <p:spPr bwMode="auto">
          <a:xfrm>
            <a:off x="609600" y="6477000"/>
            <a:ext cx="2743200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sz="960">
                <a:solidFill>
                  <a:srgbClr val="FFFFFF"/>
                </a:solidFill>
                <a:latin typeface="Arial" charset="0"/>
                <a:ea typeface="ＭＳ Ｐゴシック" pitchFamily="-110" charset="-128"/>
              </a:rPr>
              <a:t>© NVIDIA Corporation 2007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30B10E8-D638-B9FE-736C-8B568D94C954}"/>
              </a:ext>
            </a:extLst>
          </p:cNvPr>
          <p:cNvSpPr/>
          <p:nvPr userDrawn="1"/>
        </p:nvSpPr>
        <p:spPr bwMode="auto">
          <a:xfrm>
            <a:off x="10663518" y="58094"/>
            <a:ext cx="1290917" cy="1134819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Pct val="180000"/>
              <a:buFontTx/>
              <a:buBlip>
                <a:blip r:embed="rId18"/>
              </a:buBlip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9008568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  <p:sldLayoutId id="2147483700" r:id="rId12"/>
    <p:sldLayoutId id="2147483701" r:id="rId13"/>
    <p:sldLayoutId id="2147483702" r:id="rId14"/>
    <p:sldLayoutId id="2147483703" r:id="rId15"/>
  </p:sldLayoutIdLst>
  <p:transition/>
  <p:txStyles>
    <p:titleStyle>
      <a:lvl1pPr algn="l" rtl="0" eaLnBrk="0" fontAlgn="base" hangingPunct="0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  <a:ea typeface="ＭＳ Ｐゴシック" pitchFamily="-110" charset="-128"/>
          <a:cs typeface="ＭＳ Ｐゴシック" pitchFamily="-110" charset="-128"/>
        </a:defRPr>
      </a:lvl5pPr>
      <a:lvl6pPr marL="548640" algn="l" rtl="0" fontAlgn="base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</a:defRPr>
      </a:lvl6pPr>
      <a:lvl7pPr marL="1097280" algn="l" rtl="0" fontAlgn="base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</a:defRPr>
      </a:lvl7pPr>
      <a:lvl8pPr marL="1645920" algn="l" rtl="0" fontAlgn="base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</a:defRPr>
      </a:lvl8pPr>
      <a:lvl9pPr marL="2194560" algn="l" rtl="0" fontAlgn="base">
        <a:spcBef>
          <a:spcPct val="0"/>
        </a:spcBef>
        <a:spcAft>
          <a:spcPct val="0"/>
        </a:spcAft>
        <a:defRPr sz="3840" b="1">
          <a:solidFill>
            <a:srgbClr val="73B900"/>
          </a:solidFill>
          <a:latin typeface="Arial" charset="0"/>
        </a:defRPr>
      </a:lvl9pPr>
    </p:titleStyle>
    <p:bodyStyle>
      <a:lvl1pPr marL="548640" indent="-548640" algn="l" rtl="0" eaLnBrk="0" fontAlgn="base" hangingPunct="0">
        <a:spcBef>
          <a:spcPct val="20000"/>
        </a:spcBef>
        <a:spcAft>
          <a:spcPct val="0"/>
        </a:spcAft>
        <a:buSzPct val="180000"/>
        <a:buBlip>
          <a:blip r:embed="rId18"/>
        </a:buBlip>
        <a:defRPr sz="2880" b="1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1169670" indent="-483870" algn="l" rtl="0" eaLnBrk="0" fontAlgn="base" hangingPunct="0">
        <a:spcBef>
          <a:spcPct val="20000"/>
        </a:spcBef>
        <a:spcAft>
          <a:spcPct val="0"/>
        </a:spcAft>
        <a:buSzPct val="180000"/>
        <a:buBlip>
          <a:blip r:embed="rId18"/>
        </a:buBlip>
        <a:defRPr sz="2400" b="1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2pPr>
      <a:lvl3pPr marL="1718310" indent="-411480" algn="l" rtl="0" eaLnBrk="0" fontAlgn="base" hangingPunct="0">
        <a:spcBef>
          <a:spcPct val="20000"/>
        </a:spcBef>
        <a:spcAft>
          <a:spcPct val="0"/>
        </a:spcAft>
        <a:buSzPct val="180000"/>
        <a:buBlip>
          <a:blip r:embed="rId18"/>
        </a:buBlip>
        <a:defRPr b="1">
          <a:solidFill>
            <a:schemeClr val="tx1"/>
          </a:solidFill>
          <a:latin typeface="+mn-lt"/>
          <a:ea typeface="ＭＳ Ｐゴシック" pitchFamily="-110" charset="-128"/>
          <a:cs typeface="ＭＳ Ｐゴシック"/>
        </a:defRPr>
      </a:lvl3pPr>
      <a:lvl4pPr marL="2129790" indent="-274320" algn="l" rtl="0" eaLnBrk="0" fontAlgn="base" hangingPunct="0">
        <a:spcBef>
          <a:spcPct val="20000"/>
        </a:spcBef>
        <a:spcAft>
          <a:spcPct val="0"/>
        </a:spcAft>
        <a:buChar char="–"/>
        <a:defRPr sz="2400">
          <a:solidFill>
            <a:schemeClr val="bg1"/>
          </a:solidFill>
          <a:latin typeface="+mn-lt"/>
          <a:ea typeface="ＭＳ Ｐゴシック" pitchFamily="-110" charset="-128"/>
          <a:cs typeface="ＭＳ Ｐゴシック"/>
        </a:defRPr>
      </a:lvl4pPr>
      <a:lvl5pPr marL="2541270" indent="-274320" algn="l" rtl="0" eaLnBrk="0" fontAlgn="base" hangingPunct="0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  <a:ea typeface="ＭＳ Ｐゴシック" pitchFamily="-110" charset="-128"/>
          <a:cs typeface="ＭＳ Ｐゴシック"/>
        </a:defRPr>
      </a:lvl5pPr>
      <a:lvl6pPr marL="3089910" indent="-27432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6pPr>
      <a:lvl7pPr marL="3638550" indent="-27432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7pPr>
      <a:lvl8pPr marL="4187190" indent="-27432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8pPr>
      <a:lvl9pPr marL="4735830" indent="-274320" algn="l" rtl="0" fontAlgn="base">
        <a:spcBef>
          <a:spcPct val="20000"/>
        </a:spcBef>
        <a:spcAft>
          <a:spcPct val="0"/>
        </a:spcAft>
        <a:buChar char="»"/>
        <a:defRPr sz="24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109728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md.edu/~firtina" TargetMode="External"/><Relationship Id="rId2" Type="http://schemas.openxmlformats.org/officeDocument/2006/relationships/hyperlink" Target="mailto:canfirtina@gmail.com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qonQDMAutOw" TargetMode="External"/><Relationship Id="rId2" Type="http://schemas.openxmlformats.org/officeDocument/2006/relationships/hyperlink" Target="https://isca2010.inria.fr/media/slides/ISCA_Needle_A_0610.ppt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journals.biologists.com/jcs/article/121/11/1771/30038/The-importance-of-stupidity-in-scientific-research" TargetMode="External"/><Relationship Id="rId4" Type="http://schemas.openxmlformats.org/officeDocument/2006/relationships/hyperlink" Target="https://www.youtube.com/watch?v=BbGeKi6T6QI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safari.ethz.ch/digitaltechnik/lib/exe/fetch.php?media=numerical.methods.for.scientists.and.engineers_2ed_hamming_0486652416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virginia.edu/~robins/YouAndYourResearch.html" TargetMode="External"/><Relationship Id="rId2" Type="http://schemas.openxmlformats.org/officeDocument/2006/relationships/hyperlink" Target="https://people.inf.ethz.ch/omutlu/pub/onur-Technion-AcceleratingGenomeAnalysis-Jan-26-2021-final.pptx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open.spotify.com/episode/56dl0moTrLC41tRF7SZcU9" TargetMode="External"/><Relationship Id="rId4" Type="http://schemas.openxmlformats.org/officeDocument/2006/relationships/hyperlink" Target="https://www.youtube.com/watch?v=a1zDuOPkMSw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7.png"/><Relationship Id="rId3" Type="http://schemas.openxmlformats.org/officeDocument/2006/relationships/image" Target="../media/image11.emf"/><Relationship Id="rId7" Type="http://schemas.openxmlformats.org/officeDocument/2006/relationships/image" Target="../media/image13.emf"/><Relationship Id="rId12" Type="http://schemas.openxmlformats.org/officeDocument/2006/relationships/image" Target="../media/image16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7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0" Type="http://schemas.openxmlformats.org/officeDocument/2006/relationships/oleObject" Target="../embeddings/oleObject5.bin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emf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techtransferfordefense.stanford.edu/creating-impactful-one-pagers-using-heilmeier-catechism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rawhash-firtina-2023-ismbeccb.pptx" TargetMode="External"/><Relationship Id="rId13" Type="http://schemas.openxmlformats.org/officeDocument/2006/relationships/image" Target="../media/image19.png"/><Relationship Id="rId3" Type="http://schemas.openxmlformats.org/officeDocument/2006/relationships/hyperlink" Target="https://www.iscb.org/ismbeccb2023/" TargetMode="External"/><Relationship Id="rId7" Type="http://schemas.openxmlformats.org/officeDocument/2006/relationships/hyperlink" Target="https://youtu.be/ti0M6TvRkTs" TargetMode="External"/><Relationship Id="rId12" Type="http://schemas.openxmlformats.org/officeDocument/2006/relationships/hyperlink" Target="https://x.com/FirtinaC/status/1617627617259311107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93/bioinformatics/btad272" TargetMode="External"/><Relationship Id="rId11" Type="http://schemas.openxmlformats.org/officeDocument/2006/relationships/hyperlink" Target="https://www.biorxiv.org/content/10.1101/2023.01.22.525080v2.full.pdf" TargetMode="External"/><Relationship Id="rId5" Type="http://schemas.openxmlformats.org/officeDocument/2006/relationships/hyperlink" Target="https://github.com/CMU-SAFARI/RawHash" TargetMode="External"/><Relationship Id="rId10" Type="http://schemas.openxmlformats.org/officeDocument/2006/relationships/hyperlink" Target="https://www.biorxiv.org/content/10.1101/2023.01.22.525080" TargetMode="External"/><Relationship Id="rId4" Type="http://schemas.openxmlformats.org/officeDocument/2006/relationships/hyperlink" Target="https://arxiv.org/pdf/2301.09200.pdf" TargetMode="External"/><Relationship Id="rId9" Type="http://schemas.openxmlformats.org/officeDocument/2006/relationships/hyperlink" Target="https://canfirtina.com/pub/rawhash-firtina-2023-ismbeccb.pdf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gif"/><Relationship Id="rId13" Type="http://schemas.openxmlformats.org/officeDocument/2006/relationships/image" Target="../media/image40.gif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svg"/><Relationship Id="rId11" Type="http://schemas.openxmlformats.org/officeDocument/2006/relationships/image" Target="../media/image38.png"/><Relationship Id="rId5" Type="http://schemas.openxmlformats.org/officeDocument/2006/relationships/image" Target="../media/image33.svg"/><Relationship Id="rId10" Type="http://schemas.openxmlformats.org/officeDocument/2006/relationships/hyperlink" Target="https://nanoporetech.com/platform/technology/basecalling" TargetMode="External"/><Relationship Id="rId4" Type="http://schemas.openxmlformats.org/officeDocument/2006/relationships/image" Target="../media/image32.png"/><Relationship Id="rId9" Type="http://schemas.openxmlformats.org/officeDocument/2006/relationships/image" Target="../media/image37.emf"/><Relationship Id="rId14" Type="http://schemas.openxmlformats.org/officeDocument/2006/relationships/hyperlink" Target="https://blogs.ed.ac.uk/institute-genetics-cancer/2020/04/08/nanopore-sequencing-controversial-world-records-and-whale-watching/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2.jpg"/><Relationship Id="rId4" Type="http://schemas.openxmlformats.org/officeDocument/2006/relationships/image" Target="../media/image41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1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43.emf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sv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gif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9.emf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50.emf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8.xml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2025_ics_soysal_mars.pdf" TargetMode="External"/><Relationship Id="rId3" Type="http://schemas.openxmlformats.org/officeDocument/2006/relationships/hyperlink" Target="https://hpcrl.github.io/ICS2025-webpage/" TargetMode="External"/><Relationship Id="rId7" Type="http://schemas.openxmlformats.org/officeDocument/2006/relationships/hyperlink" Target="https://canfirtina.com/pub/2025_ics_soysal_mars.pptx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YVZCzXKsR7A" TargetMode="External"/><Relationship Id="rId5" Type="http://schemas.openxmlformats.org/officeDocument/2006/relationships/hyperlink" Target="https://doi.org/10.1145/3721145.3730428" TargetMode="External"/><Relationship Id="rId4" Type="http://schemas.openxmlformats.org/officeDocument/2006/relationships/hyperlink" Target="https://arxiv.org/pdf/2506.10931" TargetMode="External"/><Relationship Id="rId9" Type="http://schemas.openxmlformats.org/officeDocument/2006/relationships/image" Target="../media/image5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52.jpeg"/><Relationship Id="rId4" Type="http://schemas.openxmlformats.org/officeDocument/2006/relationships/chart" Target="../charts/chart2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hyperlink" Target="https://canfirtina.com/pub/2025_ics_soysal_mars.pdf" TargetMode="External"/><Relationship Id="rId3" Type="http://schemas.openxmlformats.org/officeDocument/2006/relationships/hyperlink" Target="https://hpcrl.github.io/ICS2025-webpage/" TargetMode="External"/><Relationship Id="rId7" Type="http://schemas.openxmlformats.org/officeDocument/2006/relationships/hyperlink" Target="https://canfirtina.com/pub/2025_ics_soysal_mars.pptx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youtu.be/YVZCzXKsR7A" TargetMode="External"/><Relationship Id="rId5" Type="http://schemas.openxmlformats.org/officeDocument/2006/relationships/hyperlink" Target="https://doi.org/10.1145/3721145.3730428" TargetMode="External"/><Relationship Id="rId4" Type="http://schemas.openxmlformats.org/officeDocument/2006/relationships/hyperlink" Target="https://arxiv.org/pdf/2506.10931" TargetMode="External"/><Relationship Id="rId9" Type="http://schemas.openxmlformats.org/officeDocument/2006/relationships/image" Target="../media/image53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7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7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cs.umd.edu/~firtina" TargetMode="External"/><Relationship Id="rId2" Type="http://schemas.openxmlformats.org/officeDocument/2006/relationships/hyperlink" Target="mailto:canfirtina@gmail.co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9A3DA3D-14C1-F5D4-E670-D71EDC4822A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393958"/>
            <a:ext cx="10972800" cy="503536"/>
          </a:xfrm>
        </p:spPr>
        <p:txBody>
          <a:bodyPr/>
          <a:lstStyle/>
          <a:p>
            <a:r>
              <a:rPr lang="en-US" dirty="0"/>
              <a:t>Lecture 2: Moving the Needle - A Bioinformatics Perspective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94E9EE-F3B8-C4F4-B5FD-6A5FFD5DBB0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" y="1155648"/>
            <a:ext cx="10972800" cy="1224822"/>
          </a:xfrm>
        </p:spPr>
        <p:txBody>
          <a:bodyPr/>
          <a:lstStyle/>
          <a:p>
            <a:r>
              <a:rPr lang="en-US" dirty="0"/>
              <a:t>CMSC 829C: Algorithms, AI, and Hardware</a:t>
            </a:r>
            <a:br>
              <a:rPr lang="en-US" dirty="0"/>
            </a:br>
            <a:r>
              <a:rPr lang="en-US" dirty="0"/>
              <a:t>for Biological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463001-6091-3EDA-0FB4-DA93FB1F002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1520" y="5138028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Can Firtina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canfirtina@gmail.com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cs.umd.edu/~firtina</a:t>
            </a: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58E705C-BA26-2183-1F9B-3C0ADAF05F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520" y="5519721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Assistant Professor of Computer Science at UMD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627CA8-FD1B-2399-499F-362309C678C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20" y="3649308"/>
            <a:ext cx="10972800" cy="332399"/>
          </a:xfrm>
        </p:spPr>
        <p:txBody>
          <a:bodyPr/>
          <a:lstStyle/>
          <a:p>
            <a:r>
              <a:rPr lang="en-US" dirty="0"/>
              <a:t>Fall 2026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8F16DD4-6721-D889-687A-4C7F211CCF88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1520" y="4039992"/>
            <a:ext cx="10972800" cy="332399"/>
          </a:xfrm>
        </p:spPr>
        <p:txBody>
          <a:bodyPr/>
          <a:lstStyle/>
          <a:p>
            <a:r>
              <a:rPr lang="en-US" dirty="0"/>
              <a:t>September 3, 2026</a:t>
            </a:r>
          </a:p>
        </p:txBody>
      </p:sp>
    </p:spTree>
    <p:extLst>
      <p:ext uri="{BB962C8B-B14F-4D97-AF65-F5344CB8AC3E}">
        <p14:creationId xmlns:p14="http://schemas.microsoft.com/office/powerpoint/2010/main" val="210747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D2892A6-541E-2F7B-A8FE-59D1C0D86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Bill Dally,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"</a:t>
            </a: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Moving the needle: Effective Computer Architecture Research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in Academe and Industry"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ISCA, 2010.</a:t>
            </a:r>
            <a:b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[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Alternative Talk Video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]</a:t>
            </a:r>
          </a:p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Michael Stonebraker,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"Make it Happen</a:t>
            </a: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"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ACM Turing Award Lecture, 2014.</a:t>
            </a:r>
          </a:p>
          <a:p>
            <a:endParaRPr lang="en-US" i="1" dirty="0">
              <a:solidFill>
                <a:srgbClr val="000000"/>
              </a:solidFill>
              <a:latin typeface="Calibri"/>
              <a:ea typeface="Helvetica Neue" panose="02000503000000020004" pitchFamily="2" charset="0"/>
              <a:cs typeface="Calibri"/>
            </a:endParaRPr>
          </a:p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Martin A. Schwartz,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"</a:t>
            </a:r>
            <a:r>
              <a:rPr lang="en-US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The importance of stupidity in scientific research</a:t>
            </a:r>
            <a:r>
              <a:rPr lang="en-US" b="1" dirty="0"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"</a:t>
            </a:r>
            <a:b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Journal of Cell Science, 2008.</a:t>
            </a: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4BA48797-FECE-C811-F812-32595077B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Some More Materials to Internalize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F2EF78D-D072-01F4-A6EE-6CDEE9F7A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2</a:t>
            </a:fld>
            <a:endParaRPr lang="en-US" dirty="0">
              <a:latin typeface="Garamond"/>
              <a:cs typeface="Calibri"/>
            </a:endParaRP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610449C-A554-9C8F-F395-AC149AF0231A}"/>
              </a:ext>
            </a:extLst>
          </p:cNvPr>
          <p:cNvSpPr/>
          <p:nvPr/>
        </p:nvSpPr>
        <p:spPr>
          <a:xfrm>
            <a:off x="208509" y="866163"/>
            <a:ext cx="9778639" cy="2197671"/>
          </a:xfrm>
          <a:prstGeom prst="roundRect">
            <a:avLst/>
          </a:prstGeom>
          <a:noFill/>
          <a:ln w="50800" cap="flat" cmpd="sng" algn="ctr">
            <a:solidFill>
              <a:srgbClr val="C00600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200" b="1" kern="0" dirty="0">
              <a:latin typeface="Calibri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5909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G_0168.jpg"/>
          <p:cNvPicPr>
            <a:picLocks noChangeAspect="1"/>
          </p:cNvPicPr>
          <p:nvPr/>
        </p:nvPicPr>
        <p:blipFill>
          <a:blip r:embed="rId3" cstate="print">
            <a:lum bright="-27000"/>
          </a:blip>
          <a:srcRect t="11667" b="4444"/>
          <a:stretch>
            <a:fillRect/>
          </a:stretch>
        </p:blipFill>
        <p:spPr>
          <a:xfrm>
            <a:off x="609600" y="0"/>
            <a:ext cx="109728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83920" y="2265605"/>
            <a:ext cx="9784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0" charset="-128"/>
                <a:cs typeface="Calibri" panose="020F0502020204030204" pitchFamily="34" charset="0"/>
              </a:rPr>
              <a:t>Moving the Needle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0" charset="-128"/>
                <a:cs typeface="Calibri" panose="020F0502020204030204" pitchFamily="34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Computer Architecture Research 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in Academe and Industry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06881" y="5166360"/>
            <a:ext cx="7522957" cy="14219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11480" marR="0" lvl="0" indent="-41148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0" charset="-128"/>
                <a:cs typeface="Calibri" panose="020F0502020204030204" pitchFamily="34" charset="0"/>
              </a:rPr>
              <a:t>Bill Dally</a:t>
            </a:r>
          </a:p>
          <a:p>
            <a:pPr marL="411480" marR="0" lvl="0" indent="-41148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0" charset="-128"/>
                <a:cs typeface="Calibri" panose="020F0502020204030204" pitchFamily="34" charset="0"/>
              </a:rPr>
              <a:t>Chief Scientist &amp; Sr. VP of Research, NVIDIA</a:t>
            </a:r>
          </a:p>
          <a:p>
            <a:pPr marL="411480" marR="0" lvl="0" indent="-411480" algn="l" defTabSz="109728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8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0" charset="-128"/>
                <a:cs typeface="Calibri" panose="020F0502020204030204" pitchFamily="34" charset="0"/>
              </a:rPr>
              <a:t>Bell Professor of Engineering, Stanford University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E4B9A98-2A77-1F6D-96DE-5D13C9E4E3D1}"/>
              </a:ext>
            </a:extLst>
          </p:cNvPr>
          <p:cNvSpPr txBox="1"/>
          <p:nvPr/>
        </p:nvSpPr>
        <p:spPr>
          <a:xfrm>
            <a:off x="465268" y="85046"/>
            <a:ext cx="11261464" cy="830997"/>
          </a:xfrm>
          <a:prstGeom prst="rect">
            <a:avLst/>
          </a:prstGeom>
          <a:solidFill>
            <a:schemeClr val="tx1"/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rPr>
              <a:t>Some slides are adopted from Bill Dally’s original Moving the Needle talk at ISCA 2010: https://isca2010.inria.fr/media/slides/ISCA_Needle_A_0610.pptx 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96E26F-4655-55F2-776C-4CFF742C7D58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3</a:t>
            </a:fld>
            <a:endParaRPr lang="en-US" dirty="0">
              <a:latin typeface="Garamond"/>
              <a:cs typeface="Calibri"/>
            </a:endParaRPr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1120" y="1417321"/>
            <a:ext cx="694944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0" charset="-128"/>
                <a:cs typeface="Calibri" panose="020F0502020204030204" pitchFamily="34" charset="0"/>
              </a:rPr>
              <a:t>Research is 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1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 panose="020F0502020204030204" pitchFamily="34" charset="0"/>
                <a:ea typeface="ＭＳ Ｐゴシック" pitchFamily="-110" charset="-128"/>
                <a:cs typeface="Calibri" panose="020F0502020204030204" pitchFamily="34" charset="0"/>
              </a:rPr>
              <a:t>hunt for insight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20" b="0" i="1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 panose="020F0502020204030204" pitchFamily="34" charset="0"/>
              <a:ea typeface="ＭＳ Ｐゴシック" pitchFamily="-110" charset="-128"/>
              <a:cs typeface="Calibri" panose="020F0502020204030204" pitchFamily="34" charset="0"/>
            </a:endParaRPr>
          </a:p>
        </p:txBody>
      </p:sp>
      <p:pic>
        <p:nvPicPr>
          <p:cNvPr id="95234" name="Picture 2" descr="http://sabalolodge.com/blog/wp-content/uploads/2009/11/Resplendent_Quetz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38341" y="228600"/>
            <a:ext cx="2892599" cy="6309360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F517F4-5CED-68CD-F77C-9EE926698FC5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4</a:t>
            </a:fld>
            <a:endParaRPr lang="en-US" dirty="0">
              <a:latin typeface="Garamond"/>
              <a:cs typeface="Calibri"/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B01610-EBEB-B02D-E672-7DAE3606F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ontent Placeholder 6">
            <a:extLst>
              <a:ext uri="{FF2B5EF4-FFF2-40B4-BE49-F238E27FC236}">
                <a16:creationId xmlns:a16="http://schemas.microsoft.com/office/drawing/2014/main" id="{3C7D68E1-372A-323E-782C-1C491AEA12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marL="0" indent="0">
              <a:buNone/>
            </a:pP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  <a:p>
            <a:pPr marL="0" indent="0">
              <a:buNone/>
            </a:pPr>
            <a:r>
              <a:rPr lang="en-US" sz="3200" dirty="0">
                <a:latin typeface="Calibri"/>
                <a:ea typeface="Helvetica Neue" panose="02000503000000020004" pitchFamily="2" charset="0"/>
                <a:cs typeface="Calibri"/>
              </a:rPr>
              <a:t>"The purpose of computing is insight, not numbers"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EF73C45-08F8-4B6B-2823-2627FD646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Recall: The Goal of Computing: Beyond Numbers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EE1635B-4816-CABF-49B9-B1B4360F4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cs typeface="Calibri"/>
            </a:endParaRP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AD1982DD-2923-5A23-2A6E-2CC4CE934F40}"/>
              </a:ext>
            </a:extLst>
          </p:cNvPr>
          <p:cNvSpPr>
            <a:spLocks noGrp="1"/>
          </p:cNvSpPr>
          <p:nvPr>
            <p:ph type="ftr" sz="quarter" idx="4294967295"/>
          </p:nvPr>
        </p:nvSpPr>
        <p:spPr>
          <a:xfrm>
            <a:off x="0" y="6519863"/>
            <a:ext cx="12192000" cy="3381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D02B8F-B2B5-5C25-57C2-3EE8D44D33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83533" y="3427512"/>
            <a:ext cx="1752600" cy="22860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6061F4-E05C-7C4A-45F5-52AD1A71F739}"/>
              </a:ext>
            </a:extLst>
          </p:cNvPr>
          <p:cNvSpPr/>
          <p:nvPr/>
        </p:nvSpPr>
        <p:spPr>
          <a:xfrm>
            <a:off x="7103550" y="5313402"/>
            <a:ext cx="22799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Helvetica Neue" panose="02000503000000020004" pitchFamily="2" charset="0"/>
                <a:cs typeface="Calibri"/>
              </a:rPr>
              <a:t>Richard Hamming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2DD391F-5E89-362A-29BD-E9E44F6CDD42}"/>
              </a:ext>
            </a:extLst>
          </p:cNvPr>
          <p:cNvSpPr/>
          <p:nvPr/>
        </p:nvSpPr>
        <p:spPr>
          <a:xfrm>
            <a:off x="2303335" y="6534947"/>
            <a:ext cx="6325099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"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Numerical Methods for Scientists and Engineers</a:t>
            </a: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," Richard Hamming, 1962.</a:t>
            </a:r>
          </a:p>
        </p:txBody>
      </p:sp>
    </p:spTree>
    <p:extLst>
      <p:ext uri="{BB962C8B-B14F-4D97-AF65-F5344CB8AC3E}">
        <p14:creationId xmlns:p14="http://schemas.microsoft.com/office/powerpoint/2010/main" val="3204171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EC1BF5-F010-A839-ADD9-529BFA5D1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D14201C-11BD-B069-A068-BFE7D7912B8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Richard Hamming,</a:t>
            </a:r>
            <a:b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2400" b="1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"</a:t>
            </a:r>
            <a:r>
              <a:rPr lang="en-US" sz="2400" b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You and Your Research</a:t>
            </a:r>
            <a:r>
              <a:rPr lang="en-US" sz="2400" b="1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"</a:t>
            </a:r>
            <a:b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2400" i="1" dirty="0">
                <a:solidFill>
                  <a:srgbClr val="000000"/>
                </a:solidFill>
                <a:latin typeface="Calibri"/>
                <a:ea typeface="Helvetica Neue" panose="02000503000000020004" pitchFamily="2" charset="0"/>
                <a:cs typeface="Calibri"/>
              </a:rPr>
              <a:t>Bell Communications Research Colloquium Seminar, 1986.</a:t>
            </a:r>
            <a:b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</a:b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[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  <a:hlinkClick r:id="rId4"/>
              </a:rPr>
              <a:t>Lecture Video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] [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  <a:hlinkClick r:id="rId5"/>
              </a:rPr>
              <a:t>Podcast</a:t>
            </a:r>
            <a:r>
              <a:rPr lang="en-US" sz="2400" dirty="0">
                <a:latin typeface="Calibri"/>
                <a:ea typeface="Helvetica Neue" panose="02000503000000020004" pitchFamily="2" charset="0"/>
                <a:cs typeface="Calibri"/>
              </a:rPr>
              <a:t>]</a:t>
            </a:r>
          </a:p>
          <a:p>
            <a:endParaRPr lang="en-US" sz="2400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2F039AA-F3A7-4484-CC67-86371C0A5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You and Your Research</a:t>
            </a:r>
            <a:endParaRPr lang="en-US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DE4BC0-C00A-70B3-EE00-A328BB497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cs typeface="Calibri"/>
            </a:endParaRPr>
          </a:p>
        </p:txBody>
      </p:sp>
      <p:pic>
        <p:nvPicPr>
          <p:cNvPr id="7" name="Picture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446C7766-28AE-A287-A664-584A64290F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768" y="2282325"/>
            <a:ext cx="9384464" cy="4228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6120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37E34-B8C5-2864-E194-2AEE19395A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6CA2772-4D06-9C71-9E68-892D0B52E353}"/>
              </a:ext>
            </a:extLst>
          </p:cNvPr>
          <p:cNvSpPr txBox="1"/>
          <p:nvPr/>
        </p:nvSpPr>
        <p:spPr>
          <a:xfrm>
            <a:off x="1249680" y="1874520"/>
            <a:ext cx="978408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Goal – Positive Impact </a:t>
            </a:r>
            <a:r>
              <a:rPr kumimoji="0" lang="en-US" sz="4320" b="0" i="0" u="none" strike="sng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on a Product</a:t>
            </a:r>
            <a:endParaRPr kumimoji="0" lang="en-US" sz="4320" b="0" i="0" u="none" strike="sng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5" name="Picture 4" descr="IMG_1778.jpg">
            <a:extLst>
              <a:ext uri="{FF2B5EF4-FFF2-40B4-BE49-F238E27FC236}">
                <a16:creationId xmlns:a16="http://schemas.microsoft.com/office/drawing/2014/main" id="{E0D8F12F-8619-3701-A96B-8172A33098A6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50081" y="3063240"/>
            <a:ext cx="2388870" cy="3185160"/>
          </a:xfrm>
          <a:prstGeom prst="rect">
            <a:avLst/>
          </a:prstGeom>
        </p:spPr>
      </p:pic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EBAB5F6E-F116-0C3E-2B04-626FDB6BD76A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7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4220794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661D05-B1EB-D27C-8EFC-142C454D57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4B14B300-62FB-A9AF-A009-38A359E7C9A8}"/>
              </a:ext>
            </a:extLst>
          </p:cNvPr>
          <p:cNvSpPr txBox="1"/>
          <p:nvPr/>
        </p:nvSpPr>
        <p:spPr>
          <a:xfrm>
            <a:off x="1066800" y="320040"/>
            <a:ext cx="978408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The Research Funnel</a:t>
            </a: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" name="Line 6">
            <a:extLst>
              <a:ext uri="{FF2B5EF4-FFF2-40B4-BE49-F238E27FC236}">
                <a16:creationId xmlns:a16="http://schemas.microsoft.com/office/drawing/2014/main" id="{9B0036CA-3AC8-5AB1-6001-1EB02F6119B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2788920"/>
            <a:ext cx="274320" cy="54864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" name="Line 7">
            <a:extLst>
              <a:ext uri="{FF2B5EF4-FFF2-40B4-BE49-F238E27FC236}">
                <a16:creationId xmlns:a16="http://schemas.microsoft.com/office/drawing/2014/main" id="{540C12FD-4CEF-DC05-5844-A6F94D70A8C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46960" y="4526280"/>
            <a:ext cx="365760" cy="54864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39A8787C-6832-F78B-4B0C-7D822B2DC7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61360" y="4160520"/>
          <a:ext cx="1049656" cy="11506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2" imgW="875520" imgH="958680" progId="">
                  <p:embed/>
                </p:oleObj>
              </mc:Choice>
              <mc:Fallback>
                <p:oleObj name="Clip" r:id="rId2" imgW="875520" imgH="958680" progId="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39A8787C-6832-F78B-4B0C-7D822B2DC7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1360" y="4160520"/>
                        <a:ext cx="1049656" cy="115062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AutoShape 4">
            <a:extLst>
              <a:ext uri="{FF2B5EF4-FFF2-40B4-BE49-F238E27FC236}">
                <a16:creationId xmlns:a16="http://schemas.microsoft.com/office/drawing/2014/main" id="{134B44C3-D326-FD0D-6A16-807B951C66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" y="5074920"/>
            <a:ext cx="2011680" cy="146304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28575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Applications</a:t>
            </a:r>
          </a:p>
        </p:txBody>
      </p:sp>
      <p:graphicFrame>
        <p:nvGraphicFramePr>
          <p:cNvPr id="23" name="Object 22">
            <a:extLst>
              <a:ext uri="{FF2B5EF4-FFF2-40B4-BE49-F238E27FC236}">
                <a16:creationId xmlns:a16="http://schemas.microsoft.com/office/drawing/2014/main" id="{26DF8154-4BCA-D2A0-2013-2FE8E8BCF8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5360" y="5623560"/>
          <a:ext cx="548640" cy="411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4" imgW="1947600" imgH="1464840" progId="">
                  <p:embed/>
                </p:oleObj>
              </mc:Choice>
              <mc:Fallback>
                <p:oleObj name="Clip" r:id="rId4" imgW="1947600" imgH="1464840" progId="">
                  <p:embed/>
                  <p:pic>
                    <p:nvPicPr>
                      <p:cNvPr id="23" name="Object 22">
                        <a:extLst>
                          <a:ext uri="{FF2B5EF4-FFF2-40B4-BE49-F238E27FC236}">
                            <a16:creationId xmlns:a16="http://schemas.microsoft.com/office/drawing/2014/main" id="{26DF8154-4BCA-D2A0-2013-2FE8E8BCF8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360" y="5623560"/>
                        <a:ext cx="548640" cy="4114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" name="Object 23">
            <a:extLst>
              <a:ext uri="{FF2B5EF4-FFF2-40B4-BE49-F238E27FC236}">
                <a16:creationId xmlns:a16="http://schemas.microsoft.com/office/drawing/2014/main" id="{FD323BD5-EEBF-059E-97E6-E3758661B3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15441" y="5349240"/>
          <a:ext cx="384810" cy="46291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6" imgW="3681360" imgH="4426920" progId="">
                  <p:embed/>
                </p:oleObj>
              </mc:Choice>
              <mc:Fallback>
                <p:oleObj name="Clip" r:id="rId6" imgW="3681360" imgH="4426920" progId="">
                  <p:embed/>
                  <p:pic>
                    <p:nvPicPr>
                      <p:cNvPr id="24" name="Object 23">
                        <a:extLst>
                          <a:ext uri="{FF2B5EF4-FFF2-40B4-BE49-F238E27FC236}">
                            <a16:creationId xmlns:a16="http://schemas.microsoft.com/office/drawing/2014/main" id="{FD323BD5-EEBF-059E-97E6-E3758661B3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5441" y="5349240"/>
                        <a:ext cx="384810" cy="46291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" name="Object 24">
            <a:extLst>
              <a:ext uri="{FF2B5EF4-FFF2-40B4-BE49-F238E27FC236}">
                <a16:creationId xmlns:a16="http://schemas.microsoft.com/office/drawing/2014/main" id="{BB5611C9-A59E-AC5B-C620-F1688C98A8D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5360" y="5257800"/>
          <a:ext cx="548640" cy="21336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8" imgW="874080" imgH="340920" progId="">
                  <p:embed/>
                </p:oleObj>
              </mc:Choice>
              <mc:Fallback>
                <p:oleObj name="Clip" r:id="rId8" imgW="874080" imgH="340920" progId="">
                  <p:embed/>
                  <p:pic>
                    <p:nvPicPr>
                      <p:cNvPr id="25" name="Object 24">
                        <a:extLst>
                          <a:ext uri="{FF2B5EF4-FFF2-40B4-BE49-F238E27FC236}">
                            <a16:creationId xmlns:a16="http://schemas.microsoft.com/office/drawing/2014/main" id="{BB5611C9-A59E-AC5B-C620-F1688C98A8D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5360" y="5257800"/>
                        <a:ext cx="548640" cy="21336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>
            <a:extLst>
              <a:ext uri="{FF2B5EF4-FFF2-40B4-BE49-F238E27FC236}">
                <a16:creationId xmlns:a16="http://schemas.microsoft.com/office/drawing/2014/main" id="{5AB9508F-6905-5AF6-DAD3-0071F75AD8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64080" y="5377816"/>
          <a:ext cx="457200" cy="45148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lip" r:id="rId10" imgW="3404880" imgH="3368520" progId="">
                  <p:embed/>
                </p:oleObj>
              </mc:Choice>
              <mc:Fallback>
                <p:oleObj name="Clip" r:id="rId10" imgW="3404880" imgH="3368520" progId="">
                  <p:embed/>
                  <p:pic>
                    <p:nvPicPr>
                      <p:cNvPr id="26" name="Object 25">
                        <a:extLst>
                          <a:ext uri="{FF2B5EF4-FFF2-40B4-BE49-F238E27FC236}">
                            <a16:creationId xmlns:a16="http://schemas.microsoft.com/office/drawing/2014/main" id="{5AB9508F-6905-5AF6-DAD3-0071F75AD8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64080" y="5377816"/>
                        <a:ext cx="457200" cy="45148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Line 26">
            <a:extLst>
              <a:ext uri="{FF2B5EF4-FFF2-40B4-BE49-F238E27FC236}">
                <a16:creationId xmlns:a16="http://schemas.microsoft.com/office/drawing/2014/main" id="{6CB324EE-184E-20A3-F5BB-FD453AD68F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987040" y="3977640"/>
            <a:ext cx="1188720" cy="0"/>
          </a:xfrm>
          <a:prstGeom prst="line">
            <a:avLst/>
          </a:prstGeom>
          <a:noFill/>
          <a:ln w="1905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31" name="Line 30">
            <a:extLst>
              <a:ext uri="{FF2B5EF4-FFF2-40B4-BE49-F238E27FC236}">
                <a16:creationId xmlns:a16="http://schemas.microsoft.com/office/drawing/2014/main" id="{A4FC1B23-3C28-EF78-7958-7E587E8459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84720" y="3977640"/>
            <a:ext cx="640080" cy="0"/>
          </a:xfrm>
          <a:prstGeom prst="line">
            <a:avLst/>
          </a:prstGeom>
          <a:noFill/>
          <a:ln w="635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" name="AutoShape 3">
            <a:extLst>
              <a:ext uri="{FF2B5EF4-FFF2-40B4-BE49-F238E27FC236}">
                <a16:creationId xmlns:a16="http://schemas.microsoft.com/office/drawing/2014/main" id="{E32DD9DC-99B5-693A-A4C6-E93746B689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2480" y="1325880"/>
            <a:ext cx="2011680" cy="1463040"/>
          </a:xfrm>
          <a:prstGeom prst="roundRect">
            <a:avLst>
              <a:gd name="adj" fmla="val 16667"/>
            </a:avLst>
          </a:prstGeom>
          <a:solidFill>
            <a:srgbClr val="99FF99"/>
          </a:solidFill>
          <a:ln w="28575">
            <a:solidFill>
              <a:schemeClr val="bg1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Technology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D9B6647-3C2D-15DE-C41F-16255F9A481C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1508760"/>
            <a:ext cx="365760" cy="640080"/>
            <a:chOff x="576" y="1200"/>
            <a:chExt cx="192" cy="336"/>
          </a:xfrm>
        </p:grpSpPr>
        <p:sp>
          <p:nvSpPr>
            <p:cNvPr id="12" name="Line 11">
              <a:extLst>
                <a:ext uri="{FF2B5EF4-FFF2-40B4-BE49-F238E27FC236}">
                  <a16:creationId xmlns:a16="http://schemas.microsoft.com/office/drawing/2014/main" id="{D843E343-39A6-6C35-4DDD-7628AB0F871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392"/>
              <a:ext cx="192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Line 12">
              <a:extLst>
                <a:ext uri="{FF2B5EF4-FFF2-40B4-BE49-F238E27FC236}">
                  <a16:creationId xmlns:a16="http://schemas.microsoft.com/office/drawing/2014/main" id="{DE877958-58B1-D099-BA56-0A1E7E247D5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76" y="1392"/>
              <a:ext cx="0" cy="14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4" name="Line 13">
              <a:extLst>
                <a:ext uri="{FF2B5EF4-FFF2-40B4-BE49-F238E27FC236}">
                  <a16:creationId xmlns:a16="http://schemas.microsoft.com/office/drawing/2014/main" id="{6C57FE22-3490-ED27-7493-D4F2D467CF6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68" y="1392"/>
              <a:ext cx="0" cy="14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5" name="Line 14">
              <a:extLst>
                <a:ext uri="{FF2B5EF4-FFF2-40B4-BE49-F238E27FC236}">
                  <a16:creationId xmlns:a16="http://schemas.microsoft.com/office/drawing/2014/main" id="{374F0B77-50C9-0A7F-55F6-1AF446BB48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76" y="1344"/>
              <a:ext cx="192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6" name="Line 15">
              <a:extLst>
                <a:ext uri="{FF2B5EF4-FFF2-40B4-BE49-F238E27FC236}">
                  <a16:creationId xmlns:a16="http://schemas.microsoft.com/office/drawing/2014/main" id="{C7C234F9-5F8F-C307-971C-7D664B2BBF6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672" y="1200"/>
              <a:ext cx="0" cy="144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BF8820E-1F01-35FB-471E-3808ADADC564}"/>
              </a:ext>
            </a:extLst>
          </p:cNvPr>
          <p:cNvGrpSpPr>
            <a:grpSpLocks/>
          </p:cNvGrpSpPr>
          <p:nvPr/>
        </p:nvGrpSpPr>
        <p:grpSpPr bwMode="auto">
          <a:xfrm>
            <a:off x="1524000" y="2148840"/>
            <a:ext cx="914400" cy="182880"/>
            <a:chOff x="912" y="1344"/>
            <a:chExt cx="480" cy="96"/>
          </a:xfrm>
        </p:grpSpPr>
        <p:sp>
          <p:nvSpPr>
            <p:cNvPr id="18" name="AutoShape 17">
              <a:extLst>
                <a:ext uri="{FF2B5EF4-FFF2-40B4-BE49-F238E27FC236}">
                  <a16:creationId xmlns:a16="http://schemas.microsoft.com/office/drawing/2014/main" id="{4EE43F7E-1724-974C-C88D-06E77352F5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344"/>
              <a:ext cx="384" cy="9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544C36A7-0DDC-AA86-82CA-99C217BA444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60" y="1344"/>
              <a:ext cx="96" cy="96"/>
            </a:xfrm>
            <a:prstGeom prst="ellipse">
              <a:avLst/>
            </a:prstGeom>
            <a:solidFill>
              <a:schemeClr val="accent1"/>
            </a:solidFill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0" name="Line 19">
              <a:extLst>
                <a:ext uri="{FF2B5EF4-FFF2-40B4-BE49-F238E27FC236}">
                  <a16:creationId xmlns:a16="http://schemas.microsoft.com/office/drawing/2014/main" id="{D529E3C8-2C61-EDC3-B5B8-EA7CA36DD4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12" y="1392"/>
              <a:ext cx="96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1" name="Line 20">
              <a:extLst>
                <a:ext uri="{FF2B5EF4-FFF2-40B4-BE49-F238E27FC236}">
                  <a16:creationId xmlns:a16="http://schemas.microsoft.com/office/drawing/2014/main" id="{F7AE850A-D871-B6FE-91A6-2F714498C66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44" y="1392"/>
              <a:ext cx="48" cy="0"/>
            </a:xfrm>
            <a:prstGeom prst="line">
              <a:avLst/>
            </a:prstGeom>
            <a:noFill/>
            <a:ln w="12700">
              <a:solidFill>
                <a:schemeClr val="bg1"/>
              </a:solidFill>
              <a:round/>
              <a:headEnd type="none" w="sm" len="sm"/>
              <a:tailEnd type="none" w="sm" len="sm"/>
            </a:ln>
            <a:effectLst/>
          </p:spPr>
          <p:txBody>
            <a:bodyPr wrap="none" anchor="ctr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160" b="0" i="0" u="sng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A5A0262-8D8A-941B-FECD-4E189BD7C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98320" y="1508760"/>
            <a:ext cx="548640" cy="457200"/>
          </a:xfrm>
          <a:prstGeom prst="rect">
            <a:avLst/>
          </a:prstGeom>
          <a:solidFill>
            <a:srgbClr val="C0C0C0"/>
          </a:solidFill>
          <a:ln w="12700">
            <a:solidFill>
              <a:schemeClr val="bg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sng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07FF3FF-9163-4F3D-F3EE-C92314ADC280}"/>
              </a:ext>
            </a:extLst>
          </p:cNvPr>
          <p:cNvPicPr>
            <a:picLocks noChangeArrowheads="1"/>
          </p:cNvPicPr>
          <p:nvPr/>
        </p:nvPicPr>
        <p:blipFill>
          <a:blip r:embed="rId12" cstate="print"/>
          <a:srcRect l="1390" t="1440" r="50" b="1311"/>
          <a:stretch>
            <a:fillRect/>
          </a:stretch>
        </p:blipFill>
        <p:spPr bwMode="auto">
          <a:xfrm>
            <a:off x="1798320" y="1417321"/>
            <a:ext cx="577216" cy="67437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</p:pic>
      <p:sp>
        <p:nvSpPr>
          <p:cNvPr id="49" name="Line 49">
            <a:extLst>
              <a:ext uri="{FF2B5EF4-FFF2-40B4-BE49-F238E27FC236}">
                <a16:creationId xmlns:a16="http://schemas.microsoft.com/office/drawing/2014/main" id="{E4F253C6-4214-6BB5-3FD8-084A69D19D6C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267200" y="2880360"/>
            <a:ext cx="640080" cy="6400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14025346-87F1-829D-6A33-F230CAADB841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706881" y="3246120"/>
            <a:ext cx="1617044" cy="1396538"/>
          </a:xfrm>
          <a:prstGeom prst="rect">
            <a:avLst/>
          </a:prstGeom>
        </p:spPr>
      </p:pic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16EF90A1-9C85-BBE9-B59F-B5238F8F7179}"/>
              </a:ext>
            </a:extLst>
          </p:cNvPr>
          <p:cNvSpPr/>
          <p:nvPr/>
        </p:nvSpPr>
        <p:spPr bwMode="auto">
          <a:xfrm>
            <a:off x="4175760" y="3520440"/>
            <a:ext cx="1404790" cy="987552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Concept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Dev</a:t>
            </a:r>
          </a:p>
        </p:txBody>
      </p:sp>
      <p:sp>
        <p:nvSpPr>
          <p:cNvPr id="55" name="Line 26">
            <a:extLst>
              <a:ext uri="{FF2B5EF4-FFF2-40B4-BE49-F238E27FC236}">
                <a16:creationId xmlns:a16="http://schemas.microsoft.com/office/drawing/2014/main" id="{6B23E086-7FFB-4522-BBCE-77CC6AA4BE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38800" y="3977640"/>
            <a:ext cx="640080" cy="0"/>
          </a:xfrm>
          <a:prstGeom prst="line">
            <a:avLst/>
          </a:prstGeom>
          <a:noFill/>
          <a:ln w="1270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7AB3869E-3E8B-A136-E1CB-70372F7E8730}"/>
              </a:ext>
            </a:extLst>
          </p:cNvPr>
          <p:cNvSpPr/>
          <p:nvPr/>
        </p:nvSpPr>
        <p:spPr bwMode="auto">
          <a:xfrm>
            <a:off x="6278880" y="3520440"/>
            <a:ext cx="1005840" cy="987552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Model</a:t>
            </a:r>
          </a:p>
        </p:txBody>
      </p:sp>
      <p:sp>
        <p:nvSpPr>
          <p:cNvPr id="57" name="Line 49">
            <a:extLst>
              <a:ext uri="{FF2B5EF4-FFF2-40B4-BE49-F238E27FC236}">
                <a16:creationId xmlns:a16="http://schemas.microsoft.com/office/drawing/2014/main" id="{48F2FAEC-E228-FF47-4ED5-CCFDB2D37B26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87440" y="2880360"/>
            <a:ext cx="640080" cy="6400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62FB82-2951-907C-3635-34CAF8498E32}"/>
              </a:ext>
            </a:extLst>
          </p:cNvPr>
          <p:cNvSpPr/>
          <p:nvPr/>
        </p:nvSpPr>
        <p:spPr bwMode="auto">
          <a:xfrm>
            <a:off x="7924800" y="3520440"/>
            <a:ext cx="1005840" cy="987552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Eval</a:t>
            </a:r>
            <a:endParaRPr kumimoji="0" lang="en-US" sz="216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9" name="Rounded Rectangle 58">
            <a:extLst>
              <a:ext uri="{FF2B5EF4-FFF2-40B4-BE49-F238E27FC236}">
                <a16:creationId xmlns:a16="http://schemas.microsoft.com/office/drawing/2014/main" id="{2577A859-844B-A093-A917-317E69576072}"/>
              </a:ext>
            </a:extLst>
          </p:cNvPr>
          <p:cNvSpPr/>
          <p:nvPr/>
        </p:nvSpPr>
        <p:spPr bwMode="auto">
          <a:xfrm>
            <a:off x="9479280" y="3520440"/>
            <a:ext cx="1005840" cy="987552"/>
          </a:xfrm>
          <a:prstGeom prst="roundRect">
            <a:avLst/>
          </a:prstGeom>
          <a:solidFill>
            <a:srgbClr val="FFFF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lIns="0" rIns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cs typeface="Calibri"/>
              </a:rPr>
              <a:t>Dev</a:t>
            </a:r>
          </a:p>
        </p:txBody>
      </p:sp>
      <p:sp>
        <p:nvSpPr>
          <p:cNvPr id="60" name="Line 49">
            <a:extLst>
              <a:ext uri="{FF2B5EF4-FFF2-40B4-BE49-F238E27FC236}">
                <a16:creationId xmlns:a16="http://schemas.microsoft.com/office/drawing/2014/main" id="{2A991DC8-84E1-07F3-51C4-CA82B7D6893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7741920" y="2880360"/>
            <a:ext cx="640080" cy="6400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1" name="Line 49">
            <a:extLst>
              <a:ext uri="{FF2B5EF4-FFF2-40B4-BE49-F238E27FC236}">
                <a16:creationId xmlns:a16="http://schemas.microsoft.com/office/drawing/2014/main" id="{47EB4A31-80C0-4352-632E-D51AF710835B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9204960" y="2880360"/>
            <a:ext cx="640080" cy="64008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2" name="Line 30">
            <a:extLst>
              <a:ext uri="{FF2B5EF4-FFF2-40B4-BE49-F238E27FC236}">
                <a16:creationId xmlns:a16="http://schemas.microsoft.com/office/drawing/2014/main" id="{298940A6-000C-ED27-C553-56A617D0BAEE}"/>
              </a:ext>
            </a:extLst>
          </p:cNvPr>
          <p:cNvSpPr>
            <a:spLocks noChangeShapeType="1"/>
          </p:cNvSpPr>
          <p:nvPr/>
        </p:nvSpPr>
        <p:spPr bwMode="auto">
          <a:xfrm>
            <a:off x="8930640" y="3977640"/>
            <a:ext cx="548640" cy="0"/>
          </a:xfrm>
          <a:prstGeom prst="line">
            <a:avLst/>
          </a:prstGeom>
          <a:noFill/>
          <a:ln w="3175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3" name="Line 30">
            <a:extLst>
              <a:ext uri="{FF2B5EF4-FFF2-40B4-BE49-F238E27FC236}">
                <a16:creationId xmlns:a16="http://schemas.microsoft.com/office/drawing/2014/main" id="{3C668CF3-30AA-D663-B157-65803FDA26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485120" y="3977640"/>
            <a:ext cx="548640" cy="0"/>
          </a:xfrm>
          <a:prstGeom prst="line">
            <a:avLst/>
          </a:prstGeom>
          <a:noFill/>
          <a:ln w="127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4" name="Line 49">
            <a:extLst>
              <a:ext uri="{FF2B5EF4-FFF2-40B4-BE49-F238E27FC236}">
                <a16:creationId xmlns:a16="http://schemas.microsoft.com/office/drawing/2014/main" id="{5A9550DE-DBF4-1C89-C8BB-02A39828F35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261360" y="2880360"/>
            <a:ext cx="594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5" name="Line 49">
            <a:extLst>
              <a:ext uri="{FF2B5EF4-FFF2-40B4-BE49-F238E27FC236}">
                <a16:creationId xmlns:a16="http://schemas.microsoft.com/office/drawing/2014/main" id="{F4362DC0-985F-DBE4-5A89-FAF2C533FF23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2987040" y="2880360"/>
            <a:ext cx="274320" cy="36576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 type="none" w="sm" len="sm"/>
            <a:tailEnd type="triangle" w="med" len="med"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16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2CA0DEB1-4F36-61FB-ADB9-02699823DD6A}"/>
              </a:ext>
            </a:extLst>
          </p:cNvPr>
          <p:cNvSpPr txBox="1"/>
          <p:nvPr/>
        </p:nvSpPr>
        <p:spPr>
          <a:xfrm>
            <a:off x="5090161" y="2331720"/>
            <a:ext cx="94032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160" dirty="0">
                <a:solidFill>
                  <a:srgbClr val="FFFFFF"/>
                </a:solidFill>
                <a:latin typeface="Calibri"/>
                <a:cs typeface="Calibri"/>
              </a:rPr>
              <a:t>I</a:t>
            </a:r>
            <a:r>
              <a:rPr kumimoji="0" lang="en-US" sz="2160" b="0" i="0" u="none" strike="noStrike" kern="120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nsight</a:t>
            </a:r>
            <a:endParaRPr kumimoji="0" lang="en-US" sz="216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1B99797-1E6A-8D7A-E745-840D7C91D80D}"/>
              </a:ext>
            </a:extLst>
          </p:cNvPr>
          <p:cNvSpPr txBox="1"/>
          <p:nvPr/>
        </p:nvSpPr>
        <p:spPr>
          <a:xfrm>
            <a:off x="3424550" y="5391192"/>
            <a:ext cx="723275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cs typeface="Calibri"/>
              </a:rPr>
              <a:t>Idea</a:t>
            </a:r>
          </a:p>
        </p:txBody>
      </p: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id="{1AA0222C-955A-4E73-6EA3-73BE087B1FB5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8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6641168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49680" y="1417321"/>
            <a:ext cx="10241280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Most ideas fail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ea typeface="ＭＳ Ｐゴシック" pitchFamily="-110" charset="-128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So terminate the bad ones quickly</a:t>
            </a: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A32FDE91-D1E5-09C8-3208-7C4CF9EBB401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9</a:t>
            </a:fld>
            <a:endParaRPr lang="en-US" dirty="0">
              <a:latin typeface="Garamond"/>
              <a:cs typeface="Calibri"/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lwaysnewmistakes.files.wordpress.com/2009/07/terminator.jpg"/>
          <p:cNvPicPr>
            <a:picLocks noChangeAspect="1" noChangeArrowheads="1"/>
          </p:cNvPicPr>
          <p:nvPr/>
        </p:nvPicPr>
        <p:blipFill>
          <a:blip r:embed="rId2" cstate="print"/>
          <a:srcRect t="11423" b="10434"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1249680" y="1417320"/>
            <a:ext cx="1024128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9E7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Most ideas fail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9E700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ＭＳ Ｐゴシック" pitchFamily="-110" charset="-128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9E7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So terminate the bad ones quickly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9E700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ea typeface="ＭＳ Ｐゴシック" pitchFamily="-110" charset="-128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9E700">
                    <a:lumMod val="60000"/>
                    <a:lumOff val="40000"/>
                  </a:srgbClr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Be a terminator, not an advocate</a:t>
            </a: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9E700">
                  <a:lumMod val="60000"/>
                  <a:lumOff val="40000"/>
                </a:srgbClr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" name="Slide Number Placeholder 3">
            <a:extLst>
              <a:ext uri="{FF2B5EF4-FFF2-40B4-BE49-F238E27FC236}">
                <a16:creationId xmlns:a16="http://schemas.microsoft.com/office/drawing/2014/main" id="{8BB54B7A-EDA7-CBE1-A627-FB8B7E6B9A34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10</a:t>
            </a:fld>
            <a:endParaRPr lang="en-US" dirty="0">
              <a:latin typeface="Garamond"/>
              <a:cs typeface="Calibri"/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594D5B-C8F6-37CF-B7D4-2B2C578C82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are you trying to do? Articulate your objectives using absolutely no jargon.</a:t>
            </a:r>
          </a:p>
          <a:p>
            <a:r>
              <a:rPr lang="en-US" dirty="0"/>
              <a:t>How is it done today, and what are the limits of current practice?</a:t>
            </a:r>
          </a:p>
          <a:p>
            <a:r>
              <a:rPr lang="en-US" dirty="0"/>
              <a:t>What's new in your approach and why do you think it will be successful?</a:t>
            </a:r>
          </a:p>
          <a:p>
            <a:r>
              <a:rPr lang="en-US" dirty="0"/>
              <a:t>Who cares? If you're successful, what difference will it make?</a:t>
            </a:r>
          </a:p>
          <a:p>
            <a:r>
              <a:rPr lang="en-US" dirty="0"/>
              <a:t>What are the risks and the payoffs?</a:t>
            </a:r>
          </a:p>
          <a:p>
            <a:r>
              <a:rPr lang="en-US" dirty="0"/>
              <a:t>How much will it cost?</a:t>
            </a:r>
          </a:p>
          <a:p>
            <a:r>
              <a:rPr lang="en-US" dirty="0"/>
              <a:t>How long will it take?</a:t>
            </a:r>
          </a:p>
          <a:p>
            <a:r>
              <a:rPr lang="en-US" dirty="0"/>
              <a:t>What are the midterm and final "exams" to check for success?</a:t>
            </a:r>
          </a:p>
          <a:p>
            <a:r>
              <a:rPr lang="en-US" dirty="0">
                <a:hlinkClick r:id="rId2"/>
              </a:rPr>
              <a:t>https://techtransferfordefense.stanford.edu/creating-impactful-one-pagers-using-heilmeier-catechism</a:t>
            </a:r>
            <a:r>
              <a:rPr lang="en-US" dirty="0"/>
              <a:t>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7497A0-A38C-5CDD-9D16-F932EDED41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Heilmeier's</a:t>
            </a:r>
            <a:r>
              <a:rPr lang="en-US" dirty="0"/>
              <a:t> Catechism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8F37E5-3495-0545-4471-514D32E64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07174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2290C3F7-8722-80A3-279E-331658A6B9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What are the limitations of the state-of-the-art approach(es)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Articulate what the paper is trying to achieve with absolutely no jargons</a:t>
            </a:r>
          </a:p>
          <a:p>
            <a:r>
              <a:rPr lang="en-US" dirty="0"/>
              <a:t>Key Idea/Mechanism</a:t>
            </a:r>
          </a:p>
          <a:p>
            <a:pPr lvl="1"/>
            <a:r>
              <a:rPr lang="en-US" dirty="0"/>
              <a:t>What are the idea(s) and steps to achieve this goal</a:t>
            </a:r>
          </a:p>
          <a:p>
            <a:r>
              <a:rPr lang="en-US" dirty="0"/>
              <a:t>Key (Expected) Results</a:t>
            </a:r>
          </a:p>
          <a:p>
            <a:pPr lvl="1"/>
            <a:r>
              <a:rPr lang="en-US" dirty="0"/>
              <a:t>What are the key observations?</a:t>
            </a:r>
          </a:p>
          <a:p>
            <a:pPr lvl="1"/>
            <a:r>
              <a:rPr lang="en-US" dirty="0"/>
              <a:t>What insights do we generate from them?</a:t>
            </a:r>
          </a:p>
          <a:p>
            <a:r>
              <a:rPr lang="en-US" dirty="0"/>
              <a:t>Strengths and Weaknesses</a:t>
            </a:r>
          </a:p>
          <a:p>
            <a:r>
              <a:rPr lang="en-US" dirty="0"/>
              <a:t>Future Directions and Ideas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70C923E3-B533-8F95-8F82-D06A24E6A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Present Papers/Ideas/Projects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857B2A-CF1C-BDF6-1FFF-7C80C3CDC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4979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C4F6E3-4FB4-8D5D-D5F9-ADB883B2CC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729851D-CCE4-4852-229C-32F9DC383F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 err="1">
                <a:latin typeface="Calibri"/>
                <a:cs typeface="Calibri"/>
              </a:rPr>
              <a:t>RawHash</a:t>
            </a:r>
            <a:r>
              <a:rPr lang="en-US" sz="2000" b="1" dirty="0">
                <a:latin typeface="Calibri"/>
                <a:cs typeface="Calibri"/>
              </a:rPr>
              <a:t>: enabling fast and accurate real-time analysis of raw nanopore signals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for large genomes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Joel </a:t>
            </a:r>
            <a:r>
              <a:rPr lang="en-US" sz="2000" dirty="0" err="1">
                <a:latin typeface="Calibri"/>
                <a:cs typeface="Calibri"/>
              </a:rPr>
              <a:t>Lindegger</a:t>
            </a:r>
            <a:r>
              <a:rPr lang="en-US" sz="2000" dirty="0">
                <a:latin typeface="Calibri"/>
                <a:cs typeface="Calibri"/>
              </a:rPr>
              <a:t>, Gagandeep Singh, Meryem Banu </a:t>
            </a:r>
            <a:r>
              <a:rPr lang="en-US" sz="2000" dirty="0" err="1">
                <a:latin typeface="Calibri"/>
                <a:cs typeface="Calibri"/>
              </a:rPr>
              <a:t>Cavlak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31st Annual Conference on Intelligent Systems for Molecular Biology and the 22nd European Conference on Computational Biology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ISMB/ECCB 2023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Lyon, France, July 2023.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[Code]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6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7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9"/>
              </a:rPr>
              <a:t>[Slides (pdf)]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Preprint (bioRxiv) </a:t>
            </a:r>
            <a:r>
              <a:rPr lang="en-US" sz="2000" dirty="0">
                <a:latin typeface="Calibri"/>
                <a:cs typeface="Calibri"/>
                <a:hlinkClick r:id="rId10"/>
              </a:rPr>
              <a:t>[Link]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11"/>
              </a:rPr>
              <a:t>[PDF]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Social media thread </a:t>
            </a:r>
            <a:r>
              <a:rPr lang="en-US" sz="2000" dirty="0">
                <a:latin typeface="Calibri"/>
                <a:cs typeface="Calibri"/>
                <a:hlinkClick r:id="rId12"/>
              </a:rPr>
              <a:t>[Twitter (X)]</a:t>
            </a:r>
            <a:endParaRPr lang="en-US" sz="2000" dirty="0">
              <a:latin typeface="Calibri"/>
              <a:cs typeface="Calibri"/>
            </a:endParaRPr>
          </a:p>
          <a:p>
            <a:endParaRPr lang="en-US" sz="20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0" indent="0">
              <a:buNone/>
            </a:pPr>
            <a:endParaRPr lang="en-US" sz="20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E1EECBA-FC8E-02CE-3219-C198EDBFD6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0" tIns="45720" rIns="0" bIns="45720" rtlCol="0" anchor="ctr">
            <a:noAutofit/>
          </a:bodyPr>
          <a:lstStyle/>
          <a:p>
            <a:r>
              <a:rPr lang="en-US" dirty="0"/>
              <a:t>New Frontiers: Raw Signal Analysis </a:t>
            </a:r>
            <a:r>
              <a:rPr lang="en-US" sz="2400" dirty="0"/>
              <a:t>[ISMB '23]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AF92B1-B95D-F5CA-C074-AA2F44D277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13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5" name="Picture 4" descr="A black text on a white background&#10;&#10;Description automatically generated">
            <a:extLst>
              <a:ext uri="{FF2B5EF4-FFF2-40B4-BE49-F238E27FC236}">
                <a16:creationId xmlns:a16="http://schemas.microsoft.com/office/drawing/2014/main" id="{339ECF6C-B097-194D-B752-8D5CD55AF54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3188" y="4000501"/>
            <a:ext cx="6925624" cy="258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48787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2ACB91-5BE4-219C-F8B2-57CCFBAEE9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1E24513-C686-C79D-4140-5B51E37C86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Background</a:t>
            </a:r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What are the limitations of the state-of-the-art approach(es)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Articulate what the paper is trying to achieve with absolutely no jargons</a:t>
            </a:r>
          </a:p>
          <a:p>
            <a:r>
              <a:rPr lang="en-US" dirty="0"/>
              <a:t>Key Idea/Mechanism</a:t>
            </a:r>
          </a:p>
          <a:p>
            <a:pPr lvl="1"/>
            <a:r>
              <a:rPr lang="en-US" dirty="0"/>
              <a:t>What are the idea(s) and steps to achieve this goal</a:t>
            </a:r>
          </a:p>
          <a:p>
            <a:r>
              <a:rPr lang="en-US" dirty="0"/>
              <a:t>Key (Expected) Results</a:t>
            </a:r>
          </a:p>
          <a:p>
            <a:pPr lvl="1"/>
            <a:r>
              <a:rPr lang="en-US" dirty="0"/>
              <a:t>What are the key observations?</a:t>
            </a:r>
          </a:p>
          <a:p>
            <a:pPr lvl="1"/>
            <a:r>
              <a:rPr lang="en-US" dirty="0"/>
              <a:t>What insights do we generate from them?</a:t>
            </a:r>
          </a:p>
          <a:p>
            <a:r>
              <a:rPr lang="en-US" dirty="0"/>
              <a:t>Strengths and Weaknesses</a:t>
            </a:r>
          </a:p>
          <a:p>
            <a:r>
              <a:rPr lang="en-US" dirty="0"/>
              <a:t>Future Directions and Ideas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2198E840-6FF2-13BA-8BE8-72EC839450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Present Papers/Ideas/Projects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8741BA-575E-BE64-5D6C-28A3A2A890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40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3E1AA69-4242-DD0C-C9D4-1F3C7424870A}"/>
                  </a:ext>
                </a:extLst>
              </p:cNvPr>
              <p:cNvSpPr/>
              <p:nvPr/>
            </p:nvSpPr>
            <p:spPr>
              <a:xfrm>
                <a:off x="252743" y="4761571"/>
                <a:ext cx="11730748" cy="1594400"/>
              </a:xfrm>
              <a:prstGeom prst="roundRect">
                <a:avLst>
                  <a:gd name="adj" fmla="val 8525"/>
                </a:avLst>
              </a:prstGeom>
              <a:solidFill>
                <a:srgbClr val="EDE8F1"/>
              </a:solidFill>
              <a:ln w="31750">
                <a:solidFill>
                  <a:srgbClr val="7030A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22320">
                  <a:spcBef>
                    <a:spcPts val="1200"/>
                  </a:spcBef>
                  <a:defRPr/>
                </a:pPr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Key Results: </a:t>
                </a:r>
                <a:r>
                  <a:rPr lang="en-US" sz="2000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Across 3 use cases and 5 genomes of varying sizes, RawHash provides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25.8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 and 3.4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 better average throughput</a:t>
                </a:r>
                <a:r>
                  <a:rPr lang="en-US" sz="2000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 compared to two state-of-the-art works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1.14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 – 2.13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 more accurate mapping results</a:t>
                </a:r>
                <a:r>
                  <a:rPr lang="en-US" sz="2000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 for </a:t>
                </a:r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large genomes</a:t>
                </a:r>
              </a:p>
              <a:p>
                <a:pPr marL="458788" lvl="1" indent="-249238">
                  <a:lnSpc>
                    <a:spcPct val="105000"/>
                  </a:lnSpc>
                  <a:buFont typeface="Arial" pitchFamily="34" charset="0"/>
                  <a:buChar char="–"/>
                  <a:defRPr/>
                </a:pPr>
                <a:r>
                  <a:rPr lang="en-US" sz="2000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Sequence Until </a:t>
                </a:r>
                <a:r>
                  <a:rPr lang="en-US" sz="2000" b="1" dirty="0">
                    <a:solidFill>
                      <a:srgbClr val="7030A0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reduces the sequencing time and cost by 15</a:t>
                </a:r>
                <a14:m>
                  <m:oMath xmlns:m="http://schemas.openxmlformats.org/officeDocument/2006/math">
                    <m:r>
                      <a:rPr lang="en-GB" sz="2000" b="1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ahoma" panose="020B0604030504040204" pitchFamily="34" charset="0"/>
                      </a:rPr>
                      <m:t>×</m:t>
                    </m:r>
                  </m:oMath>
                </a14:m>
                <a:endParaRPr lang="en-US" sz="2000" b="1" dirty="0">
                  <a:solidFill>
                    <a:srgbClr val="7030A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13E1AA69-4242-DD0C-C9D4-1F3C742487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2743" y="4761571"/>
                <a:ext cx="11730748" cy="1594400"/>
              </a:xfrm>
              <a:prstGeom prst="roundRect">
                <a:avLst>
                  <a:gd name="adj" fmla="val 8525"/>
                </a:avLst>
              </a:prstGeom>
              <a:blipFill>
                <a:blip r:embed="rId4"/>
                <a:stretch>
                  <a:fillRect/>
                </a:stretch>
              </a:blipFill>
              <a:ln w="31750">
                <a:solidFill>
                  <a:srgbClr val="7030A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D682D31A-61E6-C8C5-4981-C10F8932AE47}"/>
              </a:ext>
            </a:extLst>
          </p:cNvPr>
          <p:cNvSpPr/>
          <p:nvPr/>
        </p:nvSpPr>
        <p:spPr>
          <a:xfrm>
            <a:off x="252743" y="2468521"/>
            <a:ext cx="11730748" cy="2066940"/>
          </a:xfrm>
          <a:prstGeom prst="roundRect">
            <a:avLst>
              <a:gd name="adj" fmla="val 6307"/>
            </a:avLst>
          </a:prstGeom>
          <a:solidFill>
            <a:srgbClr val="E2F0DA"/>
          </a:solidFill>
          <a:ln w="31750">
            <a:solidFill>
              <a:srgbClr val="2A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>
              <a:defRPr/>
            </a:pP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Key Contributions:</a:t>
            </a:r>
          </a:p>
          <a:p>
            <a:pPr marL="22320">
              <a:defRPr/>
            </a:pP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1) </a:t>
            </a: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</a:t>
            </a: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first hash-based mechanism</a:t>
            </a: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that can quickly and accurately analyze raw nanopore signals for </a:t>
            </a: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large genomes</a:t>
            </a:r>
          </a:p>
          <a:p>
            <a:pPr marL="22320">
              <a:defRPr/>
            </a:pPr>
            <a:endParaRPr lang="en-US" sz="2000" b="1" i="1" dirty="0">
              <a:solidFill>
                <a:srgbClr val="10813D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>
              <a:lnSpc>
                <a:spcPct val="105000"/>
              </a:lnSpc>
              <a:defRPr/>
            </a:pP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2)</a:t>
            </a: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The novel </a:t>
            </a: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Sequence Until</a:t>
            </a: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technique can accurately and </a:t>
            </a: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dynamically stop</a:t>
            </a:r>
            <a:b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entire sequencing of all reads at once</a:t>
            </a: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if further sequencing is not necessary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04D6B46-651A-7DD5-B3F9-677DF276BEA8}"/>
              </a:ext>
            </a:extLst>
          </p:cNvPr>
          <p:cNvSpPr/>
          <p:nvPr/>
        </p:nvSpPr>
        <p:spPr>
          <a:xfrm>
            <a:off x="252743" y="1719101"/>
            <a:ext cx="11730748" cy="523310"/>
          </a:xfrm>
          <a:prstGeom prst="roundRect">
            <a:avLst>
              <a:gd name="adj" fmla="val 21007"/>
            </a:avLst>
          </a:prstGeom>
          <a:solidFill>
            <a:srgbClr val="DFEEF9"/>
          </a:solidFill>
          <a:ln w="31750">
            <a:solidFill>
              <a:srgbClr val="4472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Goal:</a:t>
            </a:r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Enable </a:t>
            </a:r>
            <a:r>
              <a:rPr lang="en-US" sz="2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fast</a:t>
            </a:r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and </a:t>
            </a:r>
            <a:r>
              <a:rPr lang="en-US" sz="2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accurate</a:t>
            </a:r>
            <a:r>
              <a:rPr lang="en-US" sz="2000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real-time analysis of raw signals for </a:t>
            </a:r>
            <a:r>
              <a:rPr lang="en-US" sz="2000" b="1" dirty="0">
                <a:solidFill>
                  <a:srgbClr val="4472C4">
                    <a:lumMod val="75000"/>
                  </a:srgbClr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large genomes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DCB91E6E-939E-F7A7-0787-9C16FF98F281}"/>
              </a:ext>
            </a:extLst>
          </p:cNvPr>
          <p:cNvSpPr/>
          <p:nvPr/>
        </p:nvSpPr>
        <p:spPr>
          <a:xfrm>
            <a:off x="252743" y="969681"/>
            <a:ext cx="11730748" cy="523310"/>
          </a:xfrm>
          <a:prstGeom prst="roundRect">
            <a:avLst>
              <a:gd name="adj" fmla="val 13951"/>
            </a:avLst>
          </a:prstGeom>
          <a:solidFill>
            <a:srgbClr val="FBE5D6"/>
          </a:solidFill>
          <a:ln w="31750">
            <a:solidFill>
              <a:srgbClr val="C007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320">
              <a:spcBef>
                <a:spcPts val="1200"/>
              </a:spcBef>
              <a:defRPr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Problem: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Real-time analysis of nanopore raw signals is 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inaccurate </a:t>
            </a:r>
            <a:r>
              <a:rPr lang="en-US" sz="2000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and</a:t>
            </a: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inefficient for large genomes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4B9DB7C2-7113-BBA8-78AE-4C9F7914C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Executive Summary</a:t>
            </a:r>
          </a:p>
        </p:txBody>
      </p: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18A1D4F-84C6-DF95-C99D-2A3F8A2522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15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617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9386E-254F-A0C4-5949-0307F25D63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Recall: Generating the Entire Genomic Sequence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BB96EF2-D906-3586-61CF-3C56A486E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16</a:t>
            </a:fld>
            <a:endParaRPr lang="en-US">
              <a:latin typeface="Garamond"/>
              <a:cs typeface="Calibri"/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5BF2FBD-6F71-924A-E83B-5AE0EC4E5B2D}"/>
              </a:ext>
            </a:extLst>
          </p:cNvPr>
          <p:cNvCxnSpPr>
            <a:cxnSpLocks/>
          </p:cNvCxnSpPr>
          <p:nvPr/>
        </p:nvCxnSpPr>
        <p:spPr>
          <a:xfrm>
            <a:off x="5933873" y="2069456"/>
            <a:ext cx="1" cy="366124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>
            <a:extLst>
              <a:ext uri="{FF2B5EF4-FFF2-40B4-BE49-F238E27FC236}">
                <a16:creationId xmlns:a16="http://schemas.microsoft.com/office/drawing/2014/main" id="{60EFF1C3-965D-CC03-0B2C-D543B8B6D14D}"/>
              </a:ext>
            </a:extLst>
          </p:cNvPr>
          <p:cNvGrpSpPr/>
          <p:nvPr/>
        </p:nvGrpSpPr>
        <p:grpSpPr>
          <a:xfrm>
            <a:off x="3978885" y="866166"/>
            <a:ext cx="6176148" cy="1225955"/>
            <a:chOff x="2617012" y="866166"/>
            <a:chExt cx="6176148" cy="1225955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E12C416-2704-AA7F-7072-1C001432DC75}"/>
                </a:ext>
              </a:extLst>
            </p:cNvPr>
            <p:cNvGrpSpPr/>
            <p:nvPr/>
          </p:nvGrpSpPr>
          <p:grpSpPr>
            <a:xfrm>
              <a:off x="3939158" y="866166"/>
              <a:ext cx="4854002" cy="1225955"/>
              <a:chOff x="3939158" y="866166"/>
              <a:chExt cx="4854002" cy="1225955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059703BB-9E78-7BAC-AB7A-27F8AD5330D8}"/>
                  </a:ext>
                </a:extLst>
              </p:cNvPr>
              <p:cNvSpPr txBox="1"/>
              <p:nvPr/>
            </p:nvSpPr>
            <p:spPr>
              <a:xfrm>
                <a:off x="5392322" y="1171367"/>
                <a:ext cx="3400838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Calibri"/>
                    <a:ea typeface="Calibri" panose="02000503000000020004" pitchFamily="2" charset="0"/>
                    <a:cs typeface="Calibri"/>
                  </a:rPr>
                  <a:t>Whole Genome: 6.4B bps</a:t>
                </a:r>
              </a:p>
              <a:p>
                <a:pPr algn="ctr">
                  <a:defRPr/>
                </a:pPr>
                <a:r>
                  <a:rPr lang="en-US" sz="2000" b="1" dirty="0">
                    <a:solidFill>
                      <a:srgbClr val="C00700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  <a:t>(Non-human-readable)</a:t>
                </a:r>
              </a:p>
            </p:txBody>
          </p:sp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EB490AD8-A686-CB1C-5BFE-EB211C6C65A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5400000">
                <a:off x="3959023" y="846301"/>
                <a:ext cx="1225955" cy="1265686"/>
              </a:xfrm>
              <a:prstGeom prst="rect">
                <a:avLst/>
              </a:prstGeom>
            </p:spPr>
          </p:pic>
        </p:grpSp>
        <p:pic>
          <p:nvPicPr>
            <p:cNvPr id="8" name="Content Placeholder 5">
              <a:extLst>
                <a:ext uri="{FF2B5EF4-FFF2-40B4-BE49-F238E27FC236}">
                  <a16:creationId xmlns:a16="http://schemas.microsoft.com/office/drawing/2014/main" id="{B7272834-5EAA-D8C6-90E3-4ED425DFC57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artisticGlass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2617012" y="1008785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cxnSp>
          <p:nvCxnSpPr>
            <p:cNvPr id="9" name="Straight Arrow Connector 8">
              <a:extLst>
                <a:ext uri="{FF2B5EF4-FFF2-40B4-BE49-F238E27FC236}">
                  <a16:creationId xmlns:a16="http://schemas.microsoft.com/office/drawing/2014/main" id="{F1A20DE5-010B-3BDA-0694-8E0788E9550F}"/>
                </a:ext>
              </a:extLst>
            </p:cNvPr>
            <p:cNvCxnSpPr>
              <a:cxnSpLocks/>
            </p:cNvCxnSpPr>
            <p:nvPr/>
          </p:nvCxnSpPr>
          <p:spPr>
            <a:xfrm>
              <a:off x="3405930" y="1479145"/>
              <a:ext cx="533228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9464E74-B55F-0A81-555D-B9EBE2CB426D}"/>
              </a:ext>
            </a:extLst>
          </p:cNvPr>
          <p:cNvGrpSpPr/>
          <p:nvPr/>
        </p:nvGrpSpPr>
        <p:grpSpPr>
          <a:xfrm>
            <a:off x="1629937" y="5546451"/>
            <a:ext cx="8607872" cy="1001628"/>
            <a:chOff x="134327" y="5546451"/>
            <a:chExt cx="8607872" cy="1001628"/>
          </a:xfrm>
        </p:grpSpPr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BC8CBE82-D234-2823-18D2-3DAB96F09DE4}"/>
                </a:ext>
              </a:extLst>
            </p:cNvPr>
            <p:cNvGrpSpPr/>
            <p:nvPr/>
          </p:nvGrpSpPr>
          <p:grpSpPr>
            <a:xfrm>
              <a:off x="1466104" y="5835824"/>
              <a:ext cx="7276095" cy="712255"/>
              <a:chOff x="1466104" y="5835824"/>
              <a:chExt cx="7276095" cy="712255"/>
            </a:xfrm>
          </p:grpSpPr>
          <p:sp>
            <p:nvSpPr>
              <p:cNvPr id="16" name="Rounded Rectangle 15">
                <a:extLst>
                  <a:ext uri="{FF2B5EF4-FFF2-40B4-BE49-F238E27FC236}">
                    <a16:creationId xmlns:a16="http://schemas.microsoft.com/office/drawing/2014/main" id="{4B4DFDA1-447C-8811-8FC5-CC9829A600F0}"/>
                  </a:ext>
                </a:extLst>
              </p:cNvPr>
              <p:cNvSpPr/>
              <p:nvPr/>
            </p:nvSpPr>
            <p:spPr>
              <a:xfrm>
                <a:off x="1466104" y="5835824"/>
                <a:ext cx="7276095" cy="365760"/>
              </a:xfrm>
              <a:prstGeom prst="roundRect">
                <a:avLst/>
              </a:prstGeom>
              <a:solidFill>
                <a:srgbClr val="F8F4E2"/>
              </a:solidFill>
              <a:ln w="15875" cap="flat" cmpd="sng" algn="ctr">
                <a:solidFill>
                  <a:schemeClr val="tx1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>
                  <a:defRPr/>
                </a:pP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AAA</a:t>
                </a:r>
                <a:r>
                  <a:rPr lang="en-CH" sz="2000" b="1">
                    <a:solidFill>
                      <a:srgbClr val="F49314"/>
                    </a:solidFill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CCC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...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US" sz="20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7030A0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A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F4931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C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4473C4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G</a:t>
                </a:r>
                <a:r>
                  <a:rPr kumimoji="0" lang="en-CH" sz="2000" b="1" i="0" u="none" strike="noStrike" kern="1200" cap="none" spc="0" normalizeH="0" baseline="0" noProof="0">
                    <a:ln>
                      <a:noFill/>
                    </a:ln>
                    <a:solidFill>
                      <a:srgbClr val="10813D"/>
                    </a:solidFill>
                    <a:effectLst/>
                    <a:uLnTx/>
                    <a:uFillTx/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T</a:t>
                </a:r>
                <a:endParaRPr lang="en-CH" sz="2000" b="1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F9DE427-A0EE-AAEC-DF27-BAF69C7549B3}"/>
                  </a:ext>
                </a:extLst>
              </p:cNvPr>
              <p:cNvSpPr txBox="1"/>
              <p:nvPr/>
            </p:nvSpPr>
            <p:spPr>
              <a:xfrm>
                <a:off x="1659311" y="6240302"/>
                <a:ext cx="6907659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Calibri"/>
                    <a:ea typeface="Calibri" panose="02000503000000020004" pitchFamily="2" charset="0"/>
                    <a:cs typeface="Calibri"/>
                  </a:rPr>
                  <a:t>Whole Human Genome: 6.4B bps</a:t>
                </a:r>
                <a:r>
                  <a:rPr lang="en-US" sz="2000" dirty="0">
                    <a:latin typeface="Calibri"/>
                    <a:ea typeface="Calibri" panose="02000503000000020004" pitchFamily="2" charset="0"/>
                    <a:cs typeface="Calibri"/>
                  </a:rPr>
                  <a:t> </a:t>
                </a:r>
                <a:r>
                  <a:rPr lang="en-US" sz="2000" b="1" dirty="0">
                    <a:solidFill>
                      <a:srgbClr val="4473C4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  <a:t>(Human-readable)</a:t>
                </a:r>
                <a:endParaRPr lang="en-CH" sz="2000" b="1" dirty="0">
                  <a:solidFill>
                    <a:srgbClr val="4473C4"/>
                  </a:solidFill>
                  <a:latin typeface="Calibri"/>
                  <a:ea typeface="Calibri" panose="02000503000000020004" pitchFamily="2" charset="0"/>
                  <a:cs typeface="Calibri"/>
                </a:endParaRPr>
              </a:p>
            </p:txBody>
          </p:sp>
        </p:grpSp>
        <p:pic>
          <p:nvPicPr>
            <p:cNvPr id="14" name="Content Placeholder 5">
              <a:extLst>
                <a:ext uri="{FF2B5EF4-FFF2-40B4-BE49-F238E27FC236}">
                  <a16:creationId xmlns:a16="http://schemas.microsoft.com/office/drawing/2014/main" id="{724B231D-A72F-2F13-CE56-64D6A6970AE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07" b="107"/>
            <a:stretch/>
          </p:blipFill>
          <p:spPr>
            <a:xfrm>
              <a:off x="134327" y="5546451"/>
              <a:ext cx="937761" cy="944506"/>
            </a:xfrm>
            <a:prstGeom prst="roundRect">
              <a:avLst>
                <a:gd name="adj" fmla="val 35390"/>
              </a:avLst>
            </a:prstGeom>
          </p:spPr>
        </p:pic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352794FD-4134-3AF5-D41D-5DC8ABE03F84}"/>
                </a:ext>
              </a:extLst>
            </p:cNvPr>
            <p:cNvCxnSpPr>
              <a:cxnSpLocks/>
            </p:cNvCxnSpPr>
            <p:nvPr/>
          </p:nvCxnSpPr>
          <p:spPr>
            <a:xfrm>
              <a:off x="898109" y="6018704"/>
              <a:ext cx="567995" cy="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CA400253-C300-A039-D646-13A923078BEE}"/>
              </a:ext>
            </a:extLst>
          </p:cNvPr>
          <p:cNvSpPr/>
          <p:nvPr/>
        </p:nvSpPr>
        <p:spPr>
          <a:xfrm>
            <a:off x="5710507" y="2142354"/>
            <a:ext cx="425789" cy="365475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CH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082BA4B-8824-C8DF-CE83-585DC39BAFD7}"/>
              </a:ext>
            </a:extLst>
          </p:cNvPr>
          <p:cNvGrpSpPr/>
          <p:nvPr/>
        </p:nvGrpSpPr>
        <p:grpSpPr>
          <a:xfrm>
            <a:off x="4916646" y="3080011"/>
            <a:ext cx="4792349" cy="816051"/>
            <a:chOff x="2852047" y="2972311"/>
            <a:chExt cx="4792349" cy="816051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3BA1B2C-16D4-3523-1F03-CCB3F68D30C3}"/>
                </a:ext>
              </a:extLst>
            </p:cNvPr>
            <p:cNvGrpSpPr/>
            <p:nvPr/>
          </p:nvGrpSpPr>
          <p:grpSpPr>
            <a:xfrm>
              <a:off x="2852047" y="3172809"/>
              <a:ext cx="4792349" cy="615553"/>
              <a:chOff x="2852047" y="3172809"/>
              <a:chExt cx="4792349" cy="615553"/>
            </a:xfrm>
          </p:grpSpPr>
          <p:pic>
            <p:nvPicPr>
              <p:cNvPr id="22" name="Picture 21">
                <a:extLst>
                  <a:ext uri="{FF2B5EF4-FFF2-40B4-BE49-F238E27FC236}">
                    <a16:creationId xmlns:a16="http://schemas.microsoft.com/office/drawing/2014/main" id="{24C52E7C-0AF3-8382-A06B-0BA61AC69B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986" r="1"/>
              <a:stretch/>
            </p:blipFill>
            <p:spPr>
              <a:xfrm>
                <a:off x="2852047" y="3251986"/>
                <a:ext cx="2031169" cy="457200"/>
              </a:xfrm>
              <a:prstGeom prst="rect">
                <a:avLst/>
              </a:prstGeom>
            </p:spPr>
          </p:pic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99AD5865-1FEB-F2CE-8076-41CA982E89A4}"/>
                  </a:ext>
                </a:extLst>
              </p:cNvPr>
              <p:cNvSpPr txBox="1"/>
              <p:nvPr/>
            </p:nvSpPr>
            <p:spPr>
              <a:xfrm>
                <a:off x="5144744" y="3172809"/>
                <a:ext cx="2499652" cy="615553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rgbClr val="F49314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  <a:t>Raw Genomic Data</a:t>
                </a:r>
                <a:br>
                  <a:rPr lang="en-US" sz="2000" b="1" dirty="0">
                    <a:solidFill>
                      <a:srgbClr val="F49314"/>
                    </a:solidFill>
                    <a:latin typeface="Calibri"/>
                    <a:ea typeface="Calibri" panose="02000503000000020004" pitchFamily="2" charset="0"/>
                    <a:cs typeface="Calibri"/>
                  </a:rPr>
                </a:br>
                <a:r>
                  <a:rPr lang="en-US" sz="2000" dirty="0">
                    <a:latin typeface="Calibri"/>
                    <a:ea typeface="Calibri" panose="02000503000000020004" pitchFamily="2" charset="0"/>
                    <a:cs typeface="Calibri"/>
                  </a:rPr>
                  <a:t>(Human-readable?)</a:t>
                </a:r>
              </a:p>
            </p:txBody>
          </p:sp>
        </p:grp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AC5623D6-79BD-A0AD-5018-42B6F66ACBBD}"/>
                </a:ext>
              </a:extLst>
            </p:cNvPr>
            <p:cNvCxnSpPr>
              <a:cxnSpLocks/>
            </p:cNvCxnSpPr>
            <p:nvPr/>
          </p:nvCxnSpPr>
          <p:spPr>
            <a:xfrm>
              <a:off x="3867631" y="2972311"/>
              <a:ext cx="0" cy="454768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C03BD59F-DE28-83D5-E0FF-A8A74A6FC240}"/>
              </a:ext>
            </a:extLst>
          </p:cNvPr>
          <p:cNvGrpSpPr/>
          <p:nvPr/>
        </p:nvGrpSpPr>
        <p:grpSpPr>
          <a:xfrm>
            <a:off x="2778873" y="2084948"/>
            <a:ext cx="3740274" cy="1102755"/>
            <a:chOff x="-569277" y="2115885"/>
            <a:chExt cx="3740274" cy="1102755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7B4DADF3-8F34-7CB2-D889-406B4EDDA64F}"/>
                </a:ext>
              </a:extLst>
            </p:cNvPr>
            <p:cNvCxnSpPr>
              <a:cxnSpLocks/>
            </p:cNvCxnSpPr>
            <p:nvPr/>
          </p:nvCxnSpPr>
          <p:spPr>
            <a:xfrm>
              <a:off x="2585723" y="2115885"/>
              <a:ext cx="0" cy="45720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2BE817A0-1F2C-6D68-E315-8787B8048965}"/>
                </a:ext>
              </a:extLst>
            </p:cNvPr>
            <p:cNvGrpSpPr/>
            <p:nvPr/>
          </p:nvGrpSpPr>
          <p:grpSpPr>
            <a:xfrm>
              <a:off x="-569277" y="2523637"/>
              <a:ext cx="3740274" cy="695003"/>
              <a:chOff x="-569277" y="2523637"/>
              <a:chExt cx="3740274" cy="695003"/>
            </a:xfrm>
          </p:grpSpPr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2DF698A0-46D3-35E8-A5DC-85893603B61D}"/>
                  </a:ext>
                </a:extLst>
              </p:cNvPr>
              <p:cNvSpPr txBox="1"/>
              <p:nvPr/>
            </p:nvSpPr>
            <p:spPr>
              <a:xfrm>
                <a:off x="-569277" y="2717249"/>
                <a:ext cx="252215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algn="ctr">
                  <a:defRPr/>
                </a:pPr>
                <a:r>
                  <a:rPr lang="en-US" sz="2000" b="1" dirty="0">
                    <a:latin typeface="Calibri"/>
                    <a:ea typeface="Calibri" panose="02000503000000020004" pitchFamily="2" charset="0"/>
                    <a:cs typeface="Calibri"/>
                  </a:rPr>
                  <a:t>Sequencing Device</a:t>
                </a:r>
                <a:endParaRPr lang="en-CH" sz="2000" b="1" dirty="0">
                  <a:latin typeface="Calibri"/>
                  <a:ea typeface="Calibri" panose="02000503000000020004" pitchFamily="2" charset="0"/>
                  <a:cs typeface="Calibri"/>
                </a:endParaRPr>
              </a:p>
            </p:txBody>
          </p:sp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C328B458-3C6E-7ECE-9F74-6CCCAC775BB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79485" y="2523637"/>
                <a:ext cx="1091512" cy="695003"/>
              </a:xfrm>
              <a:prstGeom prst="rect">
                <a:avLst/>
              </a:prstGeom>
            </p:spPr>
          </p:pic>
        </p:grp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EE0A141-8A5F-E5E6-09D7-89679BDDE38E}"/>
              </a:ext>
            </a:extLst>
          </p:cNvPr>
          <p:cNvGrpSpPr/>
          <p:nvPr/>
        </p:nvGrpSpPr>
        <p:grpSpPr>
          <a:xfrm>
            <a:off x="3330150" y="3766573"/>
            <a:ext cx="3278601" cy="2021253"/>
            <a:chOff x="1968277" y="3766573"/>
            <a:chExt cx="3278601" cy="2021253"/>
          </a:xfrm>
        </p:grpSpPr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DAFA9985-7900-FA5D-C1E2-9F3B3D84B25D}"/>
                </a:ext>
              </a:extLst>
            </p:cNvPr>
            <p:cNvGrpSpPr/>
            <p:nvPr/>
          </p:nvGrpSpPr>
          <p:grpSpPr>
            <a:xfrm>
              <a:off x="1968277" y="3766573"/>
              <a:ext cx="3278601" cy="1568007"/>
              <a:chOff x="3607390" y="1861042"/>
              <a:chExt cx="3278601" cy="1568007"/>
            </a:xfrm>
          </p:grpSpPr>
          <p:cxnSp>
            <p:nvCxnSpPr>
              <p:cNvPr id="32" name="Straight Arrow Connector 31">
                <a:extLst>
                  <a:ext uri="{FF2B5EF4-FFF2-40B4-BE49-F238E27FC236}">
                    <a16:creationId xmlns:a16="http://schemas.microsoft.com/office/drawing/2014/main" id="{2646444F-EBB0-3DCB-1FA1-08F2A8AB7A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210872" y="1861042"/>
                <a:ext cx="0" cy="45635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33" name="Group 32">
                <a:extLst>
                  <a:ext uri="{FF2B5EF4-FFF2-40B4-BE49-F238E27FC236}">
                    <a16:creationId xmlns:a16="http://schemas.microsoft.com/office/drawing/2014/main" id="{387D9827-C434-8CC5-64A1-345078706654}"/>
                  </a:ext>
                </a:extLst>
              </p:cNvPr>
              <p:cNvGrpSpPr/>
              <p:nvPr/>
            </p:nvGrpSpPr>
            <p:grpSpPr>
              <a:xfrm>
                <a:off x="3607390" y="2313227"/>
                <a:ext cx="3278601" cy="1115822"/>
                <a:chOff x="3701981" y="2313227"/>
                <a:chExt cx="3278601" cy="1115822"/>
              </a:xfrm>
            </p:grpSpPr>
            <p:sp>
              <p:nvSpPr>
                <p:cNvPr id="34" name="TextBox 33">
                  <a:extLst>
                    <a:ext uri="{FF2B5EF4-FFF2-40B4-BE49-F238E27FC236}">
                      <a16:creationId xmlns:a16="http://schemas.microsoft.com/office/drawing/2014/main" id="{3E71A570-9242-2B2D-07CE-8B2E7C0AD6C1}"/>
                    </a:ext>
                  </a:extLst>
                </p:cNvPr>
                <p:cNvSpPr txBox="1"/>
                <p:nvPr/>
              </p:nvSpPr>
              <p:spPr>
                <a:xfrm>
                  <a:off x="3701981" y="2563362"/>
                  <a:ext cx="1736653" cy="61555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 algn="ctr">
                    <a:defRPr/>
                  </a:pPr>
                  <a:r>
                    <a:rPr lang="en-US" sz="2000" b="1" dirty="0">
                      <a:latin typeface="Calibri" panose="02040502050405020303" pitchFamily="18" charset="0"/>
                      <a:ea typeface="Calibri" panose="02000503000000020004" pitchFamily="2" charset="0"/>
                      <a:cs typeface="Calibri" panose="02000503000000020004" pitchFamily="2" charset="0"/>
                    </a:rPr>
                    <a:t>Translator (Basecalling)</a:t>
                  </a:r>
                  <a:endParaRPr lang="en-CH" sz="2000" b="1" dirty="0">
                    <a:latin typeface="Calibri" panose="02040502050405020303" pitchFamily="18" charset="0"/>
                    <a:ea typeface="Calibri" panose="02000503000000020004" pitchFamily="2" charset="0"/>
                    <a:cs typeface="Calibri" panose="02000503000000020004" pitchFamily="2" charset="0"/>
                  </a:endParaRPr>
                </a:p>
              </p:txBody>
            </p:sp>
            <p:grpSp>
              <p:nvGrpSpPr>
                <p:cNvPr id="35" name="Group 34">
                  <a:extLst>
                    <a:ext uri="{FF2B5EF4-FFF2-40B4-BE49-F238E27FC236}">
                      <a16:creationId xmlns:a16="http://schemas.microsoft.com/office/drawing/2014/main" id="{37C0205B-12A7-E706-61E7-195C5047D528}"/>
                    </a:ext>
                  </a:extLst>
                </p:cNvPr>
                <p:cNvGrpSpPr/>
                <p:nvPr/>
              </p:nvGrpSpPr>
              <p:grpSpPr>
                <a:xfrm>
                  <a:off x="5630344" y="2313227"/>
                  <a:ext cx="1350238" cy="1115822"/>
                  <a:chOff x="5511819" y="2313227"/>
                  <a:chExt cx="1350238" cy="1115822"/>
                </a:xfrm>
              </p:grpSpPr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A4DBE914-861A-C95F-893B-3A5DD60E4D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8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5511819" y="2313227"/>
                    <a:ext cx="1350238" cy="1115822"/>
                  </a:xfrm>
                  <a:prstGeom prst="rect">
                    <a:avLst/>
                  </a:prstGeom>
                </p:spPr>
              </p:pic>
              <p:sp>
                <p:nvSpPr>
                  <p:cNvPr id="37" name="Oval 36">
                    <a:extLst>
                      <a:ext uri="{FF2B5EF4-FFF2-40B4-BE49-F238E27FC236}">
                        <a16:creationId xmlns:a16="http://schemas.microsoft.com/office/drawing/2014/main" id="{6EABA1D5-DB93-D326-3442-F24B43C21A51}"/>
                      </a:ext>
                    </a:extLst>
                  </p:cNvPr>
                  <p:cNvSpPr>
                    <a:spLocks noChangeAspect="1"/>
                  </p:cNvSpPr>
                  <p:nvPr/>
                </p:nvSpPr>
                <p:spPr>
                  <a:xfrm>
                    <a:off x="5862175" y="2546755"/>
                    <a:ext cx="649526" cy="648766"/>
                  </a:xfrm>
                  <a:prstGeom prst="ellipse">
                    <a:avLst/>
                  </a:prstGeom>
                  <a:solidFill>
                    <a:schemeClr val="bg1"/>
                  </a:solidFill>
                  <a:ln w="38100">
                    <a:solidFill>
                      <a:srgbClr val="4473C4"/>
                    </a:solidFill>
                  </a:ln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r>
                      <a:rPr lang="en-US" sz="2000" dirty="0">
                        <a:solidFill>
                          <a:schemeClr val="tx1"/>
                        </a:solidFill>
                        <a:latin typeface="Calibri" panose="02040502050405020303" pitchFamily="18" charset="0"/>
                        <a:ea typeface="Calibri" panose="02000503000000020004" pitchFamily="2" charset="0"/>
                        <a:cs typeface="Calibri" panose="02000503000000020004" pitchFamily="2" charset="0"/>
                      </a:rPr>
                      <a:t>AI</a:t>
                    </a:r>
                  </a:p>
                </p:txBody>
              </p:sp>
            </p:grpSp>
          </p:grpSp>
        </p:grp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4E950080-732A-D634-F6A2-6C3279E3E0C1}"/>
                </a:ext>
              </a:extLst>
            </p:cNvPr>
            <p:cNvCxnSpPr>
              <a:cxnSpLocks/>
            </p:cNvCxnSpPr>
            <p:nvPr/>
          </p:nvCxnSpPr>
          <p:spPr>
            <a:xfrm>
              <a:off x="4574156" y="5331470"/>
              <a:ext cx="0" cy="45635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192675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B6F43FD-D18D-00A9-AA4A-D62A1414FE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Nanopore Sequencing: a widely used sequencing technology</a:t>
            </a:r>
          </a:p>
          <a:p>
            <a:pPr lvl="1"/>
            <a:r>
              <a:rPr lang="en-US" dirty="0"/>
              <a:t>Can sequence large fragments of nucleic acid molecules (up to &gt;2Mbp)</a:t>
            </a:r>
          </a:p>
          <a:p>
            <a:pPr lvl="1"/>
            <a:r>
              <a:rPr lang="en-US" dirty="0"/>
              <a:t>Offers high throughput</a:t>
            </a:r>
          </a:p>
          <a:p>
            <a:pPr lvl="1"/>
            <a:r>
              <a:rPr lang="en-US" dirty="0"/>
              <a:t>Cost-effective</a:t>
            </a:r>
          </a:p>
          <a:p>
            <a:pPr lvl="1"/>
            <a:r>
              <a:rPr lang="en-US" dirty="0"/>
              <a:t>Enables real-time genome analysis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3BEF89F-BBAA-ACE6-B69A-FD63432BD8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Nanopore Sequencing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AE2B27-0177-4429-AFB6-742992D041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17</a:t>
            </a:fld>
            <a:endParaRPr lang="en-US" dirty="0"/>
          </a:p>
        </p:txBody>
      </p:sp>
      <p:pic>
        <p:nvPicPr>
          <p:cNvPr id="6" name="Picture 5" descr="A close-up of a device&#10;&#10;Description automatically generated">
            <a:extLst>
              <a:ext uri="{FF2B5EF4-FFF2-40B4-BE49-F238E27FC236}">
                <a16:creationId xmlns:a16="http://schemas.microsoft.com/office/drawing/2014/main" id="{DF71F0EF-855D-E7C9-69EF-1B9D6E045C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8222" y="1975412"/>
            <a:ext cx="2162426" cy="1454723"/>
          </a:xfrm>
          <a:prstGeom prst="rect">
            <a:avLst/>
          </a:prstGeom>
        </p:spPr>
      </p:pic>
      <p:pic>
        <p:nvPicPr>
          <p:cNvPr id="7" name="Picture 6" descr="A black cell phone with a white insert&#10;&#10;Description automatically generated">
            <a:extLst>
              <a:ext uri="{FF2B5EF4-FFF2-40B4-BE49-F238E27FC236}">
                <a16:creationId xmlns:a16="http://schemas.microsoft.com/office/drawing/2014/main" id="{6F06D572-6322-9321-9226-5BCA7ECED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22479" y="3052047"/>
            <a:ext cx="3271303" cy="1859827"/>
          </a:xfrm>
          <a:prstGeom prst="rect">
            <a:avLst/>
          </a:prstGeom>
        </p:spPr>
      </p:pic>
      <p:pic>
        <p:nvPicPr>
          <p:cNvPr id="8" name="Picture 7" descr="A white electronic device with a screen&#10;&#10;Description automatically generated">
            <a:extLst>
              <a:ext uri="{FF2B5EF4-FFF2-40B4-BE49-F238E27FC236}">
                <a16:creationId xmlns:a16="http://schemas.microsoft.com/office/drawing/2014/main" id="{0356AFB2-2B14-28CB-45F9-E24FFF684D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276" y="3605405"/>
            <a:ext cx="4302247" cy="2194146"/>
          </a:xfrm>
          <a:prstGeom prst="rect">
            <a:avLst/>
          </a:prstGeom>
        </p:spPr>
      </p:pic>
      <p:pic>
        <p:nvPicPr>
          <p:cNvPr id="9" name="Picture 8" descr="A close-up of a device&#10;&#10;Description automatically generated">
            <a:extLst>
              <a:ext uri="{FF2B5EF4-FFF2-40B4-BE49-F238E27FC236}">
                <a16:creationId xmlns:a16="http://schemas.microsoft.com/office/drawing/2014/main" id="{086E53BD-8267-DB02-74EB-FCFADB34491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3299" y="4091575"/>
            <a:ext cx="2306877" cy="1707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023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7B75CF-F998-6D7E-5863-1DF6B8884F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" name="Picture 144">
            <a:extLst>
              <a:ext uri="{FF2B5EF4-FFF2-40B4-BE49-F238E27FC236}">
                <a16:creationId xmlns:a16="http://schemas.microsoft.com/office/drawing/2014/main" id="{0E62C154-79F1-FEF7-38A6-39A052A7CCE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68735" y="2101547"/>
            <a:ext cx="1574800" cy="596900"/>
          </a:xfrm>
          <a:prstGeom prst="rect">
            <a:avLst/>
          </a:prstGeom>
        </p:spPr>
      </p:pic>
      <p:grpSp>
        <p:nvGrpSpPr>
          <p:cNvPr id="141" name="Group 140">
            <a:extLst>
              <a:ext uri="{FF2B5EF4-FFF2-40B4-BE49-F238E27FC236}">
                <a16:creationId xmlns:a16="http://schemas.microsoft.com/office/drawing/2014/main" id="{0897D2C2-C47E-19A3-5521-8F6F63D59400}"/>
              </a:ext>
            </a:extLst>
          </p:cNvPr>
          <p:cNvGrpSpPr/>
          <p:nvPr/>
        </p:nvGrpSpPr>
        <p:grpSpPr>
          <a:xfrm>
            <a:off x="4440129" y="1410263"/>
            <a:ext cx="1984789" cy="1984928"/>
            <a:chOff x="-2842888" y="3882585"/>
            <a:chExt cx="2012595" cy="1993501"/>
          </a:xfrm>
        </p:grpSpPr>
        <p:pic>
          <p:nvPicPr>
            <p:cNvPr id="140" name="Picture 139">
              <a:extLst>
                <a:ext uri="{FF2B5EF4-FFF2-40B4-BE49-F238E27FC236}">
                  <a16:creationId xmlns:a16="http://schemas.microsoft.com/office/drawing/2014/main" id="{6E3AB105-1C0F-E235-03D3-9AAD79B5BA2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823795" y="3882585"/>
              <a:ext cx="1993502" cy="1993501"/>
            </a:xfrm>
            <a:prstGeom prst="rect">
              <a:avLst/>
            </a:prstGeom>
            <a:ln w="31750">
              <a:solidFill>
                <a:srgbClr val="C00600"/>
              </a:solidFill>
            </a:ln>
          </p:spPr>
        </p:pic>
        <p:pic>
          <p:nvPicPr>
            <p:cNvPr id="130" name="Graphic 129" descr="Badge Follow with solid fill">
              <a:extLst>
                <a:ext uri="{FF2B5EF4-FFF2-40B4-BE49-F238E27FC236}">
                  <a16:creationId xmlns:a16="http://schemas.microsoft.com/office/drawing/2014/main" id="{33BF971D-6950-040D-CF96-96985D8097B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-2839149" y="4955583"/>
              <a:ext cx="314343" cy="314343"/>
            </a:xfrm>
            <a:prstGeom prst="rect">
              <a:avLst/>
            </a:prstGeom>
          </p:spPr>
        </p:pic>
        <p:pic>
          <p:nvPicPr>
            <p:cNvPr id="131" name="Graphic 130" descr="Badge Unfollow with solid fill">
              <a:extLst>
                <a:ext uri="{FF2B5EF4-FFF2-40B4-BE49-F238E27FC236}">
                  <a16:creationId xmlns:a16="http://schemas.microsoft.com/office/drawing/2014/main" id="{C3F0DE00-4727-960B-F4F9-BDFC88791F9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-2842888" y="5541313"/>
              <a:ext cx="314343" cy="314343"/>
            </a:xfrm>
            <a:prstGeom prst="rect">
              <a:avLst/>
            </a:prstGeom>
          </p:spPr>
        </p:pic>
        <p:pic>
          <p:nvPicPr>
            <p:cNvPr id="71" name="Picture 70" descr="A red and white stop sign&#10;&#10;Description automatically generated">
              <a:extLst>
                <a:ext uri="{FF2B5EF4-FFF2-40B4-BE49-F238E27FC236}">
                  <a16:creationId xmlns:a16="http://schemas.microsoft.com/office/drawing/2014/main" id="{BDD560A2-289D-A8F9-90EF-B2018B40085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2371217" y="4085125"/>
              <a:ext cx="1476709" cy="1476709"/>
            </a:xfrm>
            <a:prstGeom prst="rect">
              <a:avLst/>
            </a:prstGeom>
          </p:spPr>
        </p:pic>
      </p:grp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4D627A3-8863-63DF-68AC-36B74EF67C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18</a:t>
            </a:fld>
            <a:endParaRPr lang="en-US" dirty="0"/>
          </a:p>
        </p:txBody>
      </p:sp>
      <p:grpSp>
        <p:nvGrpSpPr>
          <p:cNvPr id="127" name="Group 126">
            <a:extLst>
              <a:ext uri="{FF2B5EF4-FFF2-40B4-BE49-F238E27FC236}">
                <a16:creationId xmlns:a16="http://schemas.microsoft.com/office/drawing/2014/main" id="{61BE5A1F-9A35-3A67-3479-2E6C8C06358D}"/>
              </a:ext>
            </a:extLst>
          </p:cNvPr>
          <p:cNvGrpSpPr/>
          <p:nvPr/>
        </p:nvGrpSpPr>
        <p:grpSpPr>
          <a:xfrm>
            <a:off x="4431394" y="1412238"/>
            <a:ext cx="2006059" cy="1986965"/>
            <a:chOff x="2907393" y="1285260"/>
            <a:chExt cx="2006059" cy="1986965"/>
          </a:xfrm>
        </p:grpSpPr>
        <p:pic>
          <p:nvPicPr>
            <p:cNvPr id="116" name="Picture 115">
              <a:extLst>
                <a:ext uri="{FF2B5EF4-FFF2-40B4-BE49-F238E27FC236}">
                  <a16:creationId xmlns:a16="http://schemas.microsoft.com/office/drawing/2014/main" id="{753534A1-3763-774E-E83D-291101F76E8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6487" y="1285260"/>
              <a:ext cx="1986965" cy="1986965"/>
            </a:xfrm>
            <a:prstGeom prst="rect">
              <a:avLst/>
            </a:prstGeom>
            <a:noFill/>
            <a:ln w="31750">
              <a:solidFill>
                <a:srgbClr val="10813D"/>
              </a:solidFill>
            </a:ln>
          </p:spPr>
        </p:pic>
        <p:pic>
          <p:nvPicPr>
            <p:cNvPr id="55" name="Graphic 54" descr="Badge Follow with solid fill">
              <a:extLst>
                <a:ext uri="{FF2B5EF4-FFF2-40B4-BE49-F238E27FC236}">
                  <a16:creationId xmlns:a16="http://schemas.microsoft.com/office/drawing/2014/main" id="{32421486-41F2-01E6-CD6E-A7062B29BD1C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/>
          </p:blipFill>
          <p:spPr>
            <a:xfrm>
              <a:off x="2911132" y="2942457"/>
              <a:ext cx="314343" cy="314343"/>
            </a:xfrm>
            <a:prstGeom prst="rect">
              <a:avLst/>
            </a:prstGeom>
          </p:spPr>
        </p:pic>
        <p:pic>
          <p:nvPicPr>
            <p:cNvPr id="56" name="Graphic 55" descr="Badge Unfollow with solid fill">
              <a:extLst>
                <a:ext uri="{FF2B5EF4-FFF2-40B4-BE49-F238E27FC236}">
                  <a16:creationId xmlns:a16="http://schemas.microsoft.com/office/drawing/2014/main" id="{00BB6D38-7716-9D36-16C6-586BB58F963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/>
          </p:blipFill>
          <p:spPr>
            <a:xfrm>
              <a:off x="2907393" y="2362962"/>
              <a:ext cx="314343" cy="314343"/>
            </a:xfrm>
            <a:prstGeom prst="rect">
              <a:avLst/>
            </a:prstGeom>
          </p:spPr>
        </p:pic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147807D8-FAD2-4344-7973-84F2A6D1E07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65640" y="1931825"/>
            <a:ext cx="2108829" cy="947788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A04F1269-71DD-7F9D-4155-48EF2D1EA423}"/>
              </a:ext>
            </a:extLst>
          </p:cNvPr>
          <p:cNvSpPr txBox="1"/>
          <p:nvPr/>
        </p:nvSpPr>
        <p:spPr>
          <a:xfrm>
            <a:off x="1873173" y="1331014"/>
            <a:ext cx="1693760" cy="574175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pPr algn="ctr" defTabSz="1600847"/>
            <a:r>
              <a:rPr lang="en-US" sz="2000" b="1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Nanopore Sequencer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B08FA71-8886-4ED5-74E5-B87557E28515}"/>
              </a:ext>
            </a:extLst>
          </p:cNvPr>
          <p:cNvGrpSpPr/>
          <p:nvPr/>
        </p:nvGrpSpPr>
        <p:grpSpPr>
          <a:xfrm>
            <a:off x="3683799" y="1053614"/>
            <a:ext cx="2814585" cy="2363755"/>
            <a:chOff x="2159798" y="926636"/>
            <a:chExt cx="2814585" cy="2363755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55A7A15C-434A-71CA-3131-758892887D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9798" y="1267093"/>
              <a:ext cx="751334" cy="935017"/>
            </a:xfrm>
            <a:prstGeom prst="straightConnector1">
              <a:avLst/>
            </a:prstGeom>
            <a:ln w="31750">
              <a:solidFill>
                <a:srgbClr val="10813D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A9EA851D-2C34-1605-CA26-12665943238F}"/>
                </a:ext>
              </a:extLst>
            </p:cNvPr>
            <p:cNvCxnSpPr>
              <a:cxnSpLocks/>
            </p:cNvCxnSpPr>
            <p:nvPr/>
          </p:nvCxnSpPr>
          <p:spPr>
            <a:xfrm>
              <a:off x="2159798" y="2202110"/>
              <a:ext cx="766689" cy="1088281"/>
            </a:xfrm>
            <a:prstGeom prst="straightConnector1">
              <a:avLst/>
            </a:prstGeom>
            <a:ln w="31750">
              <a:solidFill>
                <a:srgbClr val="10813D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F6688A47-6020-3F10-2FCD-D80DE58926A9}"/>
                </a:ext>
              </a:extLst>
            </p:cNvPr>
            <p:cNvSpPr txBox="1"/>
            <p:nvPr/>
          </p:nvSpPr>
          <p:spPr>
            <a:xfrm>
              <a:off x="2865555" y="926636"/>
              <a:ext cx="2108828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 err="1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Singl</a:t>
              </a:r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e Nanopore</a:t>
              </a: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BC2E079B-EB7C-C54E-2CD9-A8D1C750DC8A}"/>
              </a:ext>
            </a:extLst>
          </p:cNvPr>
          <p:cNvSpPr txBox="1"/>
          <p:nvPr/>
        </p:nvSpPr>
        <p:spPr>
          <a:xfrm>
            <a:off x="6727751" y="1483076"/>
            <a:ext cx="2277386" cy="61555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lang="en-US" sz="2000" b="1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Raw Signals</a:t>
            </a:r>
          </a:p>
          <a:p>
            <a:pPr algn="ctr" defTabSz="1600847"/>
            <a:r>
              <a: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(~5000 signals/sec)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128A24AB-567E-CB8C-EDBE-760807E901F4}"/>
              </a:ext>
            </a:extLst>
          </p:cNvPr>
          <p:cNvCxnSpPr>
            <a:cxnSpLocks/>
          </p:cNvCxnSpPr>
          <p:nvPr/>
        </p:nvCxnSpPr>
        <p:spPr>
          <a:xfrm flipV="1">
            <a:off x="5707403" y="2128369"/>
            <a:ext cx="1406069" cy="647850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FCECCE4E-386F-A90C-0EF6-ECF45A3B4437}"/>
              </a:ext>
            </a:extLst>
          </p:cNvPr>
          <p:cNvCxnSpPr>
            <a:cxnSpLocks/>
          </p:cNvCxnSpPr>
          <p:nvPr/>
        </p:nvCxnSpPr>
        <p:spPr>
          <a:xfrm flipV="1">
            <a:off x="5783295" y="2686287"/>
            <a:ext cx="1330176" cy="102362"/>
          </a:xfrm>
          <a:prstGeom prst="straightConnector1">
            <a:avLst/>
          </a:prstGeom>
          <a:ln w="19050">
            <a:solidFill>
              <a:schemeClr val="tx1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xtBox 74">
            <a:extLst>
              <a:ext uri="{FF2B5EF4-FFF2-40B4-BE49-F238E27FC236}">
                <a16:creationId xmlns:a16="http://schemas.microsoft.com/office/drawing/2014/main" id="{34BE2200-C28A-BC56-A745-7E72C652AFF1}"/>
              </a:ext>
            </a:extLst>
          </p:cNvPr>
          <p:cNvSpPr txBox="1"/>
          <p:nvPr/>
        </p:nvSpPr>
        <p:spPr>
          <a:xfrm>
            <a:off x="1665641" y="6341564"/>
            <a:ext cx="3504801" cy="153888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10"/>
              </a:rPr>
              <a:t>https://nanoporetech.com/platform/technology/basecalling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E8958B9-5395-3204-0A6B-3852AFCC2A03}"/>
              </a:ext>
            </a:extLst>
          </p:cNvPr>
          <p:cNvGrpSpPr/>
          <p:nvPr/>
        </p:nvGrpSpPr>
        <p:grpSpPr>
          <a:xfrm>
            <a:off x="8795500" y="1468708"/>
            <a:ext cx="1717077" cy="1524065"/>
            <a:chOff x="7271499" y="1341730"/>
            <a:chExt cx="1717077" cy="1524065"/>
          </a:xfrm>
        </p:grpSpPr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C552D2A2-01E1-F0A9-778B-2027A7AD65C6}"/>
                </a:ext>
              </a:extLst>
            </p:cNvPr>
            <p:cNvGrpSpPr/>
            <p:nvPr/>
          </p:nvGrpSpPr>
          <p:grpSpPr>
            <a:xfrm>
              <a:off x="7771436" y="1691690"/>
              <a:ext cx="1174105" cy="1174105"/>
              <a:chOff x="7765046" y="1516805"/>
              <a:chExt cx="1174105" cy="1174105"/>
            </a:xfrm>
          </p:grpSpPr>
          <p:pic>
            <p:nvPicPr>
              <p:cNvPr id="60" name="Picture 59">
                <a:extLst>
                  <a:ext uri="{FF2B5EF4-FFF2-40B4-BE49-F238E27FC236}">
                    <a16:creationId xmlns:a16="http://schemas.microsoft.com/office/drawing/2014/main" id="{78B883A0-C118-C76A-EDAF-9E27A0FF1E9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7765046" y="1516805"/>
                <a:ext cx="1174105" cy="1174105"/>
              </a:xfrm>
              <a:prstGeom prst="rect">
                <a:avLst/>
              </a:prstGeom>
            </p:spPr>
          </p:pic>
          <p:pic>
            <p:nvPicPr>
              <p:cNvPr id="61" name="Graphic 60" descr="Processor with solid fill">
                <a:extLst>
                  <a:ext uri="{FF2B5EF4-FFF2-40B4-BE49-F238E27FC236}">
                    <a16:creationId xmlns:a16="http://schemas.microsoft.com/office/drawing/2014/main" id="{FC3B0994-B1A0-2657-66A8-BDB06E358D1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2"/>
                  </a:ext>
                </a:extLst>
              </a:blip>
              <a:srcRect/>
              <a:stretch/>
            </p:blipFill>
            <p:spPr>
              <a:xfrm>
                <a:off x="8102159" y="1801364"/>
                <a:ext cx="499879" cy="495574"/>
              </a:xfrm>
              <a:prstGeom prst="rect">
                <a:avLst/>
              </a:prstGeom>
            </p:spPr>
          </p:pic>
        </p:grp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5CF92CCF-6933-5975-9ABE-2E1A64BFB537}"/>
                </a:ext>
              </a:extLst>
            </p:cNvPr>
            <p:cNvCxnSpPr>
              <a:cxnSpLocks/>
            </p:cNvCxnSpPr>
            <p:nvPr/>
          </p:nvCxnSpPr>
          <p:spPr>
            <a:xfrm>
              <a:off x="7271499" y="2276329"/>
              <a:ext cx="419276" cy="1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746BB2D0-8074-BE9C-F303-B6E3F6F0FC02}"/>
                </a:ext>
              </a:extLst>
            </p:cNvPr>
            <p:cNvSpPr txBox="1"/>
            <p:nvPr/>
          </p:nvSpPr>
          <p:spPr>
            <a:xfrm>
              <a:off x="7728400" y="1341730"/>
              <a:ext cx="126017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Real-Time</a:t>
              </a:r>
              <a:b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Analysis</a:t>
              </a:r>
            </a:p>
          </p:txBody>
        </p:sp>
      </p:grpSp>
      <p:pic>
        <p:nvPicPr>
          <p:cNvPr id="112" name="Picture 111">
            <a:extLst>
              <a:ext uri="{FF2B5EF4-FFF2-40B4-BE49-F238E27FC236}">
                <a16:creationId xmlns:a16="http://schemas.microsoft.com/office/drawing/2014/main" id="{AF4891B9-6C82-077D-B2B3-384915F5EF1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8702"/>
          <a:stretch/>
        </p:blipFill>
        <p:spPr>
          <a:xfrm>
            <a:off x="7113472" y="2145044"/>
            <a:ext cx="1505945" cy="521350"/>
          </a:xfrm>
          <a:prstGeom prst="rect">
            <a:avLst/>
          </a:prstGeom>
          <a:ln w="31750">
            <a:solidFill>
              <a:schemeClr val="tx1"/>
            </a:solidFill>
          </a:ln>
        </p:spPr>
      </p:pic>
      <p:sp>
        <p:nvSpPr>
          <p:cNvPr id="114" name="TextBox 113">
            <a:extLst>
              <a:ext uri="{FF2B5EF4-FFF2-40B4-BE49-F238E27FC236}">
                <a16:creationId xmlns:a16="http://schemas.microsoft.com/office/drawing/2014/main" id="{0D0CFE9D-3084-8EA2-FC2A-35F2015D55AE}"/>
              </a:ext>
            </a:extLst>
          </p:cNvPr>
          <p:cNvSpPr txBox="1"/>
          <p:nvPr/>
        </p:nvSpPr>
        <p:spPr>
          <a:xfrm>
            <a:off x="1665640" y="6591146"/>
            <a:ext cx="9783150" cy="153888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lstStyle/>
          <a:p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  <a:hlinkClick r:id="rId14"/>
              </a:rPr>
              <a:t>https://blogs.ed.ac.uk/institute-genetics-cancer/2020/04/08/nanopore-sequencing-controversial-world-records-and-whale-watching/</a:t>
            </a:r>
            <a:r>
              <a:rPr lang="en-US" sz="140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34387A2-2113-D5B4-BE54-6A1DDFA98172}"/>
              </a:ext>
            </a:extLst>
          </p:cNvPr>
          <p:cNvGrpSpPr/>
          <p:nvPr/>
        </p:nvGrpSpPr>
        <p:grpSpPr>
          <a:xfrm>
            <a:off x="4745737" y="2764302"/>
            <a:ext cx="5210291" cy="539225"/>
            <a:chOff x="3221736" y="2637324"/>
            <a:chExt cx="5210291" cy="539225"/>
          </a:xfrm>
        </p:grpSpPr>
        <p:sp>
          <p:nvSpPr>
            <p:cNvPr id="11" name="Striped Right Arrow 10">
              <a:extLst>
                <a:ext uri="{FF2B5EF4-FFF2-40B4-BE49-F238E27FC236}">
                  <a16:creationId xmlns:a16="http://schemas.microsoft.com/office/drawing/2014/main" id="{02BE2E52-210B-0B8C-BB1D-78387DE37724}"/>
                </a:ext>
              </a:extLst>
            </p:cNvPr>
            <p:cNvSpPr/>
            <p:nvPr/>
          </p:nvSpPr>
          <p:spPr>
            <a:xfrm rot="10800000">
              <a:off x="3221736" y="3029468"/>
              <a:ext cx="5166614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142" name="Striped Right Arrow 141">
              <a:extLst>
                <a:ext uri="{FF2B5EF4-FFF2-40B4-BE49-F238E27FC236}">
                  <a16:creationId xmlns:a16="http://schemas.microsoft.com/office/drawing/2014/main" id="{A0DD2315-DDCF-8F82-2D71-05133D15ED57}"/>
                </a:ext>
              </a:extLst>
            </p:cNvPr>
            <p:cNvSpPr/>
            <p:nvPr/>
          </p:nvSpPr>
          <p:spPr>
            <a:xfrm rot="5400000">
              <a:off x="8110700" y="2811570"/>
              <a:ext cx="495573" cy="147081"/>
            </a:xfrm>
            <a:prstGeom prst="stripedRightArrow">
              <a:avLst>
                <a:gd name="adj1" fmla="val 42474"/>
                <a:gd name="adj2" fmla="val 0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10E84D4-7617-BD13-3A7A-ADA3C245F777}"/>
              </a:ext>
            </a:extLst>
          </p:cNvPr>
          <p:cNvSpPr/>
          <p:nvPr/>
        </p:nvSpPr>
        <p:spPr>
          <a:xfrm>
            <a:off x="-159026" y="3882586"/>
            <a:ext cx="12488678" cy="576000"/>
          </a:xfrm>
          <a:prstGeom prst="rect">
            <a:avLst/>
          </a:prstGeom>
          <a:solidFill>
            <a:srgbClr val="E6F0FF"/>
          </a:solidFill>
          <a:ln w="31750">
            <a:solidFill>
              <a:srgbClr val="447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108000" rtlCol="0" anchor="ctr"/>
          <a:lstStyle/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Raw Signals: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Ionic current measurements generated at a certain 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throughput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6BA05E8-BCCE-0079-6FBA-D352B0D69D9A}"/>
              </a:ext>
            </a:extLst>
          </p:cNvPr>
          <p:cNvSpPr/>
          <p:nvPr/>
        </p:nvSpPr>
        <p:spPr>
          <a:xfrm>
            <a:off x="-159026" y="5613502"/>
            <a:ext cx="12488678" cy="576000"/>
          </a:xfrm>
          <a:prstGeom prst="rect">
            <a:avLst/>
          </a:prstGeom>
          <a:solidFill>
            <a:srgbClr val="E6F0FF"/>
          </a:solidFill>
          <a:ln w="31750">
            <a:solidFill>
              <a:srgbClr val="447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108000" rtlCol="0" anchor="ctr"/>
          <a:lstStyle/>
          <a:p>
            <a:pPr>
              <a:lnSpc>
                <a:spcPct val="150000"/>
              </a:lnSpc>
            </a:pPr>
            <a:r>
              <a:rPr lang="en-GB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Real-Time Decisions:</a:t>
            </a:r>
            <a:r>
              <a:rPr lang="en-GB" sz="2800" b="1" dirty="0">
                <a:solidFill>
                  <a:schemeClr val="accent5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Stopping sequencing </a:t>
            </a:r>
            <a:r>
              <a:rPr lang="en-GB" sz="28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early</a:t>
            </a:r>
            <a:r>
              <a:rPr lang="en-GB" sz="2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based on real-time analysis</a:t>
            </a:r>
            <a:endParaRPr lang="en-CH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4F33EE-9442-6477-94F4-A9C05828D9A9}"/>
              </a:ext>
            </a:extLst>
          </p:cNvPr>
          <p:cNvSpPr/>
          <p:nvPr/>
        </p:nvSpPr>
        <p:spPr>
          <a:xfrm>
            <a:off x="-159026" y="4748044"/>
            <a:ext cx="12488678" cy="576000"/>
          </a:xfrm>
          <a:prstGeom prst="rect">
            <a:avLst/>
          </a:prstGeom>
          <a:solidFill>
            <a:srgbClr val="E6F0FF"/>
          </a:solidFill>
          <a:ln w="31750">
            <a:solidFill>
              <a:srgbClr val="447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274320" tIns="0" bIns="108000" rtlCol="0" anchor="ctr"/>
          <a:lstStyle/>
          <a:p>
            <a:pPr>
              <a:lnSpc>
                <a:spcPct val="150000"/>
              </a:lnSpc>
            </a:pP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Real-Time Analysis:</a:t>
            </a:r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Analyzing raw signals </a:t>
            </a:r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instantly as they are generated</a:t>
            </a:r>
            <a:endParaRPr lang="en-GB" sz="2800" b="1" dirty="0">
              <a:solidFill>
                <a:schemeClr val="tx1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249DC880-B587-AC73-9672-4D5A5A900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Generating Electrical Signals from DNA</a:t>
            </a:r>
          </a:p>
        </p:txBody>
      </p:sp>
    </p:spTree>
    <p:extLst>
      <p:ext uri="{BB962C8B-B14F-4D97-AF65-F5344CB8AC3E}">
        <p14:creationId xmlns:p14="http://schemas.microsoft.com/office/powerpoint/2010/main" val="20147624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 animBg="1"/>
      <p:bldP spid="4" grpId="0" animBg="1"/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BCCF11-6DEE-82CE-0F4D-A5E8ED25B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CCE877A-E7E5-9F7D-F983-7010B7C0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19</a:t>
            </a:fld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5493A-04D4-F3FC-BEC1-D37F3CD34CBF}"/>
              </a:ext>
            </a:extLst>
          </p:cNvPr>
          <p:cNvGrpSpPr/>
          <p:nvPr/>
        </p:nvGrpSpPr>
        <p:grpSpPr>
          <a:xfrm>
            <a:off x="2213652" y="1425453"/>
            <a:ext cx="7725019" cy="764703"/>
            <a:chOff x="311193" y="1971533"/>
            <a:chExt cx="7725019" cy="764703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8D0CECB-3D70-8488-AFB5-E41F96C8BB77}"/>
                </a:ext>
              </a:extLst>
            </p:cNvPr>
            <p:cNvSpPr txBox="1"/>
            <p:nvPr/>
          </p:nvSpPr>
          <p:spPr>
            <a:xfrm>
              <a:off x="311193" y="2413405"/>
              <a:ext cx="5114559" cy="322831"/>
            </a:xfrm>
            <a:prstGeom prst="roundRect">
              <a:avLst>
                <a:gd name="adj" fmla="val 9377"/>
              </a:avLst>
            </a:prstGeom>
            <a:solidFill>
              <a:srgbClr val="F2EEFD"/>
            </a:solidFill>
            <a:ln w="28575">
              <a:solidFill>
                <a:srgbClr val="7030A0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Sequencing</a:t>
              </a:r>
              <a:endParaRPr lang="en-US" sz="20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B4702271-EFE9-AC41-4432-766740B2FDAC}"/>
                </a:ext>
              </a:extLst>
            </p:cNvPr>
            <p:cNvSpPr txBox="1"/>
            <p:nvPr/>
          </p:nvSpPr>
          <p:spPr>
            <a:xfrm>
              <a:off x="5459823" y="2413403"/>
              <a:ext cx="2576389" cy="322831"/>
            </a:xfrm>
            <a:prstGeom prst="roundRect">
              <a:avLst>
                <a:gd name="adj" fmla="val 9377"/>
              </a:avLst>
            </a:prstGeom>
            <a:solidFill>
              <a:srgbClr val="E6F0FF"/>
            </a:solidFill>
            <a:ln w="28575">
              <a:solidFill>
                <a:srgbClr val="4473C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Analysis</a:t>
              </a:r>
            </a:p>
          </p:txBody>
        </p: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2483C7F-B730-35C7-F1A8-6760B324AE1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1193" y="2312838"/>
              <a:ext cx="772501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6928C1E1-5D6D-C34C-CEAD-C7C503EC31A6}"/>
                </a:ext>
              </a:extLst>
            </p:cNvPr>
            <p:cNvSpPr txBox="1"/>
            <p:nvPr/>
          </p:nvSpPr>
          <p:spPr>
            <a:xfrm>
              <a:off x="3566598" y="1971533"/>
              <a:ext cx="7120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Time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DA0C4720-24A1-7616-F7BC-AD52AD748E95}"/>
              </a:ext>
            </a:extLst>
          </p:cNvPr>
          <p:cNvGrpSpPr/>
          <p:nvPr/>
        </p:nvGrpSpPr>
        <p:grpSpPr>
          <a:xfrm>
            <a:off x="1697968" y="3630546"/>
            <a:ext cx="8577371" cy="548640"/>
            <a:chOff x="2097011" y="5585895"/>
            <a:chExt cx="8577371" cy="548640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14D2FBD-E6B8-B7F8-F83F-92B65A095D66}"/>
                </a:ext>
              </a:extLst>
            </p:cNvPr>
            <p:cNvSpPr/>
            <p:nvPr/>
          </p:nvSpPr>
          <p:spPr>
            <a:xfrm>
              <a:off x="2753071" y="5704275"/>
              <a:ext cx="7921311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10813D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Reducing sequencing time and cost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by stopping sequencing early</a:t>
              </a:r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FCED5DB7-8729-80E0-8BA5-5A299DBA6518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933996DC-E271-1B82-A5D7-DCD8A67E105F}"/>
              </a:ext>
            </a:extLst>
          </p:cNvPr>
          <p:cNvGrpSpPr/>
          <p:nvPr/>
        </p:nvGrpSpPr>
        <p:grpSpPr>
          <a:xfrm>
            <a:off x="2290629" y="871889"/>
            <a:ext cx="7610742" cy="548640"/>
            <a:chOff x="2097011" y="5585895"/>
            <a:chExt cx="7610742" cy="548640"/>
          </a:xfrm>
        </p:grpSpPr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730D0C47-1BDB-0701-8861-96B60B757907}"/>
                </a:ext>
              </a:extLst>
            </p:cNvPr>
            <p:cNvSpPr/>
            <p:nvPr/>
          </p:nvSpPr>
          <p:spPr>
            <a:xfrm>
              <a:off x="2753071" y="5704275"/>
              <a:ext cx="6954682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10813D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Reducing latency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by overlapping analysis with sequencing</a:t>
              </a:r>
            </a:p>
          </p:txBody>
        </p:sp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0327177E-3082-1231-C249-53754875B21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7ECFFEF-CC50-7DB7-B273-399606FBCF35}"/>
              </a:ext>
            </a:extLst>
          </p:cNvPr>
          <p:cNvGrpSpPr/>
          <p:nvPr/>
        </p:nvGrpSpPr>
        <p:grpSpPr>
          <a:xfrm>
            <a:off x="2213652" y="4218613"/>
            <a:ext cx="7764699" cy="786532"/>
            <a:chOff x="689651" y="4218613"/>
            <a:chExt cx="7764699" cy="786532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AEE3CE5-E21C-0309-2185-A99BBD8F7AE0}"/>
                </a:ext>
              </a:extLst>
            </p:cNvPr>
            <p:cNvSpPr txBox="1"/>
            <p:nvPr/>
          </p:nvSpPr>
          <p:spPr>
            <a:xfrm>
              <a:off x="689652" y="4682314"/>
              <a:ext cx="7725316" cy="322831"/>
            </a:xfrm>
            <a:prstGeom prst="roundRect">
              <a:avLst>
                <a:gd name="adj" fmla="val 9377"/>
              </a:avLst>
            </a:prstGeom>
            <a:solidFill>
              <a:schemeClr val="bg2"/>
            </a:solidFill>
            <a:ln w="28575">
              <a:solidFill>
                <a:schemeClr val="tx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Completely Sequenced Read</a:t>
              </a:r>
              <a:endParaRPr lang="en-US" sz="2000" dirty="0">
                <a:solidFill>
                  <a:schemeClr val="tx1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4E68B8C6-1491-7086-D3A0-06AF4E79EE3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89651" y="4574432"/>
              <a:ext cx="7764699" cy="0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F845497-C668-8615-1A2F-409F9BDC592F}"/>
                </a:ext>
              </a:extLst>
            </p:cNvPr>
            <p:cNvSpPr txBox="1"/>
            <p:nvPr/>
          </p:nvSpPr>
          <p:spPr>
            <a:xfrm>
              <a:off x="3169203" y="4218613"/>
              <a:ext cx="201850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Sequenced Bases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82C4181-8260-CAD7-7D66-9733B37C7602}"/>
              </a:ext>
            </a:extLst>
          </p:cNvPr>
          <p:cNvGrpSpPr/>
          <p:nvPr/>
        </p:nvGrpSpPr>
        <p:grpSpPr>
          <a:xfrm>
            <a:off x="2213651" y="2190154"/>
            <a:ext cx="7715756" cy="1037301"/>
            <a:chOff x="689651" y="2190153"/>
            <a:chExt cx="7715756" cy="1037301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20CEF18E-433D-71EE-08CF-8834580B77A4}"/>
                </a:ext>
              </a:extLst>
            </p:cNvPr>
            <p:cNvGrpSpPr/>
            <p:nvPr/>
          </p:nvGrpSpPr>
          <p:grpSpPr>
            <a:xfrm>
              <a:off x="689651" y="2190153"/>
              <a:ext cx="7715756" cy="1037301"/>
              <a:chOff x="311193" y="2736234"/>
              <a:chExt cx="7715756" cy="1037301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78ECC83B-2AE5-2A15-5527-A80C17DD7EBC}"/>
                  </a:ext>
                </a:extLst>
              </p:cNvPr>
              <p:cNvSpPr txBox="1"/>
              <p:nvPr/>
            </p:nvSpPr>
            <p:spPr>
              <a:xfrm>
                <a:off x="311193" y="3450704"/>
                <a:ext cx="5268133" cy="322831"/>
              </a:xfrm>
              <a:prstGeom prst="roundRect">
                <a:avLst>
                  <a:gd name="adj" fmla="val 9377"/>
                </a:avLst>
              </a:prstGeom>
              <a:solidFill>
                <a:srgbClr val="F2EEFD"/>
              </a:solidFill>
              <a:ln w="28575">
                <a:solidFill>
                  <a:srgbClr val="4473C4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algn="ctr">
                  <a:defRPr sz="3600" b="1">
                    <a:solidFill>
                      <a:srgbClr val="FFFF00"/>
                    </a:solidFill>
                    <a:latin typeface="Corbel" panose="020B0503020204020204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sz="2000" b="0" dirty="0">
                    <a:solidFill>
                      <a:schemeClr val="tx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Sequencing &amp; Real-Time Analysis</a:t>
                </a: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4631FEA-5BF7-D096-122E-9C917793156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579326" y="2736234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4">
                <a:extLst>
                  <a:ext uri="{FF2B5EF4-FFF2-40B4-BE49-F238E27FC236}">
                    <a16:creationId xmlns:a16="http://schemas.microsoft.com/office/drawing/2014/main" id="{CD957909-3B5D-9212-D7BF-B884C18239E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026949" y="2736234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DE4DA828-8995-8133-1513-464075DE4424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5579326" y="3612120"/>
                <a:ext cx="2447622" cy="0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olid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43FD9BB5-F125-CF9C-673D-40FA1095D334}"/>
                  </a:ext>
                </a:extLst>
              </p:cNvPr>
              <p:cNvSpPr txBox="1"/>
              <p:nvPr/>
            </p:nvSpPr>
            <p:spPr>
              <a:xfrm>
                <a:off x="5830756" y="3270481"/>
                <a:ext cx="197874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b="1" dirty="0">
                    <a:solidFill>
                      <a:srgbClr val="10813D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Reduced Latency</a:t>
                </a:r>
              </a:p>
            </p:txBody>
          </p:sp>
        </p:grpSp>
        <p:sp>
          <p:nvSpPr>
            <p:cNvPr id="2" name="Striped Right Arrow 1">
              <a:extLst>
                <a:ext uri="{FF2B5EF4-FFF2-40B4-BE49-F238E27FC236}">
                  <a16:creationId xmlns:a16="http://schemas.microsoft.com/office/drawing/2014/main" id="{090E8206-4BDF-FD1D-9C06-5959D7B10330}"/>
                </a:ext>
              </a:extLst>
            </p:cNvPr>
            <p:cNvSpPr/>
            <p:nvPr/>
          </p:nvSpPr>
          <p:spPr>
            <a:xfrm rot="5400000">
              <a:off x="3058130" y="2473021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3A38029-64A1-D096-43F7-9CD049D1BD3E}"/>
              </a:ext>
            </a:extLst>
          </p:cNvPr>
          <p:cNvGrpSpPr/>
          <p:nvPr/>
        </p:nvGrpSpPr>
        <p:grpSpPr>
          <a:xfrm>
            <a:off x="2213652" y="5013979"/>
            <a:ext cx="7764699" cy="1611465"/>
            <a:chOff x="689651" y="5013978"/>
            <a:chExt cx="7764699" cy="1611465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E8D6CAAE-DF31-1786-E7D6-3774ACBA3F67}"/>
                </a:ext>
              </a:extLst>
            </p:cNvPr>
            <p:cNvGrpSpPr/>
            <p:nvPr/>
          </p:nvGrpSpPr>
          <p:grpSpPr>
            <a:xfrm>
              <a:off x="689651" y="5013978"/>
              <a:ext cx="7764699" cy="1611465"/>
              <a:chOff x="396000" y="5194093"/>
              <a:chExt cx="7764699" cy="1611465"/>
            </a:xfrm>
          </p:grpSpPr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1E1087F-3B40-165D-5526-DACF7AEDCB75}"/>
                  </a:ext>
                </a:extLst>
              </p:cNvPr>
              <p:cNvSpPr txBox="1"/>
              <p:nvPr/>
            </p:nvSpPr>
            <p:spPr>
              <a:xfrm>
                <a:off x="396000" y="5897617"/>
                <a:ext cx="3117220" cy="322831"/>
              </a:xfrm>
              <a:prstGeom prst="roundRect">
                <a:avLst>
                  <a:gd name="adj" fmla="val 9377"/>
                </a:avLst>
              </a:prstGeom>
              <a:solidFill>
                <a:schemeClr val="bg2"/>
              </a:solidFill>
              <a:ln w="28575">
                <a:solidFill>
                  <a:schemeClr val="tx1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>
                <a:defPPr>
                  <a:defRPr lang="en-US"/>
                </a:defPPr>
                <a:lvl1pPr algn="ctr">
                  <a:defRPr sz="3600" b="1">
                    <a:solidFill>
                      <a:srgbClr val="FFFF00"/>
                    </a:solidFill>
                    <a:latin typeface="Corbel" panose="020B0503020204020204" pitchFamily="34" charset="0"/>
                  </a:defRPr>
                </a:lvl1pPr>
                <a:lvl2pPr>
                  <a:defRPr>
                    <a:solidFill>
                      <a:schemeClr val="lt1"/>
                    </a:solidFill>
                  </a:defRPr>
                </a:lvl2pPr>
                <a:lvl3pPr>
                  <a:defRPr>
                    <a:solidFill>
                      <a:schemeClr val="lt1"/>
                    </a:solidFill>
                  </a:defRPr>
                </a:lvl3pPr>
                <a:lvl4pPr>
                  <a:defRPr>
                    <a:solidFill>
                      <a:schemeClr val="lt1"/>
                    </a:solidFill>
                  </a:defRPr>
                </a:lvl4pPr>
                <a:lvl5pPr>
                  <a:defRPr>
                    <a:solidFill>
                      <a:schemeClr val="lt1"/>
                    </a:solidFill>
                  </a:defRPr>
                </a:lvl5pPr>
                <a:lvl6pPr>
                  <a:defRPr>
                    <a:solidFill>
                      <a:schemeClr val="lt1"/>
                    </a:solidFill>
                  </a:defRPr>
                </a:lvl6pPr>
                <a:lvl7pPr>
                  <a:defRPr>
                    <a:solidFill>
                      <a:schemeClr val="lt1"/>
                    </a:solidFill>
                  </a:defRPr>
                </a:lvl7pPr>
                <a:lvl8pPr>
                  <a:defRPr>
                    <a:solidFill>
                      <a:schemeClr val="lt1"/>
                    </a:solidFill>
                  </a:defRPr>
                </a:lvl8pPr>
                <a:lvl9pPr>
                  <a:defRPr>
                    <a:solidFill>
                      <a:schemeClr val="lt1"/>
                    </a:solidFill>
                  </a:defRPr>
                </a:lvl9pPr>
              </a:lstStyle>
              <a:p>
                <a:r>
                  <a:rPr lang="en-US" sz="2000" b="0" dirty="0">
                    <a:solidFill>
                      <a:schemeClr val="tx1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Partially Sequenced Read</a:t>
                </a:r>
                <a:endParaRPr lang="en-US" sz="200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040A836F-2566-1089-E43C-965BEEDF035F}"/>
                  </a:ext>
                </a:extLst>
              </p:cNvPr>
              <p:cNvSpPr txBox="1"/>
              <p:nvPr/>
            </p:nvSpPr>
            <p:spPr>
              <a:xfrm>
                <a:off x="1588263" y="6405448"/>
                <a:ext cx="5719066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Sequencing is stopped early with a real-time decision</a:t>
                </a:r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19E28BB9-9C66-73D7-FD76-1138F8D05581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13219" y="5194093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33">
                <a:extLst>
                  <a:ext uri="{FF2B5EF4-FFF2-40B4-BE49-F238E27FC236}">
                    <a16:creationId xmlns:a16="http://schemas.microsoft.com/office/drawing/2014/main" id="{7C66CD42-F90C-608A-BA27-55EF68501F0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121027" y="5194093"/>
                <a:ext cx="0" cy="875886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ysDot"/>
                <a:headEnd type="non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Connector 34">
                <a:extLst>
                  <a:ext uri="{FF2B5EF4-FFF2-40B4-BE49-F238E27FC236}">
                    <a16:creationId xmlns:a16="http://schemas.microsoft.com/office/drawing/2014/main" id="{7E2EB8A1-EA9E-8771-E60F-A1E511155D9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3526291" y="6066894"/>
                <a:ext cx="4634408" cy="3085"/>
              </a:xfrm>
              <a:prstGeom prst="line">
                <a:avLst/>
              </a:prstGeom>
              <a:ln w="28575">
                <a:solidFill>
                  <a:srgbClr val="10813D"/>
                </a:solidFill>
                <a:prstDash val="solid"/>
                <a:headEnd type="triangle"/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AF3F9FA-7A51-0585-76BC-919EE38A7827}"/>
                  </a:ext>
                </a:extLst>
              </p:cNvPr>
              <p:cNvSpPr txBox="1"/>
              <p:nvPr/>
            </p:nvSpPr>
            <p:spPr>
              <a:xfrm>
                <a:off x="3832856" y="5728340"/>
                <a:ext cx="4248497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>
                    <a:solidFill>
                      <a:srgbClr val="10813D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Reduced Sequencing Time (and Cost)</a:t>
                </a:r>
              </a:p>
            </p:txBody>
          </p:sp>
          <p:cxnSp>
            <p:nvCxnSpPr>
              <p:cNvPr id="37" name="Straight Connector 36">
                <a:extLst>
                  <a:ext uri="{FF2B5EF4-FFF2-40B4-BE49-F238E27FC236}">
                    <a16:creationId xmlns:a16="http://schemas.microsoft.com/office/drawing/2014/main" id="{70068836-66B2-E30A-F67D-74A648A693F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3513219" y="6059033"/>
                <a:ext cx="1" cy="424317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Striped Right Arrow 9">
              <a:extLst>
                <a:ext uri="{FF2B5EF4-FFF2-40B4-BE49-F238E27FC236}">
                  <a16:creationId xmlns:a16="http://schemas.microsoft.com/office/drawing/2014/main" id="{0CACA2EE-5FD3-488A-6FD2-9399FF191713}"/>
                </a:ext>
              </a:extLst>
            </p:cNvPr>
            <p:cNvSpPr/>
            <p:nvPr/>
          </p:nvSpPr>
          <p:spPr>
            <a:xfrm rot="5400000">
              <a:off x="1960528" y="5285699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Title 14">
            <a:extLst>
              <a:ext uri="{FF2B5EF4-FFF2-40B4-BE49-F238E27FC236}">
                <a16:creationId xmlns:a16="http://schemas.microsoft.com/office/drawing/2014/main" id="{191BD6FC-7BC3-4534-7999-98F66528B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Benefits of Real-Time Analysis</a:t>
            </a:r>
          </a:p>
        </p:txBody>
      </p:sp>
    </p:spTree>
    <p:extLst>
      <p:ext uri="{BB962C8B-B14F-4D97-AF65-F5344CB8AC3E}">
        <p14:creationId xmlns:p14="http://schemas.microsoft.com/office/powerpoint/2010/main" val="1651440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7DCA7-2126-C856-2CAC-ED1CD4735F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9DE9F4-2BA8-2718-D71A-C852405F25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 Common Genome Analysis Pipeline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B269B5-A307-C7C2-C465-15E8892A6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20</a:t>
            </a:fld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EAEDFED2-A48B-7BB4-A2AC-26C25682A465}"/>
              </a:ext>
            </a:extLst>
          </p:cNvPr>
          <p:cNvCxnSpPr>
            <a:cxnSpLocks/>
          </p:cNvCxnSpPr>
          <p:nvPr/>
        </p:nvCxnSpPr>
        <p:spPr>
          <a:xfrm>
            <a:off x="2845031" y="2676294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540904D5-2443-79A2-1530-DB2371D243FF}"/>
              </a:ext>
            </a:extLst>
          </p:cNvPr>
          <p:cNvCxnSpPr>
            <a:cxnSpLocks/>
          </p:cNvCxnSpPr>
          <p:nvPr/>
        </p:nvCxnSpPr>
        <p:spPr>
          <a:xfrm>
            <a:off x="5288765" y="2676294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262EEB6-504B-841E-25AF-F70C23400283}"/>
              </a:ext>
            </a:extLst>
          </p:cNvPr>
          <p:cNvGrpSpPr/>
          <p:nvPr/>
        </p:nvGrpSpPr>
        <p:grpSpPr>
          <a:xfrm>
            <a:off x="3495658" y="1563081"/>
            <a:ext cx="1599680" cy="1540653"/>
            <a:chOff x="2430453" y="980316"/>
            <a:chExt cx="1599680" cy="1540653"/>
          </a:xfrm>
        </p:grpSpPr>
        <p:grpSp>
          <p:nvGrpSpPr>
            <p:cNvPr id="79" name="Group 78">
              <a:extLst>
                <a:ext uri="{FF2B5EF4-FFF2-40B4-BE49-F238E27FC236}">
                  <a16:creationId xmlns:a16="http://schemas.microsoft.com/office/drawing/2014/main" id="{6DD18DDA-20DB-1E8E-2622-8493CCEFF95D}"/>
                </a:ext>
              </a:extLst>
            </p:cNvPr>
            <p:cNvGrpSpPr/>
            <p:nvPr/>
          </p:nvGrpSpPr>
          <p:grpSpPr>
            <a:xfrm>
              <a:off x="2430453" y="1629148"/>
              <a:ext cx="1599680" cy="891821"/>
              <a:chOff x="3515351" y="4007757"/>
              <a:chExt cx="1599680" cy="891821"/>
            </a:xfrm>
          </p:grpSpPr>
          <p:pic>
            <p:nvPicPr>
              <p:cNvPr id="81" name="Picture 80">
                <a:extLst>
                  <a:ext uri="{FF2B5EF4-FFF2-40B4-BE49-F238E27FC236}">
                    <a16:creationId xmlns:a16="http://schemas.microsoft.com/office/drawing/2014/main" id="{3F8ED952-490D-A9E2-F5F7-0059741F3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14678" y="4145247"/>
                <a:ext cx="601025" cy="496680"/>
              </a:xfrm>
              <a:prstGeom prst="rect">
                <a:avLst/>
              </a:prstGeom>
            </p:spPr>
          </p:pic>
          <p:pic>
            <p:nvPicPr>
              <p:cNvPr id="82" name="Picture 81">
                <a:extLst>
                  <a:ext uri="{FF2B5EF4-FFF2-40B4-BE49-F238E27FC236}">
                    <a16:creationId xmlns:a16="http://schemas.microsoft.com/office/drawing/2014/main" id="{85FA6CD3-9568-53BA-6899-54784E821C7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3515351" y="4007757"/>
                <a:ext cx="1599680" cy="891821"/>
              </a:xfrm>
              <a:prstGeom prst="rect">
                <a:avLst/>
              </a:prstGeom>
            </p:spPr>
          </p:pic>
        </p:grp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179F9159-31A0-1947-B377-8EF0017804C5}"/>
                </a:ext>
              </a:extLst>
            </p:cNvPr>
            <p:cNvSpPr txBox="1"/>
            <p:nvPr/>
          </p:nvSpPr>
          <p:spPr>
            <a:xfrm>
              <a:off x="2484251" y="980316"/>
              <a:ext cx="1492085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Basecalling (Translator)</a:t>
              </a:r>
            </a:p>
          </p:txBody>
        </p:sp>
      </p:grpSp>
      <p:cxnSp>
        <p:nvCxnSpPr>
          <p:cNvPr id="83" name="Straight Arrow Connector 82">
            <a:extLst>
              <a:ext uri="{FF2B5EF4-FFF2-40B4-BE49-F238E27FC236}">
                <a16:creationId xmlns:a16="http://schemas.microsoft.com/office/drawing/2014/main" id="{DB025C9C-67AF-519E-D1DA-52E7DCE2B240}"/>
              </a:ext>
            </a:extLst>
          </p:cNvPr>
          <p:cNvCxnSpPr>
            <a:cxnSpLocks/>
          </p:cNvCxnSpPr>
          <p:nvPr/>
        </p:nvCxnSpPr>
        <p:spPr>
          <a:xfrm>
            <a:off x="8731817" y="2676294"/>
            <a:ext cx="457200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id="{8756EA6D-8F35-4161-D6E2-9FF2A60CD0E2}"/>
              </a:ext>
            </a:extLst>
          </p:cNvPr>
          <p:cNvGrpSpPr/>
          <p:nvPr/>
        </p:nvGrpSpPr>
        <p:grpSpPr>
          <a:xfrm>
            <a:off x="6011108" y="1563081"/>
            <a:ext cx="2419707" cy="1277622"/>
            <a:chOff x="4231357" y="980316"/>
            <a:chExt cx="2419707" cy="1277622"/>
          </a:xfrm>
        </p:grpSpPr>
        <p:sp>
          <p:nvSpPr>
            <p:cNvPr id="85" name="Rectangle 84">
              <a:extLst>
                <a:ext uri="{FF2B5EF4-FFF2-40B4-BE49-F238E27FC236}">
                  <a16:creationId xmlns:a16="http://schemas.microsoft.com/office/drawing/2014/main" id="{DE22794C-F03E-2A7A-1A45-AB36C096665F}"/>
                </a:ext>
              </a:extLst>
            </p:cNvPr>
            <p:cNvSpPr/>
            <p:nvPr/>
          </p:nvSpPr>
          <p:spPr>
            <a:xfrm>
              <a:off x="4231357" y="1892178"/>
              <a:ext cx="2419707" cy="365760"/>
            </a:xfrm>
            <a:prstGeom prst="rect">
              <a:avLst/>
            </a:prstGeom>
            <a:solidFill>
              <a:srgbClr val="F8F3E1"/>
            </a:solidFill>
            <a:ln w="158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lvl="0" algn="ctr">
                <a:defRPr/>
              </a:pP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AAA</a:t>
              </a:r>
              <a:r>
                <a:rPr kumimoji="0" lang="en-CH" sz="2000" b="1" i="0" u="none" strike="noStrike" kern="1200" cap="none" spc="0" normalizeH="0" baseline="0" noProof="0">
                  <a:ln>
                    <a:noFill/>
                  </a:ln>
                  <a:solidFill>
                    <a:srgbClr val="10813D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r>
                <a:rPr lang="en-CH" sz="2000" b="1">
                  <a:solidFill>
                    <a:srgbClr val="10813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</a:t>
              </a:r>
              <a:r>
                <a:rPr lang="en-CH" sz="2000" b="1">
                  <a:solidFill>
                    <a:srgbClr val="4473C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GG</a:t>
              </a:r>
              <a:r>
                <a:rPr lang="en-CH" sz="2000" b="1">
                  <a:solidFill>
                    <a:srgbClr val="10813D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</a:t>
              </a:r>
              <a:r>
                <a:rPr lang="en-CH" sz="2000" b="1">
                  <a:solidFill>
                    <a:srgbClr val="F4931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CC</a:t>
              </a:r>
              <a:r>
                <a:rPr lang="en-CH" sz="2000" b="1">
                  <a:solidFill>
                    <a:srgbClr val="7030A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</a:t>
              </a:r>
              <a:r>
                <a:rPr lang="en-CH" sz="2000" b="1">
                  <a:solidFill>
                    <a:srgbClr val="10813D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TT</a:t>
              </a:r>
              <a:r>
                <a:rPr lang="en-CH" sz="2000" b="1">
                  <a:solidFill>
                    <a:srgbClr val="4473C4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G</a:t>
              </a:r>
              <a:endParaRPr kumimoji="0" lang="en-CH" sz="2000" b="1" i="0" u="none" strike="noStrike" kern="1200" cap="none" spc="0" normalizeH="0" baseline="0" noProof="0" dirty="0">
                <a:ln>
                  <a:noFill/>
                </a:ln>
                <a:solidFill>
                  <a:srgbClr val="F49314"/>
                </a:solidFill>
                <a:effectLst/>
                <a:uLnTx/>
                <a:uFillTx/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CA188B76-450F-2C98-A448-029A88EC0360}"/>
                </a:ext>
              </a:extLst>
            </p:cNvPr>
            <p:cNvSpPr txBox="1"/>
            <p:nvPr/>
          </p:nvSpPr>
          <p:spPr>
            <a:xfrm>
              <a:off x="4714751" y="980316"/>
              <a:ext cx="1506715" cy="92333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Basecalled</a:t>
              </a:r>
              <a:b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(Translated)</a:t>
              </a:r>
              <a:b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Reads</a:t>
              </a:r>
            </a:p>
          </p:txBody>
        </p: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id="{D3C08C31-9342-68C1-1D84-23B814814540}"/>
              </a:ext>
            </a:extLst>
          </p:cNvPr>
          <p:cNvGrpSpPr/>
          <p:nvPr/>
        </p:nvGrpSpPr>
        <p:grpSpPr>
          <a:xfrm>
            <a:off x="1389888" y="1615590"/>
            <a:ext cx="1261716" cy="1482426"/>
            <a:chOff x="495878" y="980316"/>
            <a:chExt cx="1261716" cy="148242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4B6D39B-DFD2-FE7E-D2E4-7DDE83787901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</a:t>
              </a:r>
              <a:b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Signals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06ADD64E-6CC0-C421-C70D-8726F429288F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B36A7C88-5AFB-DD32-17CC-653F8EE6CD54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0679B6AA-0DBC-88DD-7261-C96C41E227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BFFFC8C1-501B-0DB6-6981-CD11BD79FEC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2C5835C6-47B0-AA54-BA03-6AAF5378B92E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9" name="Graphic 8" descr="Heartbeat with solid fill">
                  <a:extLst>
                    <a:ext uri="{FF2B5EF4-FFF2-40B4-BE49-F238E27FC236}">
                      <a16:creationId xmlns:a16="http://schemas.microsoft.com/office/drawing/2014/main" id="{9181D46E-AA4A-DC9A-11F8-4335282D0B1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77BC0991-8DF6-F8AA-8D04-A3904E5BA1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78B8E16F-14EE-8069-AC91-1208BA9901A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4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CB3F7B4-C114-3798-C063-6457B8B110EB}"/>
              </a:ext>
            </a:extLst>
          </p:cNvPr>
          <p:cNvGrpSpPr/>
          <p:nvPr/>
        </p:nvGrpSpPr>
        <p:grpSpPr>
          <a:xfrm>
            <a:off x="9203152" y="1754556"/>
            <a:ext cx="1840319" cy="1386276"/>
            <a:chOff x="6926963" y="1134693"/>
            <a:chExt cx="1840319" cy="138627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78DE180-C47D-63B6-A7DF-A1D6BFE1AAA8}"/>
                </a:ext>
              </a:extLst>
            </p:cNvPr>
            <p:cNvSpPr txBox="1"/>
            <p:nvPr/>
          </p:nvSpPr>
          <p:spPr>
            <a:xfrm>
              <a:off x="6926963" y="1134693"/>
              <a:ext cx="184031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Analysis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47D0F6CE-0D8F-5685-1B9D-C0F177D64121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DD0C8844-BABC-4223-86AB-268B143A1A1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E95E6F32-F4EA-60B2-F2C4-86F017696348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718588E8-BE80-CF76-4D9D-2BA052914DF3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870947C1-63FD-B482-5C0C-F742A4713A9B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F3E9E81-A722-B5D6-7114-F6737F35FD21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9771167-FD04-701A-AB84-3EFEF9C3A64B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D586A6A-26E6-9B67-193A-11347C163DE1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A6168AE-021D-22CD-B82F-C8662ABF6F05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37CE47CD-6A21-F3E7-60CA-58595761E041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  <p:sp>
        <p:nvSpPr>
          <p:cNvPr id="31" name="TextBox 30">
            <a:extLst>
              <a:ext uri="{FF2B5EF4-FFF2-40B4-BE49-F238E27FC236}">
                <a16:creationId xmlns:a16="http://schemas.microsoft.com/office/drawing/2014/main" id="{A32D5B50-41B5-BF61-A9E0-C48F0C27B8F2}"/>
              </a:ext>
            </a:extLst>
          </p:cNvPr>
          <p:cNvSpPr txBox="1"/>
          <p:nvPr/>
        </p:nvSpPr>
        <p:spPr>
          <a:xfrm>
            <a:off x="6244218" y="3375675"/>
            <a:ext cx="191172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Highly accurate reads</a:t>
            </a:r>
          </a:p>
        </p:txBody>
      </p:sp>
      <p:grpSp>
        <p:nvGrpSpPr>
          <p:cNvPr id="35" name="Group 34">
            <a:extLst>
              <a:ext uri="{FF2B5EF4-FFF2-40B4-BE49-F238E27FC236}">
                <a16:creationId xmlns:a16="http://schemas.microsoft.com/office/drawing/2014/main" id="{80EF1E5C-1471-0CD5-59A9-8B4C5626D3C3}"/>
              </a:ext>
            </a:extLst>
          </p:cNvPr>
          <p:cNvGrpSpPr/>
          <p:nvPr/>
        </p:nvGrpSpPr>
        <p:grpSpPr>
          <a:xfrm>
            <a:off x="2978628" y="3375675"/>
            <a:ext cx="2969156" cy="1340904"/>
            <a:chOff x="2978628" y="3375675"/>
            <a:chExt cx="2969156" cy="1340904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B3DEB27-DFD2-0FBE-2277-AD50B31788A3}"/>
                </a:ext>
              </a:extLst>
            </p:cNvPr>
            <p:cNvSpPr txBox="1"/>
            <p:nvPr/>
          </p:nvSpPr>
          <p:spPr>
            <a:xfrm>
              <a:off x="3774797" y="3375675"/>
              <a:ext cx="1314123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Costly</a:t>
              </a:r>
            </a:p>
            <a:p>
              <a:pPr algn="ctr"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AI Models</a:t>
              </a:r>
            </a:p>
          </p:txBody>
        </p:sp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F3D26A77-7440-6FD2-65AC-545E15477A9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21" t="22181" r="3717" b="22434"/>
            <a:stretch/>
          </p:blipFill>
          <p:spPr>
            <a:xfrm>
              <a:off x="3823419" y="4021575"/>
              <a:ext cx="1155251" cy="695004"/>
            </a:xfrm>
            <a:prstGeom prst="rect">
              <a:avLst/>
            </a:prstGeom>
          </p:spPr>
        </p:pic>
        <p:sp>
          <p:nvSpPr>
            <p:cNvPr id="29" name="Line 15">
              <a:extLst>
                <a:ext uri="{FF2B5EF4-FFF2-40B4-BE49-F238E27FC236}">
                  <a16:creationId xmlns:a16="http://schemas.microsoft.com/office/drawing/2014/main" id="{0D171924-4C65-A7D3-FBFA-1604608DFE8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78628" y="3692103"/>
              <a:ext cx="659019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lIns="64008" tIns="32004" rIns="64008" bIns="32004" anchor="ctr"/>
            <a:lstStyle/>
            <a:p>
              <a:pPr eaLnBrk="1" hangingPunct="1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Arial" pitchFamily="-107" charset="0"/>
                <a:cs typeface="Calibri" panose="020F0502020204030204" pitchFamily="34" charset="0"/>
              </a:endParaRPr>
            </a:p>
          </p:txBody>
        </p:sp>
        <p:sp>
          <p:nvSpPr>
            <p:cNvPr id="32" name="Line 15">
              <a:extLst>
                <a:ext uri="{FF2B5EF4-FFF2-40B4-BE49-F238E27FC236}">
                  <a16:creationId xmlns:a16="http://schemas.microsoft.com/office/drawing/2014/main" id="{1DD39CEF-DFE3-3B50-969F-FB9F65556C04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5288765" y="3692103"/>
              <a:ext cx="659019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 type="triangle" w="med" len="med"/>
              <a:tailEnd type="none" w="med" len="med"/>
            </a:ln>
            <a:effectLst/>
          </p:spPr>
          <p:txBody>
            <a:bodyPr wrap="none" lIns="64008" tIns="32004" rIns="64008" bIns="32004" anchor="ctr"/>
            <a:lstStyle/>
            <a:p>
              <a:pPr eaLnBrk="1" hangingPunct="1">
                <a:defRPr/>
              </a:pPr>
              <a:endParaRPr lang="en-US" kern="0" dirty="0">
                <a:solidFill>
                  <a:sysClr val="windowText" lastClr="000000"/>
                </a:solidFill>
                <a:latin typeface="Calibri" panose="020F0502020204030204" pitchFamily="34" charset="0"/>
                <a:ea typeface="Arial" pitchFamily="-107" charset="0"/>
                <a:cs typeface="Calibri" panose="020F0502020204030204" pitchFamily="34" charset="0"/>
              </a:endParaRPr>
            </a:p>
          </p:txBody>
        </p: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3E2599B2-FEA0-112C-2FAB-1A164E144130}"/>
              </a:ext>
            </a:extLst>
          </p:cNvPr>
          <p:cNvSpPr txBox="1"/>
          <p:nvPr/>
        </p:nvSpPr>
        <p:spPr>
          <a:xfrm>
            <a:off x="1197780" y="3375676"/>
            <a:ext cx="155214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Noisy</a:t>
            </a:r>
            <a:b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Raw Signals</a:t>
            </a:r>
          </a:p>
        </p:txBody>
      </p:sp>
    </p:spTree>
    <p:extLst>
      <p:ext uri="{BB962C8B-B14F-4D97-AF65-F5344CB8AC3E}">
        <p14:creationId xmlns:p14="http://schemas.microsoft.com/office/powerpoint/2010/main" val="17608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9D1580-0A75-54EC-73D5-F6E1F0984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31200F-967C-1E11-0BDD-0FE3D2195C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Alternative: Directly Analyze Raw Signals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664D172-30A4-C446-AED6-F32CAF6CE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21</a:t>
            </a:fld>
            <a:endParaRPr lang="en-US"/>
          </a:p>
        </p:txBody>
      </p:sp>
      <p:cxnSp>
        <p:nvCxnSpPr>
          <p:cNvPr id="64" name="Straight Arrow Connector 63">
            <a:extLst>
              <a:ext uri="{FF2B5EF4-FFF2-40B4-BE49-F238E27FC236}">
                <a16:creationId xmlns:a16="http://schemas.microsoft.com/office/drawing/2014/main" id="{010021ED-8D0B-299D-A134-80FDAAE2F31E}"/>
              </a:ext>
            </a:extLst>
          </p:cNvPr>
          <p:cNvCxnSpPr>
            <a:cxnSpLocks/>
          </p:cNvCxnSpPr>
          <p:nvPr/>
        </p:nvCxnSpPr>
        <p:spPr>
          <a:xfrm>
            <a:off x="2845031" y="2676294"/>
            <a:ext cx="6203553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CE8C1AB0-EAF4-0A4A-5F8E-567B41882A78}"/>
              </a:ext>
            </a:extLst>
          </p:cNvPr>
          <p:cNvGrpSpPr/>
          <p:nvPr/>
        </p:nvGrpSpPr>
        <p:grpSpPr>
          <a:xfrm>
            <a:off x="1389888" y="1615590"/>
            <a:ext cx="1261716" cy="1482426"/>
            <a:chOff x="495878" y="980316"/>
            <a:chExt cx="1261716" cy="1482426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D5B345E-8FF0-5CB2-CA51-718CE1373209}"/>
                </a:ext>
              </a:extLst>
            </p:cNvPr>
            <p:cNvSpPr txBox="1"/>
            <p:nvPr/>
          </p:nvSpPr>
          <p:spPr>
            <a:xfrm>
              <a:off x="628737" y="980316"/>
              <a:ext cx="995998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</a:t>
              </a:r>
              <a:b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Signals</a:t>
              </a:r>
            </a:p>
          </p:txBody>
        </p: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DA2ECF7C-85E7-C5C2-E14E-0BE1F6254A2A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495878" y="1687375"/>
              <a:ext cx="1261716" cy="775367"/>
              <a:chOff x="6948264" y="1776271"/>
              <a:chExt cx="1108922" cy="681469"/>
            </a:xfrm>
          </p:grpSpPr>
          <p:grpSp>
            <p:nvGrpSpPr>
              <p:cNvPr id="7" name="Group 6">
                <a:extLst>
                  <a:ext uri="{FF2B5EF4-FFF2-40B4-BE49-F238E27FC236}">
                    <a16:creationId xmlns:a16="http://schemas.microsoft.com/office/drawing/2014/main" id="{94F6B14B-A330-F039-3FE0-4D38A01B7312}"/>
                  </a:ext>
                </a:extLst>
              </p:cNvPr>
              <p:cNvGrpSpPr/>
              <p:nvPr/>
            </p:nvGrpSpPr>
            <p:grpSpPr>
              <a:xfrm>
                <a:off x="6948264" y="1776271"/>
                <a:ext cx="1108922" cy="681469"/>
                <a:chOff x="2857077" y="2235844"/>
                <a:chExt cx="1108922" cy="681469"/>
              </a:xfrm>
            </p:grpSpPr>
            <p:cxnSp>
              <p:nvCxnSpPr>
                <p:cNvPr id="12" name="Straight Arrow Connector 11">
                  <a:extLst>
                    <a:ext uri="{FF2B5EF4-FFF2-40B4-BE49-F238E27FC236}">
                      <a16:creationId xmlns:a16="http://schemas.microsoft.com/office/drawing/2014/main" id="{8B9BF65E-29A5-CC46-ADAA-64C9A23B5FC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857077" y="2917313"/>
                  <a:ext cx="1108922" cy="0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Straight Arrow Connector 12">
                  <a:extLst>
                    <a:ext uri="{FF2B5EF4-FFF2-40B4-BE49-F238E27FC236}">
                      <a16:creationId xmlns:a16="http://schemas.microsoft.com/office/drawing/2014/main" id="{F644B153-B191-CECB-86A4-1EAE02C974F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857077" y="2235844"/>
                  <a:ext cx="4372" cy="681469"/>
                </a:xfrm>
                <a:prstGeom prst="straightConnector1">
                  <a:avLst/>
                </a:prstGeom>
                <a:ln w="38100">
                  <a:solidFill>
                    <a:schemeClr val="tx1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E1D78AEB-B2AE-BEE7-D68F-48651AEAE03E}"/>
                  </a:ext>
                </a:extLst>
              </p:cNvPr>
              <p:cNvGrpSpPr/>
              <p:nvPr/>
            </p:nvGrpSpPr>
            <p:grpSpPr>
              <a:xfrm>
                <a:off x="6981644" y="1976087"/>
                <a:ext cx="959736" cy="398532"/>
                <a:chOff x="6981644" y="1976087"/>
                <a:chExt cx="959736" cy="398532"/>
              </a:xfrm>
            </p:grpSpPr>
            <p:pic>
              <p:nvPicPr>
                <p:cNvPr id="9" name="Graphic 8" descr="Heartbeat with solid fill">
                  <a:extLst>
                    <a:ext uri="{FF2B5EF4-FFF2-40B4-BE49-F238E27FC236}">
                      <a16:creationId xmlns:a16="http://schemas.microsoft.com/office/drawing/2014/main" id="{2F02B9B6-C6DC-78BF-AC29-90492EC1FC7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/>
                <a:stretch/>
              </p:blipFill>
              <p:spPr>
                <a:xfrm>
                  <a:off x="6981644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0" name="Graphic 9" descr="Heartbeat with solid fill">
                  <a:extLst>
                    <a:ext uri="{FF2B5EF4-FFF2-40B4-BE49-F238E27FC236}">
                      <a16:creationId xmlns:a16="http://schemas.microsoft.com/office/drawing/2014/main" id="{4E99165A-8A77-8B99-F4E1-E2CCA1A2368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/>
                <a:stretch/>
              </p:blipFill>
              <p:spPr>
                <a:xfrm>
                  <a:off x="7263253" y="1978101"/>
                  <a:ext cx="396518" cy="396518"/>
                </a:xfrm>
                <a:prstGeom prst="rect">
                  <a:avLst/>
                </a:prstGeom>
              </p:spPr>
            </p:pic>
            <p:pic>
              <p:nvPicPr>
                <p:cNvPr id="11" name="Graphic 10" descr="Heartbeat with solid fill">
                  <a:extLst>
                    <a:ext uri="{FF2B5EF4-FFF2-40B4-BE49-F238E27FC236}">
                      <a16:creationId xmlns:a16="http://schemas.microsoft.com/office/drawing/2014/main" id="{B9D94E1F-EC9F-7D97-C914-6F147F3A7CB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28A0092B-C50C-407E-A947-70E740481C1C}">
                      <a14:useLocalDpi xmlns:a14="http://schemas.microsoft.com/office/drawing/2010/main" val="0"/>
                    </a:ex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  <a:srcRect/>
                <a:stretch/>
              </p:blipFill>
              <p:spPr>
                <a:xfrm>
                  <a:off x="7544862" y="1976087"/>
                  <a:ext cx="396518" cy="396518"/>
                </a:xfrm>
                <a:prstGeom prst="rect">
                  <a:avLst/>
                </a:prstGeom>
              </p:spPr>
            </p:pic>
          </p:grpSp>
        </p:grp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CB52A9A2-2A61-C650-1957-6683DAC49371}"/>
              </a:ext>
            </a:extLst>
          </p:cNvPr>
          <p:cNvGrpSpPr/>
          <p:nvPr/>
        </p:nvGrpSpPr>
        <p:grpSpPr>
          <a:xfrm>
            <a:off x="9203152" y="1754556"/>
            <a:ext cx="1840319" cy="1386276"/>
            <a:chOff x="6926963" y="1134693"/>
            <a:chExt cx="1840319" cy="1386276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6803530-A6C2-5C39-FF58-6C24926CA949}"/>
                </a:ext>
              </a:extLst>
            </p:cNvPr>
            <p:cNvSpPr txBox="1"/>
            <p:nvPr/>
          </p:nvSpPr>
          <p:spPr>
            <a:xfrm>
              <a:off x="6926963" y="1134693"/>
              <a:ext cx="1840319" cy="307777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Analysis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856722B6-806E-2802-F553-3E8522DFF12F}"/>
                </a:ext>
              </a:extLst>
            </p:cNvPr>
            <p:cNvGrpSpPr/>
            <p:nvPr/>
          </p:nvGrpSpPr>
          <p:grpSpPr>
            <a:xfrm>
              <a:off x="7047282" y="1629148"/>
              <a:ext cx="1599680" cy="891821"/>
              <a:chOff x="6928109" y="1584573"/>
              <a:chExt cx="1599680" cy="891821"/>
            </a:xfrm>
          </p:grpSpPr>
          <p:pic>
            <p:nvPicPr>
              <p:cNvPr id="17" name="Picture 16">
                <a:extLst>
                  <a:ext uri="{FF2B5EF4-FFF2-40B4-BE49-F238E27FC236}">
                    <a16:creationId xmlns:a16="http://schemas.microsoft.com/office/drawing/2014/main" id="{48A3D265-A185-F455-8FC0-ED107EC6F1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t="21489" b="22761"/>
              <a:stretch/>
            </p:blipFill>
            <p:spPr>
              <a:xfrm>
                <a:off x="6928109" y="1584573"/>
                <a:ext cx="1599680" cy="891821"/>
              </a:xfrm>
              <a:prstGeom prst="rect">
                <a:avLst/>
              </a:prstGeom>
            </p:spPr>
          </p:pic>
          <p:grpSp>
            <p:nvGrpSpPr>
              <p:cNvPr id="18" name="Group 17">
                <a:extLst>
                  <a:ext uri="{FF2B5EF4-FFF2-40B4-BE49-F238E27FC236}">
                    <a16:creationId xmlns:a16="http://schemas.microsoft.com/office/drawing/2014/main" id="{7D8C47D7-22BB-D4DD-5CAB-591A0A5FEC9A}"/>
                  </a:ext>
                </a:extLst>
              </p:cNvPr>
              <p:cNvGrpSpPr/>
              <p:nvPr/>
            </p:nvGrpSpPr>
            <p:grpSpPr>
              <a:xfrm>
                <a:off x="7213821" y="1758462"/>
                <a:ext cx="1028257" cy="428080"/>
                <a:chOff x="7210341" y="1766325"/>
                <a:chExt cx="1028257" cy="428080"/>
              </a:xfrm>
            </p:grpSpPr>
            <p:sp>
              <p:nvSpPr>
                <p:cNvPr id="19" name="Rectangle 18">
                  <a:extLst>
                    <a:ext uri="{FF2B5EF4-FFF2-40B4-BE49-F238E27FC236}">
                      <a16:creationId xmlns:a16="http://schemas.microsoft.com/office/drawing/2014/main" id="{1D3C839B-8BB3-1728-293D-9BFE846B9B63}"/>
                    </a:ext>
                  </a:extLst>
                </p:cNvPr>
                <p:cNvSpPr/>
                <p:nvPr/>
              </p:nvSpPr>
              <p:spPr>
                <a:xfrm>
                  <a:off x="7247681" y="1906135"/>
                  <a:ext cx="419816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BC04C46F-E94E-6D8D-8E28-1714B7AB221F}"/>
                    </a:ext>
                  </a:extLst>
                </p:cNvPr>
                <p:cNvSpPr/>
                <p:nvPr/>
              </p:nvSpPr>
              <p:spPr>
                <a:xfrm>
                  <a:off x="7239622" y="2023472"/>
                  <a:ext cx="376334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4FF3191-9821-BDA2-9054-7D89A0C1216C}"/>
                    </a:ext>
                  </a:extLst>
                </p:cNvPr>
                <p:cNvSpPr/>
                <p:nvPr/>
              </p:nvSpPr>
              <p:spPr>
                <a:xfrm>
                  <a:off x="7877147" y="2023473"/>
                  <a:ext cx="297692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28766B93-8682-791D-EAAF-6BD070FF8D9C}"/>
                    </a:ext>
                  </a:extLst>
                </p:cNvPr>
                <p:cNvSpPr/>
                <p:nvPr/>
              </p:nvSpPr>
              <p:spPr>
                <a:xfrm>
                  <a:off x="7321956" y="2139540"/>
                  <a:ext cx="248669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469A2C4-3C98-C574-46CC-A6441881E435}"/>
                    </a:ext>
                  </a:extLst>
                </p:cNvPr>
                <p:cNvSpPr/>
                <p:nvPr/>
              </p:nvSpPr>
              <p:spPr>
                <a:xfrm>
                  <a:off x="7667501" y="2139541"/>
                  <a:ext cx="571097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976CE01-AF60-7567-26C2-AC9FB0725C00}"/>
                    </a:ext>
                  </a:extLst>
                </p:cNvPr>
                <p:cNvSpPr/>
                <p:nvPr/>
              </p:nvSpPr>
              <p:spPr>
                <a:xfrm>
                  <a:off x="7771927" y="1907405"/>
                  <a:ext cx="466671" cy="54864"/>
                </a:xfrm>
                <a:prstGeom prst="rect">
                  <a:avLst/>
                </a:prstGeom>
                <a:solidFill>
                  <a:srgbClr val="F8F3E1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061E0470-8A7D-4CAE-53BA-885D93D0B9D5}"/>
                    </a:ext>
                  </a:extLst>
                </p:cNvPr>
                <p:cNvSpPr/>
                <p:nvPr/>
              </p:nvSpPr>
              <p:spPr>
                <a:xfrm>
                  <a:off x="7210341" y="1766325"/>
                  <a:ext cx="1028257" cy="54864"/>
                </a:xfrm>
                <a:prstGeom prst="rect">
                  <a:avLst/>
                </a:prstGeom>
                <a:solidFill>
                  <a:srgbClr val="FFE69A"/>
                </a:solidFill>
                <a:ln w="9525" cap="flat" cmpd="sng" algn="ctr">
                  <a:solidFill>
                    <a:schemeClr val="tx1"/>
                  </a:solidFill>
                  <a:prstDash val="solid"/>
                  <a:miter lim="800000"/>
                </a:ln>
                <a:effectLst/>
              </p:spPr>
              <p:txBody>
                <a:bodyPr lIns="0" rIns="0" rtlCol="0" anchor="ctr">
                  <a:noAutofit/>
                </a:bodyPr>
                <a:lstStyle/>
                <a:p>
                  <a:pPr algn="ctr">
                    <a:defRPr/>
                  </a:pPr>
                  <a:endParaRPr lang="en-CH" sz="1050" b="1" kern="0" dirty="0">
                    <a:solidFill>
                      <a:srgbClr val="5B9BD5"/>
                    </a:solidFill>
                    <a:latin typeface="Corbel" panose="020B0503020204020204" pitchFamily="34" charset="0"/>
                  </a:endParaRPr>
                </a:p>
              </p:txBody>
            </p:sp>
          </p:grpSp>
        </p:grpSp>
      </p:grpSp>
      <p:sp>
        <p:nvSpPr>
          <p:cNvPr id="33" name="TextBox 32">
            <a:extLst>
              <a:ext uri="{FF2B5EF4-FFF2-40B4-BE49-F238E27FC236}">
                <a16:creationId xmlns:a16="http://schemas.microsoft.com/office/drawing/2014/main" id="{2E1D177E-6F5D-C46A-5920-2B3CA171A335}"/>
              </a:ext>
            </a:extLst>
          </p:cNvPr>
          <p:cNvSpPr txBox="1"/>
          <p:nvPr/>
        </p:nvSpPr>
        <p:spPr>
          <a:xfrm>
            <a:off x="1197780" y="3375676"/>
            <a:ext cx="1552147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Noisy</a:t>
            </a:r>
            <a:b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000" b="1" dirty="0">
                <a:solidFill>
                  <a:srgbClr val="C000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Raw Signals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57A67A47-DC30-FAED-376A-2CD41F3FDFFD}"/>
              </a:ext>
            </a:extLst>
          </p:cNvPr>
          <p:cNvSpPr txBox="1"/>
          <p:nvPr/>
        </p:nvSpPr>
        <p:spPr>
          <a:xfrm>
            <a:off x="9011742" y="3375676"/>
            <a:ext cx="2202912" cy="61555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defRPr/>
            </a:pPr>
            <a:r>
              <a:rPr lang="en-US" sz="20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Faster and Scalable Analysis</a:t>
            </a:r>
          </a:p>
        </p:txBody>
      </p:sp>
    </p:spTree>
    <p:extLst>
      <p:ext uri="{BB962C8B-B14F-4D97-AF65-F5344CB8AC3E}">
        <p14:creationId xmlns:p14="http://schemas.microsoft.com/office/powerpoint/2010/main" val="42395891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96CBFA-8B1C-B208-1930-4BC8D3D89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2FD26598-98E6-D12D-7596-D55E986E4395}"/>
              </a:ext>
            </a:extLst>
          </p:cNvPr>
          <p:cNvSpPr/>
          <p:nvPr/>
        </p:nvSpPr>
        <p:spPr>
          <a:xfrm>
            <a:off x="1850066" y="3224963"/>
            <a:ext cx="8293394" cy="1048513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Prior Work: </a:t>
            </a: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Perform vector similarity estimation</a:t>
            </a:r>
            <a:b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based on </a:t>
            </a: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nearest neighbor search</a:t>
            </a:r>
            <a:endParaRPr lang="en-US" sz="2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EEFD127-CF55-2D11-2C23-733FCB6DA816}"/>
              </a:ext>
            </a:extLst>
          </p:cNvPr>
          <p:cNvSpPr/>
          <p:nvPr/>
        </p:nvSpPr>
        <p:spPr>
          <a:xfrm>
            <a:off x="2596606" y="4671451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A135D35-E232-EFDD-2AB7-6BD1534AC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8C6777E-4143-44E2-08C7-2670255F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Noise in Raw Electrical Signals</a:t>
            </a: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B14C96AD-AF36-4FAD-3A49-18CB7E1145BB}"/>
              </a:ext>
            </a:extLst>
          </p:cNvPr>
          <p:cNvGrpSpPr/>
          <p:nvPr/>
        </p:nvGrpSpPr>
        <p:grpSpPr>
          <a:xfrm>
            <a:off x="1677497" y="2326005"/>
            <a:ext cx="7830047" cy="615553"/>
            <a:chOff x="153496" y="2326004"/>
            <a:chExt cx="7830047" cy="615553"/>
          </a:xfrm>
        </p:grpSpPr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38484D67-E24F-2E57-636E-2C7FD6CCFA34}"/>
                </a:ext>
              </a:extLst>
            </p:cNvPr>
            <p:cNvSpPr/>
            <p:nvPr/>
          </p:nvSpPr>
          <p:spPr>
            <a:xfrm>
              <a:off x="2537224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-0.22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1DB35C47-FFAE-944D-49DA-F0F4A7129DAE}"/>
                </a:ext>
              </a:extLst>
            </p:cNvPr>
            <p:cNvSpPr/>
            <p:nvPr/>
          </p:nvSpPr>
          <p:spPr>
            <a:xfrm>
              <a:off x="5466462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0.96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7365DD72-0E95-3667-6BC2-B94E78CE57DE}"/>
                </a:ext>
              </a:extLst>
            </p:cNvPr>
            <p:cNvSpPr/>
            <p:nvPr/>
          </p:nvSpPr>
          <p:spPr>
            <a:xfrm>
              <a:off x="4001843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-0.75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1BE7DE42-62F0-97CF-D5F9-414721FAD918}"/>
                </a:ext>
              </a:extLst>
            </p:cNvPr>
            <p:cNvSpPr/>
            <p:nvPr/>
          </p:nvSpPr>
          <p:spPr>
            <a:xfrm>
              <a:off x="1072606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-0.06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7C02FA1F-1787-0B59-D52E-15C2DA9CF811}"/>
                </a:ext>
              </a:extLst>
            </p:cNvPr>
            <p:cNvSpPr/>
            <p:nvPr/>
          </p:nvSpPr>
          <p:spPr>
            <a:xfrm>
              <a:off x="6931080" y="2471634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-0.49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23937D9-1002-1198-EFC9-27599CFD5785}"/>
                </a:ext>
              </a:extLst>
            </p:cNvPr>
            <p:cNvSpPr txBox="1"/>
            <p:nvPr/>
          </p:nvSpPr>
          <p:spPr>
            <a:xfrm>
              <a:off x="153496" y="2326004"/>
              <a:ext cx="919110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</a:t>
              </a:r>
              <a:b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Signals: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12BDDF75-B651-C373-86DD-70F79C3A1898}"/>
              </a:ext>
            </a:extLst>
          </p:cNvPr>
          <p:cNvGrpSpPr/>
          <p:nvPr/>
        </p:nvGrpSpPr>
        <p:grpSpPr>
          <a:xfrm>
            <a:off x="1677497" y="4574887"/>
            <a:ext cx="7830047" cy="615553"/>
            <a:chOff x="153496" y="4574886"/>
            <a:chExt cx="7830047" cy="615553"/>
          </a:xfrm>
        </p:grpSpPr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6AEF4D42-3AE5-CFDC-9F43-EA845939099E}"/>
                </a:ext>
              </a:extLst>
            </p:cNvPr>
            <p:cNvSpPr/>
            <p:nvPr/>
          </p:nvSpPr>
          <p:spPr>
            <a:xfrm>
              <a:off x="2537224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-0.21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36B77D61-C260-4270-1DEF-8F83E0C6F0D9}"/>
                </a:ext>
              </a:extLst>
            </p:cNvPr>
            <p:cNvSpPr/>
            <p:nvPr/>
          </p:nvSpPr>
          <p:spPr>
            <a:xfrm>
              <a:off x="5466462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1.01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4" name="Rounded Rectangle 33">
              <a:extLst>
                <a:ext uri="{FF2B5EF4-FFF2-40B4-BE49-F238E27FC236}">
                  <a16:creationId xmlns:a16="http://schemas.microsoft.com/office/drawing/2014/main" id="{849B4F43-D8F9-7288-5AF2-E3BEFC409221}"/>
                </a:ext>
              </a:extLst>
            </p:cNvPr>
            <p:cNvSpPr/>
            <p:nvPr/>
          </p:nvSpPr>
          <p:spPr>
            <a:xfrm>
              <a:off x="4001843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-0.76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60770483-23FC-026B-297B-8DB78B444CBF}"/>
                </a:ext>
              </a:extLst>
            </p:cNvPr>
            <p:cNvSpPr/>
            <p:nvPr/>
          </p:nvSpPr>
          <p:spPr>
            <a:xfrm>
              <a:off x="1072606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-0.05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E117DF40-2A5E-495E-7D57-D0F82600782F}"/>
                </a:ext>
              </a:extLst>
            </p:cNvPr>
            <p:cNvSpPr/>
            <p:nvPr/>
          </p:nvSpPr>
          <p:spPr>
            <a:xfrm>
              <a:off x="6931080" y="4720516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PT Mono" panose="02060509020205020204" pitchFamily="49" charset="77"/>
                </a:rPr>
                <a:t>-0.51</a:t>
              </a:r>
              <a:endParaRPr lang="en-CH" sz="2000" kern="0" dirty="0">
                <a:latin typeface="PT Mono" panose="02060509020205020204" pitchFamily="49" charset="77"/>
              </a:endParaRP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F19AC7-F5F6-C0B1-0A92-75694976FAC1}"/>
                </a:ext>
              </a:extLst>
            </p:cNvPr>
            <p:cNvSpPr txBox="1"/>
            <p:nvPr/>
          </p:nvSpPr>
          <p:spPr>
            <a:xfrm>
              <a:off x="153496" y="4574886"/>
              <a:ext cx="919110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</a:t>
              </a:r>
              <a:b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Signals:</a:t>
              </a:r>
            </a:p>
          </p:txBody>
        </p: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DED7A45C-1163-1649-EE0C-C49B1DC1A6B8}"/>
              </a:ext>
            </a:extLst>
          </p:cNvPr>
          <p:cNvSpPr/>
          <p:nvPr/>
        </p:nvSpPr>
        <p:spPr>
          <a:xfrm>
            <a:off x="2600904" y="2414530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FAC3BDD-800D-D668-53F4-FB27A09338A0}"/>
              </a:ext>
            </a:extLst>
          </p:cNvPr>
          <p:cNvSpPr txBox="1"/>
          <p:nvPr/>
        </p:nvSpPr>
        <p:spPr>
          <a:xfrm>
            <a:off x="4311154" y="2027731"/>
            <a:ext cx="30911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Sequencing</a:t>
            </a:r>
            <a:r>
              <a:rPr lang="en-US" sz="2000" b="1" dirty="0">
                <a:latin typeface="Calibri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endParaRPr lang="en-US" sz="2000" b="1" dirty="0">
              <a:latin typeface="Calibri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8C69BC-675E-5339-2C0D-8A716C53E489}"/>
              </a:ext>
            </a:extLst>
          </p:cNvPr>
          <p:cNvSpPr txBox="1"/>
          <p:nvPr/>
        </p:nvSpPr>
        <p:spPr>
          <a:xfrm>
            <a:off x="4311154" y="5160623"/>
            <a:ext cx="30911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Sequencing</a:t>
            </a:r>
            <a:r>
              <a:rPr lang="en-US" sz="2000" b="1" dirty="0">
                <a:latin typeface="Calibri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endParaRPr lang="en-US" sz="2000" b="1" dirty="0">
              <a:latin typeface="Calibri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0" name="Rounded Rectangle 29">
            <a:extLst>
              <a:ext uri="{FF2B5EF4-FFF2-40B4-BE49-F238E27FC236}">
                <a16:creationId xmlns:a16="http://schemas.microsoft.com/office/drawing/2014/main" id="{69BDBB69-C77D-8BBB-2C56-61D9FD684748}"/>
              </a:ext>
            </a:extLst>
          </p:cNvPr>
          <p:cNvSpPr/>
          <p:nvPr/>
        </p:nvSpPr>
        <p:spPr>
          <a:xfrm>
            <a:off x="1269813" y="887442"/>
            <a:ext cx="9652374" cy="1018386"/>
          </a:xfrm>
          <a:prstGeom prst="roundRect">
            <a:avLst/>
          </a:prstGeom>
          <a:solidFill>
            <a:srgbClr val="FFF3CD"/>
          </a:solidFill>
          <a:ln w="31750" cap="flat" cmpd="sng" algn="ctr">
            <a:solidFill>
              <a:srgbClr val="FFC30F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800" b="1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Observation: </a:t>
            </a:r>
            <a:r>
              <a:rPr lang="en-US" sz="2800" kern="0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Identical </a:t>
            </a:r>
            <a:r>
              <a:rPr lang="en-US" sz="28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molecules generate</a:t>
            </a:r>
            <a:br>
              <a:rPr lang="en-US" sz="28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800" kern="0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similar </a:t>
            </a:r>
            <a:r>
              <a:rPr lang="en-US" sz="28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raw signals</a:t>
            </a:r>
          </a:p>
        </p:txBody>
      </p:sp>
      <p:pic>
        <p:nvPicPr>
          <p:cNvPr id="2" name="Picture 2" descr="http://sabalolodge.com/blog/wp-content/uploads/2009/11/Resplendent_Quetzal.jpg">
            <a:extLst>
              <a:ext uri="{FF2B5EF4-FFF2-40B4-BE49-F238E27FC236}">
                <a16:creationId xmlns:a16="http://schemas.microsoft.com/office/drawing/2014/main" id="{B430A8C9-5301-A77C-CD86-D705568CB2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29188" t="5879" r="10340" b="56082"/>
          <a:stretch>
            <a:fillRect/>
          </a:stretch>
        </p:blipFill>
        <p:spPr bwMode="auto">
          <a:xfrm>
            <a:off x="62691" y="887442"/>
            <a:ext cx="1155251" cy="1585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26137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40" grpId="0" animBg="1"/>
      <p:bldP spid="39" grpId="0" animBg="1"/>
      <p:bldP spid="6" grpId="0"/>
      <p:bldP spid="3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8486F1-115F-8692-ACFA-17FDE9F543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74198693-4782-A572-5B3A-09D81DD0F6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b="1" dirty="0"/>
              <a:t>Problem</a:t>
            </a:r>
          </a:p>
          <a:p>
            <a:pPr lvl="1"/>
            <a:r>
              <a:rPr lang="en-US" b="1" dirty="0"/>
              <a:t>What are the limitations of the state-of-the-art approach(es)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Articulate what the paper is trying to achieve with absolutely no jargons</a:t>
            </a:r>
          </a:p>
          <a:p>
            <a:r>
              <a:rPr lang="en-US" dirty="0"/>
              <a:t>Key Idea/Mechanism</a:t>
            </a:r>
          </a:p>
          <a:p>
            <a:pPr lvl="1"/>
            <a:r>
              <a:rPr lang="en-US" dirty="0"/>
              <a:t>What are the idea(s) and steps to achieve this goal</a:t>
            </a:r>
          </a:p>
          <a:p>
            <a:r>
              <a:rPr lang="en-US" dirty="0"/>
              <a:t>Key (Expected) Results</a:t>
            </a:r>
          </a:p>
          <a:p>
            <a:pPr lvl="1"/>
            <a:r>
              <a:rPr lang="en-US" dirty="0"/>
              <a:t>What are the key observations?</a:t>
            </a:r>
          </a:p>
          <a:p>
            <a:pPr lvl="1"/>
            <a:r>
              <a:rPr lang="en-US" dirty="0"/>
              <a:t>What insights do we generate from them?</a:t>
            </a:r>
          </a:p>
          <a:p>
            <a:r>
              <a:rPr lang="en-US" dirty="0"/>
              <a:t>Strengths and Weaknesses</a:t>
            </a:r>
          </a:p>
          <a:p>
            <a:r>
              <a:rPr lang="en-US" dirty="0"/>
              <a:t>Future Directions and Ideas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640277A-1A30-0570-4363-87BE0B0D26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Present Papers/Ideas/Projects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28994D1-7EE6-6ADD-9360-EA522806C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68322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3236C40-4A84-4DFB-FF76-F65BF8C7E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8FA375-C3F8-5E5A-82CF-315C4D00E7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Scalability Issues Limit Real-Time Analysis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12FC909-95A4-1580-6F81-49FB2A4CC87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1297" y="1359551"/>
            <a:ext cx="8489406" cy="2768744"/>
          </a:xfrm>
          <a:prstGeom prst="rect">
            <a:avLst/>
          </a:prstGeom>
        </p:spPr>
      </p:pic>
      <p:grpSp>
        <p:nvGrpSpPr>
          <p:cNvPr id="36" name="Group 35">
            <a:extLst>
              <a:ext uri="{FF2B5EF4-FFF2-40B4-BE49-F238E27FC236}">
                <a16:creationId xmlns:a16="http://schemas.microsoft.com/office/drawing/2014/main" id="{45C0E6D3-22A1-C31A-E2DE-72DD48FD4CEE}"/>
              </a:ext>
            </a:extLst>
          </p:cNvPr>
          <p:cNvGrpSpPr/>
          <p:nvPr/>
        </p:nvGrpSpPr>
        <p:grpSpPr>
          <a:xfrm>
            <a:off x="1851298" y="3990819"/>
            <a:ext cx="8000053" cy="499801"/>
            <a:chOff x="327297" y="3990818"/>
            <a:chExt cx="8000053" cy="499801"/>
          </a:xfrm>
        </p:grpSpPr>
        <p:sp>
          <p:nvSpPr>
            <p:cNvPr id="19" name="Striped Right Arrow 18">
              <a:extLst>
                <a:ext uri="{FF2B5EF4-FFF2-40B4-BE49-F238E27FC236}">
                  <a16:creationId xmlns:a16="http://schemas.microsoft.com/office/drawing/2014/main" id="{600AECFF-FCED-AD59-E704-1021EFFFD05C}"/>
                </a:ext>
              </a:extLst>
            </p:cNvPr>
            <p:cNvSpPr/>
            <p:nvPr/>
          </p:nvSpPr>
          <p:spPr>
            <a:xfrm>
              <a:off x="1883292" y="3991781"/>
              <a:ext cx="141890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A482AD5-6F45-D50E-2401-DF17A0A1AE92}"/>
                    </a:ext>
                  </a:extLst>
                </p:cNvPr>
                <p:cNvSpPr txBox="1"/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Genome Size Increase: </a:t>
                  </a:r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150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8A482AD5-6F45-D50E-2401-DF17A0A1AE92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blipFill>
                  <a:blip r:embed="rId4"/>
                  <a:stretch>
                    <a:fillRect t="-24000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Striped Right Arrow 20">
              <a:extLst>
                <a:ext uri="{FF2B5EF4-FFF2-40B4-BE49-F238E27FC236}">
                  <a16:creationId xmlns:a16="http://schemas.microsoft.com/office/drawing/2014/main" id="{920010A6-26BE-C73B-B650-A707F5D3247E}"/>
                </a:ext>
              </a:extLst>
            </p:cNvPr>
            <p:cNvSpPr/>
            <p:nvPr/>
          </p:nvSpPr>
          <p:spPr>
            <a:xfrm>
              <a:off x="3456739" y="3991781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69BF92A-6026-120C-BBCA-ED866CEA49F1}"/>
                    </a:ext>
                  </a:extLst>
                </p:cNvPr>
                <p:cNvSpPr txBox="1"/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2.4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769BF92A-6026-120C-BBCA-ED866CEA49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blipFill>
                  <a:blip r:embed="rId5"/>
                  <a:stretch>
                    <a:fillRect l="-19149" t="-24000" r="-6383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133461F-B024-71F5-8D5C-C46679614C9A}"/>
                    </a:ext>
                  </a:extLst>
                </p:cNvPr>
                <p:cNvSpPr txBox="1"/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9.2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A133461F-B024-71F5-8D5C-C46679614C9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9149" t="-24000" r="-6383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ADE3545-894F-C924-D021-2843CE4D98F1}"/>
                    </a:ext>
                  </a:extLst>
                </p:cNvPr>
                <p:cNvSpPr txBox="1"/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28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8ADE3545-894F-C924-D021-2843CE4D98F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21429" t="-24000" r="-7143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Striped Right Arrow 25">
              <a:extLst>
                <a:ext uri="{FF2B5EF4-FFF2-40B4-BE49-F238E27FC236}">
                  <a16:creationId xmlns:a16="http://schemas.microsoft.com/office/drawing/2014/main" id="{4A45EB33-14BC-6908-E2F5-0D9343DBB28C}"/>
                </a:ext>
              </a:extLst>
            </p:cNvPr>
            <p:cNvSpPr/>
            <p:nvPr/>
          </p:nvSpPr>
          <p:spPr>
            <a:xfrm>
              <a:off x="5028606" y="3991335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sp>
          <p:nvSpPr>
            <p:cNvPr id="27" name="Striped Right Arrow 26">
              <a:extLst>
                <a:ext uri="{FF2B5EF4-FFF2-40B4-BE49-F238E27FC236}">
                  <a16:creationId xmlns:a16="http://schemas.microsoft.com/office/drawing/2014/main" id="{8C014539-936A-6ED2-1F00-4EC5E1C4F586}"/>
                </a:ext>
              </a:extLst>
            </p:cNvPr>
            <p:cNvSpPr/>
            <p:nvPr/>
          </p:nvSpPr>
          <p:spPr>
            <a:xfrm>
              <a:off x="6600473" y="3990818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7A29C2B-6E51-C4B5-B01E-D4CB9083A795}"/>
              </a:ext>
            </a:extLst>
          </p:cNvPr>
          <p:cNvGrpSpPr/>
          <p:nvPr/>
        </p:nvGrpSpPr>
        <p:grpSpPr>
          <a:xfrm>
            <a:off x="2812479" y="3460918"/>
            <a:ext cx="7528225" cy="365125"/>
            <a:chOff x="1288478" y="3460917"/>
            <a:chExt cx="7528225" cy="365125"/>
          </a:xfrm>
        </p:grpSpPr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5E90B91A-2494-FD97-C676-AA426E92AE04}"/>
                </a:ext>
              </a:extLst>
            </p:cNvPr>
            <p:cNvSpPr/>
            <p:nvPr/>
          </p:nvSpPr>
          <p:spPr>
            <a:xfrm>
              <a:off x="7556902" y="3460917"/>
              <a:ext cx="731482" cy="365125"/>
            </a:xfrm>
            <a:prstGeom prst="roundRect">
              <a:avLst/>
            </a:prstGeom>
            <a:noFill/>
            <a:ln w="31750" cap="flat" cmpd="sng" algn="ctr">
              <a:solidFill>
                <a:srgbClr val="C00600"/>
              </a:solidFill>
              <a:prstDash val="solid"/>
            </a:ln>
            <a:effectLst/>
          </p:spPr>
          <p:txBody>
            <a:bodyPr rtlCol="0" anchor="ctr">
              <a:noAutofit/>
            </a:bodyPr>
            <a:lstStyle/>
            <a:p>
              <a:pPr algn="ctr" defTabSz="1600847"/>
              <a:endParaRPr lang="en-US" sz="1200" b="1" kern="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8B80EE41-7DB5-92C0-5438-899E05187914}"/>
                </a:ext>
              </a:extLst>
            </p:cNvPr>
            <p:cNvCxnSpPr>
              <a:cxnSpLocks/>
            </p:cNvCxnSpPr>
            <p:nvPr/>
          </p:nvCxnSpPr>
          <p:spPr>
            <a:xfrm>
              <a:off x="1288478" y="3548872"/>
              <a:ext cx="7528225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0CD27B6B-69EE-3D4C-8AAA-FA80A12517FE}"/>
              </a:ext>
            </a:extLst>
          </p:cNvPr>
          <p:cNvSpPr/>
          <p:nvPr/>
        </p:nvSpPr>
        <p:spPr>
          <a:xfrm>
            <a:off x="2468729" y="5075000"/>
            <a:ext cx="7287716" cy="868033"/>
          </a:xfrm>
          <a:prstGeom prst="roundRect">
            <a:avLst/>
          </a:prstGeom>
          <a:solidFill>
            <a:srgbClr val="FFE1D6"/>
          </a:solidFill>
          <a:ln w="31750" cap="flat" cmpd="sng" algn="ctr">
            <a:solidFill>
              <a:srgbClr val="C00700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C007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Problem: No Real-Time Analysis for Larger Genomes:</a:t>
            </a:r>
            <a:br>
              <a:rPr lang="en-US" sz="2000" b="1" dirty="0">
                <a:solidFill>
                  <a:srgbClr val="C007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C00700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Searching mechanism does not scale well</a:t>
            </a:r>
          </a:p>
        </p:txBody>
      </p:sp>
      <p:pic>
        <p:nvPicPr>
          <p:cNvPr id="2" name="Picture 2" descr="http://sabalolodge.com/blog/wp-content/uploads/2009/11/Resplendent_Quetzal.jpg">
            <a:extLst>
              <a:ext uri="{FF2B5EF4-FFF2-40B4-BE49-F238E27FC236}">
                <a16:creationId xmlns:a16="http://schemas.microsoft.com/office/drawing/2014/main" id="{0BFE583A-07D4-E7AD-A5B2-E770753D2A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 l="29188" t="5879" r="10340" b="56082"/>
          <a:stretch>
            <a:fillRect/>
          </a:stretch>
        </p:blipFill>
        <p:spPr bwMode="auto">
          <a:xfrm>
            <a:off x="10558507" y="2103414"/>
            <a:ext cx="1155251" cy="1585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129394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88395D-2C4C-E733-2FC7-BDEFD91FEF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D4B611E-1001-45FA-D17B-515475310A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What are the limitations of the state-of-the-art approach(es)</a:t>
            </a:r>
          </a:p>
          <a:p>
            <a:r>
              <a:rPr lang="en-US" b="1" dirty="0"/>
              <a:t>Goal</a:t>
            </a:r>
          </a:p>
          <a:p>
            <a:pPr lvl="1"/>
            <a:r>
              <a:rPr lang="en-US" b="1" dirty="0"/>
              <a:t>Articulate what the paper is trying to achieve with absolutely no jargons</a:t>
            </a:r>
          </a:p>
          <a:p>
            <a:r>
              <a:rPr lang="en-US" dirty="0"/>
              <a:t>Key Idea/Mechanism</a:t>
            </a:r>
          </a:p>
          <a:p>
            <a:pPr lvl="1"/>
            <a:r>
              <a:rPr lang="en-US" dirty="0"/>
              <a:t>What are the idea(s) and steps to achieve this goal</a:t>
            </a:r>
          </a:p>
          <a:p>
            <a:r>
              <a:rPr lang="en-US" dirty="0"/>
              <a:t>Key (Expected) Results</a:t>
            </a:r>
          </a:p>
          <a:p>
            <a:pPr lvl="1"/>
            <a:r>
              <a:rPr lang="en-US" dirty="0"/>
              <a:t>What are the key observations?</a:t>
            </a:r>
          </a:p>
          <a:p>
            <a:pPr lvl="1"/>
            <a:r>
              <a:rPr lang="en-US" dirty="0"/>
              <a:t>What insights do we generate from them?</a:t>
            </a:r>
          </a:p>
          <a:p>
            <a:r>
              <a:rPr lang="en-US" dirty="0"/>
              <a:t>Strengths and Weaknesses</a:t>
            </a:r>
          </a:p>
          <a:p>
            <a:r>
              <a:rPr lang="en-US" dirty="0"/>
              <a:t>Future Directions and Ideas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CFFDA49-BD22-51C7-4575-6B685ED1CB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Present Papers/Ideas/Projects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6977D3-83FD-D31B-DCD6-95A98C5A68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958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719EE1-4A17-011D-34D1-E5F04C7D8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6EC03D4-5D6B-F987-2D4D-6F1D464B14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26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5BF7347-3C5C-2DF5-00BF-DBF3FF025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RawHash’s</a:t>
            </a:r>
            <a:r>
              <a:rPr lang="en-US" dirty="0"/>
              <a:t> Goal</a:t>
            </a: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4ED0AC1D-C28C-DBB1-F86D-6D7AB184B9CF}"/>
              </a:ext>
            </a:extLst>
          </p:cNvPr>
          <p:cNvSpPr/>
          <p:nvPr/>
        </p:nvSpPr>
        <p:spPr>
          <a:xfrm>
            <a:off x="2177144" y="2904745"/>
            <a:ext cx="7837715" cy="1048513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Enable </a:t>
            </a: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Fast, Accurate, and Scalable</a:t>
            </a:r>
            <a:b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Real-Time Analysis </a:t>
            </a: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for Larger Genomes</a:t>
            </a:r>
          </a:p>
        </p:txBody>
      </p:sp>
    </p:spTree>
    <p:extLst>
      <p:ext uri="{BB962C8B-B14F-4D97-AF65-F5344CB8AC3E}">
        <p14:creationId xmlns:p14="http://schemas.microsoft.com/office/powerpoint/2010/main" val="3284046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810B06-FB4B-E627-3E0E-DA64045261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60108953-1C04-8875-D30D-AF6D3877A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What are the limitations of the state-of-the-art approach(es)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Articulate what the paper is trying to achieve with absolutely no jargons</a:t>
            </a:r>
          </a:p>
          <a:p>
            <a:r>
              <a:rPr lang="en-US" b="1" dirty="0"/>
              <a:t>Key Idea/Mechanism</a:t>
            </a:r>
          </a:p>
          <a:p>
            <a:pPr lvl="1"/>
            <a:r>
              <a:rPr lang="en-US" b="1" dirty="0"/>
              <a:t>What are the idea(s) and steps to achieve this goal</a:t>
            </a:r>
          </a:p>
          <a:p>
            <a:r>
              <a:rPr lang="en-US" dirty="0"/>
              <a:t>Key (Expected) Results</a:t>
            </a:r>
          </a:p>
          <a:p>
            <a:pPr lvl="1"/>
            <a:r>
              <a:rPr lang="en-US" dirty="0"/>
              <a:t>What are the key observations?</a:t>
            </a:r>
          </a:p>
          <a:p>
            <a:pPr lvl="1"/>
            <a:r>
              <a:rPr lang="en-US" dirty="0"/>
              <a:t>What insights do we generate from them?</a:t>
            </a:r>
          </a:p>
          <a:p>
            <a:r>
              <a:rPr lang="en-US" dirty="0"/>
              <a:t>Strengths and Weaknesses</a:t>
            </a:r>
          </a:p>
          <a:p>
            <a:r>
              <a:rPr lang="en-US" dirty="0"/>
              <a:t>Future Directions and Ideas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A904C8D-B752-99DB-CA5D-3F2401BD8F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Present Papers/Ideas/Projects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DD67CA-ACFF-4E36-4999-B2AA9B3A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5481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BDC04ED6-E6B4-9E8C-4EC1-30EE5C675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Key Idea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E5FC764-AD0F-8EA8-6015-A4120B80BF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28</a:t>
            </a:fld>
            <a:endParaRPr lang="en-US" dirty="0"/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3C4DF802-DF26-5C28-73AE-9A6AF9214C0E}"/>
              </a:ext>
            </a:extLst>
          </p:cNvPr>
          <p:cNvSpPr/>
          <p:nvPr/>
        </p:nvSpPr>
        <p:spPr>
          <a:xfrm>
            <a:off x="2405744" y="2639932"/>
            <a:ext cx="7837715" cy="1048513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Key Idea: </a:t>
            </a: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Perform similarity estimation with</a:t>
            </a:r>
            <a:b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signal processing techniques</a:t>
            </a:r>
          </a:p>
        </p:txBody>
      </p:sp>
    </p:spTree>
    <p:extLst>
      <p:ext uri="{BB962C8B-B14F-4D97-AF65-F5344CB8AC3E}">
        <p14:creationId xmlns:p14="http://schemas.microsoft.com/office/powerpoint/2010/main" val="1390163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http://alwaysnewmistakes.files.wordpress.com/2009/07/terminator.jpg"/>
          <p:cNvPicPr>
            <a:picLocks noChangeAspect="1" noChangeArrowheads="1"/>
          </p:cNvPicPr>
          <p:nvPr/>
        </p:nvPicPr>
        <p:blipFill>
          <a:blip r:embed="rId2" cstate="print"/>
          <a:srcRect t="11423" b="10434"/>
          <a:stretch>
            <a:fillRect/>
          </a:stretch>
        </p:blipFill>
        <p:spPr bwMode="auto">
          <a:xfrm>
            <a:off x="1341119" y="481852"/>
            <a:ext cx="9470316" cy="5918948"/>
          </a:xfrm>
          <a:prstGeom prst="rect">
            <a:avLst/>
          </a:prstGeom>
          <a:noFill/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452CFBA9-2491-CBC6-BAC4-4E5A0DA9AE85}"/>
              </a:ext>
            </a:extLst>
          </p:cNvPr>
          <p:cNvSpPr/>
          <p:nvPr/>
        </p:nvSpPr>
        <p:spPr>
          <a:xfrm>
            <a:off x="2177142" y="4872227"/>
            <a:ext cx="7837715" cy="1048513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Key Idea: </a:t>
            </a: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Perform similarity estimation with classical signal processing techniques</a:t>
            </a:r>
          </a:p>
        </p:txBody>
      </p:sp>
      <p:cxnSp>
        <p:nvCxnSpPr>
          <p:cNvPr id="6" name="Straight Connector 5"/>
          <p:cNvCxnSpPr>
            <a:cxnSpLocks/>
          </p:cNvCxnSpPr>
          <p:nvPr/>
        </p:nvCxnSpPr>
        <p:spPr bwMode="auto">
          <a:xfrm flipH="1">
            <a:off x="3261360" y="2315497"/>
            <a:ext cx="2424143" cy="2759423"/>
          </a:xfrm>
          <a:prstGeom prst="line">
            <a:avLst/>
          </a:prstGeom>
          <a:noFill/>
          <a:ln w="57150" cap="flat" cmpd="sng" algn="ctr">
            <a:solidFill>
              <a:srgbClr val="C00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>
            <a:cxnSpLocks/>
          </p:cNvCxnSpPr>
          <p:nvPr/>
        </p:nvCxnSpPr>
        <p:spPr bwMode="auto">
          <a:xfrm flipH="1">
            <a:off x="3810000" y="2224057"/>
            <a:ext cx="3173361" cy="2759423"/>
          </a:xfrm>
          <a:prstGeom prst="line">
            <a:avLst/>
          </a:prstGeom>
          <a:noFill/>
          <a:ln w="57150" cap="flat" cmpd="sng" algn="ctr">
            <a:solidFill>
              <a:srgbClr val="C00600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A6B0F28F-7684-A10D-563B-F5CFA117D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26C5CFF-FC03-5F4C-B716-CBEBB43E48DE}" type="slidenum">
              <a:rPr kumimoji="0" lang="en-US" sz="2400" b="1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Garamond"/>
                <a:cs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aramond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4F964-BDAD-2BCD-BF79-AF2ACCE103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432D815A-5C30-5D0F-4656-D008B1D285D8}"/>
              </a:ext>
            </a:extLst>
          </p:cNvPr>
          <p:cNvSpPr/>
          <p:nvPr/>
        </p:nvSpPr>
        <p:spPr>
          <a:xfrm>
            <a:off x="2596606" y="4671451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80D6C9E-04CA-3385-CC32-A5DCBDFE27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7C296F1-D0AE-F158-7BFF-AB8033473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RawHash’s</a:t>
            </a:r>
            <a:r>
              <a:rPr lang="en-US" dirty="0"/>
              <a:t> Key Idea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CB4BA415-68AB-F543-35D0-1D7385B72979}"/>
              </a:ext>
            </a:extLst>
          </p:cNvPr>
          <p:cNvSpPr/>
          <p:nvPr/>
        </p:nvSpPr>
        <p:spPr>
          <a:xfrm>
            <a:off x="4061225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-0.22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2D830808-0294-0550-047D-F8CEDF384CB9}"/>
              </a:ext>
            </a:extLst>
          </p:cNvPr>
          <p:cNvSpPr/>
          <p:nvPr/>
        </p:nvSpPr>
        <p:spPr>
          <a:xfrm>
            <a:off x="6990463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0.96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6ED9F75E-2F08-E426-8F21-4B03EEB8C03A}"/>
              </a:ext>
            </a:extLst>
          </p:cNvPr>
          <p:cNvSpPr/>
          <p:nvPr/>
        </p:nvSpPr>
        <p:spPr>
          <a:xfrm>
            <a:off x="5525844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-0.75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78EA00DA-9F5F-550B-4989-CCE26A67B293}"/>
              </a:ext>
            </a:extLst>
          </p:cNvPr>
          <p:cNvSpPr/>
          <p:nvPr/>
        </p:nvSpPr>
        <p:spPr>
          <a:xfrm>
            <a:off x="2596607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-0.06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69B8FD7-9AA3-03D2-AE02-769BB60CCCE7}"/>
              </a:ext>
            </a:extLst>
          </p:cNvPr>
          <p:cNvSpPr/>
          <p:nvPr/>
        </p:nvSpPr>
        <p:spPr>
          <a:xfrm>
            <a:off x="8455081" y="247163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-0.49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9F4A0E-2287-15C9-FB40-53F574F9C71F}"/>
              </a:ext>
            </a:extLst>
          </p:cNvPr>
          <p:cNvSpPr txBox="1"/>
          <p:nvPr/>
        </p:nvSpPr>
        <p:spPr>
          <a:xfrm>
            <a:off x="981621" y="2443771"/>
            <a:ext cx="161283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Raw Signals: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58FAF06E-1226-6850-2216-35E499F7EC28}"/>
              </a:ext>
            </a:extLst>
          </p:cNvPr>
          <p:cNvSpPr/>
          <p:nvPr/>
        </p:nvSpPr>
        <p:spPr>
          <a:xfrm>
            <a:off x="4061225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-0.21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073A6B7A-2394-CAFC-B846-33A0E93163DE}"/>
              </a:ext>
            </a:extLst>
          </p:cNvPr>
          <p:cNvSpPr/>
          <p:nvPr/>
        </p:nvSpPr>
        <p:spPr>
          <a:xfrm>
            <a:off x="6990463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1.01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EEC43886-12A2-3E77-D68C-0EFB8675F522}"/>
              </a:ext>
            </a:extLst>
          </p:cNvPr>
          <p:cNvSpPr/>
          <p:nvPr/>
        </p:nvSpPr>
        <p:spPr>
          <a:xfrm>
            <a:off x="5525844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-0.76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F043256-6869-6217-76ED-0F90C3BBBE8E}"/>
              </a:ext>
            </a:extLst>
          </p:cNvPr>
          <p:cNvSpPr/>
          <p:nvPr/>
        </p:nvSpPr>
        <p:spPr>
          <a:xfrm>
            <a:off x="2596607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-0.05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96CA9CEF-713E-2F1D-E131-992439451C5F}"/>
              </a:ext>
            </a:extLst>
          </p:cNvPr>
          <p:cNvSpPr/>
          <p:nvPr/>
        </p:nvSpPr>
        <p:spPr>
          <a:xfrm>
            <a:off x="8455081" y="4720516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-0.51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AD5BB97-C52A-CC9A-615D-CC998457E859}"/>
              </a:ext>
            </a:extLst>
          </p:cNvPr>
          <p:cNvSpPr txBox="1"/>
          <p:nvPr/>
        </p:nvSpPr>
        <p:spPr>
          <a:xfrm>
            <a:off x="838732" y="4702433"/>
            <a:ext cx="1757874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 defTabSz="1600847"/>
            <a:r>
              <a: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Raw Signals:</a:t>
            </a:r>
          </a:p>
        </p:txBody>
      </p:sp>
      <p:sp>
        <p:nvSpPr>
          <p:cNvPr id="82" name="Rounded Rectangle 81">
            <a:extLst>
              <a:ext uri="{FF2B5EF4-FFF2-40B4-BE49-F238E27FC236}">
                <a16:creationId xmlns:a16="http://schemas.microsoft.com/office/drawing/2014/main" id="{E67AA06D-05BF-9BB2-4B2D-5159809E42E5}"/>
              </a:ext>
            </a:extLst>
          </p:cNvPr>
          <p:cNvSpPr/>
          <p:nvPr/>
        </p:nvSpPr>
        <p:spPr>
          <a:xfrm>
            <a:off x="2177144" y="1065880"/>
            <a:ext cx="7837715" cy="1048513"/>
          </a:xfrm>
          <a:prstGeom prst="roundRect">
            <a:avLst/>
          </a:prstGeom>
          <a:solidFill>
            <a:srgbClr val="E5EFFF"/>
          </a:solidFill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Key Idea: </a:t>
            </a: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Perform similarity estimation</a:t>
            </a:r>
            <a:b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8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based on </a:t>
            </a:r>
            <a:r>
              <a:rPr lang="en-US" sz="2800" b="1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quick exact matches</a:t>
            </a:r>
            <a:endParaRPr lang="en-US" sz="2800" dirty="0"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8F0E8364-E6A6-D0F7-0896-AF011714EB63}"/>
              </a:ext>
            </a:extLst>
          </p:cNvPr>
          <p:cNvGrpSpPr/>
          <p:nvPr/>
        </p:nvGrpSpPr>
        <p:grpSpPr>
          <a:xfrm>
            <a:off x="2771428" y="5634515"/>
            <a:ext cx="7045235" cy="615553"/>
            <a:chOff x="266450" y="4971699"/>
            <a:chExt cx="7045235" cy="615553"/>
          </a:xfrm>
        </p:grpSpPr>
        <p:sp>
          <p:nvSpPr>
            <p:cNvPr id="84" name="Rectangle 83">
              <a:extLst>
                <a:ext uri="{FF2B5EF4-FFF2-40B4-BE49-F238E27FC236}">
                  <a16:creationId xmlns:a16="http://schemas.microsoft.com/office/drawing/2014/main" id="{DD5AECE7-B0CB-48E1-B9AC-9083037139B4}"/>
                </a:ext>
              </a:extLst>
            </p:cNvPr>
            <p:cNvSpPr/>
            <p:nvPr/>
          </p:nvSpPr>
          <p:spPr>
            <a:xfrm>
              <a:off x="971949" y="4971699"/>
              <a:ext cx="6339736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C000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Challenge: 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How to generate </a:t>
              </a:r>
              <a:r>
                <a:rPr lang="en-US" sz="2000" b="1" dirty="0">
                  <a:solidFill>
                    <a:srgbClr val="4473C4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the same hash value</a:t>
              </a:r>
              <a:b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for </a:t>
              </a: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similar enough </a:t>
              </a:r>
              <a:r>
                <a:rPr lang="en-US" sz="2000" b="1" dirty="0">
                  <a:solidFill>
                    <a:srgbClr val="C00700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signals with various noise types</a:t>
              </a: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?</a:t>
              </a:r>
            </a:p>
          </p:txBody>
        </p: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92E43C0E-A9BF-73F9-D651-3EE4834E6BE2}"/>
                </a:ext>
              </a:extLst>
            </p:cNvPr>
            <p:cNvGrpSpPr/>
            <p:nvPr/>
          </p:nvGrpSpPr>
          <p:grpSpPr>
            <a:xfrm>
              <a:off x="266450" y="5005156"/>
              <a:ext cx="548640" cy="548640"/>
              <a:chOff x="-282190" y="5148806"/>
              <a:chExt cx="548640" cy="548640"/>
            </a:xfrm>
          </p:grpSpPr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id="{901E9B6D-FE8D-1314-8DB8-D41E74016961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-282190" y="5148806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5400" b="1" baseline="-4000" dirty="0">
                  <a:solidFill>
                    <a:srgbClr val="C00000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pic>
            <p:nvPicPr>
              <p:cNvPr id="87" name="Graphic 86" descr="Research with solid fill">
                <a:extLst>
                  <a:ext uri="{FF2B5EF4-FFF2-40B4-BE49-F238E27FC236}">
                    <a16:creationId xmlns:a16="http://schemas.microsoft.com/office/drawing/2014/main" id="{903C53CD-216D-B751-886C-9D5212106E6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-236470" y="5194526"/>
                <a:ext cx="457200" cy="457200"/>
              </a:xfrm>
              <a:prstGeom prst="rect">
                <a:avLst/>
              </a:prstGeom>
            </p:spPr>
          </p:pic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9C574192-DED5-7514-0212-AC79C7A93527}"/>
              </a:ext>
            </a:extLst>
          </p:cNvPr>
          <p:cNvGrpSpPr/>
          <p:nvPr/>
        </p:nvGrpSpPr>
        <p:grpSpPr>
          <a:xfrm>
            <a:off x="5754715" y="2829715"/>
            <a:ext cx="2578065" cy="1841737"/>
            <a:chOff x="4230714" y="2829714"/>
            <a:chExt cx="2578065" cy="1841737"/>
          </a:xfrm>
        </p:grpSpPr>
        <p:grpSp>
          <p:nvGrpSpPr>
            <p:cNvPr id="53" name="Group 52">
              <a:extLst>
                <a:ext uri="{FF2B5EF4-FFF2-40B4-BE49-F238E27FC236}">
                  <a16:creationId xmlns:a16="http://schemas.microsoft.com/office/drawing/2014/main" id="{2413EEF5-CCC7-B0E9-C023-030FA2102099}"/>
                </a:ext>
              </a:extLst>
            </p:cNvPr>
            <p:cNvGrpSpPr/>
            <p:nvPr/>
          </p:nvGrpSpPr>
          <p:grpSpPr>
            <a:xfrm>
              <a:off x="4230714" y="2829714"/>
              <a:ext cx="865883" cy="715741"/>
              <a:chOff x="4230714" y="2829714"/>
              <a:chExt cx="865883" cy="715741"/>
            </a:xfrm>
          </p:grpSpPr>
          <p:cxnSp>
            <p:nvCxnSpPr>
              <p:cNvPr id="76" name="Straight Arrow Connector 75">
                <a:extLst>
                  <a:ext uri="{FF2B5EF4-FFF2-40B4-BE49-F238E27FC236}">
                    <a16:creationId xmlns:a16="http://schemas.microsoft.com/office/drawing/2014/main" id="{1D72D5DD-2DB6-1D51-5F5F-BE749F4C7CC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7476" y="2829714"/>
                <a:ext cx="0" cy="373709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" name="Rounded Rectangle 1">
                <a:extLst>
                  <a:ext uri="{FF2B5EF4-FFF2-40B4-BE49-F238E27FC236}">
                    <a16:creationId xmlns:a16="http://schemas.microsoft.com/office/drawing/2014/main" id="{288B4203-500B-C370-096C-9DA2B55A566E}"/>
                  </a:ext>
                </a:extLst>
              </p:cNvPr>
              <p:cNvSpPr/>
              <p:nvPr/>
            </p:nvSpPr>
            <p:spPr>
              <a:xfrm>
                <a:off x="4230714" y="3232151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4EEF5A10-E0A0-456A-4EA0-E64BC5ED4579}"/>
                </a:ext>
              </a:extLst>
            </p:cNvPr>
            <p:cNvGrpSpPr/>
            <p:nvPr/>
          </p:nvGrpSpPr>
          <p:grpSpPr>
            <a:xfrm>
              <a:off x="4230714" y="3951891"/>
              <a:ext cx="865883" cy="719560"/>
              <a:chOff x="4230714" y="3951891"/>
              <a:chExt cx="865883" cy="719560"/>
            </a:xfrm>
          </p:grpSpPr>
          <p:cxnSp>
            <p:nvCxnSpPr>
              <p:cNvPr id="14" name="Straight Arrow Connector 13">
                <a:extLst>
                  <a:ext uri="{FF2B5EF4-FFF2-40B4-BE49-F238E27FC236}">
                    <a16:creationId xmlns:a16="http://schemas.microsoft.com/office/drawing/2014/main" id="{60E8825A-16B1-BB17-707F-90DE4266750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679177" y="4296823"/>
                <a:ext cx="0" cy="374628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" name="Rounded Rectangle 14">
                <a:extLst>
                  <a:ext uri="{FF2B5EF4-FFF2-40B4-BE49-F238E27FC236}">
                    <a16:creationId xmlns:a16="http://schemas.microsoft.com/office/drawing/2014/main" id="{D74459E9-AF6C-E264-E872-B15723BF18B5}"/>
                  </a:ext>
                </a:extLst>
              </p:cNvPr>
              <p:cNvSpPr/>
              <p:nvPr/>
            </p:nvSpPr>
            <p:spPr>
              <a:xfrm>
                <a:off x="4230714" y="3951891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2A8A75B-092E-A0B1-86EC-196C3A881981}"/>
                </a:ext>
              </a:extLst>
            </p:cNvPr>
            <p:cNvGrpSpPr/>
            <p:nvPr/>
          </p:nvGrpSpPr>
          <p:grpSpPr>
            <a:xfrm>
              <a:off x="5096597" y="3249404"/>
              <a:ext cx="1712182" cy="272015"/>
              <a:chOff x="5096597" y="3249404"/>
              <a:chExt cx="1712182" cy="272015"/>
            </a:xfrm>
          </p:grpSpPr>
          <p:cxnSp>
            <p:nvCxnSpPr>
              <p:cNvPr id="16" name="Straight Arrow Connector 15">
                <a:extLst>
                  <a:ext uri="{FF2B5EF4-FFF2-40B4-BE49-F238E27FC236}">
                    <a16:creationId xmlns:a16="http://schemas.microsoft.com/office/drawing/2014/main" id="{B188F05C-BA54-99FB-1D19-CAFE015D6962}"/>
                  </a:ext>
                </a:extLst>
              </p:cNvPr>
              <p:cNvCxnSpPr>
                <a:cxnSpLocks/>
                <a:stCxn id="2" idx="3"/>
              </p:cNvCxnSpPr>
              <p:nvPr/>
            </p:nvCxnSpPr>
            <p:spPr>
              <a:xfrm>
                <a:off x="5096597" y="3388803"/>
                <a:ext cx="63837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18B694CB-4D53-B90E-1CE4-229A5D409A8B}"/>
                  </a:ext>
                </a:extLst>
              </p:cNvPr>
              <p:cNvSpPr/>
              <p:nvPr/>
            </p:nvSpPr>
            <p:spPr>
              <a:xfrm>
                <a:off x="5756316" y="3249404"/>
                <a:ext cx="1052463" cy="272015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0x77db</a:t>
                </a:r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61DC03A8-D222-7662-F19B-3EE2A86D2346}"/>
                </a:ext>
              </a:extLst>
            </p:cNvPr>
            <p:cNvGrpSpPr/>
            <p:nvPr/>
          </p:nvGrpSpPr>
          <p:grpSpPr>
            <a:xfrm>
              <a:off x="5096597" y="3967611"/>
              <a:ext cx="1712182" cy="272015"/>
              <a:chOff x="5096597" y="3967611"/>
              <a:chExt cx="1712182" cy="272015"/>
            </a:xfrm>
          </p:grpSpPr>
          <p:cxnSp>
            <p:nvCxnSpPr>
              <p:cNvPr id="19" name="Straight Arrow Connector 18">
                <a:extLst>
                  <a:ext uri="{FF2B5EF4-FFF2-40B4-BE49-F238E27FC236}">
                    <a16:creationId xmlns:a16="http://schemas.microsoft.com/office/drawing/2014/main" id="{EAD54805-3033-5341-5BA1-91B568B0ADB6}"/>
                  </a:ext>
                </a:extLst>
              </p:cNvPr>
              <p:cNvCxnSpPr>
                <a:cxnSpLocks/>
                <a:stCxn id="15" idx="3"/>
              </p:cNvCxnSpPr>
              <p:nvPr/>
            </p:nvCxnSpPr>
            <p:spPr>
              <a:xfrm>
                <a:off x="5096597" y="4108543"/>
                <a:ext cx="63837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9E4BA0D9-2117-C491-236D-9B62F8538C9B}"/>
                  </a:ext>
                </a:extLst>
              </p:cNvPr>
              <p:cNvSpPr/>
              <p:nvPr/>
            </p:nvSpPr>
            <p:spPr>
              <a:xfrm>
                <a:off x="5756316" y="3967611"/>
                <a:ext cx="1052463" cy="272015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0x77db</a:t>
                </a:r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35F304B8-9678-EC4D-2F7F-7CC6A36D95A5}"/>
              </a:ext>
            </a:extLst>
          </p:cNvPr>
          <p:cNvGrpSpPr/>
          <p:nvPr/>
        </p:nvGrpSpPr>
        <p:grpSpPr>
          <a:xfrm>
            <a:off x="7733395" y="3388704"/>
            <a:ext cx="2244770" cy="712170"/>
            <a:chOff x="6209395" y="3388704"/>
            <a:chExt cx="2244770" cy="712170"/>
          </a:xfrm>
        </p:grpSpPr>
        <p:sp>
          <p:nvSpPr>
            <p:cNvPr id="47" name="Rounded Rectangle 46">
              <a:extLst>
                <a:ext uri="{FF2B5EF4-FFF2-40B4-BE49-F238E27FC236}">
                  <a16:creationId xmlns:a16="http://schemas.microsoft.com/office/drawing/2014/main" id="{66DFEF71-0B04-3733-C970-6CD343195D12}"/>
                </a:ext>
              </a:extLst>
            </p:cNvPr>
            <p:cNvSpPr/>
            <p:nvPr/>
          </p:nvSpPr>
          <p:spPr>
            <a:xfrm>
              <a:off x="7338982" y="3388704"/>
              <a:ext cx="1115183" cy="712170"/>
            </a:xfrm>
            <a:prstGeom prst="roundRect">
              <a:avLst/>
            </a:prstGeom>
            <a:solidFill>
              <a:srgbClr val="E5EFFF"/>
            </a:solidFill>
            <a:ln w="31750" cap="flat" cmpd="sng" algn="ctr">
              <a:solidFill>
                <a:srgbClr val="4473C4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00847">
                <a:defRPr/>
              </a:pPr>
              <a:r>
                <a:rPr lang="en-US" sz="2000" b="1" kern="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Fast Match</a:t>
              </a:r>
            </a:p>
          </p:txBody>
        </p: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39D82944-FB99-9DFD-6BEF-C5CD9B07F943}"/>
                </a:ext>
              </a:extLst>
            </p:cNvPr>
            <p:cNvGrpSpPr/>
            <p:nvPr/>
          </p:nvGrpSpPr>
          <p:grpSpPr>
            <a:xfrm>
              <a:off x="6209395" y="3507431"/>
              <a:ext cx="1116522" cy="473381"/>
              <a:chOff x="6209395" y="3507431"/>
              <a:chExt cx="1116522" cy="473381"/>
            </a:xfrm>
          </p:grpSpPr>
          <p:sp>
            <p:nvSpPr>
              <p:cNvPr id="48" name="Striped Right Arrow 47">
                <a:extLst>
                  <a:ext uri="{FF2B5EF4-FFF2-40B4-BE49-F238E27FC236}">
                    <a16:creationId xmlns:a16="http://schemas.microsoft.com/office/drawing/2014/main" id="{CF7A7EAD-EFDA-C8E4-A8B1-90357B998AE0}"/>
                  </a:ext>
                </a:extLst>
              </p:cNvPr>
              <p:cNvSpPr/>
              <p:nvPr/>
            </p:nvSpPr>
            <p:spPr>
              <a:xfrm>
                <a:off x="6273454" y="3650883"/>
                <a:ext cx="1052463" cy="147846"/>
              </a:xfrm>
              <a:prstGeom prst="stripedRightArrow">
                <a:avLst>
                  <a:gd name="adj1" fmla="val 42474"/>
                  <a:gd name="adj2" fmla="val 96057"/>
                </a:avLst>
              </a:prstGeom>
              <a:solidFill>
                <a:srgbClr val="4473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CH" sz="2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49" name="Striped Right Arrow 48">
                <a:extLst>
                  <a:ext uri="{FF2B5EF4-FFF2-40B4-BE49-F238E27FC236}">
                    <a16:creationId xmlns:a16="http://schemas.microsoft.com/office/drawing/2014/main" id="{10F14616-87CF-0488-3B81-BFA2C9B4FA7B}"/>
                  </a:ext>
                </a:extLst>
              </p:cNvPr>
              <p:cNvSpPr/>
              <p:nvPr/>
            </p:nvSpPr>
            <p:spPr>
              <a:xfrm rot="5400000">
                <a:off x="6087355" y="3629471"/>
                <a:ext cx="390383" cy="146304"/>
              </a:xfrm>
              <a:prstGeom prst="stripedRightArrow">
                <a:avLst>
                  <a:gd name="adj1" fmla="val 42474"/>
                  <a:gd name="adj2" fmla="val 0"/>
                </a:avLst>
              </a:prstGeom>
              <a:solidFill>
                <a:srgbClr val="4473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CH" sz="2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Striped Right Arrow 49">
                <a:extLst>
                  <a:ext uri="{FF2B5EF4-FFF2-40B4-BE49-F238E27FC236}">
                    <a16:creationId xmlns:a16="http://schemas.microsoft.com/office/drawing/2014/main" id="{CADBB2BB-8A80-D589-BE9A-EC27F35ACD6A}"/>
                  </a:ext>
                </a:extLst>
              </p:cNvPr>
              <p:cNvSpPr/>
              <p:nvPr/>
            </p:nvSpPr>
            <p:spPr>
              <a:xfrm rot="16200000">
                <a:off x="6087355" y="3712469"/>
                <a:ext cx="390383" cy="146304"/>
              </a:xfrm>
              <a:prstGeom prst="stripedRightArrow">
                <a:avLst>
                  <a:gd name="adj1" fmla="val 42474"/>
                  <a:gd name="adj2" fmla="val 0"/>
                </a:avLst>
              </a:prstGeom>
              <a:solidFill>
                <a:srgbClr val="4473C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endParaRPr lang="en-CH" sz="2800" b="1" dirty="0">
                  <a:solidFill>
                    <a:prstClr val="white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6188B6F4-253B-B674-CAB2-5935D516BBD8}"/>
              </a:ext>
            </a:extLst>
          </p:cNvPr>
          <p:cNvSpPr/>
          <p:nvPr/>
        </p:nvSpPr>
        <p:spPr>
          <a:xfrm>
            <a:off x="2600904" y="2414530"/>
            <a:ext cx="6949440" cy="411480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,       ,       ,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173984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20" grpId="0"/>
      <p:bldP spid="21" grpId="0"/>
      <p:bldP spid="22" grpId="0"/>
      <p:bldP spid="23" grpId="0"/>
      <p:bldP spid="24" grpId="0"/>
      <p:bldP spid="25" grpId="0"/>
      <p:bldP spid="27" grpId="0"/>
      <p:bldP spid="32" grpId="0"/>
      <p:bldP spid="34" grpId="0"/>
      <p:bldP spid="35" grpId="0"/>
      <p:bldP spid="37" grpId="0"/>
      <p:bldP spid="38" grpId="0"/>
      <p:bldP spid="3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761C9-AA76-05A6-66DB-56D50710B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05A2939-66C9-472A-A581-03486F3251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RawHash</a:t>
            </a:r>
            <a:r>
              <a:rPr lang="en-US" dirty="0"/>
              <a:t>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977F4DF-BAB6-8B81-DB92-339D6BCCDFB7}"/>
              </a:ext>
            </a:extLst>
          </p:cNvPr>
          <p:cNvGrpSpPr/>
          <p:nvPr/>
        </p:nvGrpSpPr>
        <p:grpSpPr>
          <a:xfrm>
            <a:off x="2893902" y="907280"/>
            <a:ext cx="2593031" cy="2478489"/>
            <a:chOff x="614885" y="1019143"/>
            <a:chExt cx="2593031" cy="2478489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24DD95D5-EA09-6303-32F8-9DFE18EB106E}"/>
                </a:ext>
              </a:extLst>
            </p:cNvPr>
            <p:cNvSpPr/>
            <p:nvPr/>
          </p:nvSpPr>
          <p:spPr>
            <a:xfrm>
              <a:off x="772711" y="1741257"/>
              <a:ext cx="2277379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Calibri" panose="020F0502020204030204" pitchFamily="34" charset="0"/>
                  <a:cs typeface="Calibri" panose="020F0502020204030204" pitchFamily="34" charset="0"/>
                </a:rPr>
                <a:t>Reference Signals</a:t>
              </a:r>
              <a:endParaRPr lang="en-CH" sz="2000" ker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64D1B114-3743-04F1-F99B-D11FE45D8417}"/>
                </a:ext>
              </a:extLst>
            </p:cNvPr>
            <p:cNvSpPr/>
            <p:nvPr/>
          </p:nvSpPr>
          <p:spPr>
            <a:xfrm>
              <a:off x="614885" y="1019143"/>
              <a:ext cx="2593031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Reference Genome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(Converted to Signals)</a:t>
              </a: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60A2AB36-A9C4-0655-A206-5AB2315A7A0D}"/>
                </a:ext>
              </a:extLst>
            </p:cNvPr>
            <p:cNvGrpSpPr/>
            <p:nvPr/>
          </p:nvGrpSpPr>
          <p:grpSpPr>
            <a:xfrm>
              <a:off x="1347974" y="2222373"/>
              <a:ext cx="1126852" cy="1275259"/>
              <a:chOff x="1350633" y="2222373"/>
              <a:chExt cx="1126852" cy="127525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69165F25-52CB-932D-E850-D0A3D659AE3D}"/>
                  </a:ext>
                </a:extLst>
              </p:cNvPr>
              <p:cNvGrpSpPr/>
              <p:nvPr/>
            </p:nvGrpSpPr>
            <p:grpSpPr>
              <a:xfrm>
                <a:off x="1350633" y="2222373"/>
                <a:ext cx="1126852" cy="624200"/>
                <a:chOff x="455449" y="4151474"/>
                <a:chExt cx="1126852" cy="624200"/>
              </a:xfrm>
            </p:grpSpPr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98A19587-7B4E-CC14-6E59-755DBACCD6B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8875" y="4151474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5799CA19-4386-12F6-EBBA-5D5DA144C57A}"/>
                    </a:ext>
                  </a:extLst>
                </p:cNvPr>
                <p:cNvSpPr/>
                <p:nvPr/>
              </p:nvSpPr>
              <p:spPr>
                <a:xfrm>
                  <a:off x="455449" y="4467898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Quantize</a:t>
                  </a:r>
                  <a:endParaRPr lang="en-US" sz="2000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A5DD46EB-01E3-8C68-83AB-B73069621437}"/>
                  </a:ext>
                </a:extLst>
              </p:cNvPr>
              <p:cNvSpPr/>
              <p:nvPr/>
            </p:nvSpPr>
            <p:spPr>
              <a:xfrm>
                <a:off x="1481118" y="3184328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51CB0592-8D9D-0DAD-48D6-B668AA5C25A9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4059" y="2846573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DC4A29C-FDC4-C1FB-D7B3-DD3622E597A0}"/>
              </a:ext>
            </a:extLst>
          </p:cNvPr>
          <p:cNvGrpSpPr/>
          <p:nvPr/>
        </p:nvGrpSpPr>
        <p:grpSpPr>
          <a:xfrm>
            <a:off x="4635286" y="2914356"/>
            <a:ext cx="1211004" cy="314761"/>
            <a:chOff x="1984342" y="3047819"/>
            <a:chExt cx="1211004" cy="314761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680E2ED2-15C6-B86B-CD26-32E8F0205D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84342" y="3362580"/>
              <a:ext cx="121100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CB95FD89-03B0-FF84-CBC9-56F6BD9D3A05}"/>
                </a:ext>
              </a:extLst>
            </p:cNvPr>
            <p:cNvSpPr/>
            <p:nvPr/>
          </p:nvSpPr>
          <p:spPr>
            <a:xfrm>
              <a:off x="2235295" y="3047819"/>
              <a:ext cx="70909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Store</a:t>
              </a:r>
            </a:p>
          </p:txBody>
        </p:sp>
      </p:grpSp>
      <p:pic>
        <p:nvPicPr>
          <p:cNvPr id="50" name="Graphic 49" descr="Database with solid fill">
            <a:extLst>
              <a:ext uri="{FF2B5EF4-FFF2-40B4-BE49-F238E27FC236}">
                <a16:creationId xmlns:a16="http://schemas.microsoft.com/office/drawing/2014/main" id="{0BB351C0-C670-791B-1BF8-BB4FB6F49F6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7045" y="2772087"/>
            <a:ext cx="914400" cy="91440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14F982E9-DE9C-59F0-0470-FCEA5CA5CB76}"/>
              </a:ext>
            </a:extLst>
          </p:cNvPr>
          <p:cNvSpPr/>
          <p:nvPr/>
        </p:nvSpPr>
        <p:spPr>
          <a:xfrm>
            <a:off x="5464305" y="2249745"/>
            <a:ext cx="131988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Hash Table</a:t>
            </a:r>
          </a:p>
          <a:p>
            <a:pPr algn="ctr">
              <a:defRPr/>
            </a:pPr>
            <a:r>
              <a: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(Index)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D0F35F7D-F9F0-1B2F-DF2E-2A5103F18F22}"/>
              </a:ext>
            </a:extLst>
          </p:cNvPr>
          <p:cNvGrpSpPr/>
          <p:nvPr/>
        </p:nvGrpSpPr>
        <p:grpSpPr>
          <a:xfrm>
            <a:off x="6402280" y="2914355"/>
            <a:ext cx="1207008" cy="318562"/>
            <a:chOff x="3775192" y="3047819"/>
            <a:chExt cx="1207008" cy="318562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F75FFB2-F38F-B99E-585F-FC03C95078C2}"/>
                </a:ext>
              </a:extLst>
            </p:cNvPr>
            <p:cNvCxnSpPr>
              <a:cxnSpLocks/>
            </p:cNvCxnSpPr>
            <p:nvPr/>
          </p:nvCxnSpPr>
          <p:spPr>
            <a:xfrm>
              <a:off x="3775192" y="3362751"/>
              <a:ext cx="1207008" cy="363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CF8CF814-39B6-55B0-4015-812A7E1C4BF5}"/>
                </a:ext>
              </a:extLst>
            </p:cNvPr>
            <p:cNvSpPr/>
            <p:nvPr/>
          </p:nvSpPr>
          <p:spPr>
            <a:xfrm>
              <a:off x="3975649" y="3047819"/>
              <a:ext cx="80609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Query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AB9DD9DB-076D-0A52-3FA5-8CC7DA50CFF7}"/>
              </a:ext>
            </a:extLst>
          </p:cNvPr>
          <p:cNvGrpSpPr/>
          <p:nvPr/>
        </p:nvGrpSpPr>
        <p:grpSpPr>
          <a:xfrm>
            <a:off x="5396847" y="3586120"/>
            <a:ext cx="1448127" cy="1196590"/>
            <a:chOff x="2757830" y="3719584"/>
            <a:chExt cx="1448127" cy="119659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EFA4FB7B-5E29-E5B0-005B-BACEC4FE2D8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5229" y="3719584"/>
              <a:ext cx="0" cy="50749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A4D3EAC-EC85-41CC-1374-00E159474305}"/>
                </a:ext>
              </a:extLst>
            </p:cNvPr>
            <p:cNvSpPr txBox="1"/>
            <p:nvPr/>
          </p:nvSpPr>
          <p:spPr>
            <a:xfrm>
              <a:off x="2757830" y="4227918"/>
              <a:ext cx="1448127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Matching Regions</a:t>
              </a:r>
              <a:endParaRPr lang="en-CH" sz="2000" dirty="0">
                <a:solidFill>
                  <a:prstClr val="black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779A78A-9FFF-AF74-E289-A40F75FE78C7}"/>
              </a:ext>
            </a:extLst>
          </p:cNvPr>
          <p:cNvGrpSpPr/>
          <p:nvPr/>
        </p:nvGrpSpPr>
        <p:grpSpPr>
          <a:xfrm>
            <a:off x="5427690" y="4782711"/>
            <a:ext cx="3363300" cy="1126789"/>
            <a:chOff x="4605819" y="3760836"/>
            <a:chExt cx="3363300" cy="112678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85D8E577-CD2B-AE55-2139-E92436EAD6E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9038" y="3760836"/>
              <a:ext cx="1" cy="48364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30949A71-6AC1-31D7-5B7D-93D7B7225F48}"/>
                </a:ext>
              </a:extLst>
            </p:cNvPr>
            <p:cNvSpPr/>
            <p:nvPr/>
          </p:nvSpPr>
          <p:spPr>
            <a:xfrm>
              <a:off x="4605819" y="4244480"/>
              <a:ext cx="1386438" cy="643145"/>
            </a:xfrm>
            <a:prstGeom prst="roundRect">
              <a:avLst/>
            </a:prstGeom>
            <a:solidFill>
              <a:srgbClr val="FEEADB"/>
            </a:solidFill>
            <a:ln w="190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00847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Chaining &amp; Mapping</a:t>
              </a:r>
              <a:endParaRPr lang="en-US" sz="2000" kern="0" dirty="0">
                <a:solidFill>
                  <a:prstClr val="black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66824573-BABE-8218-5835-79551E4017F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9795" y="4566052"/>
              <a:ext cx="5034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D162CFAB-BBA4-6E78-6F15-4CA7329C2101}"/>
                </a:ext>
              </a:extLst>
            </p:cNvPr>
            <p:cNvSpPr txBox="1"/>
            <p:nvPr/>
          </p:nvSpPr>
          <p:spPr>
            <a:xfrm>
              <a:off x="6520992" y="4258276"/>
              <a:ext cx="1448127" cy="615553"/>
            </a:xfrm>
            <a:prstGeom prst="rect">
              <a:avLst/>
            </a:prstGeom>
            <a:solidFill>
              <a:srgbClr val="FFEADB"/>
            </a:solidFill>
            <a:ln w="15875">
              <a:solidFill>
                <a:srgbClr val="E56D0B"/>
              </a:solidFill>
              <a:prstDash val="solid"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Continue Mapping?</a:t>
              </a:r>
              <a:endParaRPr lang="en-CH" sz="2000" dirty="0">
                <a:solidFill>
                  <a:prstClr val="black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CD60EFA0-374E-5FEF-2470-DFD764774F80}"/>
              </a:ext>
            </a:extLst>
          </p:cNvPr>
          <p:cNvGrpSpPr/>
          <p:nvPr/>
        </p:nvGrpSpPr>
        <p:grpSpPr>
          <a:xfrm>
            <a:off x="6919380" y="907279"/>
            <a:ext cx="2277386" cy="2496322"/>
            <a:chOff x="5417786" y="1023081"/>
            <a:chExt cx="2277386" cy="249632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31178AFD-0FD0-2FDA-3E91-99B3BB1D14DE}"/>
                </a:ext>
              </a:extLst>
            </p:cNvPr>
            <p:cNvSpPr txBox="1"/>
            <p:nvPr/>
          </p:nvSpPr>
          <p:spPr>
            <a:xfrm>
              <a:off x="5417786" y="1023081"/>
              <a:ext cx="227738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 Signals</a:t>
              </a:r>
            </a:p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(~5000 signals/sec)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1303A972-F1E2-A8A3-DBB8-979BAEA2510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803506" y="1714310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4D300EC5-02C9-084E-39D7-1D93056EBEA8}"/>
                </a:ext>
              </a:extLst>
            </p:cNvPr>
            <p:cNvGrpSpPr/>
            <p:nvPr/>
          </p:nvGrpSpPr>
          <p:grpSpPr>
            <a:xfrm>
              <a:off x="5993459" y="2262481"/>
              <a:ext cx="1126852" cy="1256922"/>
              <a:chOff x="1669328" y="2182972"/>
              <a:chExt cx="1126852" cy="125692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1E9E74F0-449D-E554-7B84-956B5F80FAAD}"/>
                  </a:ext>
                </a:extLst>
              </p:cNvPr>
              <p:cNvGrpSpPr/>
              <p:nvPr/>
            </p:nvGrpSpPr>
            <p:grpSpPr>
              <a:xfrm>
                <a:off x="1669328" y="2182972"/>
                <a:ext cx="1126852" cy="624200"/>
                <a:chOff x="469931" y="4173245"/>
                <a:chExt cx="1126852" cy="624200"/>
              </a:xfrm>
            </p:grpSpPr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B990E470-52CE-3762-EEB1-24F9525B61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358" y="4173245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Rounded Rectangle 100">
                  <a:extLst>
                    <a:ext uri="{FF2B5EF4-FFF2-40B4-BE49-F238E27FC236}">
                      <a16:creationId xmlns:a16="http://schemas.microsoft.com/office/drawing/2014/main" id="{6C760941-2FBE-15E6-4010-47BC0EE870BA}"/>
                    </a:ext>
                  </a:extLst>
                </p:cNvPr>
                <p:cNvSpPr/>
                <p:nvPr/>
              </p:nvSpPr>
              <p:spPr>
                <a:xfrm>
                  <a:off x="469931" y="4489669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Quantize</a:t>
                  </a:r>
                  <a:endParaRPr lang="en-US" sz="2000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24FA4B43-02D8-8755-974C-F8BA86191CFE}"/>
                  </a:ext>
                </a:extLst>
              </p:cNvPr>
              <p:cNvSpPr/>
              <p:nvPr/>
            </p:nvSpPr>
            <p:spPr>
              <a:xfrm>
                <a:off x="1794229" y="3133850"/>
                <a:ext cx="865883" cy="30604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D9CC172B-A027-0B43-D584-3A645672480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7875" y="2807172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2512EEC5-B80F-74A5-6119-BD2914409277}"/>
              </a:ext>
            </a:extLst>
          </p:cNvPr>
          <p:cNvGrpSpPr/>
          <p:nvPr/>
        </p:nvGrpSpPr>
        <p:grpSpPr>
          <a:xfrm>
            <a:off x="8801381" y="1818069"/>
            <a:ext cx="566594" cy="3769859"/>
            <a:chOff x="7266990" y="1818068"/>
            <a:chExt cx="566594" cy="376985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12A5B826-E365-898E-BABE-5237BBEE6F3A}"/>
                </a:ext>
              </a:extLst>
            </p:cNvPr>
            <p:cNvSpPr txBox="1"/>
            <p:nvPr/>
          </p:nvSpPr>
          <p:spPr>
            <a:xfrm rot="5400000">
              <a:off x="6040580" y="3532599"/>
              <a:ext cx="327823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Yes: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Analyze the next chunk</a:t>
              </a:r>
            </a:p>
          </p:txBody>
        </p: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19291A9-1F26-3689-79C9-C742C49F4A0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66990" y="1818068"/>
              <a:ext cx="20055" cy="3769859"/>
            </a:xfrm>
            <a:prstGeom prst="bentConnector3">
              <a:avLst>
                <a:gd name="adj1" fmla="val 1239865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47339624-B27B-7735-631D-EBD15A554FF2}"/>
              </a:ext>
            </a:extLst>
          </p:cNvPr>
          <p:cNvGrpSpPr/>
          <p:nvPr/>
        </p:nvGrpSpPr>
        <p:grpSpPr>
          <a:xfrm>
            <a:off x="8066927" y="5768109"/>
            <a:ext cx="2294454" cy="615553"/>
            <a:chOff x="6542927" y="5768108"/>
            <a:chExt cx="2294454" cy="6155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70F32654-CD74-CE91-5860-37A57403E2BD}"/>
                </a:ext>
              </a:extLst>
            </p:cNvPr>
            <p:cNvSpPr txBox="1"/>
            <p:nvPr/>
          </p:nvSpPr>
          <p:spPr>
            <a:xfrm>
              <a:off x="7337073" y="5768108"/>
              <a:ext cx="1500308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No: 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Stop</a:t>
              </a:r>
              <a:b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Sequencing</a:t>
              </a:r>
            </a:p>
          </p:txBody>
        </p: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4BC87206-D34A-3A60-D2F0-5E2E9E28C9B2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49909" y="5588721"/>
              <a:ext cx="180182" cy="794146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79B80B6-8B56-BD29-9A2D-120F481B6F1F}"/>
              </a:ext>
            </a:extLst>
          </p:cNvPr>
          <p:cNvGrpSpPr/>
          <p:nvPr/>
        </p:nvGrpSpPr>
        <p:grpSpPr>
          <a:xfrm>
            <a:off x="2280705" y="933469"/>
            <a:ext cx="523459" cy="2652651"/>
            <a:chOff x="756704" y="933468"/>
            <a:chExt cx="523459" cy="2652651"/>
          </a:xfrm>
        </p:grpSpPr>
        <p:sp>
          <p:nvSpPr>
            <p:cNvPr id="17" name="Striped Right Arrow 16">
              <a:extLst>
                <a:ext uri="{FF2B5EF4-FFF2-40B4-BE49-F238E27FC236}">
                  <a16:creationId xmlns:a16="http://schemas.microsoft.com/office/drawing/2014/main" id="{51295049-33E9-5304-0939-39328BF54F6B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61558" y="2144399"/>
              <a:ext cx="2652651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8B7735FA-18CE-263B-7841-C1E5A4D771B1}"/>
                </a:ext>
              </a:extLst>
            </p:cNvPr>
            <p:cNvSpPr/>
            <p:nvPr/>
          </p:nvSpPr>
          <p:spPr>
            <a:xfrm rot="16200000">
              <a:off x="-155690" y="2105906"/>
              <a:ext cx="213256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Offline Indexing</a:t>
              </a:r>
              <a:endPara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8FE5886-524B-0596-B0FD-3DF4B41BA7A3}"/>
              </a:ext>
            </a:extLst>
          </p:cNvPr>
          <p:cNvGrpSpPr/>
          <p:nvPr/>
        </p:nvGrpSpPr>
        <p:grpSpPr>
          <a:xfrm>
            <a:off x="9626725" y="933470"/>
            <a:ext cx="510277" cy="4654458"/>
            <a:chOff x="1049373" y="933469"/>
            <a:chExt cx="510277" cy="4654458"/>
          </a:xfrm>
        </p:grpSpPr>
        <p:sp>
          <p:nvSpPr>
            <p:cNvPr id="29" name="Striped Right Arrow 28">
              <a:extLst>
                <a:ext uri="{FF2B5EF4-FFF2-40B4-BE49-F238E27FC236}">
                  <a16:creationId xmlns:a16="http://schemas.microsoft.com/office/drawing/2014/main" id="{06F85A8E-64AB-BF7F-35F4-1B70B8F655B3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162461" y="3145303"/>
              <a:ext cx="4654458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14BFDCB-248B-3242-CF58-849A21283480}"/>
                </a:ext>
              </a:extLst>
            </p:cNvPr>
            <p:cNvSpPr/>
            <p:nvPr/>
          </p:nvSpPr>
          <p:spPr>
            <a:xfrm rot="5400000">
              <a:off x="161299" y="3106810"/>
              <a:ext cx="248892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Real-Time Mapping</a:t>
              </a:r>
              <a:endPara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B94B386C-AA0C-C3E6-A543-3B7A1B454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832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854024-715C-563B-DB36-15B9581BA4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328AE3D-AA4F-A4FE-7BEA-E41D71B643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1: Quantization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B4C90C7-FA3D-A028-AA5D-5E68020EED59}"/>
              </a:ext>
            </a:extLst>
          </p:cNvPr>
          <p:cNvGrpSpPr/>
          <p:nvPr/>
        </p:nvGrpSpPr>
        <p:grpSpPr>
          <a:xfrm>
            <a:off x="2893902" y="907280"/>
            <a:ext cx="2593031" cy="1827430"/>
            <a:chOff x="614885" y="1019143"/>
            <a:chExt cx="2593031" cy="1827430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BDFBE465-C269-5D60-C847-696DE3EB2DBF}"/>
                </a:ext>
              </a:extLst>
            </p:cNvPr>
            <p:cNvSpPr/>
            <p:nvPr/>
          </p:nvSpPr>
          <p:spPr>
            <a:xfrm>
              <a:off x="772711" y="1741257"/>
              <a:ext cx="2277379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Calibri" panose="020F0502020204030204" pitchFamily="34" charset="0"/>
                  <a:cs typeface="Calibri" panose="020F0502020204030204" pitchFamily="34" charset="0"/>
                </a:rPr>
                <a:t>Reference Signals</a:t>
              </a:r>
              <a:endParaRPr lang="en-CH" sz="2000" ker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0A8EA428-41BA-3652-9800-F471B0FDE7D0}"/>
                </a:ext>
              </a:extLst>
            </p:cNvPr>
            <p:cNvSpPr/>
            <p:nvPr/>
          </p:nvSpPr>
          <p:spPr>
            <a:xfrm>
              <a:off x="614885" y="1019143"/>
              <a:ext cx="2593031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Reference Genome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(Converted to Signals)</a:t>
              </a:r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ED2BD6A5-B59C-1CE8-EA55-7CDBC5B4C9C3}"/>
                </a:ext>
              </a:extLst>
            </p:cNvPr>
            <p:cNvGrpSpPr/>
            <p:nvPr/>
          </p:nvGrpSpPr>
          <p:grpSpPr>
            <a:xfrm>
              <a:off x="1347974" y="2222373"/>
              <a:ext cx="1126852" cy="624200"/>
              <a:chOff x="455449" y="4151474"/>
              <a:chExt cx="1126852" cy="624200"/>
            </a:xfrm>
          </p:grpSpPr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4351342C-B07D-3A71-BF5F-73B911BE5BC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8875" y="4151474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6" name="Rounded Rectangle 25">
                <a:extLst>
                  <a:ext uri="{FF2B5EF4-FFF2-40B4-BE49-F238E27FC236}">
                    <a16:creationId xmlns:a16="http://schemas.microsoft.com/office/drawing/2014/main" id="{54A6485F-1ED4-D427-0D15-C7514DD7E260}"/>
                  </a:ext>
                </a:extLst>
              </p:cNvPr>
              <p:cNvSpPr/>
              <p:nvPr/>
            </p:nvSpPr>
            <p:spPr>
              <a:xfrm>
                <a:off x="455449" y="4467898"/>
                <a:ext cx="1126852" cy="307776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Quantize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7B0F3B4-9275-EA91-FDEC-1B5C05A4DBC4}"/>
              </a:ext>
            </a:extLst>
          </p:cNvPr>
          <p:cNvGrpSpPr/>
          <p:nvPr/>
        </p:nvGrpSpPr>
        <p:grpSpPr>
          <a:xfrm>
            <a:off x="6919380" y="907279"/>
            <a:ext cx="2277386" cy="1863600"/>
            <a:chOff x="5417786" y="1023081"/>
            <a:chExt cx="2277386" cy="186360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659A116-7C7C-A281-1CBF-B3A7B91BC28D}"/>
                </a:ext>
              </a:extLst>
            </p:cNvPr>
            <p:cNvSpPr txBox="1"/>
            <p:nvPr/>
          </p:nvSpPr>
          <p:spPr>
            <a:xfrm>
              <a:off x="5417786" y="1023081"/>
              <a:ext cx="227738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 Signals</a:t>
              </a:r>
            </a:p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(~5000 signals/sec)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CFB55897-9164-76EC-F2EA-8603AE973AB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803506" y="1714310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230E7C66-5BB6-01AE-01EB-79834EF8C0F9}"/>
                </a:ext>
              </a:extLst>
            </p:cNvPr>
            <p:cNvGrpSpPr/>
            <p:nvPr/>
          </p:nvGrpSpPr>
          <p:grpSpPr>
            <a:xfrm>
              <a:off x="5993459" y="2262481"/>
              <a:ext cx="1126852" cy="624200"/>
              <a:chOff x="469931" y="4173245"/>
              <a:chExt cx="1126852" cy="624200"/>
            </a:xfrm>
          </p:grpSpPr>
          <p:cxnSp>
            <p:nvCxnSpPr>
              <p:cNvPr id="100" name="Straight Arrow Connector 99">
                <a:extLst>
                  <a:ext uri="{FF2B5EF4-FFF2-40B4-BE49-F238E27FC236}">
                    <a16:creationId xmlns:a16="http://schemas.microsoft.com/office/drawing/2014/main" id="{191BB31E-3063-5E19-D1FD-27EF39709D9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358" y="4173245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1" name="Rounded Rectangle 100">
                <a:extLst>
                  <a:ext uri="{FF2B5EF4-FFF2-40B4-BE49-F238E27FC236}">
                    <a16:creationId xmlns:a16="http://schemas.microsoft.com/office/drawing/2014/main" id="{2FCE2A39-4A40-B35A-4F71-2ECC422AC41D}"/>
                  </a:ext>
                </a:extLst>
              </p:cNvPr>
              <p:cNvSpPr/>
              <p:nvPr/>
            </p:nvSpPr>
            <p:spPr>
              <a:xfrm>
                <a:off x="469931" y="4489669"/>
                <a:ext cx="1126852" cy="307776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Quantize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933406BC-34F5-4AE5-847E-700B5E3E7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32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DD47A282-E209-4512-FB4F-D1E0370C98E8}"/>
              </a:ext>
            </a:extLst>
          </p:cNvPr>
          <p:cNvSpPr/>
          <p:nvPr/>
        </p:nvSpPr>
        <p:spPr>
          <a:xfrm>
            <a:off x="3275465" y="2273562"/>
            <a:ext cx="5683708" cy="615553"/>
          </a:xfrm>
          <a:prstGeom prst="roundRect">
            <a:avLst/>
          </a:prstGeom>
          <a:noFill/>
          <a:ln w="50800" cap="flat" cmpd="sng" algn="ctr">
            <a:solidFill>
              <a:srgbClr val="C00600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200" b="1" kern="0" dirty="0">
              <a:latin typeface="Calibri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55656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B034D-0E0E-1A81-8DC6-4C26CD432B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3F243AB-54B8-61DE-E591-C40210710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33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9464C2A-D9FD-1DB8-66E9-E2781F8DE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RawHash’s</a:t>
            </a:r>
            <a:r>
              <a:rPr lang="en-US" dirty="0"/>
              <a:t> Key Idea – Quantization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763FF9C9-5B04-6A0D-727D-E2BF47442EB5}"/>
              </a:ext>
            </a:extLst>
          </p:cNvPr>
          <p:cNvGrpSpPr/>
          <p:nvPr/>
        </p:nvGrpSpPr>
        <p:grpSpPr>
          <a:xfrm>
            <a:off x="2460262" y="3710950"/>
            <a:ext cx="8124829" cy="961214"/>
            <a:chOff x="936261" y="3710950"/>
            <a:chExt cx="8124829" cy="961214"/>
          </a:xfrm>
        </p:grpSpPr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id="{DC304E3D-E56B-79A6-1843-079CA85A09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1869" y="4330040"/>
              <a:ext cx="7340973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BF9C569-65F9-48D7-C930-76F5A686193E}"/>
                </a:ext>
              </a:extLst>
            </p:cNvPr>
            <p:cNvGrpSpPr/>
            <p:nvPr/>
          </p:nvGrpSpPr>
          <p:grpSpPr>
            <a:xfrm>
              <a:off x="936261" y="4364387"/>
              <a:ext cx="8124829" cy="307777"/>
              <a:chOff x="936261" y="4364387"/>
              <a:chExt cx="8124829" cy="307777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2F63DA6-F6BF-B586-2CDB-6FB031C9C0B7}"/>
                  </a:ext>
                </a:extLst>
              </p:cNvPr>
              <p:cNvSpPr txBox="1"/>
              <p:nvPr/>
            </p:nvSpPr>
            <p:spPr>
              <a:xfrm>
                <a:off x="2961808" y="4364387"/>
                <a:ext cx="3901094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Range of raw signals (normalized)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92EB400C-1D9F-DB79-9831-A7FB6C699659}"/>
                  </a:ext>
                </a:extLst>
              </p:cNvPr>
              <p:cNvSpPr txBox="1"/>
              <p:nvPr/>
            </p:nvSpPr>
            <p:spPr>
              <a:xfrm>
                <a:off x="936261" y="4364387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-3.00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15C55A9B-0958-0145-60B6-8589DEB7C3C3}"/>
                  </a:ext>
                </a:extLst>
              </p:cNvPr>
              <p:cNvSpPr txBox="1"/>
              <p:nvPr/>
            </p:nvSpPr>
            <p:spPr>
              <a:xfrm>
                <a:off x="8352099" y="4364387"/>
                <a:ext cx="70899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+3.00</a:t>
                </a:r>
              </a:p>
            </p:txBody>
          </p:sp>
        </p:grp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C6583D14-987C-D224-8C4F-D4A040DCC949}"/>
                </a:ext>
              </a:extLst>
            </p:cNvPr>
            <p:cNvSpPr/>
            <p:nvPr/>
          </p:nvSpPr>
          <p:spPr>
            <a:xfrm>
              <a:off x="124186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349AE07A-AFEB-932A-7262-F5F76CA480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1868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Rounded Rectangle 47">
              <a:extLst>
                <a:ext uri="{FF2B5EF4-FFF2-40B4-BE49-F238E27FC236}">
                  <a16:creationId xmlns:a16="http://schemas.microsoft.com/office/drawing/2014/main" id="{0DC6C9AA-65D3-FD72-AAE7-A3F83336333D}"/>
                </a:ext>
              </a:extLst>
            </p:cNvPr>
            <p:cNvSpPr/>
            <p:nvPr/>
          </p:nvSpPr>
          <p:spPr>
            <a:xfrm>
              <a:off x="170078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F7178658-F67E-8402-AA20-98D70E0F7E03}"/>
                </a:ext>
              </a:extLst>
            </p:cNvPr>
            <p:cNvSpPr/>
            <p:nvPr/>
          </p:nvSpPr>
          <p:spPr>
            <a:xfrm>
              <a:off x="215970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5" name="Rounded Rectangle 54">
              <a:extLst>
                <a:ext uri="{FF2B5EF4-FFF2-40B4-BE49-F238E27FC236}">
                  <a16:creationId xmlns:a16="http://schemas.microsoft.com/office/drawing/2014/main" id="{9E368B2B-0902-7DCC-E680-B2F0F9412BEB}"/>
                </a:ext>
              </a:extLst>
            </p:cNvPr>
            <p:cNvSpPr/>
            <p:nvPr/>
          </p:nvSpPr>
          <p:spPr>
            <a:xfrm>
              <a:off x="261862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7" name="Rounded Rectangle 56">
              <a:extLst>
                <a:ext uri="{FF2B5EF4-FFF2-40B4-BE49-F238E27FC236}">
                  <a16:creationId xmlns:a16="http://schemas.microsoft.com/office/drawing/2014/main" id="{0FC1EC81-6598-367C-6DC2-811A64D63145}"/>
                </a:ext>
              </a:extLst>
            </p:cNvPr>
            <p:cNvSpPr/>
            <p:nvPr/>
          </p:nvSpPr>
          <p:spPr>
            <a:xfrm>
              <a:off x="307754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9" name="Rounded Rectangle 58">
              <a:extLst>
                <a:ext uri="{FF2B5EF4-FFF2-40B4-BE49-F238E27FC236}">
                  <a16:creationId xmlns:a16="http://schemas.microsoft.com/office/drawing/2014/main" id="{43511EFE-38E0-4B65-4CAF-4FC987BBF314}"/>
                </a:ext>
              </a:extLst>
            </p:cNvPr>
            <p:cNvSpPr/>
            <p:nvPr/>
          </p:nvSpPr>
          <p:spPr>
            <a:xfrm>
              <a:off x="353645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1" name="Rounded Rectangle 60">
              <a:extLst>
                <a:ext uri="{FF2B5EF4-FFF2-40B4-BE49-F238E27FC236}">
                  <a16:creationId xmlns:a16="http://schemas.microsoft.com/office/drawing/2014/main" id="{CE5C5272-9A35-58AF-02B9-03A489A23F9A}"/>
                </a:ext>
              </a:extLst>
            </p:cNvPr>
            <p:cNvSpPr/>
            <p:nvPr/>
          </p:nvSpPr>
          <p:spPr>
            <a:xfrm>
              <a:off x="399537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3" name="Rounded Rectangle 62">
              <a:extLst>
                <a:ext uri="{FF2B5EF4-FFF2-40B4-BE49-F238E27FC236}">
                  <a16:creationId xmlns:a16="http://schemas.microsoft.com/office/drawing/2014/main" id="{FAC25767-FE9C-CC35-55D3-99EB5C8AF95C}"/>
                </a:ext>
              </a:extLst>
            </p:cNvPr>
            <p:cNvSpPr/>
            <p:nvPr/>
          </p:nvSpPr>
          <p:spPr>
            <a:xfrm>
              <a:off x="445429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5" name="Rounded Rectangle 64">
              <a:extLst>
                <a:ext uri="{FF2B5EF4-FFF2-40B4-BE49-F238E27FC236}">
                  <a16:creationId xmlns:a16="http://schemas.microsoft.com/office/drawing/2014/main" id="{D91DCF4A-5B18-87B4-A2EA-6331F022B5EB}"/>
                </a:ext>
              </a:extLst>
            </p:cNvPr>
            <p:cNvSpPr/>
            <p:nvPr/>
          </p:nvSpPr>
          <p:spPr>
            <a:xfrm>
              <a:off x="491321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id="{DFFA4C77-71DE-97FB-7EA8-C3C726F18D9B}"/>
                </a:ext>
              </a:extLst>
            </p:cNvPr>
            <p:cNvSpPr/>
            <p:nvPr/>
          </p:nvSpPr>
          <p:spPr>
            <a:xfrm>
              <a:off x="537213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9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69" name="Rounded Rectangle 68">
              <a:extLst>
                <a:ext uri="{FF2B5EF4-FFF2-40B4-BE49-F238E27FC236}">
                  <a16:creationId xmlns:a16="http://schemas.microsoft.com/office/drawing/2014/main" id="{A35A412B-DC86-C8AD-9963-899CD00F050D}"/>
                </a:ext>
              </a:extLst>
            </p:cNvPr>
            <p:cNvSpPr/>
            <p:nvPr/>
          </p:nvSpPr>
          <p:spPr>
            <a:xfrm>
              <a:off x="7666720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0" name="Straight Arrow Connector 69">
              <a:extLst>
                <a:ext uri="{FF2B5EF4-FFF2-40B4-BE49-F238E27FC236}">
                  <a16:creationId xmlns:a16="http://schemas.microsoft.com/office/drawing/2014/main" id="{A837C7E1-6EBF-E025-F60C-780D6D275E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699359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ounded Rectangle 70">
              <a:extLst>
                <a:ext uri="{FF2B5EF4-FFF2-40B4-BE49-F238E27FC236}">
                  <a16:creationId xmlns:a16="http://schemas.microsoft.com/office/drawing/2014/main" id="{C24C9882-B7F8-E384-3360-BB2990065B29}"/>
                </a:ext>
              </a:extLst>
            </p:cNvPr>
            <p:cNvSpPr/>
            <p:nvPr/>
          </p:nvSpPr>
          <p:spPr>
            <a:xfrm>
              <a:off x="812564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BBFC96E6-F65B-C018-A90F-3141E938B0A1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172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Rounded Rectangle 72">
              <a:extLst>
                <a:ext uri="{FF2B5EF4-FFF2-40B4-BE49-F238E27FC236}">
                  <a16:creationId xmlns:a16="http://schemas.microsoft.com/office/drawing/2014/main" id="{3496C6C2-B75F-3762-B375-EF7DDFF7F7B6}"/>
                </a:ext>
              </a:extLst>
            </p:cNvPr>
            <p:cNvSpPr/>
            <p:nvPr/>
          </p:nvSpPr>
          <p:spPr>
            <a:xfrm>
              <a:off x="5831048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4" name="Rounded Rectangle 73">
              <a:extLst>
                <a:ext uri="{FF2B5EF4-FFF2-40B4-BE49-F238E27FC236}">
                  <a16:creationId xmlns:a16="http://schemas.microsoft.com/office/drawing/2014/main" id="{022AD4E8-D2BB-1CA9-073E-9B1A6B69C0BB}"/>
                </a:ext>
              </a:extLst>
            </p:cNvPr>
            <p:cNvSpPr/>
            <p:nvPr/>
          </p:nvSpPr>
          <p:spPr>
            <a:xfrm>
              <a:off x="6289966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5" name="Rounded Rectangle 74">
              <a:extLst>
                <a:ext uri="{FF2B5EF4-FFF2-40B4-BE49-F238E27FC236}">
                  <a16:creationId xmlns:a16="http://schemas.microsoft.com/office/drawing/2014/main" id="{942308EE-571A-100F-17C2-AB935C26610E}"/>
                </a:ext>
              </a:extLst>
            </p:cNvPr>
            <p:cNvSpPr/>
            <p:nvPr/>
          </p:nvSpPr>
          <p:spPr>
            <a:xfrm>
              <a:off x="6748884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76" name="Rounded Rectangle 75">
              <a:extLst>
                <a:ext uri="{FF2B5EF4-FFF2-40B4-BE49-F238E27FC236}">
                  <a16:creationId xmlns:a16="http://schemas.microsoft.com/office/drawing/2014/main" id="{C8E30E18-C1A7-C643-0DBC-984B833179F2}"/>
                </a:ext>
              </a:extLst>
            </p:cNvPr>
            <p:cNvSpPr/>
            <p:nvPr/>
          </p:nvSpPr>
          <p:spPr>
            <a:xfrm>
              <a:off x="7207802" y="3710950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78" name="Straight Arrow Connector 77">
              <a:extLst>
                <a:ext uri="{FF2B5EF4-FFF2-40B4-BE49-F238E27FC236}">
                  <a16:creationId xmlns:a16="http://schemas.microsoft.com/office/drawing/2014/main" id="{92840BCF-C351-7675-C95E-FA92333136A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56850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C19586CE-FC00-8F32-DD7D-72A09096393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434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E83DDE8C-F58D-9904-0DA1-18797AC44BA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1832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>
              <a:extLst>
                <a:ext uri="{FF2B5EF4-FFF2-40B4-BE49-F238E27FC236}">
                  <a16:creationId xmlns:a16="http://schemas.microsoft.com/office/drawing/2014/main" id="{CB9EC689-623C-25F5-C3A5-55A640BC2B7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29323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32030D3-737C-F8AB-4AD5-48B46F5BCB6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86814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id="{93D899D2-0C17-78BF-871E-8CB0F8935D6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4305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Arrow Connector 83">
              <a:extLst>
                <a:ext uri="{FF2B5EF4-FFF2-40B4-BE49-F238E27FC236}">
                  <a16:creationId xmlns:a16="http://schemas.microsoft.com/office/drawing/2014/main" id="{D4ED70D2-4DA9-0BC1-A9A0-EA92E6B4B64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1796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0980940D-4B64-3AAB-804A-B0A00577039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59287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id="{7C97BD49-A3A8-B69C-4E2E-10817B0535C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16778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Arrow Connector 86">
              <a:extLst>
                <a:ext uri="{FF2B5EF4-FFF2-40B4-BE49-F238E27FC236}">
                  <a16:creationId xmlns:a16="http://schemas.microsoft.com/office/drawing/2014/main" id="{D4B52BFB-A8AB-6AEE-AD0D-117FC4472CF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4269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Arrow Connector 87">
              <a:extLst>
                <a:ext uri="{FF2B5EF4-FFF2-40B4-BE49-F238E27FC236}">
                  <a16:creationId xmlns:a16="http://schemas.microsoft.com/office/drawing/2014/main" id="{BC45FE10-3920-B27D-7F93-77B59EB7BB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1760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Arrow Connector 88">
              <a:extLst>
                <a:ext uri="{FF2B5EF4-FFF2-40B4-BE49-F238E27FC236}">
                  <a16:creationId xmlns:a16="http://schemas.microsoft.com/office/drawing/2014/main" id="{91C78533-9982-DACA-0CBE-479D6B2D26F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89251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Arrow Connector 89">
              <a:extLst>
                <a:ext uri="{FF2B5EF4-FFF2-40B4-BE49-F238E27FC236}">
                  <a16:creationId xmlns:a16="http://schemas.microsoft.com/office/drawing/2014/main" id="{782E041B-579B-58C0-B216-DB18EE01D3C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46742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Arrow Connector 90">
              <a:extLst>
                <a:ext uri="{FF2B5EF4-FFF2-40B4-BE49-F238E27FC236}">
                  <a16:creationId xmlns:a16="http://schemas.microsoft.com/office/drawing/2014/main" id="{A7F2C88F-EFAE-20A8-E864-6246390E6D6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04233" y="4015191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8" name="TextBox 107">
            <a:extLst>
              <a:ext uri="{FF2B5EF4-FFF2-40B4-BE49-F238E27FC236}">
                <a16:creationId xmlns:a16="http://schemas.microsoft.com/office/drawing/2014/main" id="{640D0B9F-948E-292F-EEEF-22239018CFF5}"/>
              </a:ext>
            </a:extLst>
          </p:cNvPr>
          <p:cNvSpPr txBox="1"/>
          <p:nvPr/>
        </p:nvSpPr>
        <p:spPr>
          <a:xfrm>
            <a:off x="1696305" y="3713781"/>
            <a:ext cx="1032711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Bucket #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D2C08FA2-19B9-2D8A-853C-FC0322396316}"/>
              </a:ext>
            </a:extLst>
          </p:cNvPr>
          <p:cNvSpPr/>
          <p:nvPr/>
        </p:nvSpPr>
        <p:spPr>
          <a:xfrm>
            <a:off x="5679863" y="1181600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endParaRPr lang="en-CH" sz="2000" b="1" kern="0" dirty="0">
              <a:latin typeface="PT Mono" panose="02060509020205020204" pitchFamily="49" charset="77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17BA85C-6666-DC86-A7F2-AE77946C799D}"/>
              </a:ext>
            </a:extLst>
          </p:cNvPr>
          <p:cNvGrpSpPr/>
          <p:nvPr/>
        </p:nvGrpSpPr>
        <p:grpSpPr>
          <a:xfrm>
            <a:off x="2759312" y="2038115"/>
            <a:ext cx="6897458" cy="318284"/>
            <a:chOff x="1235312" y="2038115"/>
            <a:chExt cx="6897458" cy="318284"/>
          </a:xfrm>
        </p:grpSpPr>
        <p:sp>
          <p:nvSpPr>
            <p:cNvPr id="111" name="Rounded Rectangle 110">
              <a:extLst>
                <a:ext uri="{FF2B5EF4-FFF2-40B4-BE49-F238E27FC236}">
                  <a16:creationId xmlns:a16="http://schemas.microsoft.com/office/drawing/2014/main" id="{6E476995-0C94-05F4-E76F-1886C7711E35}"/>
                </a:ext>
              </a:extLst>
            </p:cNvPr>
            <p:cNvSpPr/>
            <p:nvPr/>
          </p:nvSpPr>
          <p:spPr>
            <a:xfrm>
              <a:off x="4155862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-0.06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4" name="Rounded Rectangle 113">
              <a:extLst>
                <a:ext uri="{FF2B5EF4-FFF2-40B4-BE49-F238E27FC236}">
                  <a16:creationId xmlns:a16="http://schemas.microsoft.com/office/drawing/2014/main" id="{AB0E414E-4703-B0C1-D894-F01EAA9ADBFF}"/>
                </a:ext>
              </a:extLst>
            </p:cNvPr>
            <p:cNvSpPr/>
            <p:nvPr/>
          </p:nvSpPr>
          <p:spPr>
            <a:xfrm>
              <a:off x="2695587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-0.07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5" name="Rounded Rectangle 114">
              <a:extLst>
                <a:ext uri="{FF2B5EF4-FFF2-40B4-BE49-F238E27FC236}">
                  <a16:creationId xmlns:a16="http://schemas.microsoft.com/office/drawing/2014/main" id="{126C85F8-5854-ACF7-990D-5FBBD986D59B}"/>
                </a:ext>
              </a:extLst>
            </p:cNvPr>
            <p:cNvSpPr/>
            <p:nvPr/>
          </p:nvSpPr>
          <p:spPr>
            <a:xfrm>
              <a:off x="1235312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-0.05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6" name="Rounded Rectangle 115">
              <a:extLst>
                <a:ext uri="{FF2B5EF4-FFF2-40B4-BE49-F238E27FC236}">
                  <a16:creationId xmlns:a16="http://schemas.microsoft.com/office/drawing/2014/main" id="{45198781-6B36-3161-960D-49D7F0B06FE9}"/>
                </a:ext>
              </a:extLst>
            </p:cNvPr>
            <p:cNvSpPr/>
            <p:nvPr/>
          </p:nvSpPr>
          <p:spPr>
            <a:xfrm>
              <a:off x="5618085" y="2045503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-0.05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44A3034B-E271-BAC6-535A-AF565A4FBDF0}"/>
                </a:ext>
              </a:extLst>
            </p:cNvPr>
            <p:cNvSpPr/>
            <p:nvPr/>
          </p:nvSpPr>
          <p:spPr>
            <a:xfrm>
              <a:off x="7080307" y="2038115"/>
              <a:ext cx="1052463" cy="310896"/>
            </a:xfrm>
            <a:prstGeom prst="roundRect">
              <a:avLst/>
            </a:prstGeom>
            <a:noFill/>
            <a:ln w="12700" cap="flat" cmpd="sng" algn="ctr">
              <a:noFill/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b="1" kern="0" dirty="0">
                  <a:solidFill>
                    <a:srgbClr val="ED7D31"/>
                  </a:solidFill>
                  <a:latin typeface="PT Mono" panose="02060509020205020204" pitchFamily="49" charset="77"/>
                </a:rPr>
                <a:t>-0.06</a:t>
              </a:r>
              <a:endParaRPr lang="en-CH" sz="2000" b="1" kern="0" dirty="0">
                <a:latin typeface="PT Mono" panose="02060509020205020204" pitchFamily="49" charset="77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67C715-7007-6A1F-49DF-B0419A654C68}"/>
              </a:ext>
            </a:extLst>
          </p:cNvPr>
          <p:cNvGrpSpPr/>
          <p:nvPr/>
        </p:nvGrpSpPr>
        <p:grpSpPr>
          <a:xfrm>
            <a:off x="3285545" y="1492497"/>
            <a:ext cx="5844995" cy="553007"/>
            <a:chOff x="1761544" y="1492496"/>
            <a:chExt cx="5844995" cy="553007"/>
          </a:xfrm>
        </p:grpSpPr>
        <p:cxnSp>
          <p:nvCxnSpPr>
            <p:cNvPr id="112" name="Straight Arrow Connector 111">
              <a:extLst>
                <a:ext uri="{FF2B5EF4-FFF2-40B4-BE49-F238E27FC236}">
                  <a16:creationId xmlns:a16="http://schemas.microsoft.com/office/drawing/2014/main" id="{529B6669-1D7A-EF86-851E-41A4C610116E}"/>
                </a:ext>
              </a:extLst>
            </p:cNvPr>
            <p:cNvCxnSpPr>
              <a:cxnSpLocks/>
              <a:stCxn id="111" idx="0"/>
              <a:endCxn id="110" idx="2"/>
            </p:cNvCxnSpPr>
            <p:nvPr/>
          </p:nvCxnSpPr>
          <p:spPr>
            <a:xfrm flipV="1">
              <a:off x="4682094" y="1492496"/>
              <a:ext cx="0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Straight Arrow Connector 117">
              <a:extLst>
                <a:ext uri="{FF2B5EF4-FFF2-40B4-BE49-F238E27FC236}">
                  <a16:creationId xmlns:a16="http://schemas.microsoft.com/office/drawing/2014/main" id="{9D10B92E-A99D-ACE2-0A2B-B62D30AC10AB}"/>
                </a:ext>
              </a:extLst>
            </p:cNvPr>
            <p:cNvCxnSpPr>
              <a:cxnSpLocks/>
              <a:stCxn id="114" idx="0"/>
              <a:endCxn id="110" idx="2"/>
            </p:cNvCxnSpPr>
            <p:nvPr/>
          </p:nvCxnSpPr>
          <p:spPr>
            <a:xfrm flipV="1">
              <a:off x="3221819" y="1492496"/>
              <a:ext cx="1460275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E142DFDE-1C60-1842-BD86-7683D7B37DD0}"/>
                </a:ext>
              </a:extLst>
            </p:cNvPr>
            <p:cNvCxnSpPr>
              <a:cxnSpLocks/>
              <a:stCxn id="115" idx="0"/>
              <a:endCxn id="110" idx="2"/>
            </p:cNvCxnSpPr>
            <p:nvPr/>
          </p:nvCxnSpPr>
          <p:spPr>
            <a:xfrm flipV="1">
              <a:off x="1761544" y="1492496"/>
              <a:ext cx="2920550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2616AD5D-515E-DC3D-91E1-2DD3D1B2933A}"/>
                </a:ext>
              </a:extLst>
            </p:cNvPr>
            <p:cNvCxnSpPr>
              <a:cxnSpLocks/>
              <a:stCxn id="117" idx="0"/>
              <a:endCxn id="110" idx="2"/>
            </p:cNvCxnSpPr>
            <p:nvPr/>
          </p:nvCxnSpPr>
          <p:spPr>
            <a:xfrm flipH="1" flipV="1">
              <a:off x="4682094" y="1492496"/>
              <a:ext cx="2924445" cy="54561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3B98856C-ABA0-48B6-1940-EE39DCD42669}"/>
                </a:ext>
              </a:extLst>
            </p:cNvPr>
            <p:cNvCxnSpPr>
              <a:cxnSpLocks/>
              <a:stCxn id="116" idx="0"/>
              <a:endCxn id="110" idx="2"/>
            </p:cNvCxnSpPr>
            <p:nvPr/>
          </p:nvCxnSpPr>
          <p:spPr>
            <a:xfrm flipH="1" flipV="1">
              <a:off x="4682094" y="1492496"/>
              <a:ext cx="1462223" cy="553007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0" name="Group 149">
            <a:extLst>
              <a:ext uri="{FF2B5EF4-FFF2-40B4-BE49-F238E27FC236}">
                <a16:creationId xmlns:a16="http://schemas.microsoft.com/office/drawing/2014/main" id="{1EC2BE2A-AD2A-8210-6C5D-81CACDBA11C9}"/>
              </a:ext>
            </a:extLst>
          </p:cNvPr>
          <p:cNvGrpSpPr/>
          <p:nvPr/>
        </p:nvGrpSpPr>
        <p:grpSpPr>
          <a:xfrm>
            <a:off x="1847443" y="5339158"/>
            <a:ext cx="8497114" cy="548640"/>
            <a:chOff x="2097011" y="5585895"/>
            <a:chExt cx="8497114" cy="548640"/>
          </a:xfrm>
        </p:grpSpPr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id="{18CE722F-7FF6-C37A-B27F-AE3D795BAF24}"/>
                </a:ext>
              </a:extLst>
            </p:cNvPr>
            <p:cNvSpPr/>
            <p:nvPr/>
          </p:nvSpPr>
          <p:spPr>
            <a:xfrm>
              <a:off x="2753071" y="5704275"/>
              <a:ext cx="7841054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srgbClr val="10813D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Enables matching raw signals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by eliminating slight differences</a:t>
              </a:r>
            </a:p>
          </p:txBody>
        </p:sp>
        <p:sp>
          <p:nvSpPr>
            <p:cNvPr id="152" name="Oval 151">
              <a:extLst>
                <a:ext uri="{FF2B5EF4-FFF2-40B4-BE49-F238E27FC236}">
                  <a16:creationId xmlns:a16="http://schemas.microsoft.com/office/drawing/2014/main" id="{BF2EEF4E-B89A-FF0D-2244-74F22D3CD77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5400" b="1" baseline="-6000" dirty="0">
                  <a:solidFill>
                    <a:schemeClr val="accent6">
                      <a:lumMod val="75000"/>
                    </a:scheme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✓</a:t>
              </a:r>
              <a:endParaRPr lang="en-US" sz="7200" b="1" baseline="-6000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566CB262-D764-1EE6-FF0C-C68015FC2469}"/>
              </a:ext>
            </a:extLst>
          </p:cNvPr>
          <p:cNvGrpSpPr/>
          <p:nvPr/>
        </p:nvGrpSpPr>
        <p:grpSpPr>
          <a:xfrm>
            <a:off x="5643069" y="2349011"/>
            <a:ext cx="1126852" cy="798594"/>
            <a:chOff x="4119069" y="2349011"/>
            <a:chExt cx="1126852" cy="798594"/>
          </a:xfrm>
        </p:grpSpPr>
        <p:cxnSp>
          <p:nvCxnSpPr>
            <p:cNvPr id="129" name="Straight Arrow Connector 128">
              <a:extLst>
                <a:ext uri="{FF2B5EF4-FFF2-40B4-BE49-F238E27FC236}">
                  <a16:creationId xmlns:a16="http://schemas.microsoft.com/office/drawing/2014/main" id="{3E63C56B-DB78-807D-DBA3-C30C771A696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681893" y="2349011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4" name="Rounded Rectangle 153">
              <a:extLst>
                <a:ext uri="{FF2B5EF4-FFF2-40B4-BE49-F238E27FC236}">
                  <a16:creationId xmlns:a16="http://schemas.microsoft.com/office/drawing/2014/main" id="{44A6B221-4E32-272C-BD2B-73CFF966FC50}"/>
                </a:ext>
              </a:extLst>
            </p:cNvPr>
            <p:cNvSpPr/>
            <p:nvPr/>
          </p:nvSpPr>
          <p:spPr>
            <a:xfrm>
              <a:off x="4119069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Quantize</a:t>
              </a:r>
              <a:endPara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3132F6C4-FBE6-352C-6312-B76A35DE678B}"/>
              </a:ext>
            </a:extLst>
          </p:cNvPr>
          <p:cNvGrpSpPr/>
          <p:nvPr/>
        </p:nvGrpSpPr>
        <p:grpSpPr>
          <a:xfrm>
            <a:off x="2698341" y="2355703"/>
            <a:ext cx="1126852" cy="791903"/>
            <a:chOff x="1174341" y="2355702"/>
            <a:chExt cx="1126852" cy="791903"/>
          </a:xfrm>
        </p:grpSpPr>
        <p:cxnSp>
          <p:nvCxnSpPr>
            <p:cNvPr id="160" name="Straight Arrow Connector 159">
              <a:extLst>
                <a:ext uri="{FF2B5EF4-FFF2-40B4-BE49-F238E27FC236}">
                  <a16:creationId xmlns:a16="http://schemas.microsoft.com/office/drawing/2014/main" id="{AE79101B-9E5F-B15A-B019-E335DD437DF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761343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1" name="Rounded Rectangle 160">
              <a:extLst>
                <a:ext uri="{FF2B5EF4-FFF2-40B4-BE49-F238E27FC236}">
                  <a16:creationId xmlns:a16="http://schemas.microsoft.com/office/drawing/2014/main" id="{D3D8B230-2B60-8CBE-418D-6C43AB96F15F}"/>
                </a:ext>
              </a:extLst>
            </p:cNvPr>
            <p:cNvSpPr/>
            <p:nvPr/>
          </p:nvSpPr>
          <p:spPr>
            <a:xfrm>
              <a:off x="1174341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Quantize</a:t>
              </a:r>
              <a:endPara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CC7BCC0-B940-D0C3-4D66-D383C29279E8}"/>
              </a:ext>
            </a:extLst>
          </p:cNvPr>
          <p:cNvGrpSpPr/>
          <p:nvPr/>
        </p:nvGrpSpPr>
        <p:grpSpPr>
          <a:xfrm>
            <a:off x="4181399" y="2355703"/>
            <a:ext cx="1126852" cy="791903"/>
            <a:chOff x="2657399" y="2355702"/>
            <a:chExt cx="1126852" cy="791903"/>
          </a:xfrm>
        </p:grpSpPr>
        <p:cxnSp>
          <p:nvCxnSpPr>
            <p:cNvPr id="162" name="Straight Arrow Connector 161">
              <a:extLst>
                <a:ext uri="{FF2B5EF4-FFF2-40B4-BE49-F238E27FC236}">
                  <a16:creationId xmlns:a16="http://schemas.microsoft.com/office/drawing/2014/main" id="{BC4F0D70-C53F-AF5A-18CE-78787AFA83BA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21618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3" name="Rounded Rectangle 162">
              <a:extLst>
                <a:ext uri="{FF2B5EF4-FFF2-40B4-BE49-F238E27FC236}">
                  <a16:creationId xmlns:a16="http://schemas.microsoft.com/office/drawing/2014/main" id="{BFC850D3-9BD7-1BEE-1DDB-E5C0CBE50701}"/>
                </a:ext>
              </a:extLst>
            </p:cNvPr>
            <p:cNvSpPr/>
            <p:nvPr/>
          </p:nvSpPr>
          <p:spPr>
            <a:xfrm>
              <a:off x="2657399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Quantize</a:t>
              </a:r>
              <a:endPara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36E9E03-6868-46E7-B459-9A985F55570E}"/>
              </a:ext>
            </a:extLst>
          </p:cNvPr>
          <p:cNvGrpSpPr/>
          <p:nvPr/>
        </p:nvGrpSpPr>
        <p:grpSpPr>
          <a:xfrm>
            <a:off x="7103745" y="2355703"/>
            <a:ext cx="1126852" cy="791903"/>
            <a:chOff x="5579745" y="2355702"/>
            <a:chExt cx="1126852" cy="791903"/>
          </a:xfrm>
        </p:grpSpPr>
        <p:cxnSp>
          <p:nvCxnSpPr>
            <p:cNvPr id="164" name="Straight Arrow Connector 163">
              <a:extLst>
                <a:ext uri="{FF2B5EF4-FFF2-40B4-BE49-F238E27FC236}">
                  <a16:creationId xmlns:a16="http://schemas.microsoft.com/office/drawing/2014/main" id="{DA2B6FFE-EAEC-F2E9-A9EF-9DDD1334537F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6144116" y="2355702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5" name="Rounded Rectangle 164">
              <a:extLst>
                <a:ext uri="{FF2B5EF4-FFF2-40B4-BE49-F238E27FC236}">
                  <a16:creationId xmlns:a16="http://schemas.microsoft.com/office/drawing/2014/main" id="{C0E6DF59-1687-9A74-2D23-364DA4521689}"/>
                </a:ext>
              </a:extLst>
            </p:cNvPr>
            <p:cNvSpPr/>
            <p:nvPr/>
          </p:nvSpPr>
          <p:spPr>
            <a:xfrm>
              <a:off x="5579745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Quantize</a:t>
              </a:r>
              <a:endPara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39E521E2-92E1-AE38-3DF3-B1C62779AA5A}"/>
              </a:ext>
            </a:extLst>
          </p:cNvPr>
          <p:cNvGrpSpPr/>
          <p:nvPr/>
        </p:nvGrpSpPr>
        <p:grpSpPr>
          <a:xfrm>
            <a:off x="8563820" y="2355033"/>
            <a:ext cx="1126852" cy="792572"/>
            <a:chOff x="7039820" y="2355033"/>
            <a:chExt cx="1126852" cy="792572"/>
          </a:xfrm>
        </p:grpSpPr>
        <p:cxnSp>
          <p:nvCxnSpPr>
            <p:cNvPr id="166" name="Straight Arrow Connector 165">
              <a:extLst>
                <a:ext uri="{FF2B5EF4-FFF2-40B4-BE49-F238E27FC236}">
                  <a16:creationId xmlns:a16="http://schemas.microsoft.com/office/drawing/2014/main" id="{E634DF39-31FF-F003-240F-DEC87C8A2B44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7606338" y="2355033"/>
              <a:ext cx="401" cy="47952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7" name="Rounded Rectangle 166">
              <a:extLst>
                <a:ext uri="{FF2B5EF4-FFF2-40B4-BE49-F238E27FC236}">
                  <a16:creationId xmlns:a16="http://schemas.microsoft.com/office/drawing/2014/main" id="{0395D9D4-9824-CF22-46A5-081948D17CC2}"/>
                </a:ext>
              </a:extLst>
            </p:cNvPr>
            <p:cNvSpPr/>
            <p:nvPr/>
          </p:nvSpPr>
          <p:spPr>
            <a:xfrm>
              <a:off x="7039820" y="2839829"/>
              <a:ext cx="1126852" cy="307776"/>
            </a:xfrm>
            <a:prstGeom prst="roundRect">
              <a:avLst/>
            </a:prstGeom>
            <a:solidFill>
              <a:srgbClr val="F2EEFD"/>
            </a:solidFill>
            <a:ln w="19050" cap="flat" cmpd="sng" algn="ctr">
              <a:solidFill>
                <a:srgbClr val="7030A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Quantize</a:t>
              </a:r>
              <a:endPara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40C7858-8E1A-339D-CCB4-5A53358F4EE3}"/>
              </a:ext>
            </a:extLst>
          </p:cNvPr>
          <p:cNvGrpSpPr/>
          <p:nvPr/>
        </p:nvGrpSpPr>
        <p:grpSpPr>
          <a:xfrm>
            <a:off x="3261768" y="3147606"/>
            <a:ext cx="5865479" cy="578891"/>
            <a:chOff x="1737767" y="3147605"/>
            <a:chExt cx="5865479" cy="578891"/>
          </a:xfrm>
        </p:grpSpPr>
        <p:cxnSp>
          <p:nvCxnSpPr>
            <p:cNvPr id="123" name="Straight Arrow Connector 122">
              <a:extLst>
                <a:ext uri="{FF2B5EF4-FFF2-40B4-BE49-F238E27FC236}">
                  <a16:creationId xmlns:a16="http://schemas.microsoft.com/office/drawing/2014/main" id="{B9A73122-AADD-870E-3366-07CA5DE9BD47}"/>
                </a:ext>
              </a:extLst>
            </p:cNvPr>
            <p:cNvCxnSpPr>
              <a:cxnSpLocks/>
              <a:endCxn id="161" idx="2"/>
            </p:cNvCxnSpPr>
            <p:nvPr/>
          </p:nvCxnSpPr>
          <p:spPr>
            <a:xfrm flipH="1" flipV="1">
              <a:off x="1737767" y="3147605"/>
              <a:ext cx="2774363" cy="55847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Arrow Connector 125">
              <a:extLst>
                <a:ext uri="{FF2B5EF4-FFF2-40B4-BE49-F238E27FC236}">
                  <a16:creationId xmlns:a16="http://schemas.microsoft.com/office/drawing/2014/main" id="{BAAD143E-59B3-39A5-EA40-2F43AF7E92DB}"/>
                </a:ext>
              </a:extLst>
            </p:cNvPr>
            <p:cNvCxnSpPr>
              <a:cxnSpLocks/>
              <a:endCxn id="163" idx="2"/>
            </p:cNvCxnSpPr>
            <p:nvPr/>
          </p:nvCxnSpPr>
          <p:spPr>
            <a:xfrm flipH="1" flipV="1">
              <a:off x="3220825" y="3147605"/>
              <a:ext cx="1412519" cy="56520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Arrow Connector 131">
              <a:extLst>
                <a:ext uri="{FF2B5EF4-FFF2-40B4-BE49-F238E27FC236}">
                  <a16:creationId xmlns:a16="http://schemas.microsoft.com/office/drawing/2014/main" id="{0DD9845B-D13E-F975-C536-85673251C457}"/>
                </a:ext>
              </a:extLst>
            </p:cNvPr>
            <p:cNvCxnSpPr>
              <a:cxnSpLocks/>
              <a:endCxn id="154" idx="2"/>
            </p:cNvCxnSpPr>
            <p:nvPr/>
          </p:nvCxnSpPr>
          <p:spPr>
            <a:xfrm flipH="1" flipV="1">
              <a:off x="4682495" y="3147605"/>
              <a:ext cx="400" cy="578891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0" name="Straight Arrow Connector 139">
              <a:extLst>
                <a:ext uri="{FF2B5EF4-FFF2-40B4-BE49-F238E27FC236}">
                  <a16:creationId xmlns:a16="http://schemas.microsoft.com/office/drawing/2014/main" id="{F8618623-D740-4058-A122-969847C039DF}"/>
                </a:ext>
              </a:extLst>
            </p:cNvPr>
            <p:cNvCxnSpPr>
              <a:cxnSpLocks/>
              <a:endCxn id="165" idx="2"/>
            </p:cNvCxnSpPr>
            <p:nvPr/>
          </p:nvCxnSpPr>
          <p:spPr>
            <a:xfrm flipV="1">
              <a:off x="4735983" y="3147605"/>
              <a:ext cx="1407188" cy="56286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9" name="Straight Arrow Connector 178">
              <a:extLst>
                <a:ext uri="{FF2B5EF4-FFF2-40B4-BE49-F238E27FC236}">
                  <a16:creationId xmlns:a16="http://schemas.microsoft.com/office/drawing/2014/main" id="{FF0EABF9-8046-F468-FC55-A23849557B35}"/>
                </a:ext>
              </a:extLst>
            </p:cNvPr>
            <p:cNvCxnSpPr>
              <a:cxnSpLocks/>
              <a:endCxn id="167" idx="2"/>
            </p:cNvCxnSpPr>
            <p:nvPr/>
          </p:nvCxnSpPr>
          <p:spPr>
            <a:xfrm flipV="1">
              <a:off x="4860384" y="3147605"/>
              <a:ext cx="2742862" cy="57073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89163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71DF14-CEA9-D548-E460-22F6688680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C7D566A-CF7D-96D0-856A-F3FCBB0E78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C5CFF-FC03-5F4C-B716-CBEBB43E48DE}" type="slidenum">
              <a:rPr lang="en-US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EE251CD-A6F9-D3D2-EA04-1EFB82542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Better Quantize Signals</a:t>
            </a: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id="{01031C59-060D-F7A1-58E0-6FC5F3F10259}"/>
              </a:ext>
            </a:extLst>
          </p:cNvPr>
          <p:cNvGrpSpPr/>
          <p:nvPr/>
        </p:nvGrpSpPr>
        <p:grpSpPr>
          <a:xfrm>
            <a:off x="1651607" y="991673"/>
            <a:ext cx="8888786" cy="961214"/>
            <a:chOff x="176084" y="951918"/>
            <a:chExt cx="8888786" cy="961214"/>
          </a:xfrm>
        </p:grpSpPr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527C691F-A1A2-E32E-416D-E268230DA5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5648" y="1571008"/>
              <a:ext cx="7340973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BEA73BAA-C2B0-6F4B-384C-9AF21DBA9BD4}"/>
                </a:ext>
              </a:extLst>
            </p:cNvPr>
            <p:cNvSpPr txBox="1"/>
            <p:nvPr/>
          </p:nvSpPr>
          <p:spPr>
            <a:xfrm>
              <a:off x="2965588" y="1605355"/>
              <a:ext cx="424427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Range of raw signals (normalized)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57B5723A-A969-0E4B-047C-E55304053B09}"/>
                </a:ext>
              </a:extLst>
            </p:cNvPr>
            <p:cNvSpPr txBox="1"/>
            <p:nvPr/>
          </p:nvSpPr>
          <p:spPr>
            <a:xfrm>
              <a:off x="940041" y="1605355"/>
              <a:ext cx="59810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-3.00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AD1BAC2-8C4C-37DD-0FB4-67A2E7A25CA6}"/>
                </a:ext>
              </a:extLst>
            </p:cNvPr>
            <p:cNvSpPr txBox="1"/>
            <p:nvPr/>
          </p:nvSpPr>
          <p:spPr>
            <a:xfrm>
              <a:off x="8355879" y="1605355"/>
              <a:ext cx="70899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+3.00</a:t>
              </a:r>
            </a:p>
          </p:txBody>
        </p:sp>
        <p:sp>
          <p:nvSpPr>
            <p:cNvPr id="14" name="Rounded Rectangle 13">
              <a:extLst>
                <a:ext uri="{FF2B5EF4-FFF2-40B4-BE49-F238E27FC236}">
                  <a16:creationId xmlns:a16="http://schemas.microsoft.com/office/drawing/2014/main" id="{DB8CCDCF-F2A9-EAAC-C397-A056BCAF84D7}"/>
                </a:ext>
              </a:extLst>
            </p:cNvPr>
            <p:cNvSpPr/>
            <p:nvPr/>
          </p:nvSpPr>
          <p:spPr>
            <a:xfrm>
              <a:off x="1245648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42735DE4-2C4E-3653-E0D7-FEAF8A45D45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564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ounded Rectangle 15">
              <a:extLst>
                <a:ext uri="{FF2B5EF4-FFF2-40B4-BE49-F238E27FC236}">
                  <a16:creationId xmlns:a16="http://schemas.microsoft.com/office/drawing/2014/main" id="{CE48762E-8B7D-DA1E-5ACF-6ECADFCB2688}"/>
                </a:ext>
              </a:extLst>
            </p:cNvPr>
            <p:cNvSpPr/>
            <p:nvPr/>
          </p:nvSpPr>
          <p:spPr>
            <a:xfrm>
              <a:off x="1704566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7" name="Rounded Rectangle 16">
              <a:extLst>
                <a:ext uri="{FF2B5EF4-FFF2-40B4-BE49-F238E27FC236}">
                  <a16:creationId xmlns:a16="http://schemas.microsoft.com/office/drawing/2014/main" id="{C2D651A0-A926-09D3-FCF2-4444108E7E56}"/>
                </a:ext>
              </a:extLst>
            </p:cNvPr>
            <p:cNvSpPr/>
            <p:nvPr/>
          </p:nvSpPr>
          <p:spPr>
            <a:xfrm>
              <a:off x="2163484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8" name="Rounded Rectangle 17">
              <a:extLst>
                <a:ext uri="{FF2B5EF4-FFF2-40B4-BE49-F238E27FC236}">
                  <a16:creationId xmlns:a16="http://schemas.microsoft.com/office/drawing/2014/main" id="{3EC1C8D6-9EFB-AD1B-5764-1E07FB609BB4}"/>
                </a:ext>
              </a:extLst>
            </p:cNvPr>
            <p:cNvSpPr/>
            <p:nvPr/>
          </p:nvSpPr>
          <p:spPr>
            <a:xfrm>
              <a:off x="262240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19" name="Rounded Rectangle 18">
              <a:extLst>
                <a:ext uri="{FF2B5EF4-FFF2-40B4-BE49-F238E27FC236}">
                  <a16:creationId xmlns:a16="http://schemas.microsoft.com/office/drawing/2014/main" id="{43B2987C-3132-95C2-ABBA-78F95E8D7EF8}"/>
                </a:ext>
              </a:extLst>
            </p:cNvPr>
            <p:cNvSpPr/>
            <p:nvPr/>
          </p:nvSpPr>
          <p:spPr>
            <a:xfrm>
              <a:off x="3081320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0" name="Rounded Rectangle 19">
              <a:extLst>
                <a:ext uri="{FF2B5EF4-FFF2-40B4-BE49-F238E27FC236}">
                  <a16:creationId xmlns:a16="http://schemas.microsoft.com/office/drawing/2014/main" id="{E8C3BC33-D4BF-0E8D-41A3-9DCFC3E381E7}"/>
                </a:ext>
              </a:extLst>
            </p:cNvPr>
            <p:cNvSpPr/>
            <p:nvPr/>
          </p:nvSpPr>
          <p:spPr>
            <a:xfrm>
              <a:off x="3540238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C6BF7464-79CA-14D0-A4EA-737A5E1263CF}"/>
                </a:ext>
              </a:extLst>
            </p:cNvPr>
            <p:cNvSpPr/>
            <p:nvPr/>
          </p:nvSpPr>
          <p:spPr>
            <a:xfrm>
              <a:off x="3999156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2" name="Rounded Rectangle 21">
              <a:extLst>
                <a:ext uri="{FF2B5EF4-FFF2-40B4-BE49-F238E27FC236}">
                  <a16:creationId xmlns:a16="http://schemas.microsoft.com/office/drawing/2014/main" id="{0DCC6E5C-18C1-8876-3CC4-269F3F59136D}"/>
                </a:ext>
              </a:extLst>
            </p:cNvPr>
            <p:cNvSpPr/>
            <p:nvPr/>
          </p:nvSpPr>
          <p:spPr>
            <a:xfrm>
              <a:off x="4458074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E5C93532-7999-92AA-FA7F-6C09E67DF042}"/>
                </a:ext>
              </a:extLst>
            </p:cNvPr>
            <p:cNvSpPr/>
            <p:nvPr/>
          </p:nvSpPr>
          <p:spPr>
            <a:xfrm>
              <a:off x="491699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C9D3CBD2-1622-5A13-2FD2-95B221CE3678}"/>
                </a:ext>
              </a:extLst>
            </p:cNvPr>
            <p:cNvSpPr/>
            <p:nvPr/>
          </p:nvSpPr>
          <p:spPr>
            <a:xfrm>
              <a:off x="5375910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9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B02F44CB-C046-18C6-0C69-CF1487FDB272}"/>
                </a:ext>
              </a:extLst>
            </p:cNvPr>
            <p:cNvSpPr/>
            <p:nvPr/>
          </p:nvSpPr>
          <p:spPr>
            <a:xfrm>
              <a:off x="7670500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AFC772E-9930-D616-C3F3-D52BAB4260B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03139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3DE10528-6447-0309-D625-23DB4F3475F8}"/>
                </a:ext>
              </a:extLst>
            </p:cNvPr>
            <p:cNvSpPr/>
            <p:nvPr/>
          </p:nvSpPr>
          <p:spPr>
            <a:xfrm>
              <a:off x="812942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id="{5D89EF1D-0421-5C02-7CEC-59EBE9665B5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65501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F494F888-5E9A-C043-E231-66EE84EECBFA}"/>
                </a:ext>
              </a:extLst>
            </p:cNvPr>
            <p:cNvSpPr/>
            <p:nvPr/>
          </p:nvSpPr>
          <p:spPr>
            <a:xfrm>
              <a:off x="5834828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AA82B385-AB5A-78C0-A777-3B00FD7AF604}"/>
                </a:ext>
              </a:extLst>
            </p:cNvPr>
            <p:cNvSpPr/>
            <p:nvPr/>
          </p:nvSpPr>
          <p:spPr>
            <a:xfrm>
              <a:off x="6293746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1" name="Rounded Rectangle 30">
              <a:extLst>
                <a:ext uri="{FF2B5EF4-FFF2-40B4-BE49-F238E27FC236}">
                  <a16:creationId xmlns:a16="http://schemas.microsoft.com/office/drawing/2014/main" id="{3701E2E5-C869-AA72-FE0B-69C1359B1D9A}"/>
                </a:ext>
              </a:extLst>
            </p:cNvPr>
            <p:cNvSpPr/>
            <p:nvPr/>
          </p:nvSpPr>
          <p:spPr>
            <a:xfrm>
              <a:off x="6752664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CA951CAB-DFC6-A9C3-AC2C-164771306E6C}"/>
                </a:ext>
              </a:extLst>
            </p:cNvPr>
            <p:cNvSpPr/>
            <p:nvPr/>
          </p:nvSpPr>
          <p:spPr>
            <a:xfrm>
              <a:off x="7211582" y="951918"/>
              <a:ext cx="45720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id="{61A35B76-6E94-BCD4-422F-54EC633D12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16063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B0DC784A-AFBB-CDC9-CA76-E8CF052F89A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618121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>
              <a:extLst>
                <a:ext uri="{FF2B5EF4-FFF2-40B4-BE49-F238E27FC236}">
                  <a16:creationId xmlns:a16="http://schemas.microsoft.com/office/drawing/2014/main" id="{8D85BCBD-8869-49D0-4E51-A8C06A978FE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075612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CA1A0587-4B9F-B8BE-11FE-24207C57BE5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533103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Arrow Connector 36">
              <a:extLst>
                <a:ext uri="{FF2B5EF4-FFF2-40B4-BE49-F238E27FC236}">
                  <a16:creationId xmlns:a16="http://schemas.microsoft.com/office/drawing/2014/main" id="{C5C2FF8A-0341-4E0D-5943-87C8B10B843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99059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Arrow Connector 37">
              <a:extLst>
                <a:ext uri="{FF2B5EF4-FFF2-40B4-BE49-F238E27FC236}">
                  <a16:creationId xmlns:a16="http://schemas.microsoft.com/office/drawing/2014/main" id="{E0AC582D-E881-4AE3-1043-D289593A6D8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4808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Arrow Connector 38">
              <a:extLst>
                <a:ext uri="{FF2B5EF4-FFF2-40B4-BE49-F238E27FC236}">
                  <a16:creationId xmlns:a16="http://schemas.microsoft.com/office/drawing/2014/main" id="{462A874C-BEA6-F210-5376-A108D62DD2B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5576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0D3D91C0-36A9-1FF1-2BE5-70CF9EEE7F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363067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>
              <a:extLst>
                <a:ext uri="{FF2B5EF4-FFF2-40B4-BE49-F238E27FC236}">
                  <a16:creationId xmlns:a16="http://schemas.microsoft.com/office/drawing/2014/main" id="{8D1E4F96-DC35-3D9B-62B1-3108B611F53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82055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8169D39A-565D-F0A9-EFC7-BDF43F3FA67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278049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4E73C0F1-C219-6766-4CA8-9157FC5D91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73554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E620727B-2D48-900E-FA55-A076FED4BAA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193031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Arrow Connector 44">
              <a:extLst>
                <a:ext uri="{FF2B5EF4-FFF2-40B4-BE49-F238E27FC236}">
                  <a16:creationId xmlns:a16="http://schemas.microsoft.com/office/drawing/2014/main" id="{CE0236A8-A64E-2446-2B9F-94095056B9AC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650522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461F2CC3-F928-7C0B-705F-8BCC27A6B46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108013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46648B82-930A-3EF0-B38C-E54485522FB4}"/>
                </a:ext>
              </a:extLst>
            </p:cNvPr>
            <p:cNvSpPr txBox="1"/>
            <p:nvPr/>
          </p:nvSpPr>
          <p:spPr>
            <a:xfrm>
              <a:off x="176084" y="954748"/>
              <a:ext cx="10327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Bucket #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F80D2DE7-36C3-9170-B2C2-43DDE10633DE}"/>
              </a:ext>
            </a:extLst>
          </p:cNvPr>
          <p:cNvGrpSpPr/>
          <p:nvPr/>
        </p:nvGrpSpPr>
        <p:grpSpPr>
          <a:xfrm>
            <a:off x="4000040" y="2162551"/>
            <a:ext cx="4191923" cy="1153504"/>
            <a:chOff x="1854914" y="2122794"/>
            <a:chExt cx="4191923" cy="1153504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9286E0F6-46EE-29B1-4BA8-DC86DFEEA29F}"/>
                </a:ext>
              </a:extLst>
            </p:cNvPr>
            <p:cNvGrpSpPr/>
            <p:nvPr/>
          </p:nvGrpSpPr>
          <p:grpSpPr>
            <a:xfrm>
              <a:off x="1854914" y="2122794"/>
              <a:ext cx="4191923" cy="615553"/>
              <a:chOff x="1912970" y="5517816"/>
              <a:chExt cx="4191923" cy="615553"/>
            </a:xfrm>
          </p:grpSpPr>
          <p:sp>
            <p:nvSpPr>
              <p:cNvPr id="50" name="Rectangle 49">
                <a:extLst>
                  <a:ext uri="{FF2B5EF4-FFF2-40B4-BE49-F238E27FC236}">
                    <a16:creationId xmlns:a16="http://schemas.microsoft.com/office/drawing/2014/main" id="{51FD4EC0-85EC-C0E9-6BC3-C5BDF91B066F}"/>
                  </a:ext>
                </a:extLst>
              </p:cNvPr>
              <p:cNvSpPr/>
              <p:nvPr/>
            </p:nvSpPr>
            <p:spPr>
              <a:xfrm>
                <a:off x="2627698" y="5517816"/>
                <a:ext cx="3477195" cy="615553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Equal-width buckets leads to</a:t>
                </a:r>
                <a:br>
                  <a:rPr lang="en-US" sz="2000" dirty="0">
                    <a:solidFill>
                      <a:prstClr val="black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</a:br>
                <a:r>
                  <a:rPr lang="en-US" sz="2000" b="1" dirty="0">
                    <a:solidFill>
                      <a:srgbClr val="C00000"/>
                    </a:solidFill>
                    <a:latin typeface="Avenir Next" panose="020B0503020202020204" pitchFamily="34" charset="0"/>
                    <a:ea typeface="Tahoma" panose="020B0604030504040204" pitchFamily="34" charset="0"/>
                    <a:cs typeface="Tahoma" panose="020B0604030504040204" pitchFamily="34" charset="0"/>
                  </a:rPr>
                  <a:t>unbalanced bucket loading</a:t>
                </a:r>
                <a:endParaRPr lang="en-US" sz="2000" dirty="0">
                  <a:solidFill>
                    <a:prstClr val="black"/>
                  </a:solidFill>
                  <a:latin typeface="Avenir Next" panose="020B0503020202020204" pitchFamily="34" charset="0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4217D1D8-054B-7F95-FD50-AA8164F1034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912970" y="5550128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5400" b="1" baseline="-4000" dirty="0">
                    <a:solidFill>
                      <a:srgbClr val="C00000"/>
                    </a:solidFill>
                    <a:latin typeface="Avenir Next" panose="020B0503020202020204" pitchFamily="34" charset="0"/>
                    <a:cs typeface="Quire Sans" panose="020B0502040400020003" pitchFamily="34" charset="0"/>
                  </a:rPr>
                  <a:t>✕</a:t>
                </a:r>
              </a:p>
            </p:txBody>
          </p:sp>
        </p:grpSp>
        <p:sp>
          <p:nvSpPr>
            <p:cNvPr id="83" name="Striped Right Arrow 82">
              <a:extLst>
                <a:ext uri="{FF2B5EF4-FFF2-40B4-BE49-F238E27FC236}">
                  <a16:creationId xmlns:a16="http://schemas.microsoft.com/office/drawing/2014/main" id="{8E8EDD24-5A0D-1333-DB25-552073AA3DAC}"/>
                </a:ext>
              </a:extLst>
            </p:cNvPr>
            <p:cNvSpPr/>
            <p:nvPr/>
          </p:nvSpPr>
          <p:spPr>
            <a:xfrm rot="5400000">
              <a:off x="3819842" y="2927820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8F3C7F8C-2118-8E10-467C-675D5E173074}"/>
              </a:ext>
            </a:extLst>
          </p:cNvPr>
          <p:cNvGrpSpPr/>
          <p:nvPr/>
        </p:nvGrpSpPr>
        <p:grpSpPr>
          <a:xfrm>
            <a:off x="2941424" y="5020645"/>
            <a:ext cx="6982927" cy="1080320"/>
            <a:chOff x="1417421" y="5020645"/>
            <a:chExt cx="6982927" cy="1080320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70EEA729-6A2F-0C8F-FD74-FE117AAB8CA6}"/>
                </a:ext>
              </a:extLst>
            </p:cNvPr>
            <p:cNvGrpSpPr/>
            <p:nvPr/>
          </p:nvGrpSpPr>
          <p:grpSpPr>
            <a:xfrm>
              <a:off x="1417421" y="5552325"/>
              <a:ext cx="6982927" cy="548640"/>
              <a:chOff x="1728270" y="5685945"/>
              <a:chExt cx="6982927" cy="548640"/>
            </a:xfrm>
          </p:grpSpPr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E6C4C608-C97F-3778-0F59-5ED89E732A69}"/>
                  </a:ext>
                </a:extLst>
              </p:cNvPr>
              <p:cNvSpPr/>
              <p:nvPr/>
            </p:nvSpPr>
            <p:spPr>
              <a:xfrm>
                <a:off x="2383634" y="5806377"/>
                <a:ext cx="6327563" cy="3077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Reduced uniqueness and poor resource utilization</a:t>
                </a:r>
              </a:p>
            </p:txBody>
          </p:sp>
          <p:sp>
            <p:nvSpPr>
              <p:cNvPr id="54" name="Oval 53">
                <a:extLst>
                  <a:ext uri="{FF2B5EF4-FFF2-40B4-BE49-F238E27FC236}">
                    <a16:creationId xmlns:a16="http://schemas.microsoft.com/office/drawing/2014/main" id="{86035840-125A-B3E1-78C9-972C709E6F6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728270" y="5685945"/>
                <a:ext cx="548640" cy="548640"/>
              </a:xfrm>
              <a:prstGeom prst="ellipse">
                <a:avLst/>
              </a:prstGeom>
              <a:solidFill>
                <a:srgbClr val="FFE0D6"/>
              </a:solidFill>
              <a:ln w="3810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defRPr/>
                </a:pPr>
                <a:r>
                  <a:rPr lang="en-US" sz="5400" b="1" baseline="-4000" dirty="0">
                    <a:solidFill>
                      <a:srgbClr val="C00000"/>
                    </a:solidFill>
                    <a:latin typeface="Avenir Next" panose="020B0503020202020204" pitchFamily="34" charset="0"/>
                    <a:cs typeface="Quire Sans" panose="020B0502040400020003" pitchFamily="34" charset="0"/>
                  </a:rPr>
                  <a:t>✕</a:t>
                </a:r>
              </a:p>
            </p:txBody>
          </p:sp>
        </p:grpSp>
        <p:sp>
          <p:nvSpPr>
            <p:cNvPr id="84" name="Striped Right Arrow 83">
              <a:extLst>
                <a:ext uri="{FF2B5EF4-FFF2-40B4-BE49-F238E27FC236}">
                  <a16:creationId xmlns:a16="http://schemas.microsoft.com/office/drawing/2014/main" id="{2B1203E5-4491-9E88-BE4C-DA88FDE0066B}"/>
                </a:ext>
              </a:extLst>
            </p:cNvPr>
            <p:cNvSpPr/>
            <p:nvPr/>
          </p:nvSpPr>
          <p:spPr>
            <a:xfrm rot="5400000">
              <a:off x="4365343" y="5217875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8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DAC5EE8-5FA6-DBA6-62A0-85CA721A407A}"/>
              </a:ext>
            </a:extLst>
          </p:cNvPr>
          <p:cNvGrpSpPr/>
          <p:nvPr/>
        </p:nvGrpSpPr>
        <p:grpSpPr>
          <a:xfrm>
            <a:off x="1894159" y="3072303"/>
            <a:ext cx="8690270" cy="2102231"/>
            <a:chOff x="370156" y="3072303"/>
            <a:chExt cx="8690270" cy="2102231"/>
          </a:xfrm>
        </p:grpSpPr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FC6D6FA2-0731-2517-9FE9-E326C1257476}"/>
                </a:ext>
              </a:extLst>
            </p:cNvPr>
            <p:cNvGrpSpPr/>
            <p:nvPr/>
          </p:nvGrpSpPr>
          <p:grpSpPr>
            <a:xfrm>
              <a:off x="749400" y="3228006"/>
              <a:ext cx="8311026" cy="1946528"/>
              <a:chOff x="749400" y="3228006"/>
              <a:chExt cx="8311026" cy="1946528"/>
            </a:xfrm>
          </p:grpSpPr>
          <p:grpSp>
            <p:nvGrpSpPr>
              <p:cNvPr id="80" name="Group 79">
                <a:extLst>
                  <a:ext uri="{FF2B5EF4-FFF2-40B4-BE49-F238E27FC236}">
                    <a16:creationId xmlns:a16="http://schemas.microsoft.com/office/drawing/2014/main" id="{8731BD46-C8FF-41F5-E222-7F110F7619B5}"/>
                  </a:ext>
                </a:extLst>
              </p:cNvPr>
              <p:cNvGrpSpPr/>
              <p:nvPr/>
            </p:nvGrpSpPr>
            <p:grpSpPr>
              <a:xfrm>
                <a:off x="749400" y="3228006"/>
                <a:ext cx="8311026" cy="1946528"/>
                <a:chOff x="760878" y="2930525"/>
                <a:chExt cx="8311026" cy="1946528"/>
              </a:xfrm>
            </p:grpSpPr>
            <p:pic>
              <p:nvPicPr>
                <p:cNvPr id="76" name="Graphic 75">
                  <a:extLst>
                    <a:ext uri="{FF2B5EF4-FFF2-40B4-BE49-F238E27FC236}">
                      <a16:creationId xmlns:a16="http://schemas.microsoft.com/office/drawing/2014/main" id="{8E7B965B-0148-4340-5D03-24B5702ACB7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  <a:srcRect l="4224" t="3180" r="1080" b="14830"/>
                <a:stretch/>
              </p:blipFill>
              <p:spPr>
                <a:xfrm>
                  <a:off x="1269312" y="3078940"/>
                  <a:ext cx="7324344" cy="1456913"/>
                </a:xfrm>
                <a:prstGeom prst="rect">
                  <a:avLst/>
                </a:prstGeom>
              </p:spPr>
            </p:pic>
            <p:cxnSp>
              <p:nvCxnSpPr>
                <p:cNvPr id="59" name="Straight Connector 58">
                  <a:extLst>
                    <a:ext uri="{FF2B5EF4-FFF2-40B4-BE49-F238E27FC236}">
                      <a16:creationId xmlns:a16="http://schemas.microsoft.com/office/drawing/2014/main" id="{FF5DA0DE-30D5-E06B-FD5A-C5BB1D0404F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252683" y="4534932"/>
                  <a:ext cx="7340973" cy="2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0" name="TextBox 59">
                  <a:extLst>
                    <a:ext uri="{FF2B5EF4-FFF2-40B4-BE49-F238E27FC236}">
                      <a16:creationId xmlns:a16="http://schemas.microsoft.com/office/drawing/2014/main" id="{243E635A-8F50-330C-0C5E-E4FB4C70CBCC}"/>
                    </a:ext>
                  </a:extLst>
                </p:cNvPr>
                <p:cNvSpPr txBox="1"/>
                <p:nvPr/>
              </p:nvSpPr>
              <p:spPr>
                <a:xfrm>
                  <a:off x="947075" y="4569276"/>
                  <a:ext cx="59810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sz="2000" dirty="0">
                      <a:solidFill>
                        <a:prstClr val="black"/>
                      </a:solidFill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-3.00</a:t>
                  </a:r>
                </a:p>
              </p:txBody>
            </p:sp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67EC884B-EA16-FBCE-41F5-DF7EE2D360EB}"/>
                    </a:ext>
                  </a:extLst>
                </p:cNvPr>
                <p:cNvSpPr txBox="1"/>
                <p:nvPr/>
              </p:nvSpPr>
              <p:spPr>
                <a:xfrm>
                  <a:off x="8362913" y="4569276"/>
                  <a:ext cx="708991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sz="2000" dirty="0">
                      <a:solidFill>
                        <a:prstClr val="black"/>
                      </a:solidFill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+3.00</a:t>
                  </a:r>
                </a:p>
              </p:txBody>
            </p: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472D1E1C-16F2-E127-1B43-FE16F57EDA6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259237" y="2930525"/>
                  <a:ext cx="0" cy="1604407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B57C8647-2730-7C93-5B43-63C8E12DF48B}"/>
                    </a:ext>
                  </a:extLst>
                </p:cNvPr>
                <p:cNvSpPr txBox="1"/>
                <p:nvPr/>
              </p:nvSpPr>
              <p:spPr>
                <a:xfrm>
                  <a:off x="760878" y="3906237"/>
                  <a:ext cx="46606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sz="2000" dirty="0">
                      <a:solidFill>
                        <a:prstClr val="black"/>
                      </a:solidFill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200</a:t>
                  </a:r>
                </a:p>
              </p:txBody>
            </p:sp>
            <p:sp>
              <p:nvSpPr>
                <p:cNvPr id="67" name="TextBox 66">
                  <a:extLst>
                    <a:ext uri="{FF2B5EF4-FFF2-40B4-BE49-F238E27FC236}">
                      <a16:creationId xmlns:a16="http://schemas.microsoft.com/office/drawing/2014/main" id="{E2F0FDD9-1B66-AA95-BB29-EC84E1192C9B}"/>
                    </a:ext>
                  </a:extLst>
                </p:cNvPr>
                <p:cNvSpPr txBox="1"/>
                <p:nvPr/>
              </p:nvSpPr>
              <p:spPr>
                <a:xfrm>
                  <a:off x="760878" y="3430484"/>
                  <a:ext cx="46606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sz="2000" dirty="0">
                      <a:solidFill>
                        <a:prstClr val="black"/>
                      </a:solidFill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400</a:t>
                  </a:r>
                </a:p>
              </p:txBody>
            </p:sp>
            <p:sp>
              <p:nvSpPr>
                <p:cNvPr id="69" name="TextBox 68">
                  <a:extLst>
                    <a:ext uri="{FF2B5EF4-FFF2-40B4-BE49-F238E27FC236}">
                      <a16:creationId xmlns:a16="http://schemas.microsoft.com/office/drawing/2014/main" id="{BEBB81DD-C039-D373-4933-BE8497CAC76F}"/>
                    </a:ext>
                  </a:extLst>
                </p:cNvPr>
                <p:cNvSpPr txBox="1"/>
                <p:nvPr/>
              </p:nvSpPr>
              <p:spPr>
                <a:xfrm>
                  <a:off x="760878" y="2954731"/>
                  <a:ext cx="46606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>
                  <a:spAutoFit/>
                </a:bodyPr>
                <a:lstStyle/>
                <a:p>
                  <a:pPr>
                    <a:defRPr/>
                  </a:pPr>
                  <a:r>
                    <a:rPr lang="en-US" sz="2000" dirty="0">
                      <a:solidFill>
                        <a:prstClr val="black"/>
                      </a:solidFill>
                      <a:latin typeface="PT Mono" panose="02060509020205020204" pitchFamily="49" charset="77"/>
                      <a:ea typeface="Tahoma" panose="020B0604030504040204" pitchFamily="34" charset="0"/>
                      <a:cs typeface="Tahoma" panose="020B0604030504040204" pitchFamily="34" charset="0"/>
                    </a:rPr>
                    <a:t>600</a:t>
                  </a:r>
                </a:p>
              </p:txBody>
            </p:sp>
          </p:grpSp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F8E453B4-41AF-CB6F-DF54-B344E3D7A9C5}"/>
                  </a:ext>
                </a:extLst>
              </p:cNvPr>
              <p:cNvSpPr txBox="1"/>
              <p:nvPr/>
            </p:nvSpPr>
            <p:spPr>
              <a:xfrm>
                <a:off x="8079852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15</a:t>
                </a:r>
              </a:p>
            </p:txBody>
          </p:sp>
          <p:sp>
            <p:nvSpPr>
              <p:cNvPr id="89" name="TextBox 88">
                <a:extLst>
                  <a:ext uri="{FF2B5EF4-FFF2-40B4-BE49-F238E27FC236}">
                    <a16:creationId xmlns:a16="http://schemas.microsoft.com/office/drawing/2014/main" id="{673E28A6-2A21-0CE6-8FEE-D7CC92805E71}"/>
                  </a:ext>
                </a:extLst>
              </p:cNvPr>
              <p:cNvSpPr txBox="1"/>
              <p:nvPr/>
            </p:nvSpPr>
            <p:spPr>
              <a:xfrm>
                <a:off x="1252779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</a:t>
                </a:r>
              </a:p>
            </p:txBody>
          </p:sp>
          <p:sp>
            <p:nvSpPr>
              <p:cNvPr id="90" name="TextBox 89">
                <a:extLst>
                  <a:ext uri="{FF2B5EF4-FFF2-40B4-BE49-F238E27FC236}">
                    <a16:creationId xmlns:a16="http://schemas.microsoft.com/office/drawing/2014/main" id="{37AA9B3B-2467-6AB5-9B40-173E36A66BF4}"/>
                  </a:ext>
                </a:extLst>
              </p:cNvPr>
              <p:cNvSpPr txBox="1"/>
              <p:nvPr/>
            </p:nvSpPr>
            <p:spPr>
              <a:xfrm>
                <a:off x="1707917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</a:t>
                </a: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AB90F62C-ECD0-3283-46E0-9BBE6EFFDDD4}"/>
                  </a:ext>
                </a:extLst>
              </p:cNvPr>
              <p:cNvSpPr txBox="1"/>
              <p:nvPr/>
            </p:nvSpPr>
            <p:spPr>
              <a:xfrm>
                <a:off x="2163055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2</a:t>
                </a:r>
              </a:p>
            </p:txBody>
          </p:sp>
          <p:sp>
            <p:nvSpPr>
              <p:cNvPr id="92" name="TextBox 91">
                <a:extLst>
                  <a:ext uri="{FF2B5EF4-FFF2-40B4-BE49-F238E27FC236}">
                    <a16:creationId xmlns:a16="http://schemas.microsoft.com/office/drawing/2014/main" id="{706F2001-E8A5-5741-2EB8-3228C9750E47}"/>
                  </a:ext>
                </a:extLst>
              </p:cNvPr>
              <p:cNvSpPr txBox="1"/>
              <p:nvPr/>
            </p:nvSpPr>
            <p:spPr>
              <a:xfrm>
                <a:off x="2618193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3</a:t>
                </a:r>
              </a:p>
            </p:txBody>
          </p:sp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E448171F-70F5-FCF8-73BD-C137FD00CE7E}"/>
                  </a:ext>
                </a:extLst>
              </p:cNvPr>
              <p:cNvSpPr txBox="1"/>
              <p:nvPr/>
            </p:nvSpPr>
            <p:spPr>
              <a:xfrm>
                <a:off x="3073331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4</a:t>
                </a:r>
              </a:p>
            </p:txBody>
          </p:sp>
          <p:sp>
            <p:nvSpPr>
              <p:cNvPr id="94" name="TextBox 93">
                <a:extLst>
                  <a:ext uri="{FF2B5EF4-FFF2-40B4-BE49-F238E27FC236}">
                    <a16:creationId xmlns:a16="http://schemas.microsoft.com/office/drawing/2014/main" id="{0793CEBB-04E8-A406-3F8B-79E803C95C16}"/>
                  </a:ext>
                </a:extLst>
              </p:cNvPr>
              <p:cNvSpPr txBox="1"/>
              <p:nvPr/>
            </p:nvSpPr>
            <p:spPr>
              <a:xfrm>
                <a:off x="3528469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5</a:t>
                </a: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19E28FD5-7B7F-95ED-D37A-F5459B47DA0F}"/>
                  </a:ext>
                </a:extLst>
              </p:cNvPr>
              <p:cNvSpPr txBox="1"/>
              <p:nvPr/>
            </p:nvSpPr>
            <p:spPr>
              <a:xfrm>
                <a:off x="3983607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6</a:t>
                </a:r>
              </a:p>
            </p:txBody>
          </p:sp>
          <p:sp>
            <p:nvSpPr>
              <p:cNvPr id="96" name="TextBox 95">
                <a:extLst>
                  <a:ext uri="{FF2B5EF4-FFF2-40B4-BE49-F238E27FC236}">
                    <a16:creationId xmlns:a16="http://schemas.microsoft.com/office/drawing/2014/main" id="{CB0579B2-7CE3-DA66-5964-9A9251EE99BF}"/>
                  </a:ext>
                </a:extLst>
              </p:cNvPr>
              <p:cNvSpPr txBox="1"/>
              <p:nvPr/>
            </p:nvSpPr>
            <p:spPr>
              <a:xfrm>
                <a:off x="4438745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7</a:t>
                </a:r>
              </a:p>
            </p:txBody>
          </p:sp>
          <p:sp>
            <p:nvSpPr>
              <p:cNvPr id="97" name="TextBox 96">
                <a:extLst>
                  <a:ext uri="{FF2B5EF4-FFF2-40B4-BE49-F238E27FC236}">
                    <a16:creationId xmlns:a16="http://schemas.microsoft.com/office/drawing/2014/main" id="{99B7A6C2-CBAF-FBD0-220E-FADA5D4FE193}"/>
                  </a:ext>
                </a:extLst>
              </p:cNvPr>
              <p:cNvSpPr txBox="1"/>
              <p:nvPr/>
            </p:nvSpPr>
            <p:spPr>
              <a:xfrm>
                <a:off x="4893883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8</a:t>
                </a:r>
              </a:p>
            </p:txBody>
          </p:sp>
          <p:sp>
            <p:nvSpPr>
              <p:cNvPr id="98" name="TextBox 97">
                <a:extLst>
                  <a:ext uri="{FF2B5EF4-FFF2-40B4-BE49-F238E27FC236}">
                    <a16:creationId xmlns:a16="http://schemas.microsoft.com/office/drawing/2014/main" id="{88647450-D416-3846-1F36-1258418B9481}"/>
                  </a:ext>
                </a:extLst>
              </p:cNvPr>
              <p:cNvSpPr txBox="1"/>
              <p:nvPr/>
            </p:nvSpPr>
            <p:spPr>
              <a:xfrm>
                <a:off x="5349021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9</a:t>
                </a: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BEB5FB7D-8FDE-1AB0-2AAE-4E0D3C7C344C}"/>
                  </a:ext>
                </a:extLst>
              </p:cNvPr>
              <p:cNvSpPr txBox="1"/>
              <p:nvPr/>
            </p:nvSpPr>
            <p:spPr>
              <a:xfrm>
                <a:off x="5804159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10</a:t>
                </a: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ADB42B4B-EEBC-FE77-8A8C-19015EF0544D}"/>
                  </a:ext>
                </a:extLst>
              </p:cNvPr>
              <p:cNvSpPr txBox="1"/>
              <p:nvPr/>
            </p:nvSpPr>
            <p:spPr>
              <a:xfrm>
                <a:off x="6259297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11</a:t>
                </a: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9AC432E6-B86B-CA44-86F7-773E5B03D9DE}"/>
                  </a:ext>
                </a:extLst>
              </p:cNvPr>
              <p:cNvSpPr txBox="1"/>
              <p:nvPr/>
            </p:nvSpPr>
            <p:spPr>
              <a:xfrm>
                <a:off x="6714435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12</a:t>
                </a: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724E0619-3D5B-C614-8CF0-D5D6EE94E9A3}"/>
                  </a:ext>
                </a:extLst>
              </p:cNvPr>
              <p:cNvSpPr txBox="1"/>
              <p:nvPr/>
            </p:nvSpPr>
            <p:spPr>
              <a:xfrm>
                <a:off x="7169573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13</a:t>
                </a:r>
              </a:p>
            </p:txBody>
          </p:sp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1AD3D9E7-803A-7745-AF48-EEB19901FD45}"/>
                  </a:ext>
                </a:extLst>
              </p:cNvPr>
              <p:cNvSpPr txBox="1"/>
              <p:nvPr/>
            </p:nvSpPr>
            <p:spPr>
              <a:xfrm>
                <a:off x="7624711" y="4548130"/>
                <a:ext cx="468370" cy="276999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spAutoFit/>
              </a:bodyPr>
              <a:lstStyle/>
              <a:p>
                <a:pPr algn="ctr" defTabSz="1600847">
                  <a:defRPr/>
                </a:pPr>
                <a:r>
                  <a:rPr lang="en-US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14</a:t>
                </a:r>
              </a:p>
            </p:txBody>
          </p:sp>
        </p:grpSp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58B727A8-E167-CFE8-39B3-E073E6383C66}"/>
                </a:ext>
              </a:extLst>
            </p:cNvPr>
            <p:cNvSpPr txBox="1"/>
            <p:nvPr/>
          </p:nvSpPr>
          <p:spPr>
            <a:xfrm rot="16200000">
              <a:off x="-283118" y="3725577"/>
              <a:ext cx="161432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K-</a:t>
              </a:r>
              <a:r>
                <a:rPr lang="en-US" sz="2000" b="1" dirty="0" err="1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mer</a:t>
              </a: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count</a:t>
              </a:r>
            </a:p>
          </p:txBody>
        </p:sp>
      </p:grpSp>
      <p:pic>
        <p:nvPicPr>
          <p:cNvPr id="5" name="Picture 2" descr="http://sabalolodge.com/blog/wp-content/uploads/2009/11/Resplendent_Quetzal.jpg">
            <a:extLst>
              <a:ext uri="{FF2B5EF4-FFF2-40B4-BE49-F238E27FC236}">
                <a16:creationId xmlns:a16="http://schemas.microsoft.com/office/drawing/2014/main" id="{C4067CE6-8483-642D-EBBD-7B910EBC78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9188" t="5879" r="10340" b="56082"/>
          <a:stretch>
            <a:fillRect/>
          </a:stretch>
        </p:blipFill>
        <p:spPr bwMode="auto">
          <a:xfrm>
            <a:off x="10750426" y="3350286"/>
            <a:ext cx="1155251" cy="1585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073152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88239E-998B-C3D9-8DD5-F7A2C5E944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773E5DB-BC4F-D538-E1EA-79D1D39330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Key Idea:</a:t>
            </a:r>
            <a:r>
              <a:rPr lang="en-US" dirty="0"/>
              <a:t> Quantizing raw signals with </a:t>
            </a:r>
            <a:r>
              <a:rPr lang="en-US" b="1" dirty="0"/>
              <a:t>non-equal bucket widths </a:t>
            </a:r>
            <a:br>
              <a:rPr lang="en-US" dirty="0"/>
            </a:br>
            <a:r>
              <a:rPr lang="en-US" b="1" dirty="0">
                <a:solidFill>
                  <a:srgbClr val="10813D"/>
                </a:solidFill>
              </a:rPr>
              <a:t>by leveraging raw signal distribution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32A0E8F-AFB6-A337-D0A3-7436DF4F0A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6C5CFF-FC03-5F4C-B716-CBEBB43E48DE}" type="slidenum">
              <a:rPr lang="en-US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6CC78FB-83B5-25C7-2BC6-8964FA2C9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Adaptive Quantization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E5E279B-DFF8-9E20-FCCF-F04F2C746AE5}"/>
              </a:ext>
            </a:extLst>
          </p:cNvPr>
          <p:cNvGrpSpPr/>
          <p:nvPr/>
        </p:nvGrpSpPr>
        <p:grpSpPr>
          <a:xfrm>
            <a:off x="3355775" y="3186151"/>
            <a:ext cx="5604704" cy="2172312"/>
            <a:chOff x="1831772" y="3186149"/>
            <a:chExt cx="5604704" cy="2172312"/>
          </a:xfrm>
        </p:grpSpPr>
        <p:sp>
          <p:nvSpPr>
            <p:cNvPr id="45" name="Striped Right Arrow 44">
              <a:extLst>
                <a:ext uri="{FF2B5EF4-FFF2-40B4-BE49-F238E27FC236}">
                  <a16:creationId xmlns:a16="http://schemas.microsoft.com/office/drawing/2014/main" id="{67CD5DCE-1EF0-415F-AF53-D6882DF2C985}"/>
                </a:ext>
              </a:extLst>
            </p:cNvPr>
            <p:cNvSpPr/>
            <p:nvPr/>
          </p:nvSpPr>
          <p:spPr>
            <a:xfrm rot="5400000">
              <a:off x="4402284" y="3383379"/>
              <a:ext cx="545708" cy="151248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1081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orbel" panose="020B0503020204020204" pitchFamily="34" charset="0"/>
              </a:endParaRPr>
            </a:p>
          </p:txBody>
        </p: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F85538F1-15DB-5118-7FB8-E31860186840}"/>
                </a:ext>
              </a:extLst>
            </p:cNvPr>
            <p:cNvGrpSpPr/>
            <p:nvPr/>
          </p:nvGrpSpPr>
          <p:grpSpPr>
            <a:xfrm>
              <a:off x="1831772" y="3654331"/>
              <a:ext cx="5604704" cy="1704130"/>
              <a:chOff x="1831772" y="3654331"/>
              <a:chExt cx="5604704" cy="1704130"/>
            </a:xfrm>
          </p:grpSpPr>
          <p:pic>
            <p:nvPicPr>
              <p:cNvPr id="31" name="Graphic 30">
                <a:extLst>
                  <a:ext uri="{FF2B5EF4-FFF2-40B4-BE49-F238E27FC236}">
                    <a16:creationId xmlns:a16="http://schemas.microsoft.com/office/drawing/2014/main" id="{D6219001-25FB-FB86-947E-0876709537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 l="4306" t="2841" b="14300"/>
              <a:stretch/>
            </p:blipFill>
            <p:spPr>
              <a:xfrm>
                <a:off x="2212849" y="4024553"/>
                <a:ext cx="4928616" cy="980416"/>
              </a:xfrm>
              <a:prstGeom prst="rect">
                <a:avLst/>
              </a:prstGeom>
            </p:spPr>
          </p:pic>
          <p:cxnSp>
            <p:nvCxnSpPr>
              <p:cNvPr id="40" name="Straight Connector 39">
                <a:extLst>
                  <a:ext uri="{FF2B5EF4-FFF2-40B4-BE49-F238E27FC236}">
                    <a16:creationId xmlns:a16="http://schemas.microsoft.com/office/drawing/2014/main" id="{8F016F6B-04FB-23B2-251E-0FC15C0E6BE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2212849" y="4992235"/>
                <a:ext cx="4924578" cy="2436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id="{82481ADA-23B2-69F6-B1D5-F087043A76B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212849" y="3914675"/>
                <a:ext cx="0" cy="1093638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F7F3587D-D3C7-AF90-AFF0-DFD70216FA99}"/>
                  </a:ext>
                </a:extLst>
              </p:cNvPr>
              <p:cNvSpPr txBox="1"/>
              <p:nvPr/>
            </p:nvSpPr>
            <p:spPr>
              <a:xfrm>
                <a:off x="2187354" y="5029154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-3.00</a:t>
                </a:r>
              </a:p>
            </p:txBody>
          </p:sp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4AF92EBA-75ED-BD11-1113-DA09BD73903E}"/>
                  </a:ext>
                </a:extLst>
              </p:cNvPr>
              <p:cNvSpPr txBox="1"/>
              <p:nvPr/>
            </p:nvSpPr>
            <p:spPr>
              <a:xfrm>
                <a:off x="6838375" y="5050684"/>
                <a:ext cx="598101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3.00</a:t>
                </a:r>
              </a:p>
            </p:txBody>
          </p:sp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DAA9017-1D06-B6EA-8560-254FB58500F3}"/>
                  </a:ext>
                </a:extLst>
              </p:cNvPr>
              <p:cNvSpPr txBox="1"/>
              <p:nvPr/>
            </p:nvSpPr>
            <p:spPr>
              <a:xfrm rot="16200000">
                <a:off x="1178498" y="4307605"/>
                <a:ext cx="1614326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US" sz="2000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K-</a:t>
                </a:r>
                <a:r>
                  <a:rPr lang="en-US" sz="2000" b="1" dirty="0" err="1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mer</a:t>
                </a:r>
                <a:r>
                  <a:rPr lang="en-US" sz="2000" b="1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 count</a:t>
                </a:r>
              </a:p>
            </p:txBody>
          </p: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1D47B0C5-C666-236E-DA8E-C60718BB7123}"/>
              </a:ext>
            </a:extLst>
          </p:cNvPr>
          <p:cNvGrpSpPr/>
          <p:nvPr/>
        </p:nvGrpSpPr>
        <p:grpSpPr>
          <a:xfrm>
            <a:off x="4317353" y="5692656"/>
            <a:ext cx="3557294" cy="548640"/>
            <a:chOff x="2097011" y="5585895"/>
            <a:chExt cx="3557294" cy="548640"/>
          </a:xfrm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13CF2FE1-3D24-25E9-B4C3-64E952A6A8C7}"/>
                </a:ext>
              </a:extLst>
            </p:cNvPr>
            <p:cNvSpPr/>
            <p:nvPr/>
          </p:nvSpPr>
          <p:spPr>
            <a:xfrm>
              <a:off x="2774760" y="5706326"/>
              <a:ext cx="287954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Better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bucket utilization</a:t>
              </a:r>
            </a:p>
          </p:txBody>
        </p:sp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445DD50F-9B02-9388-0D84-9EDF648CE64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2097011" y="5585895"/>
              <a:ext cx="548640" cy="548640"/>
            </a:xfrm>
            <a:prstGeom prst="ellipse">
              <a:avLst/>
            </a:prstGeom>
            <a:solidFill>
              <a:srgbClr val="E4F2DE"/>
            </a:solidFill>
            <a:ln w="38100">
              <a:solidFill>
                <a:srgbClr val="10813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en-US" sz="5400" b="1" baseline="-6000" dirty="0">
                  <a:solidFill>
                    <a:srgbClr val="4EA72E">
                      <a:lumMod val="75000"/>
                    </a:srgbClr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✓</a:t>
              </a:r>
              <a:endParaRPr lang="en-US" sz="7200" b="1" baseline="-6000" dirty="0">
                <a:solidFill>
                  <a:srgbClr val="4EA72E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49BF5274-0176-94D2-804C-14465125AB40}"/>
              </a:ext>
            </a:extLst>
          </p:cNvPr>
          <p:cNvGrpSpPr/>
          <p:nvPr/>
        </p:nvGrpSpPr>
        <p:grpSpPr>
          <a:xfrm>
            <a:off x="1713557" y="1932242"/>
            <a:ext cx="8888786" cy="961214"/>
            <a:chOff x="176084" y="951918"/>
            <a:chExt cx="8888786" cy="96121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BBB1361F-1E2B-49F5-75FD-88BE190AF66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45648" y="1571008"/>
              <a:ext cx="7340973" cy="2"/>
            </a:xfrm>
            <a:prstGeom prst="line">
              <a:avLst/>
            </a:prstGeom>
            <a:ln w="28575">
              <a:solidFill>
                <a:schemeClr val="tx1"/>
              </a:solidFill>
              <a:prstDash val="solid"/>
              <a:headEnd type="none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5ED5535-2124-328E-EDCC-DCCD7E4B5542}"/>
                </a:ext>
              </a:extLst>
            </p:cNvPr>
            <p:cNvSpPr txBox="1"/>
            <p:nvPr/>
          </p:nvSpPr>
          <p:spPr>
            <a:xfrm>
              <a:off x="2965588" y="1605355"/>
              <a:ext cx="4244276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Range of raw signals (normalized)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4D735BF-AA68-ADC5-373E-B26131F904A0}"/>
                </a:ext>
              </a:extLst>
            </p:cNvPr>
            <p:cNvSpPr txBox="1"/>
            <p:nvPr/>
          </p:nvSpPr>
          <p:spPr>
            <a:xfrm>
              <a:off x="940041" y="1605355"/>
              <a:ext cx="59810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-3.00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BF7E48EC-CB20-F936-9291-DCCD87F86426}"/>
                </a:ext>
              </a:extLst>
            </p:cNvPr>
            <p:cNvSpPr txBox="1"/>
            <p:nvPr/>
          </p:nvSpPr>
          <p:spPr>
            <a:xfrm>
              <a:off x="8355879" y="1605355"/>
              <a:ext cx="70899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+3.00</a:t>
              </a:r>
            </a:p>
          </p:txBody>
        </p:sp>
        <p:sp>
          <p:nvSpPr>
            <p:cNvPr id="21" name="Rounded Rectangle 20">
              <a:extLst>
                <a:ext uri="{FF2B5EF4-FFF2-40B4-BE49-F238E27FC236}">
                  <a16:creationId xmlns:a16="http://schemas.microsoft.com/office/drawing/2014/main" id="{0F339FE7-3A2C-4917-27F6-42A3DC247DDE}"/>
                </a:ext>
              </a:extLst>
            </p:cNvPr>
            <p:cNvSpPr/>
            <p:nvPr/>
          </p:nvSpPr>
          <p:spPr>
            <a:xfrm>
              <a:off x="1245647" y="951918"/>
              <a:ext cx="726543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</a:t>
              </a:r>
            </a:p>
          </p:txBody>
        </p:sp>
        <p:cxnSp>
          <p:nvCxnSpPr>
            <p:cNvPr id="22" name="Straight Arrow Connector 21">
              <a:extLst>
                <a:ext uri="{FF2B5EF4-FFF2-40B4-BE49-F238E27FC236}">
                  <a16:creationId xmlns:a16="http://schemas.microsoft.com/office/drawing/2014/main" id="{AA4C8084-5FFF-529D-BEF5-6CEA2D7CA00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24564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id="{C05EC924-95F4-BA71-F6DA-393D27E25865}"/>
                </a:ext>
              </a:extLst>
            </p:cNvPr>
            <p:cNvSpPr/>
            <p:nvPr/>
          </p:nvSpPr>
          <p:spPr>
            <a:xfrm>
              <a:off x="1973942" y="951918"/>
              <a:ext cx="550185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4" name="Rounded Rectangle 23">
              <a:extLst>
                <a:ext uri="{FF2B5EF4-FFF2-40B4-BE49-F238E27FC236}">
                  <a16:creationId xmlns:a16="http://schemas.microsoft.com/office/drawing/2014/main" id="{5F337D83-AC76-4299-0407-3212545B0885}"/>
                </a:ext>
              </a:extLst>
            </p:cNvPr>
            <p:cNvSpPr/>
            <p:nvPr/>
          </p:nvSpPr>
          <p:spPr>
            <a:xfrm>
              <a:off x="2525879" y="951918"/>
              <a:ext cx="37146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2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5" name="Rounded Rectangle 24">
              <a:extLst>
                <a:ext uri="{FF2B5EF4-FFF2-40B4-BE49-F238E27FC236}">
                  <a16:creationId xmlns:a16="http://schemas.microsoft.com/office/drawing/2014/main" id="{A3B2C9E7-7DCD-39EA-33A9-07C9B8668E48}"/>
                </a:ext>
              </a:extLst>
            </p:cNvPr>
            <p:cNvSpPr/>
            <p:nvPr/>
          </p:nvSpPr>
          <p:spPr>
            <a:xfrm>
              <a:off x="2899091" y="951918"/>
              <a:ext cx="469472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3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6" name="Rounded Rectangle 25">
              <a:extLst>
                <a:ext uri="{FF2B5EF4-FFF2-40B4-BE49-F238E27FC236}">
                  <a16:creationId xmlns:a16="http://schemas.microsoft.com/office/drawing/2014/main" id="{604F42ED-6885-342A-2C4C-61521886D1C7}"/>
                </a:ext>
              </a:extLst>
            </p:cNvPr>
            <p:cNvSpPr/>
            <p:nvPr/>
          </p:nvSpPr>
          <p:spPr>
            <a:xfrm>
              <a:off x="3370315" y="951918"/>
              <a:ext cx="277270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4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7" name="Rounded Rectangle 26">
              <a:extLst>
                <a:ext uri="{FF2B5EF4-FFF2-40B4-BE49-F238E27FC236}">
                  <a16:creationId xmlns:a16="http://schemas.microsoft.com/office/drawing/2014/main" id="{EF600876-FC2A-1CEA-52D7-2368D0B58CFF}"/>
                </a:ext>
              </a:extLst>
            </p:cNvPr>
            <p:cNvSpPr/>
            <p:nvPr/>
          </p:nvSpPr>
          <p:spPr>
            <a:xfrm>
              <a:off x="3649337" y="951918"/>
              <a:ext cx="40811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5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8" name="Rounded Rectangle 27">
              <a:extLst>
                <a:ext uri="{FF2B5EF4-FFF2-40B4-BE49-F238E27FC236}">
                  <a16:creationId xmlns:a16="http://schemas.microsoft.com/office/drawing/2014/main" id="{416FCDA8-33A2-BC59-FA9A-FDEE6B9033D6}"/>
                </a:ext>
              </a:extLst>
            </p:cNvPr>
            <p:cNvSpPr/>
            <p:nvPr/>
          </p:nvSpPr>
          <p:spPr>
            <a:xfrm>
              <a:off x="4059206" y="951918"/>
              <a:ext cx="424669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6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29" name="Rounded Rectangle 28">
              <a:extLst>
                <a:ext uri="{FF2B5EF4-FFF2-40B4-BE49-F238E27FC236}">
                  <a16:creationId xmlns:a16="http://schemas.microsoft.com/office/drawing/2014/main" id="{A9A73990-552C-F7DA-CAAA-93BD877B4D35}"/>
                </a:ext>
              </a:extLst>
            </p:cNvPr>
            <p:cNvSpPr/>
            <p:nvPr/>
          </p:nvSpPr>
          <p:spPr>
            <a:xfrm>
              <a:off x="4485627" y="951918"/>
              <a:ext cx="417361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7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0" name="Rounded Rectangle 29">
              <a:extLst>
                <a:ext uri="{FF2B5EF4-FFF2-40B4-BE49-F238E27FC236}">
                  <a16:creationId xmlns:a16="http://schemas.microsoft.com/office/drawing/2014/main" id="{D6FFB706-0C29-DBE1-7E0F-387C129B02B4}"/>
                </a:ext>
              </a:extLst>
            </p:cNvPr>
            <p:cNvSpPr/>
            <p:nvPr/>
          </p:nvSpPr>
          <p:spPr>
            <a:xfrm>
              <a:off x="4904740" y="951918"/>
              <a:ext cx="37684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8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2" name="Rounded Rectangle 31">
              <a:extLst>
                <a:ext uri="{FF2B5EF4-FFF2-40B4-BE49-F238E27FC236}">
                  <a16:creationId xmlns:a16="http://schemas.microsoft.com/office/drawing/2014/main" id="{83DED0A5-9A7F-5FCD-1383-EBAA08099FE8}"/>
                </a:ext>
              </a:extLst>
            </p:cNvPr>
            <p:cNvSpPr/>
            <p:nvPr/>
          </p:nvSpPr>
          <p:spPr>
            <a:xfrm>
              <a:off x="5283339" y="951918"/>
              <a:ext cx="408651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9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33" name="Rounded Rectangle 32">
              <a:extLst>
                <a:ext uri="{FF2B5EF4-FFF2-40B4-BE49-F238E27FC236}">
                  <a16:creationId xmlns:a16="http://schemas.microsoft.com/office/drawing/2014/main" id="{E483902D-77FE-FDC9-C90F-5C3F6E8B07CA}"/>
                </a:ext>
              </a:extLst>
            </p:cNvPr>
            <p:cNvSpPr/>
            <p:nvPr/>
          </p:nvSpPr>
          <p:spPr>
            <a:xfrm>
              <a:off x="7444946" y="951918"/>
              <a:ext cx="499359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14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4" name="Straight Arrow Connector 33">
              <a:extLst>
                <a:ext uri="{FF2B5EF4-FFF2-40B4-BE49-F238E27FC236}">
                  <a16:creationId xmlns:a16="http://schemas.microsoft.com/office/drawing/2014/main" id="{8ADE446B-4A70-14E3-5F0C-2664E1842F6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97219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ounded Rectangle 34">
              <a:extLst>
                <a:ext uri="{FF2B5EF4-FFF2-40B4-BE49-F238E27FC236}">
                  <a16:creationId xmlns:a16="http://schemas.microsoft.com/office/drawing/2014/main" id="{0A20FE51-E213-CE2D-47C5-9A98D1E6B25F}"/>
                </a:ext>
              </a:extLst>
            </p:cNvPr>
            <p:cNvSpPr/>
            <p:nvPr/>
          </p:nvSpPr>
          <p:spPr>
            <a:xfrm>
              <a:off x="7946051" y="951918"/>
              <a:ext cx="640571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15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36" name="Straight Arrow Connector 35">
              <a:extLst>
                <a:ext uri="{FF2B5EF4-FFF2-40B4-BE49-F238E27FC236}">
                  <a16:creationId xmlns:a16="http://schemas.microsoft.com/office/drawing/2014/main" id="{4C60647A-C792-A2EB-74D7-430264D231A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691990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Rounded Rectangle 36">
              <a:extLst>
                <a:ext uri="{FF2B5EF4-FFF2-40B4-BE49-F238E27FC236}">
                  <a16:creationId xmlns:a16="http://schemas.microsoft.com/office/drawing/2014/main" id="{BEA233C0-994B-CD1F-750C-11E914B0CCC3}"/>
                </a:ext>
              </a:extLst>
            </p:cNvPr>
            <p:cNvSpPr/>
            <p:nvPr/>
          </p:nvSpPr>
          <p:spPr>
            <a:xfrm>
              <a:off x="5693742" y="951918"/>
              <a:ext cx="371724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1" name="Rounded Rectangle 50">
              <a:extLst>
                <a:ext uri="{FF2B5EF4-FFF2-40B4-BE49-F238E27FC236}">
                  <a16:creationId xmlns:a16="http://schemas.microsoft.com/office/drawing/2014/main" id="{4DB3FC5D-85EF-0411-F6F5-CECFDC2A76A4}"/>
                </a:ext>
              </a:extLst>
            </p:cNvPr>
            <p:cNvSpPr/>
            <p:nvPr/>
          </p:nvSpPr>
          <p:spPr>
            <a:xfrm>
              <a:off x="6067218" y="951918"/>
              <a:ext cx="39225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11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2" name="Rounded Rectangle 51">
              <a:extLst>
                <a:ext uri="{FF2B5EF4-FFF2-40B4-BE49-F238E27FC236}">
                  <a16:creationId xmlns:a16="http://schemas.microsoft.com/office/drawing/2014/main" id="{4BD39C5D-85D0-0505-D71A-DEB02A5E8ABF}"/>
                </a:ext>
              </a:extLst>
            </p:cNvPr>
            <p:cNvSpPr/>
            <p:nvPr/>
          </p:nvSpPr>
          <p:spPr>
            <a:xfrm>
              <a:off x="6461227" y="951918"/>
              <a:ext cx="472897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12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sp>
          <p:nvSpPr>
            <p:cNvPr id="53" name="Rounded Rectangle 52">
              <a:extLst>
                <a:ext uri="{FF2B5EF4-FFF2-40B4-BE49-F238E27FC236}">
                  <a16:creationId xmlns:a16="http://schemas.microsoft.com/office/drawing/2014/main" id="{6B682F6C-6965-80A7-2741-A5ECB03AE176}"/>
                </a:ext>
              </a:extLst>
            </p:cNvPr>
            <p:cNvSpPr/>
            <p:nvPr/>
          </p:nvSpPr>
          <p:spPr>
            <a:xfrm>
              <a:off x="6935876" y="951918"/>
              <a:ext cx="507318" cy="307776"/>
            </a:xfrm>
            <a:prstGeom prst="roundRect">
              <a:avLst/>
            </a:prstGeom>
            <a:solidFill>
              <a:srgbClr val="E4F2DE"/>
            </a:solidFill>
            <a:ln w="31750" cap="flat" cmpd="sng" algn="ctr">
              <a:solidFill>
                <a:srgbClr val="10813B"/>
              </a:solidFill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13</a:t>
              </a:r>
              <a:endParaRPr lang="en-US" sz="1050" b="1" kern="0" dirty="0">
                <a:solidFill>
                  <a:prstClr val="black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44B23881-AC7B-B67E-1078-D1AD1DB25D4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24127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51FECFD4-01E9-B657-4429-E6AC48015497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897339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1AF95CA6-B686-CA05-34B3-56E9486B6B6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368563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005E31AD-2393-FC0C-59D7-5F473A68CC1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64758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>
              <a:extLst>
                <a:ext uri="{FF2B5EF4-FFF2-40B4-BE49-F238E27FC236}">
                  <a16:creationId xmlns:a16="http://schemas.microsoft.com/office/drawing/2014/main" id="{F950F72F-0310-7D4B-ADAB-D02EED8C5A10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5745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B851F7AB-EC33-FD78-29E7-1E8EFA1D5EB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8387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>
              <a:extLst>
                <a:ext uri="{FF2B5EF4-FFF2-40B4-BE49-F238E27FC236}">
                  <a16:creationId xmlns:a16="http://schemas.microsoft.com/office/drawing/2014/main" id="{9277B9C0-B025-D6CD-0329-F634A61E574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902988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Arrow Connector 60">
              <a:extLst>
                <a:ext uri="{FF2B5EF4-FFF2-40B4-BE49-F238E27FC236}">
                  <a16:creationId xmlns:a16="http://schemas.microsoft.com/office/drawing/2014/main" id="{AFF0B6C4-7FB2-F350-9948-68AA9C01A97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81587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0383C9F4-AF40-5226-0DB9-D75DC5F70B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65466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Arrow Connector 62">
              <a:extLst>
                <a:ext uri="{FF2B5EF4-FFF2-40B4-BE49-F238E27FC236}">
                  <a16:creationId xmlns:a16="http://schemas.microsoft.com/office/drawing/2014/main" id="{88CEEE40-C792-7E90-CFE7-08A1F1E8863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45947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FF6A6438-D345-BDB4-F74B-947F6D32834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93412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>
              <a:extLst>
                <a:ext uri="{FF2B5EF4-FFF2-40B4-BE49-F238E27FC236}">
                  <a16:creationId xmlns:a16="http://schemas.microsoft.com/office/drawing/2014/main" id="{023E5D99-BFD1-D713-11E7-37BBB31A27D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443194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Arrow Connector 65">
              <a:extLst>
                <a:ext uri="{FF2B5EF4-FFF2-40B4-BE49-F238E27FC236}">
                  <a16:creationId xmlns:a16="http://schemas.microsoft.com/office/drawing/2014/main" id="{024B5ABB-472B-BB68-08A8-53CDFD5242D9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944305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Arrow Connector 66">
              <a:extLst>
                <a:ext uri="{FF2B5EF4-FFF2-40B4-BE49-F238E27FC236}">
                  <a16:creationId xmlns:a16="http://schemas.microsoft.com/office/drawing/2014/main" id="{877B4B51-C88C-89FA-65B9-023EE888CC7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8586622" y="1256159"/>
              <a:ext cx="0" cy="314849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A6FB1245-730E-4E09-791A-A59AB8308CC3}"/>
                </a:ext>
              </a:extLst>
            </p:cNvPr>
            <p:cNvSpPr txBox="1"/>
            <p:nvPr/>
          </p:nvSpPr>
          <p:spPr>
            <a:xfrm>
              <a:off x="176084" y="954748"/>
              <a:ext cx="1032711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Bucket #</a:t>
              </a:r>
            </a:p>
          </p:txBody>
        </p: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ECD85334-E594-6B2E-E343-2EAA9244F98A}"/>
              </a:ext>
            </a:extLst>
          </p:cNvPr>
          <p:cNvGrpSpPr/>
          <p:nvPr/>
        </p:nvGrpSpPr>
        <p:grpSpPr>
          <a:xfrm>
            <a:off x="6199141" y="3031780"/>
            <a:ext cx="4119513" cy="925102"/>
            <a:chOff x="4675140" y="3031780"/>
            <a:chExt cx="4119513" cy="92510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AE2AEEA8-DDC6-44E3-394B-91BA843066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67645" y="3031780"/>
              <a:ext cx="3727008" cy="925102"/>
            </a:xfrm>
            <a:prstGeom prst="rect">
              <a:avLst/>
            </a:prstGeom>
          </p:spPr>
        </p:pic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id="{8CC05082-C84C-A40A-FE27-E809205575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675140" y="3093174"/>
              <a:ext cx="1030323" cy="9297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0CB3F438-DB5A-C041-75B3-F0B550C80637}"/>
                </a:ext>
              </a:extLst>
            </p:cNvPr>
            <p:cNvCxnSpPr>
              <a:cxnSpLocks/>
            </p:cNvCxnSpPr>
            <p:nvPr/>
          </p:nvCxnSpPr>
          <p:spPr>
            <a:xfrm>
              <a:off x="4675140" y="3731859"/>
              <a:ext cx="1030323" cy="99860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ysDot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59313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D40792-FBCE-871C-07C0-031EC7303E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1471568-6526-17B3-FADE-249CA7968F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 2: Hashing Quantized Signals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BA514116-2A39-45C8-7E6A-DF306EEBA914}"/>
              </a:ext>
            </a:extLst>
          </p:cNvPr>
          <p:cNvGrpSpPr/>
          <p:nvPr/>
        </p:nvGrpSpPr>
        <p:grpSpPr>
          <a:xfrm>
            <a:off x="2893902" y="907280"/>
            <a:ext cx="2593031" cy="2478489"/>
            <a:chOff x="614885" y="1019143"/>
            <a:chExt cx="2593031" cy="2478489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AA9C7494-8066-0798-509E-786500A8F727}"/>
                </a:ext>
              </a:extLst>
            </p:cNvPr>
            <p:cNvSpPr/>
            <p:nvPr/>
          </p:nvSpPr>
          <p:spPr>
            <a:xfrm>
              <a:off x="772711" y="1741257"/>
              <a:ext cx="2277379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Calibri" panose="020F0502020204030204" pitchFamily="34" charset="0"/>
                  <a:cs typeface="Calibri" panose="020F0502020204030204" pitchFamily="34" charset="0"/>
                </a:rPr>
                <a:t>Reference Signals</a:t>
              </a:r>
              <a:endParaRPr lang="en-CH" sz="2000" ker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ED11F22F-66F0-9482-34E6-858C43C2DD04}"/>
                </a:ext>
              </a:extLst>
            </p:cNvPr>
            <p:cNvSpPr/>
            <p:nvPr/>
          </p:nvSpPr>
          <p:spPr>
            <a:xfrm>
              <a:off x="614885" y="1019143"/>
              <a:ext cx="2593031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Reference Genome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(Converted to Signals)</a:t>
              </a: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5DE7DEA5-411A-00B8-9C37-F055770D09ED}"/>
                </a:ext>
              </a:extLst>
            </p:cNvPr>
            <p:cNvGrpSpPr/>
            <p:nvPr/>
          </p:nvGrpSpPr>
          <p:grpSpPr>
            <a:xfrm>
              <a:off x="1347974" y="2222373"/>
              <a:ext cx="1126852" cy="1275259"/>
              <a:chOff x="1350633" y="2222373"/>
              <a:chExt cx="1126852" cy="127525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CDA85B8-0FFF-ADB1-E8B8-74BFDE6BD2C7}"/>
                  </a:ext>
                </a:extLst>
              </p:cNvPr>
              <p:cNvGrpSpPr/>
              <p:nvPr/>
            </p:nvGrpSpPr>
            <p:grpSpPr>
              <a:xfrm>
                <a:off x="1350633" y="2222373"/>
                <a:ext cx="1126852" cy="624200"/>
                <a:chOff x="455449" y="4151474"/>
                <a:chExt cx="1126852" cy="624200"/>
              </a:xfrm>
            </p:grpSpPr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6E86E884-A659-A3C0-7C21-116AB3C05B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8875" y="4151474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84EDD845-0A7D-3555-69B6-6BD1EC40FCDC}"/>
                    </a:ext>
                  </a:extLst>
                </p:cNvPr>
                <p:cNvSpPr/>
                <p:nvPr/>
              </p:nvSpPr>
              <p:spPr>
                <a:xfrm>
                  <a:off x="455449" y="4467898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Quantize</a:t>
                  </a:r>
                  <a:endParaRPr lang="en-US" sz="2000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B2EC8213-1125-1F95-D898-35080DFCC98A}"/>
                  </a:ext>
                </a:extLst>
              </p:cNvPr>
              <p:cNvSpPr/>
              <p:nvPr/>
            </p:nvSpPr>
            <p:spPr>
              <a:xfrm>
                <a:off x="1481118" y="3184328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A7277345-84AD-513B-76C5-1128B8EA76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4059" y="2846573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DBFF265-1C88-DF7D-94AE-EDBD600330B5}"/>
              </a:ext>
            </a:extLst>
          </p:cNvPr>
          <p:cNvGrpSpPr/>
          <p:nvPr/>
        </p:nvGrpSpPr>
        <p:grpSpPr>
          <a:xfrm>
            <a:off x="6919380" y="907279"/>
            <a:ext cx="2277386" cy="2496322"/>
            <a:chOff x="5417786" y="1023081"/>
            <a:chExt cx="2277386" cy="249632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A2F23ABF-6C17-EACC-9B6D-4727D1BCBCBF}"/>
                </a:ext>
              </a:extLst>
            </p:cNvPr>
            <p:cNvSpPr txBox="1"/>
            <p:nvPr/>
          </p:nvSpPr>
          <p:spPr>
            <a:xfrm>
              <a:off x="5417786" y="1023081"/>
              <a:ext cx="227738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 Signals</a:t>
              </a:r>
            </a:p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(~5000 signals/sec)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0487A63F-5A79-C936-F836-75CBBEA20FA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803506" y="1714310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BEDE6E8F-0B20-C5FC-BD9B-061CF76B18A6}"/>
                </a:ext>
              </a:extLst>
            </p:cNvPr>
            <p:cNvGrpSpPr/>
            <p:nvPr/>
          </p:nvGrpSpPr>
          <p:grpSpPr>
            <a:xfrm>
              <a:off x="5993459" y="2262481"/>
              <a:ext cx="1126852" cy="1256922"/>
              <a:chOff x="1669328" y="2182972"/>
              <a:chExt cx="1126852" cy="125692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39CB4258-D888-1A5E-6A29-37A071FFDE5D}"/>
                  </a:ext>
                </a:extLst>
              </p:cNvPr>
              <p:cNvGrpSpPr/>
              <p:nvPr/>
            </p:nvGrpSpPr>
            <p:grpSpPr>
              <a:xfrm>
                <a:off x="1669328" y="2182972"/>
                <a:ext cx="1126852" cy="624200"/>
                <a:chOff x="469931" y="4173245"/>
                <a:chExt cx="1126852" cy="624200"/>
              </a:xfrm>
            </p:grpSpPr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385E5E1D-17F7-785D-11DB-2A7A67089D6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358" y="4173245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Rounded Rectangle 100">
                  <a:extLst>
                    <a:ext uri="{FF2B5EF4-FFF2-40B4-BE49-F238E27FC236}">
                      <a16:creationId xmlns:a16="http://schemas.microsoft.com/office/drawing/2014/main" id="{8C8AF40F-814F-2651-4A61-354C3E9EB80D}"/>
                    </a:ext>
                  </a:extLst>
                </p:cNvPr>
                <p:cNvSpPr/>
                <p:nvPr/>
              </p:nvSpPr>
              <p:spPr>
                <a:xfrm>
                  <a:off x="469931" y="4489669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Quantize</a:t>
                  </a:r>
                  <a:endParaRPr lang="en-US" sz="2000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22D9B9A9-7D4B-098A-E986-57A528FAA843}"/>
                  </a:ext>
                </a:extLst>
              </p:cNvPr>
              <p:cNvSpPr/>
              <p:nvPr/>
            </p:nvSpPr>
            <p:spPr>
              <a:xfrm>
                <a:off x="1794229" y="3133850"/>
                <a:ext cx="865883" cy="30604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C17BE86E-8350-0AFA-EF79-FC987AAF9B8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7875" y="2807172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5" name="Slide Number Placeholder 2">
            <a:extLst>
              <a:ext uri="{FF2B5EF4-FFF2-40B4-BE49-F238E27FC236}">
                <a16:creationId xmlns:a16="http://schemas.microsoft.com/office/drawing/2014/main" id="{E80006CA-7DC5-BE78-F3B2-E186C6BEB6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36</a:t>
            </a:fld>
            <a:endParaRPr lang="en-US" dirty="0"/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BE6C87E9-1E16-380D-CCBF-A3E50602C2CB}"/>
              </a:ext>
            </a:extLst>
          </p:cNvPr>
          <p:cNvSpPr/>
          <p:nvPr/>
        </p:nvSpPr>
        <p:spPr>
          <a:xfrm>
            <a:off x="3246281" y="2905859"/>
            <a:ext cx="5683708" cy="615553"/>
          </a:xfrm>
          <a:prstGeom prst="roundRect">
            <a:avLst/>
          </a:prstGeom>
          <a:noFill/>
          <a:ln w="50800" cap="flat" cmpd="sng" algn="ctr">
            <a:solidFill>
              <a:srgbClr val="C00600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200" b="1" kern="0" dirty="0">
              <a:latin typeface="Calibri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15075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012BFA-FE6F-31E7-9C0D-F03DFB5919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107870-DA0F-B905-0F86-0C90AD1027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37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AE8352-42A0-C396-2695-B050585176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RawHash Key Idea – Hash-based Matching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44169AE8-7167-A4F8-2204-AB09204173F0}"/>
              </a:ext>
            </a:extLst>
          </p:cNvPr>
          <p:cNvSpPr txBox="1"/>
          <p:nvPr/>
        </p:nvSpPr>
        <p:spPr>
          <a:xfrm>
            <a:off x="4384460" y="1115970"/>
            <a:ext cx="3091125" cy="3077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Sequencing</a:t>
            </a:r>
            <a:r>
              <a:rPr lang="en-US" sz="2000" b="1" dirty="0">
                <a:latin typeface="Calibri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r>
              <a:rPr lang="en-CH" sz="2000" b="1">
                <a:solidFill>
                  <a:srgbClr val="4473C4"/>
                </a:solidFill>
                <a:latin typeface="PT Mono" panose="02060509020205020204" pitchFamily="49" charset="77"/>
              </a:rPr>
              <a:t>G</a:t>
            </a:r>
            <a:r>
              <a:rPr lang="en-CH" sz="2000" b="1">
                <a:solidFill>
                  <a:srgbClr val="F49314"/>
                </a:solidFill>
                <a:latin typeface="PT Mono" panose="02060509020205020204" pitchFamily="49" charset="77"/>
              </a:rPr>
              <a:t>C</a:t>
            </a:r>
            <a:r>
              <a:rPr lang="en-CH" sz="2000" b="1">
                <a:solidFill>
                  <a:srgbClr val="7030A0"/>
                </a:solidFill>
                <a:latin typeface="PT Mono" panose="02060509020205020204" pitchFamily="49" charset="77"/>
              </a:rPr>
              <a:t>A</a:t>
            </a:r>
            <a:endParaRPr lang="en-US" sz="2000" b="1" dirty="0">
              <a:latin typeface="Calibri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4743C929-CEBC-9122-6A1E-9AA547D3034C}"/>
              </a:ext>
            </a:extLst>
          </p:cNvPr>
          <p:cNvSpPr/>
          <p:nvPr/>
        </p:nvSpPr>
        <p:spPr>
          <a:xfrm>
            <a:off x="3718160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-0.22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F16B0B2-C5EB-B2CC-A6E4-790B0CA4A5AB}"/>
              </a:ext>
            </a:extLst>
          </p:cNvPr>
          <p:cNvSpPr/>
          <p:nvPr/>
        </p:nvSpPr>
        <p:spPr>
          <a:xfrm>
            <a:off x="7092226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0.96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6" name="Rounded Rectangle 25">
            <a:extLst>
              <a:ext uri="{FF2B5EF4-FFF2-40B4-BE49-F238E27FC236}">
                <a16:creationId xmlns:a16="http://schemas.microsoft.com/office/drawing/2014/main" id="{91C62D47-BAA0-1B03-FD25-8FAAA5923645}"/>
              </a:ext>
            </a:extLst>
          </p:cNvPr>
          <p:cNvSpPr/>
          <p:nvPr/>
        </p:nvSpPr>
        <p:spPr>
          <a:xfrm>
            <a:off x="5405193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-0.75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4B6301BE-B9E1-2866-DBF9-AFCEC6681B12}"/>
              </a:ext>
            </a:extLst>
          </p:cNvPr>
          <p:cNvSpPr/>
          <p:nvPr/>
        </p:nvSpPr>
        <p:spPr>
          <a:xfrm>
            <a:off x="2031127" y="165516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-0.06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858836F7-6C55-6BDC-63E6-403E1139FE49}"/>
              </a:ext>
            </a:extLst>
          </p:cNvPr>
          <p:cNvSpPr/>
          <p:nvPr/>
        </p:nvSpPr>
        <p:spPr>
          <a:xfrm>
            <a:off x="8779260" y="1640124"/>
            <a:ext cx="1052463" cy="310896"/>
          </a:xfrm>
          <a:prstGeom prst="roundRect">
            <a:avLst/>
          </a:prstGeom>
          <a:noFill/>
          <a:ln w="12700" cap="flat" cmpd="sng" algn="ctr">
            <a:noFill/>
            <a:prstDash val="solid"/>
          </a:ln>
          <a:effectLst/>
        </p:spPr>
        <p:txBody>
          <a:bodyPr lIns="0" tIns="0" rIns="0" bIns="0" rtlCol="0" anchor="ctr">
            <a:noAutofit/>
          </a:bodyPr>
          <a:lstStyle/>
          <a:p>
            <a:pPr algn="ctr">
              <a:defRPr/>
            </a:pPr>
            <a:r>
              <a:rPr lang="en-US" sz="2000" kern="0" dirty="0">
                <a:latin typeface="PT Mono" panose="02060509020205020204" pitchFamily="49" charset="77"/>
              </a:rPr>
              <a:t>-0.49</a:t>
            </a:r>
            <a:endParaRPr lang="en-CH" sz="2000" kern="0" dirty="0">
              <a:latin typeface="PT Mono" panose="02060509020205020204" pitchFamily="49" charset="77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9AA540B-54B0-FE7B-E075-E28D98A49D27}"/>
              </a:ext>
            </a:extLst>
          </p:cNvPr>
          <p:cNvGrpSpPr/>
          <p:nvPr/>
        </p:nvGrpSpPr>
        <p:grpSpPr>
          <a:xfrm>
            <a:off x="5988823" y="2063811"/>
            <a:ext cx="2578065" cy="741568"/>
            <a:chOff x="4230714" y="2803887"/>
            <a:chExt cx="2578065" cy="741568"/>
          </a:xfrm>
        </p:grpSpPr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56225081-D599-3AB7-ABA3-07DA5CB49DDF}"/>
                </a:ext>
              </a:extLst>
            </p:cNvPr>
            <p:cNvGrpSpPr/>
            <p:nvPr/>
          </p:nvGrpSpPr>
          <p:grpSpPr>
            <a:xfrm>
              <a:off x="4230714" y="2803887"/>
              <a:ext cx="865883" cy="741568"/>
              <a:chOff x="4230714" y="2803887"/>
              <a:chExt cx="865883" cy="741568"/>
            </a:xfrm>
          </p:grpSpPr>
          <p:cxnSp>
            <p:nvCxnSpPr>
              <p:cNvPr id="48" name="Straight Arrow Connector 47">
                <a:extLst>
                  <a:ext uri="{FF2B5EF4-FFF2-40B4-BE49-F238E27FC236}">
                    <a16:creationId xmlns:a16="http://schemas.microsoft.com/office/drawing/2014/main" id="{9059FAA2-6DE3-8461-9C7A-BDA8520F879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663656" y="2803887"/>
                <a:ext cx="3820" cy="399536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2" name="Rounded Rectangle 51">
                <a:extLst>
                  <a:ext uri="{FF2B5EF4-FFF2-40B4-BE49-F238E27FC236}">
                    <a16:creationId xmlns:a16="http://schemas.microsoft.com/office/drawing/2014/main" id="{EC799960-60A2-6C22-9856-348EED794D94}"/>
                  </a:ext>
                </a:extLst>
              </p:cNvPr>
              <p:cNvSpPr/>
              <p:nvPr/>
            </p:nvSpPr>
            <p:spPr>
              <a:xfrm>
                <a:off x="4230714" y="3232151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E760D516-3C01-8EA5-3D81-DD5D669E9D06}"/>
                </a:ext>
              </a:extLst>
            </p:cNvPr>
            <p:cNvGrpSpPr/>
            <p:nvPr/>
          </p:nvGrpSpPr>
          <p:grpSpPr>
            <a:xfrm>
              <a:off x="5096597" y="3249404"/>
              <a:ext cx="1712182" cy="272015"/>
              <a:chOff x="5096597" y="3249404"/>
              <a:chExt cx="1712182" cy="272015"/>
            </a:xfrm>
          </p:grpSpPr>
          <p:cxnSp>
            <p:nvCxnSpPr>
              <p:cNvPr id="39" name="Straight Arrow Connector 38">
                <a:extLst>
                  <a:ext uri="{FF2B5EF4-FFF2-40B4-BE49-F238E27FC236}">
                    <a16:creationId xmlns:a16="http://schemas.microsoft.com/office/drawing/2014/main" id="{9B8AC4AC-A42F-A95C-3D46-9D055CE71BB1}"/>
                  </a:ext>
                </a:extLst>
              </p:cNvPr>
              <p:cNvCxnSpPr>
                <a:cxnSpLocks/>
                <a:stCxn id="52" idx="3"/>
              </p:cNvCxnSpPr>
              <p:nvPr/>
            </p:nvCxnSpPr>
            <p:spPr>
              <a:xfrm>
                <a:off x="5096597" y="3388803"/>
                <a:ext cx="638378" cy="0"/>
              </a:xfrm>
              <a:prstGeom prst="straightConnector1">
                <a:avLst/>
              </a:prstGeom>
              <a:ln w="38100">
                <a:solidFill>
                  <a:schemeClr val="tx1"/>
                </a:solidFill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433D8CF9-9ED4-36EA-5AA2-98F15C336D95}"/>
                  </a:ext>
                </a:extLst>
              </p:cNvPr>
              <p:cNvSpPr/>
              <p:nvPr/>
            </p:nvSpPr>
            <p:spPr>
              <a:xfrm>
                <a:off x="5756316" y="3249404"/>
                <a:ext cx="1052463" cy="272015"/>
              </a:xfrm>
              <a:prstGeom prst="rect">
                <a:avLst/>
              </a:prstGeom>
              <a:noFill/>
              <a:ln w="254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0x77db</a:t>
                </a: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152CAEB2-B638-6EAA-FE4E-6B15630FF2C6}"/>
              </a:ext>
            </a:extLst>
          </p:cNvPr>
          <p:cNvGrpSpPr/>
          <p:nvPr/>
        </p:nvGrpSpPr>
        <p:grpSpPr>
          <a:xfrm>
            <a:off x="6912192" y="3876822"/>
            <a:ext cx="2932379" cy="947551"/>
            <a:chOff x="5388191" y="3876821"/>
            <a:chExt cx="2932379" cy="947551"/>
          </a:xfrm>
        </p:grpSpPr>
        <p:sp>
          <p:nvSpPr>
            <p:cNvPr id="197" name="TextBox 196">
              <a:extLst>
                <a:ext uri="{FF2B5EF4-FFF2-40B4-BE49-F238E27FC236}">
                  <a16:creationId xmlns:a16="http://schemas.microsoft.com/office/drawing/2014/main" id="{24AC6B20-5B91-361F-119E-4C7F30A0265B}"/>
                </a:ext>
              </a:extLst>
            </p:cNvPr>
            <p:cNvSpPr txBox="1"/>
            <p:nvPr/>
          </p:nvSpPr>
          <p:spPr>
            <a:xfrm>
              <a:off x="5388191" y="4328486"/>
              <a:ext cx="2932379" cy="495886"/>
            </a:xfrm>
            <a:prstGeom prst="roundRect">
              <a:avLst>
                <a:gd name="adj" fmla="val 9377"/>
              </a:avLst>
            </a:prstGeom>
            <a:solidFill>
              <a:srgbClr val="E6F0FF"/>
            </a:solidFill>
            <a:ln w="28575">
              <a:solidFill>
                <a:srgbClr val="4473C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>
              <a:defPPr>
                <a:defRPr lang="en-US"/>
              </a:defPPr>
              <a:lvl1pPr algn="ctr">
                <a:defRPr sz="3600" b="1">
                  <a:solidFill>
                    <a:srgbClr val="FFFF00"/>
                  </a:solidFill>
                  <a:latin typeface="Corbel" panose="020B0503020204020204" pitchFamily="34" charset="0"/>
                </a:defRPr>
              </a:lvl1pPr>
              <a:lvl2pPr>
                <a:defRPr>
                  <a:solidFill>
                    <a:schemeClr val="lt1"/>
                  </a:solidFill>
                </a:defRPr>
              </a:lvl2pPr>
              <a:lvl3pPr>
                <a:defRPr>
                  <a:solidFill>
                    <a:schemeClr val="lt1"/>
                  </a:solidFill>
                </a:defRPr>
              </a:lvl3pPr>
              <a:lvl4pPr>
                <a:defRPr>
                  <a:solidFill>
                    <a:schemeClr val="lt1"/>
                  </a:solidFill>
                </a:defRPr>
              </a:lvl4pPr>
              <a:lvl5pPr>
                <a:defRPr>
                  <a:solidFill>
                    <a:schemeClr val="lt1"/>
                  </a:solidFill>
                </a:defRPr>
              </a:lvl5pPr>
              <a:lvl6pPr>
                <a:defRPr>
                  <a:solidFill>
                    <a:schemeClr val="lt1"/>
                  </a:solidFill>
                </a:defRPr>
              </a:lvl6pPr>
              <a:lvl7pPr>
                <a:defRPr>
                  <a:solidFill>
                    <a:schemeClr val="lt1"/>
                  </a:solidFill>
                </a:defRPr>
              </a:lvl7pPr>
              <a:lvl8pPr>
                <a:defRPr>
                  <a:solidFill>
                    <a:schemeClr val="lt1"/>
                  </a:solidFill>
                </a:defRPr>
              </a:lvl8pPr>
              <a:lvl9pPr>
                <a:defRPr>
                  <a:solidFill>
                    <a:schemeClr val="lt1"/>
                  </a:solidFill>
                </a:defRPr>
              </a:lvl9pPr>
            </a:lstStyle>
            <a:p>
              <a:r>
                <a:rPr lang="en-US" sz="2000" b="0" dirty="0">
                  <a:solidFill>
                    <a:schemeClr val="tx1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Fast and Accurate Match</a:t>
              </a:r>
            </a:p>
          </p:txBody>
        </p:sp>
        <p:cxnSp>
          <p:nvCxnSpPr>
            <p:cNvPr id="64" name="Straight Arrow Connector 63">
              <a:extLst>
                <a:ext uri="{FF2B5EF4-FFF2-40B4-BE49-F238E27FC236}">
                  <a16:creationId xmlns:a16="http://schemas.microsoft.com/office/drawing/2014/main" id="{2EA83D18-D533-5ECB-447B-136D76FCB4B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850235" y="3876821"/>
              <a:ext cx="0" cy="390379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Rounded Rectangle 30">
            <a:extLst>
              <a:ext uri="{FF2B5EF4-FFF2-40B4-BE49-F238E27FC236}">
                <a16:creationId xmlns:a16="http://schemas.microsoft.com/office/drawing/2014/main" id="{9C4B5728-0309-860D-8CFC-E18D45FF62CF}"/>
              </a:ext>
            </a:extLst>
          </p:cNvPr>
          <p:cNvSpPr/>
          <p:nvPr/>
        </p:nvSpPr>
        <p:spPr>
          <a:xfrm>
            <a:off x="2031128" y="1584203"/>
            <a:ext cx="7891989" cy="469771"/>
          </a:xfrm>
          <a:prstGeom prst="roundRect">
            <a:avLst>
              <a:gd name="adj" fmla="val 0"/>
            </a:avLst>
          </a:prstGeom>
          <a:noFill/>
          <a:ln w="25400" cap="flat" cmpd="sng" algn="ctr">
            <a:solidFill>
              <a:srgbClr val="E56D0B"/>
            </a:solidFill>
            <a:prstDash val="solid"/>
          </a:ln>
          <a:effectLst/>
        </p:spPr>
        <p:txBody>
          <a:bodyPr lIns="0" tIns="0" rIns="0" bIns="0" rtlCol="0" anchor="t">
            <a:noAutofit/>
          </a:bodyPr>
          <a:lstStyle/>
          <a:p>
            <a:pPr>
              <a:defRPr/>
            </a:pPr>
            <a:r>
              <a:rPr lang="en-US" sz="2400" b="1" kern="0" dirty="0">
                <a:solidFill>
                  <a:srgbClr val="4473C4"/>
                </a:solidFill>
                <a:latin typeface="PT Mono" panose="02060509020205020204" pitchFamily="49" charset="77"/>
              </a:rPr>
              <a:t>[    ,        ,         ,       ,         ]</a:t>
            </a:r>
            <a:endParaRPr lang="en-CH" sz="2400" b="1" kern="0" dirty="0">
              <a:solidFill>
                <a:srgbClr val="4473C4"/>
              </a:solidFill>
              <a:latin typeface="PT Mono" panose="02060509020205020204" pitchFamily="49" charset="77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E04FC8A7-F4E2-8CF8-6E4A-98C27AC6EFD5}"/>
              </a:ext>
            </a:extLst>
          </p:cNvPr>
          <p:cNvSpPr/>
          <p:nvPr/>
        </p:nvSpPr>
        <p:spPr>
          <a:xfrm>
            <a:off x="1269813" y="4965791"/>
            <a:ext cx="9652374" cy="1403620"/>
          </a:xfrm>
          <a:prstGeom prst="roundRect">
            <a:avLst/>
          </a:prstGeom>
          <a:solidFill>
            <a:srgbClr val="FFF3CD"/>
          </a:solidFill>
          <a:ln w="31750" cap="flat" cmpd="sng" algn="ctr">
            <a:solidFill>
              <a:srgbClr val="FFC30F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3200" b="1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Key Contribution: </a:t>
            </a:r>
            <a:r>
              <a:rPr lang="en-US" sz="3200" b="1" kern="0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The first </a:t>
            </a:r>
            <a:r>
              <a:rPr lang="en-US" sz="32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hash-based search</a:t>
            </a:r>
            <a:br>
              <a:rPr lang="en-US" sz="3200" kern="0" dirty="0">
                <a:solidFill>
                  <a:srgbClr val="4473C4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32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(and indexing) mechanism for raw signals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57FE6EE-CC06-4663-EE3F-E5A8550157DC}"/>
              </a:ext>
            </a:extLst>
          </p:cNvPr>
          <p:cNvSpPr/>
          <p:nvPr/>
        </p:nvSpPr>
        <p:spPr>
          <a:xfrm flipH="1">
            <a:off x="5395955" y="2063812"/>
            <a:ext cx="3485864" cy="114113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CH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06A354A-ED4C-9ED0-CF69-B7CE7C4B520A}"/>
              </a:ext>
            </a:extLst>
          </p:cNvPr>
          <p:cNvGrpSpPr/>
          <p:nvPr/>
        </p:nvGrpSpPr>
        <p:grpSpPr>
          <a:xfrm>
            <a:off x="2048140" y="1992245"/>
            <a:ext cx="7874983" cy="1238772"/>
            <a:chOff x="469932" y="3549561"/>
            <a:chExt cx="7874983" cy="1238772"/>
          </a:xfrm>
        </p:grpSpPr>
        <p:grpSp>
          <p:nvGrpSpPr>
            <p:cNvPr id="114" name="Group 113">
              <a:extLst>
                <a:ext uri="{FF2B5EF4-FFF2-40B4-BE49-F238E27FC236}">
                  <a16:creationId xmlns:a16="http://schemas.microsoft.com/office/drawing/2014/main" id="{BC29AFF1-B30E-9E77-9A07-30AE8E1443C6}"/>
                </a:ext>
              </a:extLst>
            </p:cNvPr>
            <p:cNvGrpSpPr/>
            <p:nvPr/>
          </p:nvGrpSpPr>
          <p:grpSpPr>
            <a:xfrm>
              <a:off x="469932" y="3549561"/>
              <a:ext cx="1126852" cy="624200"/>
              <a:chOff x="469931" y="4173245"/>
              <a:chExt cx="1126852" cy="624200"/>
            </a:xfrm>
          </p:grpSpPr>
          <p:cxnSp>
            <p:nvCxnSpPr>
              <p:cNvPr id="96" name="Straight Arrow Connector 95">
                <a:extLst>
                  <a:ext uri="{FF2B5EF4-FFF2-40B4-BE49-F238E27FC236}">
                    <a16:creationId xmlns:a16="http://schemas.microsoft.com/office/drawing/2014/main" id="{8A5020DA-9D3F-8146-CB4D-C13FC54D993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33358" y="4173245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97" name="Rounded Rectangle 96">
                <a:extLst>
                  <a:ext uri="{FF2B5EF4-FFF2-40B4-BE49-F238E27FC236}">
                    <a16:creationId xmlns:a16="http://schemas.microsoft.com/office/drawing/2014/main" id="{6B0ACEB7-E1AA-8DB6-A3CD-064806C4E572}"/>
                  </a:ext>
                </a:extLst>
              </p:cNvPr>
              <p:cNvSpPr/>
              <p:nvPr/>
            </p:nvSpPr>
            <p:spPr>
              <a:xfrm>
                <a:off x="469931" y="4489669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Quantize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15" name="Straight Arrow Connector 114">
              <a:extLst>
                <a:ext uri="{FF2B5EF4-FFF2-40B4-BE49-F238E27FC236}">
                  <a16:creationId xmlns:a16="http://schemas.microsoft.com/office/drawing/2014/main" id="{C8450422-DE85-3149-6FDF-E24FF60EE92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035085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Rounded Rectangle 116">
              <a:extLst>
                <a:ext uri="{FF2B5EF4-FFF2-40B4-BE49-F238E27FC236}">
                  <a16:creationId xmlns:a16="http://schemas.microsoft.com/office/drawing/2014/main" id="{24BD9CD5-A5B3-69CD-00EC-0159D9DEB0C6}"/>
                </a:ext>
              </a:extLst>
            </p:cNvPr>
            <p:cNvSpPr/>
            <p:nvPr/>
          </p:nvSpPr>
          <p:spPr>
            <a:xfrm>
              <a:off x="469932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ED7C31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0111</a:t>
              </a:r>
              <a:endParaRPr lang="en-US" sz="1050" b="1" kern="0" dirty="0">
                <a:solidFill>
                  <a:srgbClr val="ED7C31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1ABAB187-0AF6-E938-30E9-C14FC43F2B8D}"/>
                </a:ext>
              </a:extLst>
            </p:cNvPr>
            <p:cNvGrpSpPr/>
            <p:nvPr/>
          </p:nvGrpSpPr>
          <p:grpSpPr>
            <a:xfrm>
              <a:off x="2156965" y="3549561"/>
              <a:ext cx="1126852" cy="624200"/>
              <a:chOff x="2156965" y="4173245"/>
              <a:chExt cx="1126852" cy="624200"/>
            </a:xfrm>
          </p:grpSpPr>
          <p:cxnSp>
            <p:nvCxnSpPr>
              <p:cNvPr id="102" name="Straight Arrow Connector 101">
                <a:extLst>
                  <a:ext uri="{FF2B5EF4-FFF2-40B4-BE49-F238E27FC236}">
                    <a16:creationId xmlns:a16="http://schemas.microsoft.com/office/drawing/2014/main" id="{1C96503A-8417-563F-9C44-D1AA0BF17F5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720392" y="4173245"/>
                <a:ext cx="0" cy="313304"/>
              </a:xfrm>
              <a:prstGeom prst="straightConnector1">
                <a:avLst/>
              </a:prstGeom>
              <a:ln w="19050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3" name="Rounded Rectangle 102">
                <a:extLst>
                  <a:ext uri="{FF2B5EF4-FFF2-40B4-BE49-F238E27FC236}">
                    <a16:creationId xmlns:a16="http://schemas.microsoft.com/office/drawing/2014/main" id="{FFD993AA-1772-C47F-BF46-1BB503E034F2}"/>
                  </a:ext>
                </a:extLst>
              </p:cNvPr>
              <p:cNvSpPr/>
              <p:nvPr/>
            </p:nvSpPr>
            <p:spPr>
              <a:xfrm>
                <a:off x="2156965" y="4489669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Quantize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19" name="Straight Arrow Connector 118">
              <a:extLst>
                <a:ext uri="{FF2B5EF4-FFF2-40B4-BE49-F238E27FC236}">
                  <a16:creationId xmlns:a16="http://schemas.microsoft.com/office/drawing/2014/main" id="{583F9E44-C962-7F7F-6AE1-BAC10F30E5A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721686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ounded Rectangle 127">
              <a:extLst>
                <a:ext uri="{FF2B5EF4-FFF2-40B4-BE49-F238E27FC236}">
                  <a16:creationId xmlns:a16="http://schemas.microsoft.com/office/drawing/2014/main" id="{3596C220-5A3D-F034-3DDE-FE1AE7DA9014}"/>
                </a:ext>
              </a:extLst>
            </p:cNvPr>
            <p:cNvSpPr/>
            <p:nvPr/>
          </p:nvSpPr>
          <p:spPr>
            <a:xfrm>
              <a:off x="2156965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10813D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0111</a:t>
              </a:r>
              <a:endParaRPr lang="en-US" sz="1050" b="1" kern="0" dirty="0">
                <a:solidFill>
                  <a:srgbClr val="10813D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0FF7776F-3F99-C86D-A177-369C5ED6C4E7}"/>
                </a:ext>
              </a:extLst>
            </p:cNvPr>
            <p:cNvGrpSpPr/>
            <p:nvPr/>
          </p:nvGrpSpPr>
          <p:grpSpPr>
            <a:xfrm>
              <a:off x="3843998" y="3549561"/>
              <a:ext cx="1126852" cy="624200"/>
              <a:chOff x="3843999" y="4173245"/>
              <a:chExt cx="1126852" cy="624200"/>
            </a:xfrm>
          </p:grpSpPr>
          <p:cxnSp>
            <p:nvCxnSpPr>
              <p:cNvPr id="104" name="Straight Arrow Connector 103">
                <a:extLst>
                  <a:ext uri="{FF2B5EF4-FFF2-40B4-BE49-F238E27FC236}">
                    <a16:creationId xmlns:a16="http://schemas.microsoft.com/office/drawing/2014/main" id="{66F81DA8-270B-1BE3-32FF-1CA3E6B4261A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407426" y="4173245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5" name="Rounded Rectangle 104">
                <a:extLst>
                  <a:ext uri="{FF2B5EF4-FFF2-40B4-BE49-F238E27FC236}">
                    <a16:creationId xmlns:a16="http://schemas.microsoft.com/office/drawing/2014/main" id="{49851E28-699F-2963-CF1D-EE0CCF4715BF}"/>
                  </a:ext>
                </a:extLst>
              </p:cNvPr>
              <p:cNvSpPr/>
              <p:nvPr/>
            </p:nvSpPr>
            <p:spPr>
              <a:xfrm>
                <a:off x="3843999" y="4489669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Quantize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20" name="Straight Arrow Connector 119">
              <a:extLst>
                <a:ext uri="{FF2B5EF4-FFF2-40B4-BE49-F238E27FC236}">
                  <a16:creationId xmlns:a16="http://schemas.microsoft.com/office/drawing/2014/main" id="{12B7E07B-291A-60E8-89BF-0E117380B07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408287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>
              <a:extLst>
                <a:ext uri="{FF2B5EF4-FFF2-40B4-BE49-F238E27FC236}">
                  <a16:creationId xmlns:a16="http://schemas.microsoft.com/office/drawing/2014/main" id="{1317AFC7-DC11-F029-494A-4D2D04F89582}"/>
                </a:ext>
              </a:extLst>
            </p:cNvPr>
            <p:cNvSpPr/>
            <p:nvPr/>
          </p:nvSpPr>
          <p:spPr>
            <a:xfrm>
              <a:off x="3843998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5B9CD5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0110</a:t>
              </a:r>
              <a:endParaRPr lang="en-US" sz="1050" b="1" kern="0" dirty="0">
                <a:solidFill>
                  <a:srgbClr val="5B9CD5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64884213-5FCE-C31A-4CEF-0F27EE23C78F}"/>
                </a:ext>
              </a:extLst>
            </p:cNvPr>
            <p:cNvGrpSpPr/>
            <p:nvPr/>
          </p:nvGrpSpPr>
          <p:grpSpPr>
            <a:xfrm>
              <a:off x="5531031" y="3549561"/>
              <a:ext cx="1126852" cy="624200"/>
              <a:chOff x="5531031" y="4177070"/>
              <a:chExt cx="1126852" cy="624200"/>
            </a:xfrm>
          </p:grpSpPr>
          <p:cxnSp>
            <p:nvCxnSpPr>
              <p:cNvPr id="106" name="Straight Arrow Connector 105">
                <a:extLst>
                  <a:ext uri="{FF2B5EF4-FFF2-40B4-BE49-F238E27FC236}">
                    <a16:creationId xmlns:a16="http://schemas.microsoft.com/office/drawing/2014/main" id="{064BF845-39B7-9D31-0883-2332D9466117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6094458" y="4177070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id="{914DAC35-DB51-BC93-017B-1A5B1861F55B}"/>
                  </a:ext>
                </a:extLst>
              </p:cNvPr>
              <p:cNvSpPr/>
              <p:nvPr/>
            </p:nvSpPr>
            <p:spPr>
              <a:xfrm>
                <a:off x="5531031" y="4493494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Quantize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21" name="Straight Arrow Connector 120">
              <a:extLst>
                <a:ext uri="{FF2B5EF4-FFF2-40B4-BE49-F238E27FC236}">
                  <a16:creationId xmlns:a16="http://schemas.microsoft.com/office/drawing/2014/main" id="{6116A578-5F37-EC42-B0A8-43E1BB15D69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094888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0" name="Rounded Rectangle 129">
              <a:extLst>
                <a:ext uri="{FF2B5EF4-FFF2-40B4-BE49-F238E27FC236}">
                  <a16:creationId xmlns:a16="http://schemas.microsoft.com/office/drawing/2014/main" id="{FB196C0F-F214-0DAD-DC24-033A768B2574}"/>
                </a:ext>
              </a:extLst>
            </p:cNvPr>
            <p:cNvSpPr/>
            <p:nvPr/>
          </p:nvSpPr>
          <p:spPr>
            <a:xfrm>
              <a:off x="5531031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ED7C31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1011</a:t>
              </a:r>
              <a:endParaRPr lang="en-US" sz="1050" b="1" kern="0" dirty="0">
                <a:solidFill>
                  <a:srgbClr val="ED7C31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1C529777-D67A-970C-4E6E-A8B65579BD6D}"/>
                </a:ext>
              </a:extLst>
            </p:cNvPr>
            <p:cNvGrpSpPr/>
            <p:nvPr/>
          </p:nvGrpSpPr>
          <p:grpSpPr>
            <a:xfrm>
              <a:off x="7218063" y="3549561"/>
              <a:ext cx="1126852" cy="624200"/>
              <a:chOff x="7255260" y="4177070"/>
              <a:chExt cx="1126852" cy="624200"/>
            </a:xfrm>
          </p:grpSpPr>
          <p:cxnSp>
            <p:nvCxnSpPr>
              <p:cNvPr id="108" name="Straight Arrow Connector 107">
                <a:extLst>
                  <a:ext uri="{FF2B5EF4-FFF2-40B4-BE49-F238E27FC236}">
                    <a16:creationId xmlns:a16="http://schemas.microsoft.com/office/drawing/2014/main" id="{B67F7B08-3083-DBE5-40DF-6EEE17E7B31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7818687" y="4177070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09" name="Rounded Rectangle 108">
                <a:extLst>
                  <a:ext uri="{FF2B5EF4-FFF2-40B4-BE49-F238E27FC236}">
                    <a16:creationId xmlns:a16="http://schemas.microsoft.com/office/drawing/2014/main" id="{68FAD25D-4ADB-51D5-DC75-982FF80D7B36}"/>
                  </a:ext>
                </a:extLst>
              </p:cNvPr>
              <p:cNvSpPr/>
              <p:nvPr/>
            </p:nvSpPr>
            <p:spPr>
              <a:xfrm>
                <a:off x="7255260" y="4493494"/>
                <a:ext cx="1126852" cy="307776"/>
              </a:xfrm>
              <a:prstGeom prst="roundRect">
                <a:avLst/>
              </a:prstGeom>
              <a:solidFill>
                <a:srgbClr val="F2EEFD"/>
              </a:solidFill>
              <a:ln w="19050" cap="flat" cmpd="sng" algn="ctr">
                <a:solidFill>
                  <a:srgbClr val="7030A0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Quantize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</p:grpSp>
        <p:cxnSp>
          <p:nvCxnSpPr>
            <p:cNvPr id="122" name="Straight Arrow Connector 121">
              <a:extLst>
                <a:ext uri="{FF2B5EF4-FFF2-40B4-BE49-F238E27FC236}">
                  <a16:creationId xmlns:a16="http://schemas.microsoft.com/office/drawing/2014/main" id="{50F5FD34-6B2B-90C0-2441-7766546F2A5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781489" y="4165257"/>
              <a:ext cx="0" cy="31330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1" name="Rounded Rectangle 130">
              <a:extLst>
                <a:ext uri="{FF2B5EF4-FFF2-40B4-BE49-F238E27FC236}">
                  <a16:creationId xmlns:a16="http://schemas.microsoft.com/office/drawing/2014/main" id="{5E38DB31-61FA-39E2-3B39-062BA68E6F6F}"/>
                </a:ext>
              </a:extLst>
            </p:cNvPr>
            <p:cNvSpPr/>
            <p:nvPr/>
          </p:nvSpPr>
          <p:spPr>
            <a:xfrm>
              <a:off x="7218063" y="4480557"/>
              <a:ext cx="1126846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solidFill>
                    <a:prstClr val="black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0b</a:t>
              </a:r>
              <a:r>
                <a:rPr lang="en-US" sz="2000" kern="0" dirty="0">
                  <a:solidFill>
                    <a:srgbClr val="5B9CD5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0110</a:t>
              </a:r>
              <a:endParaRPr lang="en-US" sz="1050" b="1" kern="0" dirty="0">
                <a:solidFill>
                  <a:srgbClr val="5B9CD5"/>
                </a:solidFill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B137D150-9265-B75A-64BC-CFFA0BC6266F}"/>
              </a:ext>
            </a:extLst>
          </p:cNvPr>
          <p:cNvGrpSpPr/>
          <p:nvPr/>
        </p:nvGrpSpPr>
        <p:grpSpPr>
          <a:xfrm>
            <a:off x="2048133" y="3231017"/>
            <a:ext cx="7311560" cy="649774"/>
            <a:chOff x="469926" y="4788333"/>
            <a:chExt cx="7311560" cy="649774"/>
          </a:xfrm>
        </p:grpSpPr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B5358A75-8957-3259-D9CA-4F4B71CC0104}"/>
                </a:ext>
              </a:extLst>
            </p:cNvPr>
            <p:cNvGrpSpPr/>
            <p:nvPr/>
          </p:nvGrpSpPr>
          <p:grpSpPr>
            <a:xfrm>
              <a:off x="469926" y="5126361"/>
              <a:ext cx="4440861" cy="311746"/>
              <a:chOff x="469926" y="5126361"/>
              <a:chExt cx="4440861" cy="311746"/>
            </a:xfrm>
          </p:grpSpPr>
          <p:sp>
            <p:nvSpPr>
              <p:cNvPr id="132" name="Rounded Rectangle 131">
                <a:extLst>
                  <a:ext uri="{FF2B5EF4-FFF2-40B4-BE49-F238E27FC236}">
                    <a16:creationId xmlns:a16="http://schemas.microsoft.com/office/drawing/2014/main" id="{E90D6538-82F7-7156-5595-248DF3547F8F}"/>
                  </a:ext>
                </a:extLst>
              </p:cNvPr>
              <p:cNvSpPr/>
              <p:nvPr/>
            </p:nvSpPr>
            <p:spPr>
              <a:xfrm>
                <a:off x="469926" y="5130331"/>
                <a:ext cx="688124" cy="307776"/>
              </a:xfrm>
              <a:prstGeom prst="roundRect">
                <a:avLst/>
              </a:prstGeom>
              <a:solidFill>
                <a:srgbClr val="E4F3DE"/>
              </a:solidFill>
              <a:ln w="19050" cap="flat" cmpd="sng" algn="ctr">
                <a:solidFill>
                  <a:srgbClr val="10813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Pack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52" name="Straight Arrow Connector 151">
                <a:extLst>
                  <a:ext uri="{FF2B5EF4-FFF2-40B4-BE49-F238E27FC236}">
                    <a16:creationId xmlns:a16="http://schemas.microsoft.com/office/drawing/2014/main" id="{38ACDDEB-DF0B-5505-FBBB-886D441CD3CA}"/>
                  </a:ext>
                </a:extLst>
              </p:cNvPr>
              <p:cNvCxnSpPr>
                <a:cxnSpLocks/>
                <a:endCxn id="132" idx="3"/>
              </p:cNvCxnSpPr>
              <p:nvPr/>
            </p:nvCxnSpPr>
            <p:spPr>
              <a:xfrm flipH="1">
                <a:off x="1158050" y="5284219"/>
                <a:ext cx="338241" cy="0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Rounded Rectangle 154">
                <a:extLst>
                  <a:ext uri="{FF2B5EF4-FFF2-40B4-BE49-F238E27FC236}">
                    <a16:creationId xmlns:a16="http://schemas.microsoft.com/office/drawing/2014/main" id="{B81FAC7D-1EEF-91D9-7C81-BAEEE36593BC}"/>
                  </a:ext>
                </a:extLst>
              </p:cNvPr>
              <p:cNvSpPr/>
              <p:nvPr/>
            </p:nvSpPr>
            <p:spPr>
              <a:xfrm>
                <a:off x="1496291" y="5126361"/>
                <a:ext cx="3414496" cy="307776"/>
              </a:xfrm>
              <a:prstGeom prst="roundRect">
                <a:avLst/>
              </a:prstGeom>
              <a:noFill/>
              <a:ln w="31750" cap="flat" cmpd="sng" algn="ctr">
                <a:noFill/>
                <a:prstDash val="solid"/>
              </a:ln>
              <a:effectLst/>
            </p:spPr>
            <p:txBody>
              <a:bodyPr lIns="0" rIns="0" rtlCol="0" anchor="ctr">
                <a:noAutofit/>
              </a:bodyPr>
              <a:lstStyle/>
              <a:p>
                <a:pPr algn="ctr" defTabSz="1600847"/>
                <a:r>
                  <a:rPr lang="en-US" sz="2000" kern="0" dirty="0">
                    <a:solidFill>
                      <a:prstClr val="black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0b</a:t>
                </a:r>
                <a:r>
                  <a:rPr lang="en-US" sz="2000" kern="0" dirty="0">
                    <a:solidFill>
                      <a:srgbClr val="ED7C31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0111</a:t>
                </a:r>
                <a:r>
                  <a:rPr lang="en-US" sz="2000" kern="0" dirty="0">
                    <a:solidFill>
                      <a:srgbClr val="10813D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0111</a:t>
                </a:r>
                <a:r>
                  <a:rPr lang="en-US" sz="2000" kern="0" dirty="0">
                    <a:solidFill>
                      <a:srgbClr val="5B9CD5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0110</a:t>
                </a:r>
                <a:r>
                  <a:rPr lang="en-US" sz="2000" kern="0" dirty="0">
                    <a:solidFill>
                      <a:srgbClr val="ED7C31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1011</a:t>
                </a:r>
                <a:r>
                  <a:rPr lang="en-US" sz="2000" kern="0" dirty="0">
                    <a:solidFill>
                      <a:srgbClr val="5B9CD5"/>
                    </a:solidFill>
                    <a:latin typeface="PT Mono" panose="02060509020205020204" pitchFamily="49" charset="77"/>
                    <a:ea typeface="Tahoma" panose="020B0604030504040204" pitchFamily="34" charset="0"/>
                    <a:cs typeface="Tahoma" panose="020B0604030504040204" pitchFamily="34" charset="0"/>
                  </a:rPr>
                  <a:t>0110</a:t>
                </a:r>
                <a:endParaRPr lang="en-US" sz="1050" b="1" kern="0" dirty="0">
                  <a:solidFill>
                    <a:srgbClr val="ED7C31"/>
                  </a:solidFill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endParaRP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F13ECCB6-B0A2-5E02-21BC-988434738015}"/>
                </a:ext>
              </a:extLst>
            </p:cNvPr>
            <p:cNvGrpSpPr/>
            <p:nvPr/>
          </p:nvGrpSpPr>
          <p:grpSpPr>
            <a:xfrm>
              <a:off x="469926" y="4788333"/>
              <a:ext cx="7311560" cy="495887"/>
              <a:chOff x="469926" y="4788333"/>
              <a:chExt cx="7311560" cy="495887"/>
            </a:xfrm>
          </p:grpSpPr>
          <p:cxnSp>
            <p:nvCxnSpPr>
              <p:cNvPr id="167" name="Elbow Connector 166">
                <a:extLst>
                  <a:ext uri="{FF2B5EF4-FFF2-40B4-BE49-F238E27FC236}">
                    <a16:creationId xmlns:a16="http://schemas.microsoft.com/office/drawing/2014/main" id="{9549CA17-87FD-8D44-9251-323E72F6D108}"/>
                  </a:ext>
                </a:extLst>
              </p:cNvPr>
              <p:cNvCxnSpPr>
                <a:cxnSpLocks/>
                <a:stCxn id="128" idx="2"/>
                <a:endCxn id="132" idx="1"/>
              </p:cNvCxnSpPr>
              <p:nvPr/>
            </p:nvCxnSpPr>
            <p:spPr>
              <a:xfrm rot="5400000">
                <a:off x="1347214" y="3911045"/>
                <a:ext cx="495886" cy="2250462"/>
              </a:xfrm>
              <a:prstGeom prst="bentConnector4">
                <a:avLst>
                  <a:gd name="adj1" fmla="val 34484"/>
                  <a:gd name="adj2" fmla="val 110158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8" name="Elbow Connector 167">
                <a:extLst>
                  <a:ext uri="{FF2B5EF4-FFF2-40B4-BE49-F238E27FC236}">
                    <a16:creationId xmlns:a16="http://schemas.microsoft.com/office/drawing/2014/main" id="{4A78C3D0-75AE-F639-DB44-EC46542CB70C}"/>
                  </a:ext>
                </a:extLst>
              </p:cNvPr>
              <p:cNvCxnSpPr>
                <a:cxnSpLocks/>
                <a:stCxn id="117" idx="2"/>
                <a:endCxn id="132" idx="1"/>
              </p:cNvCxnSpPr>
              <p:nvPr/>
            </p:nvCxnSpPr>
            <p:spPr>
              <a:xfrm rot="5400000">
                <a:off x="503698" y="4754562"/>
                <a:ext cx="495886" cy="563429"/>
              </a:xfrm>
              <a:prstGeom prst="bentConnector4">
                <a:avLst>
                  <a:gd name="adj1" fmla="val 34484"/>
                  <a:gd name="adj2" fmla="val 140573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1" name="Elbow Connector 170">
                <a:extLst>
                  <a:ext uri="{FF2B5EF4-FFF2-40B4-BE49-F238E27FC236}">
                    <a16:creationId xmlns:a16="http://schemas.microsoft.com/office/drawing/2014/main" id="{61C1A7A4-A86F-714D-0EF4-A35FB70F9D9B}"/>
                  </a:ext>
                </a:extLst>
              </p:cNvPr>
              <p:cNvCxnSpPr>
                <a:cxnSpLocks/>
                <a:stCxn id="129" idx="2"/>
                <a:endCxn id="132" idx="1"/>
              </p:cNvCxnSpPr>
              <p:nvPr/>
            </p:nvCxnSpPr>
            <p:spPr>
              <a:xfrm rot="5400000">
                <a:off x="2190731" y="3067529"/>
                <a:ext cx="495886" cy="3937495"/>
              </a:xfrm>
              <a:prstGeom prst="bentConnector4">
                <a:avLst>
                  <a:gd name="adj1" fmla="val 34484"/>
                  <a:gd name="adj2" fmla="val 105806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4" name="Elbow Connector 173">
                <a:extLst>
                  <a:ext uri="{FF2B5EF4-FFF2-40B4-BE49-F238E27FC236}">
                    <a16:creationId xmlns:a16="http://schemas.microsoft.com/office/drawing/2014/main" id="{B0CABB79-0B61-62D0-512F-53AAA67EAEAF}"/>
                  </a:ext>
                </a:extLst>
              </p:cNvPr>
              <p:cNvCxnSpPr>
                <a:cxnSpLocks/>
                <a:stCxn id="130" idx="2"/>
                <a:endCxn id="132" idx="1"/>
              </p:cNvCxnSpPr>
              <p:nvPr/>
            </p:nvCxnSpPr>
            <p:spPr>
              <a:xfrm rot="5400000">
                <a:off x="3034247" y="2224012"/>
                <a:ext cx="495886" cy="5624528"/>
              </a:xfrm>
              <a:prstGeom prst="bentConnector4">
                <a:avLst>
                  <a:gd name="adj1" fmla="val 34484"/>
                  <a:gd name="adj2" fmla="val 104064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7" name="Elbow Connector 176">
                <a:extLst>
                  <a:ext uri="{FF2B5EF4-FFF2-40B4-BE49-F238E27FC236}">
                    <a16:creationId xmlns:a16="http://schemas.microsoft.com/office/drawing/2014/main" id="{5BED47A3-4E9B-0054-D062-9A35D87A7DC8}"/>
                  </a:ext>
                </a:extLst>
              </p:cNvPr>
              <p:cNvCxnSpPr>
                <a:cxnSpLocks/>
              </p:cNvCxnSpPr>
              <p:nvPr/>
            </p:nvCxnSpPr>
            <p:spPr>
              <a:xfrm rot="5400000">
                <a:off x="3877763" y="1380496"/>
                <a:ext cx="495886" cy="7311560"/>
              </a:xfrm>
              <a:prstGeom prst="bentConnector4">
                <a:avLst>
                  <a:gd name="adj1" fmla="val 34484"/>
                  <a:gd name="adj2" fmla="val 103127"/>
                </a:avLst>
              </a:prstGeom>
              <a:ln w="28575"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FC8EFAD-523C-A18C-C7C0-5A2FF3D563A8}"/>
              </a:ext>
            </a:extLst>
          </p:cNvPr>
          <p:cNvGrpSpPr/>
          <p:nvPr/>
        </p:nvGrpSpPr>
        <p:grpSpPr>
          <a:xfrm>
            <a:off x="6470779" y="3569045"/>
            <a:ext cx="2424096" cy="307776"/>
            <a:chOff x="4892572" y="5126361"/>
            <a:chExt cx="2424096" cy="307776"/>
          </a:xfrm>
        </p:grpSpPr>
        <p:cxnSp>
          <p:nvCxnSpPr>
            <p:cNvPr id="181" name="Straight Arrow Connector 180">
              <a:extLst>
                <a:ext uri="{FF2B5EF4-FFF2-40B4-BE49-F238E27FC236}">
                  <a16:creationId xmlns:a16="http://schemas.microsoft.com/office/drawing/2014/main" id="{C1F31BEA-2AE3-53F0-47CF-9BC43410CC56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892572" y="5280249"/>
              <a:ext cx="34537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2" name="Rounded Rectangle 181">
              <a:extLst>
                <a:ext uri="{FF2B5EF4-FFF2-40B4-BE49-F238E27FC236}">
                  <a16:creationId xmlns:a16="http://schemas.microsoft.com/office/drawing/2014/main" id="{D034D7E7-E894-E7E0-133E-92D3BAB17F56}"/>
                </a:ext>
              </a:extLst>
            </p:cNvPr>
            <p:cNvSpPr/>
            <p:nvPr/>
          </p:nvSpPr>
          <p:spPr>
            <a:xfrm>
              <a:off x="5256158" y="5126361"/>
              <a:ext cx="726652" cy="307776"/>
            </a:xfrm>
            <a:prstGeom prst="roundRect">
              <a:avLst/>
            </a:prstGeom>
            <a:solidFill>
              <a:srgbClr val="F2F2F2"/>
            </a:solidFill>
            <a:ln w="19050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 defTabSz="1600847"/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Hash</a:t>
              </a:r>
              <a:endParaRPr lang="en-US" sz="2000" kern="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193" name="Straight Arrow Connector 192">
              <a:extLst>
                <a:ext uri="{FF2B5EF4-FFF2-40B4-BE49-F238E27FC236}">
                  <a16:creationId xmlns:a16="http://schemas.microsoft.com/office/drawing/2014/main" id="{2BB51120-C05C-CB14-DD46-5DF434FAEBF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982810" y="5284535"/>
              <a:ext cx="345371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4" name="Rounded Rectangle 193">
              <a:extLst>
                <a:ext uri="{FF2B5EF4-FFF2-40B4-BE49-F238E27FC236}">
                  <a16:creationId xmlns:a16="http://schemas.microsoft.com/office/drawing/2014/main" id="{26A02CE0-112B-BFFC-C5B5-F61D7C45AFC5}"/>
                </a:ext>
              </a:extLst>
            </p:cNvPr>
            <p:cNvSpPr/>
            <p:nvPr/>
          </p:nvSpPr>
          <p:spPr>
            <a:xfrm>
              <a:off x="6275387" y="5126361"/>
              <a:ext cx="1041281" cy="307776"/>
            </a:xfrm>
            <a:prstGeom prst="roundRect">
              <a:avLst/>
            </a:prstGeom>
            <a:noFill/>
            <a:ln w="31750" cap="flat" cmpd="sng" algn="ctr">
              <a:noFill/>
              <a:prstDash val="solid"/>
            </a:ln>
            <a:effectLst/>
          </p:spPr>
          <p:txBody>
            <a:bodyPr lIns="0" rIns="0" rtlCol="0" anchor="ctr">
              <a:noAutofit/>
            </a:bodyPr>
            <a:lstStyle/>
            <a:p>
              <a:pPr algn="ctr" defTabSz="1600847"/>
              <a:r>
                <a:rPr lang="en-US" sz="2000" kern="0" dirty="0">
                  <a:latin typeface="PT Mono" panose="02060509020205020204" pitchFamily="49" charset="77"/>
                  <a:ea typeface="Tahoma" panose="020B0604030504040204" pitchFamily="34" charset="0"/>
                  <a:cs typeface="Tahoma" panose="020B0604030504040204" pitchFamily="34" charset="0"/>
                </a:rPr>
                <a:t>0x77db</a:t>
              </a:r>
              <a:endParaRPr lang="en-US" sz="1050" b="1" kern="0" dirty="0">
                <a:latin typeface="PT Mono" panose="02060509020205020204" pitchFamily="49" charset="77"/>
                <a:ea typeface="Tahoma" panose="020B0604030504040204" pitchFamily="34" charset="0"/>
                <a:cs typeface="Tahoma" panose="020B060403050404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6387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2" grpId="0" animBg="1"/>
      <p:bldP spid="5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4F790-EBAE-AD5F-613E-0494D1B17C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AED3CE8-96F6-F6CA-74D1-95036962EC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RawHash</a:t>
            </a:r>
            <a:r>
              <a:rPr lang="en-US" dirty="0"/>
              <a:t> Overview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C55FD18-E945-250C-F0FA-9B15C618D29B}"/>
              </a:ext>
            </a:extLst>
          </p:cNvPr>
          <p:cNvGrpSpPr/>
          <p:nvPr/>
        </p:nvGrpSpPr>
        <p:grpSpPr>
          <a:xfrm>
            <a:off x="2893902" y="907280"/>
            <a:ext cx="2593031" cy="2478489"/>
            <a:chOff x="614885" y="1019143"/>
            <a:chExt cx="2593031" cy="2478489"/>
          </a:xfrm>
        </p:grpSpPr>
        <p:sp>
          <p:nvSpPr>
            <p:cNvPr id="10" name="Rounded Rectangle 9">
              <a:extLst>
                <a:ext uri="{FF2B5EF4-FFF2-40B4-BE49-F238E27FC236}">
                  <a16:creationId xmlns:a16="http://schemas.microsoft.com/office/drawing/2014/main" id="{65DC7082-757A-F553-81E4-277BED4BA2CA}"/>
                </a:ext>
              </a:extLst>
            </p:cNvPr>
            <p:cNvSpPr/>
            <p:nvPr/>
          </p:nvSpPr>
          <p:spPr>
            <a:xfrm>
              <a:off x="772711" y="1741257"/>
              <a:ext cx="2277379" cy="469778"/>
            </a:xfrm>
            <a:prstGeom prst="roundRect">
              <a:avLst/>
            </a:prstGeom>
            <a:solidFill>
              <a:srgbClr val="FFE69A"/>
            </a:solidFill>
            <a:ln w="19050" cap="flat" cmpd="sng" algn="ctr">
              <a:solidFill>
                <a:srgbClr val="FFAE3C"/>
              </a:solidFill>
              <a:prstDash val="solid"/>
            </a:ln>
            <a:effectLst/>
          </p:spPr>
          <p:txBody>
            <a:bodyPr lIns="0" tIns="0" rIns="0" bIns="0" rtlCol="0" anchor="ctr">
              <a:noAutofit/>
            </a:bodyPr>
            <a:lstStyle/>
            <a:p>
              <a:pPr algn="ctr">
                <a:defRPr/>
              </a:pPr>
              <a:r>
                <a:rPr lang="en-US" sz="2000" kern="0" dirty="0">
                  <a:latin typeface="Calibri" panose="020F0502020204030204" pitchFamily="34" charset="0"/>
                  <a:cs typeface="Calibri" panose="020F0502020204030204" pitchFamily="34" charset="0"/>
                </a:rPr>
                <a:t>Reference Signals</a:t>
              </a:r>
              <a:endParaRPr lang="en-CH" sz="2000" kern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id="{2B0846BF-6147-88F9-DC01-EBC28234803B}"/>
                </a:ext>
              </a:extLst>
            </p:cNvPr>
            <p:cNvSpPr/>
            <p:nvPr/>
          </p:nvSpPr>
          <p:spPr>
            <a:xfrm>
              <a:off x="614885" y="1019143"/>
              <a:ext cx="2593031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Reference Genome</a:t>
              </a:r>
              <a:r>
                <a:rPr lang="en-US" sz="200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(Converted to Signals)</a:t>
              </a:r>
            </a:p>
          </p:txBody>
        </p:sp>
        <p:grpSp>
          <p:nvGrpSpPr>
            <p:cNvPr id="126" name="Group 125">
              <a:extLst>
                <a:ext uri="{FF2B5EF4-FFF2-40B4-BE49-F238E27FC236}">
                  <a16:creationId xmlns:a16="http://schemas.microsoft.com/office/drawing/2014/main" id="{B194F2CD-4EE9-6CB5-1261-1C13377C8360}"/>
                </a:ext>
              </a:extLst>
            </p:cNvPr>
            <p:cNvGrpSpPr/>
            <p:nvPr/>
          </p:nvGrpSpPr>
          <p:grpSpPr>
            <a:xfrm>
              <a:off x="1347974" y="2222373"/>
              <a:ext cx="1126852" cy="1275259"/>
              <a:chOff x="1350633" y="2222373"/>
              <a:chExt cx="1126852" cy="1275259"/>
            </a:xfrm>
          </p:grpSpPr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B129A1F4-BFF7-EA7E-AA60-23C5ED792139}"/>
                  </a:ext>
                </a:extLst>
              </p:cNvPr>
              <p:cNvGrpSpPr/>
              <p:nvPr/>
            </p:nvGrpSpPr>
            <p:grpSpPr>
              <a:xfrm>
                <a:off x="1350633" y="2222373"/>
                <a:ext cx="1126852" cy="624200"/>
                <a:chOff x="455449" y="4151474"/>
                <a:chExt cx="1126852" cy="624200"/>
              </a:xfrm>
            </p:grpSpPr>
            <p:cxnSp>
              <p:nvCxnSpPr>
                <p:cNvPr id="25" name="Straight Arrow Connector 24">
                  <a:extLst>
                    <a:ext uri="{FF2B5EF4-FFF2-40B4-BE49-F238E27FC236}">
                      <a16:creationId xmlns:a16="http://schemas.microsoft.com/office/drawing/2014/main" id="{1DB81A41-5251-3069-5FF5-8A6494C02AD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8875" y="4151474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6" name="Rounded Rectangle 25">
                  <a:extLst>
                    <a:ext uri="{FF2B5EF4-FFF2-40B4-BE49-F238E27FC236}">
                      <a16:creationId xmlns:a16="http://schemas.microsoft.com/office/drawing/2014/main" id="{CE8CBE62-A63C-9372-0BF0-7E9D9C19313C}"/>
                    </a:ext>
                  </a:extLst>
                </p:cNvPr>
                <p:cNvSpPr/>
                <p:nvPr/>
              </p:nvSpPr>
              <p:spPr>
                <a:xfrm>
                  <a:off x="455449" y="4467898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Quantize</a:t>
                  </a:r>
                  <a:endParaRPr lang="en-US" sz="2000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7" name="Rounded Rectangle 26">
                <a:extLst>
                  <a:ext uri="{FF2B5EF4-FFF2-40B4-BE49-F238E27FC236}">
                    <a16:creationId xmlns:a16="http://schemas.microsoft.com/office/drawing/2014/main" id="{438E43CF-2AD3-0916-D089-3F5EA2768E96}"/>
                  </a:ext>
                </a:extLst>
              </p:cNvPr>
              <p:cNvSpPr/>
              <p:nvPr/>
            </p:nvSpPr>
            <p:spPr>
              <a:xfrm>
                <a:off x="1481118" y="3184328"/>
                <a:ext cx="865883" cy="31330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B087AFB9-81C8-0841-26B0-AAE4108105C8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914059" y="2846573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7597086-87CA-8C3E-8D82-B2FD022670CC}"/>
              </a:ext>
            </a:extLst>
          </p:cNvPr>
          <p:cNvGrpSpPr/>
          <p:nvPr/>
        </p:nvGrpSpPr>
        <p:grpSpPr>
          <a:xfrm>
            <a:off x="4635286" y="2914356"/>
            <a:ext cx="1211004" cy="314761"/>
            <a:chOff x="1984342" y="3047819"/>
            <a:chExt cx="1211004" cy="314761"/>
          </a:xfrm>
        </p:grpSpPr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3F77A5DC-6C7F-0A4E-A911-688250DBE0D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84342" y="3362580"/>
              <a:ext cx="1211004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B1EA2A4-DF7D-4D3F-11A8-C21568AD7931}"/>
                </a:ext>
              </a:extLst>
            </p:cNvPr>
            <p:cNvSpPr/>
            <p:nvPr/>
          </p:nvSpPr>
          <p:spPr>
            <a:xfrm>
              <a:off x="2235295" y="3047819"/>
              <a:ext cx="70909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Store</a:t>
              </a:r>
            </a:p>
          </p:txBody>
        </p:sp>
      </p:grpSp>
      <p:pic>
        <p:nvPicPr>
          <p:cNvPr id="50" name="Graphic 49" descr="Database with solid fill">
            <a:extLst>
              <a:ext uri="{FF2B5EF4-FFF2-40B4-BE49-F238E27FC236}">
                <a16:creationId xmlns:a16="http://schemas.microsoft.com/office/drawing/2014/main" id="{A83C8AE7-4A30-8C74-3A44-A5BC3089A6D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67045" y="2772087"/>
            <a:ext cx="914400" cy="914400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C75288B6-1419-6FA5-4E06-CF2E4D6D248C}"/>
              </a:ext>
            </a:extLst>
          </p:cNvPr>
          <p:cNvSpPr/>
          <p:nvPr/>
        </p:nvSpPr>
        <p:spPr>
          <a:xfrm>
            <a:off x="5464305" y="2249745"/>
            <a:ext cx="1319880" cy="6155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Hash Table</a:t>
            </a:r>
          </a:p>
          <a:p>
            <a:pPr algn="ctr">
              <a:defRPr/>
            </a:pPr>
            <a:r>
              <a: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(Index)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02C5B5D-28DF-4667-56B2-0CB543BA428C}"/>
              </a:ext>
            </a:extLst>
          </p:cNvPr>
          <p:cNvGrpSpPr/>
          <p:nvPr/>
        </p:nvGrpSpPr>
        <p:grpSpPr>
          <a:xfrm>
            <a:off x="6402280" y="2914355"/>
            <a:ext cx="1207008" cy="318562"/>
            <a:chOff x="3775192" y="3047819"/>
            <a:chExt cx="1207008" cy="318562"/>
          </a:xfrm>
        </p:grpSpPr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E53A2E4F-DD84-59B0-D277-11D2B2C9EEA0}"/>
                </a:ext>
              </a:extLst>
            </p:cNvPr>
            <p:cNvCxnSpPr>
              <a:cxnSpLocks/>
            </p:cNvCxnSpPr>
            <p:nvPr/>
          </p:nvCxnSpPr>
          <p:spPr>
            <a:xfrm>
              <a:off x="3775192" y="3362751"/>
              <a:ext cx="1207008" cy="363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id="{5A7F8905-019D-EE06-5026-7E05B417DF6E}"/>
                </a:ext>
              </a:extLst>
            </p:cNvPr>
            <p:cNvSpPr/>
            <p:nvPr/>
          </p:nvSpPr>
          <p:spPr>
            <a:xfrm>
              <a:off x="3975649" y="3047819"/>
              <a:ext cx="80609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Query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3B362CEA-86D3-06FD-DE00-A7F04803C143}"/>
              </a:ext>
            </a:extLst>
          </p:cNvPr>
          <p:cNvGrpSpPr/>
          <p:nvPr/>
        </p:nvGrpSpPr>
        <p:grpSpPr>
          <a:xfrm>
            <a:off x="5396847" y="3586120"/>
            <a:ext cx="1448127" cy="1196590"/>
            <a:chOff x="2757830" y="3719584"/>
            <a:chExt cx="1448127" cy="1196590"/>
          </a:xfrm>
        </p:grpSpPr>
        <p:cxnSp>
          <p:nvCxnSpPr>
            <p:cNvPr id="73" name="Straight Arrow Connector 72">
              <a:extLst>
                <a:ext uri="{FF2B5EF4-FFF2-40B4-BE49-F238E27FC236}">
                  <a16:creationId xmlns:a16="http://schemas.microsoft.com/office/drawing/2014/main" id="{25BDB4EF-8E68-950A-B369-FE9EF9D95726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485229" y="3719584"/>
              <a:ext cx="0" cy="507493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156E9052-0668-EB4C-81BF-398697712500}"/>
                </a:ext>
              </a:extLst>
            </p:cNvPr>
            <p:cNvSpPr txBox="1"/>
            <p:nvPr/>
          </p:nvSpPr>
          <p:spPr>
            <a:xfrm>
              <a:off x="2757830" y="4227918"/>
              <a:ext cx="1448127" cy="688256"/>
            </a:xfrm>
            <a:prstGeom prst="rect">
              <a:avLst/>
            </a:prstGeom>
            <a:noFill/>
            <a:ln w="15875">
              <a:noFill/>
            </a:ln>
          </p:spPr>
          <p:txBody>
            <a:bodyPr wrap="square" lIns="36000" tIns="36000" rIns="36000" bIns="36000" rtlCol="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Matching Regions</a:t>
              </a:r>
              <a:endParaRPr lang="en-CH" sz="2000" dirty="0">
                <a:solidFill>
                  <a:prstClr val="black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5F48461C-A071-D865-8BE8-B06BF0235CD2}"/>
              </a:ext>
            </a:extLst>
          </p:cNvPr>
          <p:cNvGrpSpPr/>
          <p:nvPr/>
        </p:nvGrpSpPr>
        <p:grpSpPr>
          <a:xfrm>
            <a:off x="5427690" y="4782711"/>
            <a:ext cx="3363300" cy="1126789"/>
            <a:chOff x="4605819" y="3760836"/>
            <a:chExt cx="3363300" cy="1126789"/>
          </a:xfrm>
        </p:grpSpPr>
        <p:cxnSp>
          <p:nvCxnSpPr>
            <p:cNvPr id="77" name="Straight Arrow Connector 76">
              <a:extLst>
                <a:ext uri="{FF2B5EF4-FFF2-40B4-BE49-F238E27FC236}">
                  <a16:creationId xmlns:a16="http://schemas.microsoft.com/office/drawing/2014/main" id="{5626A51C-320D-A65D-FCE9-308FCB0BFF6E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5299038" y="3760836"/>
              <a:ext cx="1" cy="483644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0" name="Rounded Rectangle 79">
              <a:extLst>
                <a:ext uri="{FF2B5EF4-FFF2-40B4-BE49-F238E27FC236}">
                  <a16:creationId xmlns:a16="http://schemas.microsoft.com/office/drawing/2014/main" id="{3B6AD39F-A8BC-4EC2-CAF6-FEDD26B97A9A}"/>
                </a:ext>
              </a:extLst>
            </p:cNvPr>
            <p:cNvSpPr/>
            <p:nvPr/>
          </p:nvSpPr>
          <p:spPr>
            <a:xfrm>
              <a:off x="4605819" y="4244480"/>
              <a:ext cx="1386438" cy="643145"/>
            </a:xfrm>
            <a:prstGeom prst="roundRect">
              <a:avLst/>
            </a:prstGeom>
            <a:solidFill>
              <a:srgbClr val="FEEADB"/>
            </a:solidFill>
            <a:ln w="19050" cap="flat" cmpd="sng" algn="ctr">
              <a:solidFill>
                <a:srgbClr val="E46C0B"/>
              </a:solidFill>
              <a:prstDash val="solid"/>
            </a:ln>
            <a:effectLst/>
          </p:spPr>
          <p:txBody>
            <a:bodyPr lIns="0" tIns="0" rIns="0" bIns="0" rtlCol="0" anchor="ctr"/>
            <a:lstStyle/>
            <a:p>
              <a:pPr algn="ctr" defTabSz="1600847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Chaining &amp; Mapping</a:t>
              </a:r>
              <a:endParaRPr lang="en-US" sz="2000" kern="0" dirty="0">
                <a:solidFill>
                  <a:prstClr val="black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AE220932-7B8F-75A7-A7C0-C46C3884378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09795" y="4566052"/>
              <a:ext cx="503478" cy="0"/>
            </a:xfrm>
            <a:prstGeom prst="straightConnector1">
              <a:avLst/>
            </a:prstGeom>
            <a:ln w="28575">
              <a:solidFill>
                <a:schemeClr val="tx1"/>
              </a:solidFill>
              <a:prstDash val="solid"/>
              <a:headEnd type="triangl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8B10ACA7-9D79-D457-2634-681227127BD5}"/>
                </a:ext>
              </a:extLst>
            </p:cNvPr>
            <p:cNvSpPr txBox="1"/>
            <p:nvPr/>
          </p:nvSpPr>
          <p:spPr>
            <a:xfrm>
              <a:off x="6520992" y="4258276"/>
              <a:ext cx="1448127" cy="615553"/>
            </a:xfrm>
            <a:prstGeom prst="rect">
              <a:avLst/>
            </a:prstGeom>
            <a:solidFill>
              <a:srgbClr val="FFEADB"/>
            </a:solidFill>
            <a:ln w="15875">
              <a:solidFill>
                <a:srgbClr val="E56D0B"/>
              </a:solidFill>
              <a:prstDash val="solid"/>
            </a:ln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Continue Mapping?</a:t>
              </a:r>
              <a:endParaRPr lang="en-CH" sz="2000" dirty="0">
                <a:solidFill>
                  <a:prstClr val="black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29DBFAB-9A50-CF65-99F4-D9EBA994F7C9}"/>
              </a:ext>
            </a:extLst>
          </p:cNvPr>
          <p:cNvGrpSpPr/>
          <p:nvPr/>
        </p:nvGrpSpPr>
        <p:grpSpPr>
          <a:xfrm>
            <a:off x="6919380" y="907279"/>
            <a:ext cx="2277386" cy="2496322"/>
            <a:chOff x="5417786" y="1023081"/>
            <a:chExt cx="2277386" cy="249632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872638B7-33BE-5708-2003-043222D2AB4A}"/>
                </a:ext>
              </a:extLst>
            </p:cNvPr>
            <p:cNvSpPr txBox="1"/>
            <p:nvPr/>
          </p:nvSpPr>
          <p:spPr>
            <a:xfrm>
              <a:off x="5417786" y="1023081"/>
              <a:ext cx="2277386" cy="615553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algn="ctr" defTabSz="1600847"/>
              <a:r>
                <a:rPr lang="en-US" sz="2000" b="1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Raw Signals</a:t>
              </a:r>
            </a:p>
            <a:p>
              <a:pPr algn="ctr" defTabSz="1600847"/>
              <a:r>
                <a: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(~5000 signals/sec)</a:t>
              </a:r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2606E9A-BBFD-E27C-9E4B-3C29959CA48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8702"/>
            <a:stretch/>
          </p:blipFill>
          <p:spPr>
            <a:xfrm>
              <a:off x="5803506" y="1714310"/>
              <a:ext cx="1505945" cy="521350"/>
            </a:xfrm>
            <a:prstGeom prst="rect">
              <a:avLst/>
            </a:prstGeom>
            <a:ln w="31750">
              <a:solidFill>
                <a:schemeClr val="tx1"/>
              </a:solidFill>
            </a:ln>
          </p:spPr>
        </p:pic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E56CBDA4-E681-E719-EE38-F936BE34E6A5}"/>
                </a:ext>
              </a:extLst>
            </p:cNvPr>
            <p:cNvGrpSpPr/>
            <p:nvPr/>
          </p:nvGrpSpPr>
          <p:grpSpPr>
            <a:xfrm>
              <a:off x="5993459" y="2262481"/>
              <a:ext cx="1126852" cy="1256922"/>
              <a:chOff x="1669328" y="2182972"/>
              <a:chExt cx="1126852" cy="1256922"/>
            </a:xfrm>
          </p:grpSpPr>
          <p:grpSp>
            <p:nvGrpSpPr>
              <p:cNvPr id="97" name="Group 96">
                <a:extLst>
                  <a:ext uri="{FF2B5EF4-FFF2-40B4-BE49-F238E27FC236}">
                    <a16:creationId xmlns:a16="http://schemas.microsoft.com/office/drawing/2014/main" id="{50931D67-54C7-FCE6-E4FE-CA07A92EF3F4}"/>
                  </a:ext>
                </a:extLst>
              </p:cNvPr>
              <p:cNvGrpSpPr/>
              <p:nvPr/>
            </p:nvGrpSpPr>
            <p:grpSpPr>
              <a:xfrm>
                <a:off x="1669328" y="2182972"/>
                <a:ext cx="1126852" cy="624200"/>
                <a:chOff x="469931" y="4173245"/>
                <a:chExt cx="1126852" cy="624200"/>
              </a:xfrm>
            </p:grpSpPr>
            <p:cxnSp>
              <p:nvCxnSpPr>
                <p:cNvPr id="100" name="Straight Arrow Connector 99">
                  <a:extLst>
                    <a:ext uri="{FF2B5EF4-FFF2-40B4-BE49-F238E27FC236}">
                      <a16:creationId xmlns:a16="http://schemas.microsoft.com/office/drawing/2014/main" id="{66262AC8-8A6F-D571-2CF4-3E7AD75E23C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33358" y="4173245"/>
                  <a:ext cx="0" cy="313304"/>
                </a:xfrm>
                <a:prstGeom prst="straightConnector1">
                  <a:avLst/>
                </a:prstGeom>
                <a:ln w="28575">
                  <a:solidFill>
                    <a:schemeClr val="tx1"/>
                  </a:solidFill>
                  <a:prstDash val="solid"/>
                  <a:headEnd type="triangle"/>
                  <a:tailEnd type="none" w="med" len="me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1" name="Rounded Rectangle 100">
                  <a:extLst>
                    <a:ext uri="{FF2B5EF4-FFF2-40B4-BE49-F238E27FC236}">
                      <a16:creationId xmlns:a16="http://schemas.microsoft.com/office/drawing/2014/main" id="{612ECE2F-1700-AB81-EE5C-AEB6E2F69DE4}"/>
                    </a:ext>
                  </a:extLst>
                </p:cNvPr>
                <p:cNvSpPr/>
                <p:nvPr/>
              </p:nvSpPr>
              <p:spPr>
                <a:xfrm>
                  <a:off x="469931" y="4489669"/>
                  <a:ext cx="1126852" cy="307776"/>
                </a:xfrm>
                <a:prstGeom prst="roundRect">
                  <a:avLst/>
                </a:prstGeom>
                <a:solidFill>
                  <a:srgbClr val="FFEADB"/>
                </a:solidFill>
                <a:ln w="19050" cap="flat" cmpd="sng" algn="ctr">
                  <a:solidFill>
                    <a:srgbClr val="E56D0B"/>
                  </a:solidFill>
                  <a:prstDash val="solid"/>
                </a:ln>
                <a:effectLst/>
              </p:spPr>
              <p:txBody>
                <a:bodyPr lIns="0" tIns="0" rIns="0" bIns="0" rtlCol="0" anchor="ctr">
                  <a:noAutofit/>
                </a:bodyPr>
                <a:lstStyle/>
                <a:p>
                  <a:pPr algn="ctr" defTabSz="1600847"/>
                  <a:r>
                    <a:rPr lang="en-US" sz="200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Quantize</a:t>
                  </a:r>
                  <a:endParaRPr lang="en-US" sz="2000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98" name="Rounded Rectangle 97">
                <a:extLst>
                  <a:ext uri="{FF2B5EF4-FFF2-40B4-BE49-F238E27FC236}">
                    <a16:creationId xmlns:a16="http://schemas.microsoft.com/office/drawing/2014/main" id="{7438F623-0BB4-7E2F-E0CF-590835990163}"/>
                  </a:ext>
                </a:extLst>
              </p:cNvPr>
              <p:cNvSpPr/>
              <p:nvPr/>
            </p:nvSpPr>
            <p:spPr>
              <a:xfrm>
                <a:off x="1794229" y="3133850"/>
                <a:ext cx="865883" cy="306044"/>
              </a:xfrm>
              <a:prstGeom prst="roundRect">
                <a:avLst/>
              </a:prstGeom>
              <a:solidFill>
                <a:srgbClr val="FFEADB"/>
              </a:solidFill>
              <a:ln w="19050" cap="flat" cmpd="sng" algn="ctr">
                <a:solidFill>
                  <a:srgbClr val="E56D0B"/>
                </a:solidFill>
                <a:prstDash val="solid"/>
              </a:ln>
              <a:effectLst/>
            </p:spPr>
            <p:txBody>
              <a:bodyPr lIns="0" tIns="0" rIns="0" bIns="0" rtlCol="0" anchor="ctr">
                <a:noAutofit/>
              </a:bodyPr>
              <a:lstStyle/>
              <a:p>
                <a:pPr algn="ctr" defTabSz="1600847"/>
                <a:r>
                  <a:rPr lang="en-US" sz="200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rPr>
                  <a:t>Hash</a:t>
                </a:r>
                <a:endParaRPr lang="en-US" sz="2000" kern="0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9" name="Straight Arrow Connector 98">
                <a:extLst>
                  <a:ext uri="{FF2B5EF4-FFF2-40B4-BE49-F238E27FC236}">
                    <a16:creationId xmlns:a16="http://schemas.microsoft.com/office/drawing/2014/main" id="{66A55E85-D099-144D-09AE-44385BE8E634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2237875" y="2807172"/>
                <a:ext cx="0" cy="313304"/>
              </a:xfrm>
              <a:prstGeom prst="straightConnector1">
                <a:avLst/>
              </a:prstGeom>
              <a:ln w="28575">
                <a:solidFill>
                  <a:schemeClr val="tx1"/>
                </a:solidFill>
                <a:prstDash val="solid"/>
                <a:headEnd type="triangl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B7633DF-6F68-8E30-EEDD-D8143D8613D7}"/>
              </a:ext>
            </a:extLst>
          </p:cNvPr>
          <p:cNvGrpSpPr/>
          <p:nvPr/>
        </p:nvGrpSpPr>
        <p:grpSpPr>
          <a:xfrm>
            <a:off x="8801381" y="1818069"/>
            <a:ext cx="566594" cy="3769859"/>
            <a:chOff x="7266990" y="1818068"/>
            <a:chExt cx="566594" cy="3769859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3318020F-AED9-9D7D-3115-96FC7A033764}"/>
                </a:ext>
              </a:extLst>
            </p:cNvPr>
            <p:cNvSpPr txBox="1"/>
            <p:nvPr/>
          </p:nvSpPr>
          <p:spPr>
            <a:xfrm rot="5400000">
              <a:off x="6040580" y="3532599"/>
              <a:ext cx="3278232" cy="30777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Yes: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 Analyze the next chunk</a:t>
              </a:r>
            </a:p>
          </p:txBody>
        </p:sp>
        <p:cxnSp>
          <p:nvCxnSpPr>
            <p:cNvPr id="32" name="Elbow Connector 31">
              <a:extLst>
                <a:ext uri="{FF2B5EF4-FFF2-40B4-BE49-F238E27FC236}">
                  <a16:creationId xmlns:a16="http://schemas.microsoft.com/office/drawing/2014/main" id="{847F3332-9378-3994-C90E-303B8F3DC3E3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7266990" y="1818068"/>
              <a:ext cx="20055" cy="3769859"/>
            </a:xfrm>
            <a:prstGeom prst="bentConnector3">
              <a:avLst>
                <a:gd name="adj1" fmla="val 1239865"/>
              </a:avLst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C587FDD-A863-1624-B582-DE9F80E05246}"/>
              </a:ext>
            </a:extLst>
          </p:cNvPr>
          <p:cNvGrpSpPr/>
          <p:nvPr/>
        </p:nvGrpSpPr>
        <p:grpSpPr>
          <a:xfrm>
            <a:off x="8066927" y="5768109"/>
            <a:ext cx="2294454" cy="615553"/>
            <a:chOff x="6542927" y="5768108"/>
            <a:chExt cx="2294454" cy="615553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id="{81D6D0D1-9CAC-EA02-FA75-248EF31080AD}"/>
                </a:ext>
              </a:extLst>
            </p:cNvPr>
            <p:cNvSpPr txBox="1"/>
            <p:nvPr/>
          </p:nvSpPr>
          <p:spPr>
            <a:xfrm>
              <a:off x="7337073" y="5768108"/>
              <a:ext cx="1500308" cy="61555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No: </a:t>
              </a: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Stop</a:t>
              </a:r>
              <a:b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</a:br>
              <a:r>
                <a:rPr lang="en-US" sz="2000" dirty="0">
                  <a:solidFill>
                    <a:prstClr val="black"/>
                  </a:solidFill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Sequencing</a:t>
              </a:r>
            </a:p>
          </p:txBody>
        </p:sp>
        <p:cxnSp>
          <p:nvCxnSpPr>
            <p:cNvPr id="42" name="Elbow Connector 41">
              <a:extLst>
                <a:ext uri="{FF2B5EF4-FFF2-40B4-BE49-F238E27FC236}">
                  <a16:creationId xmlns:a16="http://schemas.microsoft.com/office/drawing/2014/main" id="{D904ACAC-A371-06C6-88D9-D940608F0773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49909" y="5588721"/>
              <a:ext cx="180182" cy="794146"/>
            </a:xfrm>
            <a:prstGeom prst="bentConnector2">
              <a:avLst/>
            </a:prstGeom>
            <a:ln w="28575"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71E60E1-873C-3CA5-CEAB-B0EFA67AA1DA}"/>
              </a:ext>
            </a:extLst>
          </p:cNvPr>
          <p:cNvGrpSpPr/>
          <p:nvPr/>
        </p:nvGrpSpPr>
        <p:grpSpPr>
          <a:xfrm>
            <a:off x="2280705" y="933469"/>
            <a:ext cx="523459" cy="2652651"/>
            <a:chOff x="756704" y="933468"/>
            <a:chExt cx="523459" cy="2652651"/>
          </a:xfrm>
        </p:grpSpPr>
        <p:sp>
          <p:nvSpPr>
            <p:cNvPr id="17" name="Striped Right Arrow 16">
              <a:extLst>
                <a:ext uri="{FF2B5EF4-FFF2-40B4-BE49-F238E27FC236}">
                  <a16:creationId xmlns:a16="http://schemas.microsoft.com/office/drawing/2014/main" id="{816CA32B-8C56-6F2D-2B40-026E5AC9A8F0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61558" y="2144399"/>
              <a:ext cx="2652651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66FED3CD-4176-ED15-23CA-4D436AA01CFD}"/>
                </a:ext>
              </a:extLst>
            </p:cNvPr>
            <p:cNvSpPr/>
            <p:nvPr/>
          </p:nvSpPr>
          <p:spPr>
            <a:xfrm rot="16200000">
              <a:off x="-155690" y="2105906"/>
              <a:ext cx="213256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Offline Indexing</a:t>
              </a:r>
              <a:endPara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8EA5A1BA-F01B-646D-EF85-2A2E1F7B1FB2}"/>
              </a:ext>
            </a:extLst>
          </p:cNvPr>
          <p:cNvGrpSpPr/>
          <p:nvPr/>
        </p:nvGrpSpPr>
        <p:grpSpPr>
          <a:xfrm>
            <a:off x="9626725" y="933470"/>
            <a:ext cx="510277" cy="4654458"/>
            <a:chOff x="1049373" y="933469"/>
            <a:chExt cx="510277" cy="4654458"/>
          </a:xfrm>
        </p:grpSpPr>
        <p:sp>
          <p:nvSpPr>
            <p:cNvPr id="29" name="Striped Right Arrow 28">
              <a:extLst>
                <a:ext uri="{FF2B5EF4-FFF2-40B4-BE49-F238E27FC236}">
                  <a16:creationId xmlns:a16="http://schemas.microsoft.com/office/drawing/2014/main" id="{6B496B23-4E95-1A7D-769B-BF1080C91E9F}"/>
                </a:ext>
              </a:extLst>
            </p:cNvPr>
            <p:cNvSpPr>
              <a:spLocks noChangeAspect="1"/>
            </p:cNvSpPr>
            <p:nvPr/>
          </p:nvSpPr>
          <p:spPr>
            <a:xfrm rot="5400000">
              <a:off x="-1162461" y="3145303"/>
              <a:ext cx="4654458" cy="230790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A6A6A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1CBADEEE-8B71-965D-2E33-87F6DB2A3E6C}"/>
                </a:ext>
              </a:extLst>
            </p:cNvPr>
            <p:cNvSpPr/>
            <p:nvPr/>
          </p:nvSpPr>
          <p:spPr>
            <a:xfrm rot="5400000">
              <a:off x="161299" y="3106810"/>
              <a:ext cx="2488925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2000" b="1" dirty="0">
                  <a:latin typeface="Calibri" panose="020F0502020204030204" pitchFamily="34" charset="0"/>
                  <a:ea typeface="Tahoma" panose="020B0604030504040204" pitchFamily="34" charset="0"/>
                  <a:cs typeface="Calibri" panose="020F0502020204030204" pitchFamily="34" charset="0"/>
                </a:rPr>
                <a:t>Real-Time Mapping</a:t>
              </a:r>
              <a:endParaRPr lang="en-US" sz="2000" dirty="0"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94C9E2E6-1674-5651-70A4-E1FCE734B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7462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9018A-A32F-6686-1438-239BAA15EC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837B7F38-4222-AB53-8661-C525B93531E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What are the limitations of the state-of-the-art approach(es)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Articulate what the paper is trying to achieve with absolutely no jargons</a:t>
            </a:r>
          </a:p>
          <a:p>
            <a:r>
              <a:rPr lang="en-US" dirty="0"/>
              <a:t>Key Idea/Mechanism</a:t>
            </a:r>
          </a:p>
          <a:p>
            <a:pPr lvl="1"/>
            <a:r>
              <a:rPr lang="en-US" dirty="0"/>
              <a:t>What are the idea(s) and steps to achieve this goal</a:t>
            </a:r>
          </a:p>
          <a:p>
            <a:r>
              <a:rPr lang="en-US" b="1" dirty="0"/>
              <a:t>Key (Expected) Results</a:t>
            </a:r>
          </a:p>
          <a:p>
            <a:pPr lvl="1"/>
            <a:r>
              <a:rPr lang="en-US" b="1" dirty="0"/>
              <a:t>What are the key observations?</a:t>
            </a:r>
          </a:p>
          <a:p>
            <a:pPr lvl="1"/>
            <a:r>
              <a:rPr lang="en-US" b="1" dirty="0"/>
              <a:t>What insights do we generate from them?</a:t>
            </a:r>
          </a:p>
          <a:p>
            <a:r>
              <a:rPr lang="en-US" dirty="0"/>
              <a:t>Strengths and Weaknesses</a:t>
            </a:r>
          </a:p>
          <a:p>
            <a:r>
              <a:rPr lang="en-US" dirty="0"/>
              <a:t>Future Directions and Ideas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08CEAC-DD23-F6A5-EF41-282B937942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Present Papers/Ideas/Projects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95F4E7-3DF0-DAC9-58C4-E477377902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4551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AD49AD-C70E-3519-58CB-032DCC13A6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60E99EF-871A-8AED-10EC-3C483BD6A2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500"/>
              </a:spcAft>
            </a:pPr>
            <a:r>
              <a:rPr lang="en-GB" dirty="0">
                <a:solidFill>
                  <a:prstClr val="black"/>
                </a:solidFill>
              </a:rPr>
              <a:t>Compared to </a:t>
            </a:r>
            <a:r>
              <a:rPr lang="en-GB" b="1" dirty="0" err="1">
                <a:solidFill>
                  <a:srgbClr val="4473C4"/>
                </a:solidFill>
              </a:rPr>
              <a:t>Sigmap</a:t>
            </a:r>
            <a:r>
              <a:rPr lang="en-GB" dirty="0">
                <a:solidFill>
                  <a:srgbClr val="E7E6E6">
                    <a:lumMod val="75000"/>
                  </a:srgbClr>
                </a:solidFill>
              </a:rPr>
              <a:t> </a:t>
            </a:r>
            <a:r>
              <a:rPr lang="en-GB" sz="1600" dirty="0">
                <a:solidFill>
                  <a:srgbClr val="E7E6E6">
                    <a:lumMod val="75000"/>
                  </a:srgbClr>
                </a:solidFill>
              </a:rPr>
              <a:t>[Zhang+, ISMB/ECCB</a:t>
            </a:r>
            <a:r>
              <a:rPr lang="en-GB" sz="1600" dirty="0">
                <a:solidFill>
                  <a:srgbClr val="E8E8E8">
                    <a:lumMod val="75000"/>
                  </a:srgbClr>
                </a:solidFill>
              </a:rPr>
              <a:t>'</a:t>
            </a:r>
            <a:r>
              <a:rPr lang="en-GB" sz="1600" dirty="0">
                <a:solidFill>
                  <a:srgbClr val="E7E6E6">
                    <a:lumMod val="75000"/>
                  </a:srgbClr>
                </a:solidFill>
              </a:rPr>
              <a:t>21]</a:t>
            </a:r>
            <a:br>
              <a:rPr lang="en-GB" sz="3200" dirty="0"/>
            </a:br>
            <a:endParaRPr lang="en-GB" b="1" dirty="0">
              <a:solidFill>
                <a:srgbClr val="4473C4"/>
              </a:solidFill>
            </a:endParaRPr>
          </a:p>
          <a:p>
            <a:pPr>
              <a:spcAft>
                <a:spcPts val="500"/>
              </a:spcAft>
            </a:pPr>
            <a:r>
              <a:rPr lang="en-GB" b="1" dirty="0">
                <a:solidFill>
                  <a:srgbClr val="4473C4"/>
                </a:solidFill>
              </a:rPr>
              <a:t>Evaluation metrics</a:t>
            </a:r>
            <a:r>
              <a:rPr lang="en-GB" dirty="0"/>
              <a:t>:</a:t>
            </a:r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>
                <a:sym typeface="Wingdings" pitchFamily="2" charset="2"/>
              </a:rPr>
              <a:t>Throughput (computation speed / data generation speed)</a:t>
            </a:r>
            <a:endParaRPr lang="en-GB" dirty="0"/>
          </a:p>
          <a:p>
            <a:pPr marL="466850" lvl="1" indent="-342900">
              <a:spcAft>
                <a:spcPts val="500"/>
              </a:spcAft>
              <a:buFont typeface="+mj-lt"/>
              <a:buAutoNum type="arabicPeriod"/>
            </a:pPr>
            <a:r>
              <a:rPr lang="en-GB" dirty="0"/>
              <a:t>Read mapping accuracy (F1)</a:t>
            </a:r>
          </a:p>
          <a:p>
            <a:pPr marL="924050" lvl="2" indent="-342900">
              <a:spcAft>
                <a:spcPts val="500"/>
              </a:spcAft>
            </a:pPr>
            <a:r>
              <a:rPr lang="en-GB" dirty="0"/>
              <a:t>Ground truth: </a:t>
            </a:r>
            <a:r>
              <a:rPr lang="en-GB" dirty="0" err="1"/>
              <a:t>Basecalled</a:t>
            </a:r>
            <a:r>
              <a:rPr lang="en-GB" dirty="0"/>
              <a:t> read mapping</a:t>
            </a:r>
          </a:p>
          <a:p>
            <a:pPr>
              <a:spcAft>
                <a:spcPts val="500"/>
              </a:spcAft>
            </a:pPr>
            <a:endParaRPr lang="en-GB" dirty="0"/>
          </a:p>
          <a:p>
            <a:pPr>
              <a:spcAft>
                <a:spcPts val="500"/>
              </a:spcAft>
            </a:pPr>
            <a:r>
              <a:rPr lang="en-GB" dirty="0"/>
              <a:t>You can also mention: Datasets, simulators, baseline implementation, hardware and so on</a:t>
            </a:r>
          </a:p>
          <a:p>
            <a:pPr lvl="1">
              <a:spcAft>
                <a:spcPts val="500"/>
              </a:spcAft>
            </a:pPr>
            <a:r>
              <a:rPr lang="en-GB" dirty="0"/>
              <a:t>Evaluation methodology is where you describe the experimental setup used for generating the results you are about to show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7E6CC68-3E20-B002-0032-42444B38E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40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523E600-0728-788D-4817-FF87292D5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Evaluation Methodology</a:t>
            </a:r>
          </a:p>
        </p:txBody>
      </p:sp>
    </p:spTree>
    <p:extLst>
      <p:ext uri="{BB962C8B-B14F-4D97-AF65-F5344CB8AC3E}">
        <p14:creationId xmlns:p14="http://schemas.microsoft.com/office/powerpoint/2010/main" val="494254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548E0F-8C0A-D755-75EF-D1A347F3DA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1250568-8BFC-E2C7-0E42-9F537EC179C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851297" y="1358676"/>
            <a:ext cx="8489406" cy="277049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7873EAF-4E13-7B55-DE98-87EA0051FAF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851298" y="1359553"/>
            <a:ext cx="8489404" cy="2768743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0346275-6AB9-143A-1AB1-A12A1B597C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41</a:t>
            </a:fld>
            <a:endParaRPr lang="en-US" dirty="0"/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71757377-B224-EA82-6077-3CB33B621326}"/>
              </a:ext>
            </a:extLst>
          </p:cNvPr>
          <p:cNvGrpSpPr/>
          <p:nvPr/>
        </p:nvGrpSpPr>
        <p:grpSpPr>
          <a:xfrm>
            <a:off x="1851298" y="3990819"/>
            <a:ext cx="8000053" cy="499801"/>
            <a:chOff x="327297" y="3990818"/>
            <a:chExt cx="8000053" cy="499801"/>
          </a:xfrm>
        </p:grpSpPr>
        <p:sp>
          <p:nvSpPr>
            <p:cNvPr id="19" name="Striped Right Arrow 18">
              <a:extLst>
                <a:ext uri="{FF2B5EF4-FFF2-40B4-BE49-F238E27FC236}">
                  <a16:creationId xmlns:a16="http://schemas.microsoft.com/office/drawing/2014/main" id="{04F2B5FE-7CE5-905A-6D4F-6D0D762F203F}"/>
                </a:ext>
              </a:extLst>
            </p:cNvPr>
            <p:cNvSpPr/>
            <p:nvPr/>
          </p:nvSpPr>
          <p:spPr>
            <a:xfrm>
              <a:off x="1883292" y="3991781"/>
              <a:ext cx="141890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05C7D8E-6E78-0A0B-8AF6-F842DF4BB758}"/>
                    </a:ext>
                  </a:extLst>
                </p:cNvPr>
                <p:cNvSpPr txBox="1"/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Genome Size Increase: </a:t>
                  </a:r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150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0" name="TextBox 19">
                  <a:extLst>
                    <a:ext uri="{FF2B5EF4-FFF2-40B4-BE49-F238E27FC236}">
                      <a16:creationId xmlns:a16="http://schemas.microsoft.com/office/drawing/2014/main" id="{305C7D8E-6E78-0A0B-8AF6-F842DF4BB75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7297" y="4182842"/>
                  <a:ext cx="3443323" cy="307777"/>
                </a:xfrm>
                <a:prstGeom prst="rect">
                  <a:avLst/>
                </a:prstGeom>
                <a:blipFill>
                  <a:blip r:embed="rId5"/>
                  <a:stretch>
                    <a:fillRect t="-24000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1" name="Striped Right Arrow 20">
              <a:extLst>
                <a:ext uri="{FF2B5EF4-FFF2-40B4-BE49-F238E27FC236}">
                  <a16:creationId xmlns:a16="http://schemas.microsoft.com/office/drawing/2014/main" id="{6529BCCC-CCCB-02C9-4B83-C09AAF77C1F3}"/>
                </a:ext>
              </a:extLst>
            </p:cNvPr>
            <p:cNvSpPr/>
            <p:nvPr/>
          </p:nvSpPr>
          <p:spPr>
            <a:xfrm>
              <a:off x="3456739" y="3991781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8169D90-D4B1-81DC-C75E-8DA4D07E67A4}"/>
                    </a:ext>
                  </a:extLst>
                </p:cNvPr>
                <p:cNvSpPr txBox="1"/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2.4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E8169D90-D4B1-81DC-C75E-8DA4D07E67A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58181" y="4182842"/>
                  <a:ext cx="586304" cy="307777"/>
                </a:xfrm>
                <a:prstGeom prst="rect">
                  <a:avLst/>
                </a:prstGeom>
                <a:blipFill>
                  <a:blip r:embed="rId6"/>
                  <a:stretch>
                    <a:fillRect l="-19149" t="-24000" r="-6383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30B6085-303F-3CDA-B8D1-C33236F31993}"/>
                    </a:ext>
                  </a:extLst>
                </p:cNvPr>
                <p:cNvSpPr txBox="1"/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9.2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3" name="TextBox 22">
                  <a:extLst>
                    <a:ext uri="{FF2B5EF4-FFF2-40B4-BE49-F238E27FC236}">
                      <a16:creationId xmlns:a16="http://schemas.microsoft.com/office/drawing/2014/main" id="{330B6085-303F-3CDA-B8D1-C33236F31993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30047" y="4182842"/>
                  <a:ext cx="586305" cy="307777"/>
                </a:xfrm>
                <a:prstGeom prst="rect">
                  <a:avLst/>
                </a:prstGeom>
                <a:blipFill>
                  <a:blip r:embed="rId7"/>
                  <a:stretch>
                    <a:fillRect l="-19149" t="-24000" r="-6383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A976485-9C44-3274-869A-58548CE0FAE6}"/>
                    </a:ext>
                  </a:extLst>
                </p:cNvPr>
                <p:cNvSpPr txBox="1"/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spAutoFit/>
                </a:bodyPr>
                <a:lstStyle/>
                <a:p>
                  <a:pPr algn="ctr" defTabSz="1600847"/>
                  <a:r>
                    <a:rPr lang="en-US" sz="2000" b="1" kern="0" dirty="0">
                      <a:latin typeface="Calibri" panose="020F0502020204030204" pitchFamily="34" charset="0"/>
                      <a:ea typeface="Tahoma" panose="020B0604030504040204" pitchFamily="34" charset="0"/>
                      <a:cs typeface="Calibri" panose="020F0502020204030204" pitchFamily="34" charset="0"/>
                    </a:rPr>
                    <a:t>28</a:t>
                  </a:r>
                  <a14:m>
                    <m:oMath xmlns:m="http://schemas.openxmlformats.org/officeDocument/2006/math">
                      <m:r>
                        <a:rPr lang="en-US" sz="2000" b="1" i="1" kern="0" dirty="0"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Tahoma" panose="020B0604030504040204" pitchFamily="34" charset="0"/>
                        </a:rPr>
                        <m:t>×</m:t>
                      </m:r>
                    </m:oMath>
                  </a14:m>
                  <a:endParaRPr lang="en-US" sz="2000" b="1" kern="0" dirty="0">
                    <a:latin typeface="Calibri" panose="020F0502020204030204" pitchFamily="34" charset="0"/>
                    <a:ea typeface="Tahoma" panose="020B0604030504040204" pitchFamily="34" charset="0"/>
                    <a:cs typeface="Calibri" panose="020F0502020204030204" pitchFamily="34" charset="0"/>
                  </a:endParaRPr>
                </a:p>
              </p:txBody>
            </p:sp>
          </mc:Choice>
          <mc:Fallback xmlns="">
            <p:sp>
              <p:nvSpPr>
                <p:cNvPr id="24" name="TextBox 23">
                  <a:extLst>
                    <a:ext uri="{FF2B5EF4-FFF2-40B4-BE49-F238E27FC236}">
                      <a16:creationId xmlns:a16="http://schemas.microsoft.com/office/drawing/2014/main" id="{5A976485-9C44-3274-869A-58548CE0FAE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01914" y="4182842"/>
                  <a:ext cx="525436" cy="307777"/>
                </a:xfrm>
                <a:prstGeom prst="rect">
                  <a:avLst/>
                </a:prstGeom>
                <a:blipFill>
                  <a:blip r:embed="rId8"/>
                  <a:stretch>
                    <a:fillRect l="-21429" t="-24000" r="-7143" b="-48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6" name="Striped Right Arrow 25">
              <a:extLst>
                <a:ext uri="{FF2B5EF4-FFF2-40B4-BE49-F238E27FC236}">
                  <a16:creationId xmlns:a16="http://schemas.microsoft.com/office/drawing/2014/main" id="{E06EBAA2-7178-3D82-E8F6-6F85B016BFF7}"/>
                </a:ext>
              </a:extLst>
            </p:cNvPr>
            <p:cNvSpPr/>
            <p:nvPr/>
          </p:nvSpPr>
          <p:spPr>
            <a:xfrm>
              <a:off x="5028606" y="3991335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7" name="Striped Right Arrow 26">
              <a:extLst>
                <a:ext uri="{FF2B5EF4-FFF2-40B4-BE49-F238E27FC236}">
                  <a16:creationId xmlns:a16="http://schemas.microsoft.com/office/drawing/2014/main" id="{676A14D0-3047-C481-F4E1-10B44B38BF0F}"/>
                </a:ext>
              </a:extLst>
            </p:cNvPr>
            <p:cNvSpPr/>
            <p:nvPr/>
          </p:nvSpPr>
          <p:spPr>
            <a:xfrm>
              <a:off x="6600473" y="3990818"/>
              <a:ext cx="1417320" cy="147081"/>
            </a:xfrm>
            <a:prstGeom prst="stripedRightArrow">
              <a:avLst>
                <a:gd name="adj1" fmla="val 42474"/>
                <a:gd name="adj2" fmla="val 96057"/>
              </a:avLst>
            </a:prstGeom>
            <a:solidFill>
              <a:srgbClr val="C006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endParaRPr lang="en-CH" sz="2800" b="1" dirty="0">
                <a:solidFill>
                  <a:prstClr val="white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C6524AA7-397A-3926-264B-4B8B61D390B1}"/>
              </a:ext>
            </a:extLst>
          </p:cNvPr>
          <p:cNvSpPr/>
          <p:nvPr/>
        </p:nvSpPr>
        <p:spPr>
          <a:xfrm>
            <a:off x="9566304" y="2822729"/>
            <a:ext cx="813367" cy="1003314"/>
          </a:xfrm>
          <a:prstGeom prst="roundRect">
            <a:avLst/>
          </a:prstGeom>
          <a:noFill/>
          <a:ln w="31750" cap="flat" cmpd="sng" algn="ctr">
            <a:solidFill>
              <a:srgbClr val="4473C4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endParaRPr lang="en-US" sz="1200" b="1" kern="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8A31A742-AB84-B738-12BC-7AAADA9065A4}"/>
              </a:ext>
            </a:extLst>
          </p:cNvPr>
          <p:cNvCxnSpPr>
            <a:cxnSpLocks/>
          </p:cNvCxnSpPr>
          <p:nvPr/>
        </p:nvCxnSpPr>
        <p:spPr>
          <a:xfrm>
            <a:off x="2812479" y="3548872"/>
            <a:ext cx="7528225" cy="0"/>
          </a:xfrm>
          <a:prstGeom prst="straightConnector1">
            <a:avLst/>
          </a:prstGeom>
          <a:ln w="38100">
            <a:solidFill>
              <a:srgbClr val="C00700"/>
            </a:solidFill>
            <a:prstDash val="sysDot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09798A07-04C7-03E5-7863-E9B474E7EFCB}"/>
              </a:ext>
            </a:extLst>
          </p:cNvPr>
          <p:cNvSpPr/>
          <p:nvPr/>
        </p:nvSpPr>
        <p:spPr>
          <a:xfrm>
            <a:off x="2452142" y="4934594"/>
            <a:ext cx="7287716" cy="807749"/>
          </a:xfrm>
          <a:prstGeom prst="roundRect">
            <a:avLst/>
          </a:prstGeom>
          <a:solidFill>
            <a:srgbClr val="E4F2DE"/>
          </a:solidFill>
          <a:ln w="31750" cap="flat" cmpd="sng" algn="ctr">
            <a:solidFill>
              <a:srgbClr val="10813B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Real-time Analysis for Human Genomes:</a:t>
            </a:r>
            <a:b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Fast search instead of costly neighbor search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0F520F1E-6741-7D20-781D-39047E3A1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Real-Time Analysis Benefits from Fast Search</a:t>
            </a:r>
          </a:p>
        </p:txBody>
      </p:sp>
    </p:spTree>
    <p:extLst>
      <p:ext uri="{BB962C8B-B14F-4D97-AF65-F5344CB8AC3E}">
        <p14:creationId xmlns:p14="http://schemas.microsoft.com/office/powerpoint/2010/main" val="611343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2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807C3F-A39F-C1DB-58BB-08C7DA88D4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EAA1E5A-A018-585C-9C89-EF12FE0533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42</a:t>
            </a:fld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A31E463-6B6D-6F4D-4C23-7F845B495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Fast Search Leads to Accurate Search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AB68094-0980-9090-6E72-A9DC5CA0D80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981633" y="1359553"/>
            <a:ext cx="8228734" cy="2768743"/>
          </a:xfrm>
          <a:prstGeom prst="rect">
            <a:avLst/>
          </a:prstGeom>
          <a:ln>
            <a:noFill/>
          </a:ln>
        </p:spPr>
      </p:pic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581A3CE5-867B-D213-B3B3-8B779B46BEE5}"/>
              </a:ext>
            </a:extLst>
          </p:cNvPr>
          <p:cNvSpPr/>
          <p:nvPr/>
        </p:nvSpPr>
        <p:spPr>
          <a:xfrm>
            <a:off x="2452142" y="4197498"/>
            <a:ext cx="7287716" cy="1091076"/>
          </a:xfrm>
          <a:prstGeom prst="roundRect">
            <a:avLst/>
          </a:prstGeom>
          <a:solidFill>
            <a:srgbClr val="E4F2DE"/>
          </a:solidFill>
          <a:ln w="31750" cap="flat" cmpd="sng" algn="ctr">
            <a:solidFill>
              <a:srgbClr val="10813B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Best accuracy for all genomes:</a:t>
            </a:r>
            <a:b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Hash values span longer sequences than vectors -&gt;</a:t>
            </a:r>
            <a:b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</a:br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More unique and informative matches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8EF32936-3A0E-F146-FC21-6547938D2BFC}"/>
              </a:ext>
            </a:extLst>
          </p:cNvPr>
          <p:cNvSpPr/>
          <p:nvPr/>
        </p:nvSpPr>
        <p:spPr>
          <a:xfrm>
            <a:off x="2468729" y="5491775"/>
            <a:ext cx="7287716" cy="807749"/>
          </a:xfrm>
          <a:prstGeom prst="roundRect">
            <a:avLst/>
          </a:prstGeom>
          <a:solidFill>
            <a:srgbClr val="E4F2DE"/>
          </a:solidFill>
          <a:ln w="31750" cap="flat" cmpd="sng" algn="ctr">
            <a:solidFill>
              <a:srgbClr val="10813B"/>
            </a:solidFill>
            <a:prstDash val="solid"/>
          </a:ln>
          <a:effectLst/>
        </p:spPr>
        <p:txBody>
          <a:bodyPr rtlCol="0" anchor="ctr">
            <a:noAutofit/>
          </a:bodyPr>
          <a:lstStyle/>
          <a:p>
            <a:pPr algn="ctr" defTabSz="1600847"/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(Almost) Identical accuracy to </a:t>
            </a:r>
            <a:r>
              <a:rPr lang="en-US" sz="2000" b="1" dirty="0" err="1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basecalled</a:t>
            </a:r>
            <a:r>
              <a:rPr lang="en-US" sz="2000" b="1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 analysis:</a:t>
            </a:r>
            <a:endParaRPr lang="en-US" sz="2000" dirty="0">
              <a:solidFill>
                <a:srgbClr val="10813D"/>
              </a:solidFill>
              <a:latin typeface="Calibri" panose="020F0502020204030204" pitchFamily="34" charset="0"/>
              <a:ea typeface="Tahoma" panose="020B0604030504040204" pitchFamily="34" charset="0"/>
              <a:cs typeface="Calibri" panose="020F0502020204030204" pitchFamily="34" charset="0"/>
            </a:endParaRPr>
          </a:p>
          <a:p>
            <a:pPr algn="ctr" defTabSz="1600847"/>
            <a:r>
              <a:rPr lang="en-US" sz="2000" dirty="0">
                <a:solidFill>
                  <a:srgbClr val="10813D"/>
                </a:solidFill>
                <a:latin typeface="Calibri" panose="020F0502020204030204" pitchFamily="34" charset="0"/>
                <a:ea typeface="Tahoma" panose="020B0604030504040204" pitchFamily="34" charset="0"/>
                <a:cs typeface="Calibri" panose="020F0502020204030204" pitchFamily="34" charset="0"/>
              </a:rPr>
              <a:t>Is the small difference because RawHash is even better?</a:t>
            </a:r>
          </a:p>
        </p:txBody>
      </p:sp>
      <p:pic>
        <p:nvPicPr>
          <p:cNvPr id="7" name="Picture 2" descr="http://sabalolodge.com/blog/wp-content/uploads/2009/11/Resplendent_Quetzal.jpg">
            <a:extLst>
              <a:ext uri="{FF2B5EF4-FFF2-40B4-BE49-F238E27FC236}">
                <a16:creationId xmlns:a16="http://schemas.microsoft.com/office/drawing/2014/main" id="{E83C4D18-FE56-0567-4FEC-DE946AFFA7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9188" t="5879" r="10340" b="56082"/>
          <a:stretch>
            <a:fillRect/>
          </a:stretch>
        </p:blipFill>
        <p:spPr bwMode="auto">
          <a:xfrm>
            <a:off x="10131653" y="3950520"/>
            <a:ext cx="1155251" cy="158503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29472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368F5A-43F4-9E9F-06DD-E939CD525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5D9086B-0C74-E1B1-8DB5-61DF7CD03B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  <a:p>
            <a:r>
              <a:rPr lang="en-US" dirty="0"/>
              <a:t>Problem</a:t>
            </a:r>
          </a:p>
          <a:p>
            <a:pPr lvl="1"/>
            <a:r>
              <a:rPr lang="en-US" dirty="0"/>
              <a:t>What are the limitations of the state-of-the-art approach(es)</a:t>
            </a:r>
          </a:p>
          <a:p>
            <a:r>
              <a:rPr lang="en-US" dirty="0"/>
              <a:t>Goal</a:t>
            </a:r>
          </a:p>
          <a:p>
            <a:pPr lvl="1"/>
            <a:r>
              <a:rPr lang="en-US" dirty="0"/>
              <a:t>Articulate what the paper is trying to achieve with absolutely no jargons</a:t>
            </a:r>
          </a:p>
          <a:p>
            <a:r>
              <a:rPr lang="en-US" dirty="0"/>
              <a:t>Key Idea/Mechanism</a:t>
            </a:r>
          </a:p>
          <a:p>
            <a:pPr lvl="1"/>
            <a:r>
              <a:rPr lang="en-US" dirty="0"/>
              <a:t>What are the idea(s) and steps to achieve this goal</a:t>
            </a:r>
          </a:p>
          <a:p>
            <a:r>
              <a:rPr lang="en-US" dirty="0"/>
              <a:t>Key (Expected) Results</a:t>
            </a:r>
          </a:p>
          <a:p>
            <a:pPr lvl="1"/>
            <a:r>
              <a:rPr lang="en-US" dirty="0"/>
              <a:t>What are the key observations?</a:t>
            </a:r>
          </a:p>
          <a:p>
            <a:pPr lvl="1"/>
            <a:r>
              <a:rPr lang="en-US" dirty="0"/>
              <a:t>What insights do we generate from them?</a:t>
            </a:r>
          </a:p>
          <a:p>
            <a:r>
              <a:rPr lang="en-US" dirty="0"/>
              <a:t>Strengths and Weaknesses</a:t>
            </a:r>
          </a:p>
          <a:p>
            <a:r>
              <a:rPr lang="en-US" b="1" dirty="0"/>
              <a:t>Future Directions and Ideas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616DE435-2814-6135-1C57-35A604A33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Present Papers/Ideas/Projects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E78BD3-C31F-346F-A2D4-EA3FDFD89A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7467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6" name="Picture 2" descr="http://img.wallpaperstock.net:81/duck-mid-flight-wallpapers_13762_2560x1600.jpg"/>
          <p:cNvPicPr>
            <a:picLocks noChangeAspect="1" noChangeArrowheads="1"/>
          </p:cNvPicPr>
          <p:nvPr/>
        </p:nvPicPr>
        <p:blipFill>
          <a:blip r:embed="rId2" cstate="print"/>
          <a:srcRect t="-1" b="14566"/>
          <a:stretch>
            <a:fillRect/>
          </a:stretch>
        </p:blipFill>
        <p:spPr bwMode="auto">
          <a:xfrm>
            <a:off x="0" y="0"/>
            <a:ext cx="12192000" cy="651013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8590194" y="4151888"/>
            <a:ext cx="239082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160" b="1" dirty="0">
                <a:solidFill>
                  <a:srgbClr val="C00700"/>
                </a:solidFill>
                <a:latin typeface="Calibri"/>
                <a:cs typeface="Calibri"/>
              </a:rPr>
              <a:t>Current Practice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054D8460-BD9B-6DDD-B247-22A8B11C8873}"/>
              </a:ext>
            </a:extLst>
          </p:cNvPr>
          <p:cNvCxnSpPr>
            <a:cxnSpLocks/>
          </p:cNvCxnSpPr>
          <p:nvPr/>
        </p:nvCxnSpPr>
        <p:spPr bwMode="auto">
          <a:xfrm>
            <a:off x="2529840" y="2788920"/>
            <a:ext cx="6753308" cy="2011680"/>
          </a:xfrm>
          <a:prstGeom prst="line">
            <a:avLst/>
          </a:prstGeom>
          <a:ln>
            <a:solidFill>
              <a:srgbClr val="C00600"/>
            </a:solidFill>
            <a:prstDash val="dash"/>
            <a:headEnd type="none" w="med" len="med"/>
            <a:tailEnd type="none" w="med" len="med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DE7FBD3-719A-0D54-F271-5D6DA675CC80}"/>
              </a:ext>
            </a:extLst>
          </p:cNvPr>
          <p:cNvGrpSpPr/>
          <p:nvPr/>
        </p:nvGrpSpPr>
        <p:grpSpPr>
          <a:xfrm>
            <a:off x="1889760" y="960120"/>
            <a:ext cx="7319197" cy="4831080"/>
            <a:chOff x="1889760" y="960120"/>
            <a:chExt cx="7319197" cy="4831080"/>
          </a:xfrm>
        </p:grpSpPr>
        <p:cxnSp>
          <p:nvCxnSpPr>
            <p:cNvPr id="3" name="Straight Connector 2">
              <a:extLst>
                <a:ext uri="{FF2B5EF4-FFF2-40B4-BE49-F238E27FC236}">
                  <a16:creationId xmlns:a16="http://schemas.microsoft.com/office/drawing/2014/main" id="{CBB3AB0A-3AA2-CDA3-AE9D-176D6CD40A03}"/>
                </a:ext>
              </a:extLst>
            </p:cNvPr>
            <p:cNvCxnSpPr/>
            <p:nvPr/>
          </p:nvCxnSpPr>
          <p:spPr bwMode="auto">
            <a:xfrm>
              <a:off x="2164080" y="2788920"/>
              <a:ext cx="731520" cy="0"/>
            </a:xfrm>
            <a:prstGeom prst="line">
              <a:avLst/>
            </a:prstGeom>
            <a:ln>
              <a:solidFill>
                <a:srgbClr val="C006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5" name="Straight Connector 4">
              <a:extLst>
                <a:ext uri="{FF2B5EF4-FFF2-40B4-BE49-F238E27FC236}">
                  <a16:creationId xmlns:a16="http://schemas.microsoft.com/office/drawing/2014/main" id="{EB77AB57-FB0E-6885-BA86-0C4B4210BC54}"/>
                </a:ext>
              </a:extLst>
            </p:cNvPr>
            <p:cNvCxnSpPr/>
            <p:nvPr/>
          </p:nvCxnSpPr>
          <p:spPr bwMode="auto">
            <a:xfrm rot="5400000">
              <a:off x="2164080" y="2788920"/>
              <a:ext cx="731520" cy="0"/>
            </a:xfrm>
            <a:prstGeom prst="line">
              <a:avLst/>
            </a:prstGeom>
            <a:ln>
              <a:solidFill>
                <a:srgbClr val="C00600"/>
              </a:solidFill>
              <a:prstDash val="solid"/>
              <a:headEnd type="none" w="med" len="med"/>
              <a:tailEnd type="none" w="med" len="med"/>
            </a:ln>
          </p:spPr>
          <p:style>
            <a:lnRef idx="2">
              <a:schemeClr val="accent2"/>
            </a:lnRef>
            <a:fillRef idx="0">
              <a:schemeClr val="accent2"/>
            </a:fillRef>
            <a:effectRef idx="1">
              <a:schemeClr val="accent2"/>
            </a:effectRef>
            <a:fontRef idx="minor">
              <a:schemeClr val="tx1"/>
            </a:fontRef>
          </p:style>
        </p:cxn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8ED8F675-C56C-1A44-B003-33DE661D5A6A}"/>
                </a:ext>
              </a:extLst>
            </p:cNvPr>
            <p:cNvCxnSpPr/>
            <p:nvPr/>
          </p:nvCxnSpPr>
          <p:spPr bwMode="auto">
            <a:xfrm rot="5400000">
              <a:off x="1935480" y="3474720"/>
              <a:ext cx="640080" cy="182880"/>
            </a:xfrm>
            <a:prstGeom prst="line">
              <a:avLst/>
            </a:prstGeom>
            <a:noFill/>
            <a:ln w="9525" cap="flat" cmpd="sng" algn="ctr">
              <a:solidFill>
                <a:srgbClr val="C00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A7135E98-42E5-496E-7A8D-61053155290F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909154" y="4840574"/>
              <a:ext cx="299803" cy="950626"/>
            </a:xfrm>
            <a:prstGeom prst="line">
              <a:avLst/>
            </a:prstGeom>
            <a:noFill/>
            <a:ln w="9525" cap="flat" cmpd="sng" algn="ctr">
              <a:solidFill>
                <a:srgbClr val="C006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B30828A-9EEE-FD0E-2BBD-9A3F8C0B8A23}"/>
                </a:ext>
              </a:extLst>
            </p:cNvPr>
            <p:cNvCxnSpPr/>
            <p:nvPr/>
          </p:nvCxnSpPr>
          <p:spPr bwMode="auto">
            <a:xfrm>
              <a:off x="2255520" y="3794760"/>
              <a:ext cx="1828800" cy="548640"/>
            </a:xfrm>
            <a:prstGeom prst="line">
              <a:avLst/>
            </a:prstGeom>
            <a:noFill/>
            <a:ln w="9525" cap="flat" cmpd="sng" algn="ctr">
              <a:solidFill>
                <a:srgbClr val="C00600"/>
              </a:solidFill>
              <a:prstDash val="solid"/>
              <a:round/>
              <a:headEnd type="triangle" w="lg" len="lg"/>
              <a:tailEnd type="none" w="med" len="med"/>
            </a:ln>
            <a:effectLst/>
          </p:spPr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483CFF7E-D29F-5525-7676-6DF5319745E6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5631211" y="4800600"/>
              <a:ext cx="3240819" cy="950626"/>
            </a:xfrm>
            <a:prstGeom prst="line">
              <a:avLst/>
            </a:prstGeom>
            <a:noFill/>
            <a:ln w="9525" cap="flat" cmpd="sng" algn="ctr">
              <a:solidFill>
                <a:srgbClr val="C00600"/>
              </a:solidFill>
              <a:prstDash val="solid"/>
              <a:round/>
              <a:headEnd type="triangle" w="lg" len="lg"/>
              <a:tailEnd type="none" w="med" len="med"/>
            </a:ln>
            <a:effectLst/>
          </p:spPr>
        </p:cxn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CFD781F-1F26-0AA2-3EB3-C9DEA0F580A8}"/>
                </a:ext>
              </a:extLst>
            </p:cNvPr>
            <p:cNvSpPr txBox="1"/>
            <p:nvPr/>
          </p:nvSpPr>
          <p:spPr>
            <a:xfrm rot="920722">
              <a:off x="4251864" y="4364254"/>
              <a:ext cx="1364348" cy="424732"/>
            </a:xfrm>
            <a:prstGeom prst="rect">
              <a:avLst/>
            </a:prstGeom>
            <a:noFill/>
            <a:ln>
              <a:solidFill>
                <a:srgbClr val="C00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160" b="1" dirty="0">
                  <a:solidFill>
                    <a:srgbClr val="C00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5-10 years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FF0A3E02-A5A6-7E75-F83F-0A8730C5CD0D}"/>
                </a:ext>
              </a:extLst>
            </p:cNvPr>
            <p:cNvCxnSpPr/>
            <p:nvPr/>
          </p:nvCxnSpPr>
          <p:spPr bwMode="auto">
            <a:xfrm rot="5400000" flipH="1" flipV="1">
              <a:off x="2118360" y="1828800"/>
              <a:ext cx="822960" cy="0"/>
            </a:xfrm>
            <a:prstGeom prst="line">
              <a:avLst/>
            </a:prstGeom>
            <a:noFill/>
            <a:ln w="9525" cap="flat" cmpd="sng" algn="ctr">
              <a:solidFill>
                <a:srgbClr val="C00600"/>
              </a:solidFill>
              <a:prstDash val="solid"/>
              <a:round/>
              <a:headEnd type="triangle" w="lg" len="lg"/>
              <a:tailEnd type="none" w="med" len="med"/>
            </a:ln>
            <a:effectLst/>
          </p:spPr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18B3394A-1BDA-2CF2-17F8-9C4031A3370D}"/>
                </a:ext>
              </a:extLst>
            </p:cNvPr>
            <p:cNvSpPr txBox="1"/>
            <p:nvPr/>
          </p:nvSpPr>
          <p:spPr>
            <a:xfrm>
              <a:off x="1889760" y="960120"/>
              <a:ext cx="1257139" cy="424732"/>
            </a:xfrm>
            <a:prstGeom prst="rect">
              <a:avLst/>
            </a:prstGeom>
            <a:noFill/>
            <a:ln>
              <a:solidFill>
                <a:srgbClr val="C006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sz="2160" b="1" dirty="0">
                  <a:solidFill>
                    <a:srgbClr val="C00600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Aim Here</a:t>
              </a:r>
            </a:p>
          </p:txBody>
        </p:sp>
      </p:grp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id="{57D7E75C-669F-6CB0-F59D-04F6FF437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305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47CAD-7440-4433-C4FF-5F82F80712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9827BBDF-9D6C-8B71-FFCC-3F7A4B944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MARS: Processing-In-Memory Acceleration of Raw Signal Genome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Inside the Storage Subsystem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Melina Soysal, Konstantina </a:t>
            </a:r>
            <a:r>
              <a:rPr lang="en-US" sz="2000" dirty="0" err="1">
                <a:latin typeface="Calibri"/>
                <a:cs typeface="Calibri"/>
              </a:rPr>
              <a:t>Koliogeorgi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Rakesh Nadig,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Geraldo Francisco Oliveira Junior, Yu Liang, Klea </a:t>
            </a:r>
            <a:r>
              <a:rPr lang="en-US" sz="2000" dirty="0" err="1">
                <a:latin typeface="Calibri"/>
                <a:cs typeface="Calibri"/>
              </a:rPr>
              <a:t>Zambaku</a:t>
            </a:r>
            <a:r>
              <a:rPr lang="en-US" sz="2000" dirty="0">
                <a:latin typeface="Calibri"/>
                <a:cs typeface="Calibri"/>
              </a:rPr>
              <a:t>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39th International Conference on Supercomputing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ICS 2025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Salt Lake City, Utah, USA, June 2025.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6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02B04D-6DC0-853D-8BE4-46895F7C1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In-Storage Raw Signal Analysis </a:t>
            </a:r>
            <a:r>
              <a:rPr lang="en-US" sz="2400" dirty="0"/>
              <a:t>[ICS '25]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57DBEF7-BBF7-17F4-7434-2DED4D2EE3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45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F6D0F9B-01D1-C73B-8105-CDE27DF4107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7" y="3515767"/>
            <a:ext cx="10609767" cy="290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445032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F45068-134A-804A-F66F-F0DD829149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8" name="Chart 37">
            <a:extLst>
              <a:ext uri="{FF2B5EF4-FFF2-40B4-BE49-F238E27FC236}">
                <a16:creationId xmlns:a16="http://schemas.microsoft.com/office/drawing/2014/main" id="{AE2FBAFC-AFB8-1EE1-8BCD-7A857D845D3A}"/>
              </a:ext>
            </a:extLst>
          </p:cNvPr>
          <p:cNvGraphicFramePr>
            <a:graphicFrameLocks/>
          </p:cNvGraphicFramePr>
          <p:nvPr/>
        </p:nvGraphicFramePr>
        <p:xfrm>
          <a:off x="964080" y="1117625"/>
          <a:ext cx="10263839" cy="26097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9" name="TextBox 38">
            <a:extLst>
              <a:ext uri="{FF2B5EF4-FFF2-40B4-BE49-F238E27FC236}">
                <a16:creationId xmlns:a16="http://schemas.microsoft.com/office/drawing/2014/main" id="{61B4DA5A-ECF7-CC19-4638-C254B10AECB0}"/>
              </a:ext>
            </a:extLst>
          </p:cNvPr>
          <p:cNvSpPr txBox="1"/>
          <p:nvPr/>
        </p:nvSpPr>
        <p:spPr>
          <a:xfrm>
            <a:off x="2316154" y="4395285"/>
            <a:ext cx="7559693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Chaining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&amp; </a:t>
            </a:r>
            <a:r>
              <a:rPr lang="en-US" sz="2400" b="1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seeding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consistently dominate runtime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C76D914-AE9A-0627-76C4-56E04C5388B6}"/>
              </a:ext>
            </a:extLst>
          </p:cNvPr>
          <p:cNvSpPr txBox="1"/>
          <p:nvPr/>
        </p:nvSpPr>
        <p:spPr>
          <a:xfrm>
            <a:off x="1079809" y="5324876"/>
            <a:ext cx="10032382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Event detection</a:t>
            </a:r>
            <a:r>
              <a:rPr lang="en-US" sz="2400" dirty="0">
                <a:solidFill>
                  <a:schemeClr val="tx2">
                    <a:lumMod val="60000"/>
                    <a:lumOff val="4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&amp; </a:t>
            </a:r>
            <a:r>
              <a:rPr lang="en-US" sz="2400" b="1" dirty="0">
                <a:solidFill>
                  <a:schemeClr val="tx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I/O overhead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are non-negligible for some datasets</a:t>
            </a:r>
          </a:p>
        </p:txBody>
      </p:sp>
      <p:pic>
        <p:nvPicPr>
          <p:cNvPr id="3" name="Picture 2" descr="http://sabalolodge.com/blog/wp-content/uploads/2009/11/Resplendent_Quetzal.jpg">
            <a:extLst>
              <a:ext uri="{FF2B5EF4-FFF2-40B4-BE49-F238E27FC236}">
                <a16:creationId xmlns:a16="http://schemas.microsoft.com/office/drawing/2014/main" id="{B6A64A50-0F17-23A2-3C4D-863E89E82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 l="29188" t="5879" r="10340" b="56082"/>
          <a:stretch>
            <a:fillRect/>
          </a:stretch>
        </p:blipFill>
        <p:spPr bwMode="auto">
          <a:xfrm>
            <a:off x="10828240" y="1629994"/>
            <a:ext cx="1155251" cy="1585032"/>
          </a:xfrm>
          <a:prstGeom prst="rect">
            <a:avLst/>
          </a:prstGeom>
          <a:noFill/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F18DA1-7602-C42D-F831-7122E9EAA7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46</a:t>
            </a:fld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3C3489CA-6A6C-651B-274C-FECD90E2C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Motivation</a:t>
            </a:r>
          </a:p>
        </p:txBody>
      </p:sp>
    </p:spTree>
    <p:extLst>
      <p:ext uri="{BB962C8B-B14F-4D97-AF65-F5344CB8AC3E}">
        <p14:creationId xmlns:p14="http://schemas.microsoft.com/office/powerpoint/2010/main" val="2608476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9F3CCD-5EE9-AC30-52BE-99D005077C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Content Placeholder 2">
            <a:extLst>
              <a:ext uri="{FF2B5EF4-FFF2-40B4-BE49-F238E27FC236}">
                <a16:creationId xmlns:a16="http://schemas.microsoft.com/office/drawing/2014/main" id="{8A99C461-DA6A-1A60-8E7C-BB98969A668B}"/>
              </a:ext>
            </a:extLst>
          </p:cNvPr>
          <p:cNvSpPr txBox="1">
            <a:spLocks/>
          </p:cNvSpPr>
          <p:nvPr/>
        </p:nvSpPr>
        <p:spPr>
          <a:xfrm>
            <a:off x="1824942" y="1086372"/>
            <a:ext cx="9159288" cy="864299"/>
          </a:xfrm>
          <a:prstGeom prst="rect">
            <a:avLst/>
          </a:prstGeom>
        </p:spPr>
        <p:txBody>
          <a:bodyPr/>
          <a:lstStyle>
            <a:lvl1pPr marL="187200" indent="-18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8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1pPr>
            <a:lvl2pPr marL="31115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mbria" panose="02040503050406030204" pitchFamily="18" charset="0"/>
              <a:buChar char="-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2pPr>
            <a:lvl3pPr marL="533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Char char="•"/>
              <a:tabLst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3pPr>
            <a:lvl4pPr marL="16002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4pPr>
            <a:lvl5pPr marL="2057400" indent="-1872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orbel" panose="020B0503020204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We model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I/O data movement overhead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when accelerating commonly targeted steps in the pipeline: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seeding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and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chaining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D29B86AF-B3CA-4336-7EC6-B3C9E401644A}"/>
              </a:ext>
            </a:extLst>
          </p:cNvPr>
          <p:cNvGrpSpPr/>
          <p:nvPr/>
        </p:nvGrpSpPr>
        <p:grpSpPr>
          <a:xfrm>
            <a:off x="1914336" y="2230999"/>
            <a:ext cx="6509084" cy="2396002"/>
            <a:chOff x="401911" y="1990797"/>
            <a:chExt cx="7232316" cy="2662224"/>
          </a:xfrm>
        </p:grpSpPr>
        <p:graphicFrame>
          <p:nvGraphicFramePr>
            <p:cNvPr id="19" name="Chart 18">
              <a:extLst>
                <a:ext uri="{FF2B5EF4-FFF2-40B4-BE49-F238E27FC236}">
                  <a16:creationId xmlns:a16="http://schemas.microsoft.com/office/drawing/2014/main" id="{9633C2AA-2943-802A-140E-F49D66890DE8}"/>
                </a:ext>
              </a:extLst>
            </p:cNvPr>
            <p:cNvGraphicFramePr>
              <a:graphicFrameLocks/>
            </p:cNvGraphicFramePr>
            <p:nvPr/>
          </p:nvGraphicFramePr>
          <p:xfrm>
            <a:off x="401911" y="2072015"/>
            <a:ext cx="7144846" cy="258100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A27949E-294F-5E13-4269-039877EB8DB1}"/>
                </a:ext>
              </a:extLst>
            </p:cNvPr>
            <p:cNvSpPr/>
            <p:nvPr/>
          </p:nvSpPr>
          <p:spPr>
            <a:xfrm>
              <a:off x="6690644" y="1990797"/>
              <a:ext cx="943583" cy="1518674"/>
            </a:xfrm>
            <a:prstGeom prst="ellipse">
              <a:avLst/>
            </a:prstGeom>
            <a:noFill/>
            <a:ln w="25718">
              <a:solidFill>
                <a:srgbClr val="06436E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82296" tIns="41148" rIns="82296" bIns="41148"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1EE796F-8B59-DFA1-5AA8-C6CA896FAAF1}"/>
              </a:ext>
            </a:extLst>
          </p:cNvPr>
          <p:cNvSpPr/>
          <p:nvPr/>
        </p:nvSpPr>
        <p:spPr>
          <a:xfrm>
            <a:off x="1524001" y="5058137"/>
            <a:ext cx="9159289" cy="111244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82800" rtlCol="0" anchor="ctr"/>
          <a:lstStyle/>
          <a:p>
            <a:pPr algn="ctr">
              <a:spcAft>
                <a:spcPts val="1000"/>
              </a:spcAft>
            </a:pPr>
            <a:r>
              <a:rPr lang="en-GB" sz="2800" b="1" dirty="0">
                <a:solidFill>
                  <a:srgbClr val="06436E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I/O data movement from SSD becomes dominant overhead as compute steps are accelerated in RSGA</a:t>
            </a:r>
            <a:endParaRPr lang="en-CH" sz="2800" b="1" dirty="0">
              <a:solidFill>
                <a:srgbClr val="06436E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F90963D-CF79-27C2-E038-672053446383}"/>
              </a:ext>
            </a:extLst>
          </p:cNvPr>
          <p:cNvGrpSpPr/>
          <p:nvPr/>
        </p:nvGrpSpPr>
        <p:grpSpPr>
          <a:xfrm>
            <a:off x="8423421" y="2254090"/>
            <a:ext cx="1978361" cy="1845962"/>
            <a:chOff x="-2053058" y="1341711"/>
            <a:chExt cx="1978361" cy="1845962"/>
          </a:xfrm>
        </p:grpSpPr>
        <p:cxnSp>
          <p:nvCxnSpPr>
            <p:cNvPr id="5" name="AutoShape 4">
              <a:extLst>
                <a:ext uri="{FF2B5EF4-FFF2-40B4-BE49-F238E27FC236}">
                  <a16:creationId xmlns:a16="http://schemas.microsoft.com/office/drawing/2014/main" id="{4A583CC6-9CEB-2350-E754-509000F0D985}"/>
                </a:ext>
              </a:extLst>
            </p:cNvPr>
            <p:cNvCxnSpPr>
              <a:cxnSpLocks noChangeShapeType="1"/>
              <a:stCxn id="6" idx="7"/>
            </p:cNvCxnSpPr>
            <p:nvPr>
              <p:custDataLst>
                <p:tags r:id="rId1"/>
              </p:custDataLst>
            </p:nvPr>
          </p:nvCxnSpPr>
          <p:spPr bwMode="auto">
            <a:xfrm flipH="1" flipV="1">
              <a:off x="-2053058" y="2124075"/>
              <a:ext cx="161137" cy="140617"/>
            </a:xfrm>
            <a:prstGeom prst="straightConnector1">
              <a:avLst/>
            </a:prstGeom>
            <a:solidFill>
              <a:schemeClr val="accent5"/>
            </a:solidFill>
            <a:ln w="19050" cmpd="sng">
              <a:solidFill>
                <a:srgbClr val="06436E"/>
              </a:solidFill>
              <a:prstDash val="solid"/>
              <a:round/>
              <a:headEnd/>
              <a:tailEnd type="oval" w="med" len="med"/>
            </a:ln>
          </p:spPr>
        </p:cxnSp>
        <p:sp>
          <p:nvSpPr>
            <p:cNvPr id="6" name="AutoShape 108">
              <a:extLst>
                <a:ext uri="{FF2B5EF4-FFF2-40B4-BE49-F238E27FC236}">
                  <a16:creationId xmlns:a16="http://schemas.microsoft.com/office/drawing/2014/main" id="{1473F781-0B84-6A53-513D-58D1AC40BB6F}"/>
                </a:ext>
              </a:extLst>
            </p:cNvPr>
            <p:cNvSpPr>
              <a:spLocks noChangeArrowheads="1"/>
            </p:cNvSpPr>
            <p:nvPr/>
          </p:nvSpPr>
          <p:spPr bwMode="auto">
            <a:xfrm flipH="1">
              <a:off x="-1891921" y="1341711"/>
              <a:ext cx="1817224" cy="1845962"/>
            </a:xfrm>
            <a:prstGeom prst="leftRightArrow">
              <a:avLst>
                <a:gd name="adj1" fmla="val 100000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 w="19050" cmpd="sng" algn="ctr">
              <a:solidFill>
                <a:srgbClr val="06436E"/>
              </a:solidFill>
              <a:prstDash val="solid"/>
              <a:miter lim="800000"/>
              <a:headEnd/>
              <a:tailEnd/>
            </a:ln>
          </p:spPr>
          <p:txBody>
            <a:bodyPr vert="horz" wrap="square" lIns="36000" tIns="36000" rIns="36000" bIns="3600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As compute latency is reduced, 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I/O 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becomes the </a:t>
              </a:r>
              <a:r>
                <a:rPr lang="en-US" sz="1600" b="1" dirty="0">
                  <a:latin typeface="Calibri" panose="020F0502020204030204" pitchFamily="34" charset="0"/>
                  <a:cs typeface="Calibri" panose="020F0502020204030204" pitchFamily="34" charset="0"/>
                </a:rPr>
                <a:t>dominant contributor </a:t>
              </a:r>
              <a:r>
                <a:rPr lang="en-US" sz="1600" dirty="0">
                  <a:latin typeface="Calibri" panose="020F0502020204030204" pitchFamily="34" charset="0"/>
                  <a:cs typeface="Calibri" panose="020F0502020204030204" pitchFamily="34" charset="0"/>
                </a:rPr>
                <a:t>to total execution time</a:t>
              </a:r>
              <a:endParaRPr lang="en-US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pic>
        <p:nvPicPr>
          <p:cNvPr id="7" name="Picture 2" descr="http://img.wallpaperstock.net:81/duck-mid-flight-wallpapers_13762_2560x1600.jpg">
            <a:extLst>
              <a:ext uri="{FF2B5EF4-FFF2-40B4-BE49-F238E27FC236}">
                <a16:creationId xmlns:a16="http://schemas.microsoft.com/office/drawing/2014/main" id="{5EAEADEB-1C02-BE66-D535-AED1B252BA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37794" t="11569" r="11353" b="32438"/>
          <a:stretch>
            <a:fillRect/>
          </a:stretch>
        </p:blipFill>
        <p:spPr bwMode="auto">
          <a:xfrm>
            <a:off x="10534596" y="4287996"/>
            <a:ext cx="1392231" cy="958085"/>
          </a:xfrm>
          <a:prstGeom prst="rect">
            <a:avLst/>
          </a:prstGeom>
          <a:noFill/>
        </p:spPr>
      </p:pic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6018B16F-5EC8-5DA0-9E15-B1D6F74EAC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36133" y="6510727"/>
            <a:ext cx="847359" cy="365125"/>
          </a:xfrm>
        </p:spPr>
        <p:txBody>
          <a:bodyPr/>
          <a:lstStyle/>
          <a:p>
            <a:fld id="{926C5CFF-FC03-5F4C-B716-CBEBB43E48DE}" type="slidenum">
              <a:rPr lang="en-US" smtClean="0"/>
              <a:t>47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544AD5D0-7C54-3F4B-98ED-E3E6537C44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of I/O data movement</a:t>
            </a:r>
          </a:p>
        </p:txBody>
      </p:sp>
    </p:spTree>
    <p:extLst>
      <p:ext uri="{BB962C8B-B14F-4D97-AF65-F5344CB8AC3E}">
        <p14:creationId xmlns:p14="http://schemas.microsoft.com/office/powerpoint/2010/main" val="4399419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74B547-82E1-60A6-1C96-459EDB1070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CF436CB-5BA6-417D-7E63-2D2D48A5F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b="1" dirty="0">
                <a:latin typeface="Calibri"/>
                <a:cs typeface="Calibri"/>
              </a:rPr>
              <a:t>MARS: Processing-In-Memory Acceleration of Raw Signal Genome Analysis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b="1" dirty="0">
                <a:latin typeface="Calibri"/>
                <a:cs typeface="Calibri"/>
              </a:rPr>
              <a:t>Inside the Storage Subsystem</a:t>
            </a:r>
            <a:br>
              <a:rPr lang="en-US" sz="2000" b="1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Melina Soysal, Konstantina </a:t>
            </a:r>
            <a:r>
              <a:rPr lang="en-US" sz="2000" dirty="0" err="1">
                <a:latin typeface="Calibri"/>
                <a:cs typeface="Calibri"/>
              </a:rPr>
              <a:t>Koliogeorgi</a:t>
            </a:r>
            <a:r>
              <a:rPr lang="en-US" sz="2000" dirty="0">
                <a:latin typeface="Calibri"/>
                <a:cs typeface="Calibri"/>
              </a:rPr>
              <a:t>, </a:t>
            </a:r>
            <a:r>
              <a:rPr lang="en-US" sz="2000" u="sng" dirty="0">
                <a:latin typeface="Calibri"/>
                <a:cs typeface="Calibri"/>
              </a:rPr>
              <a:t>Can Firtina</a:t>
            </a:r>
            <a:r>
              <a:rPr lang="en-US" sz="2000" dirty="0">
                <a:latin typeface="Calibri"/>
                <a:cs typeface="Calibri"/>
              </a:rPr>
              <a:t>, Nika Mansouri </a:t>
            </a:r>
            <a:r>
              <a:rPr lang="en-US" sz="2000" dirty="0" err="1">
                <a:latin typeface="Calibri"/>
                <a:cs typeface="Calibri"/>
              </a:rPr>
              <a:t>Ghiasi</a:t>
            </a:r>
            <a:r>
              <a:rPr lang="en-US" sz="2000" dirty="0">
                <a:latin typeface="Calibri"/>
                <a:cs typeface="Calibri"/>
              </a:rPr>
              <a:t>, Rakesh Nadig, </a:t>
            </a:r>
            <a:r>
              <a:rPr lang="en-US" sz="2000" dirty="0" err="1">
                <a:latin typeface="Calibri"/>
                <a:cs typeface="Calibri"/>
              </a:rPr>
              <a:t>Haiyu</a:t>
            </a:r>
            <a:r>
              <a:rPr lang="en-US" sz="2000" dirty="0">
                <a:latin typeface="Calibri"/>
                <a:cs typeface="Calibri"/>
              </a:rPr>
              <a:t> Mao, Geraldo Francisco Oliveira Junior, Yu Liang, Klea </a:t>
            </a:r>
            <a:r>
              <a:rPr lang="en-US" sz="2000" dirty="0" err="1">
                <a:latin typeface="Calibri"/>
                <a:cs typeface="Calibri"/>
              </a:rPr>
              <a:t>Zambaku</a:t>
            </a:r>
            <a:r>
              <a:rPr lang="en-US" sz="2000" dirty="0">
                <a:latin typeface="Calibri"/>
                <a:cs typeface="Calibri"/>
              </a:rPr>
              <a:t>, Mohammad </a:t>
            </a:r>
            <a:r>
              <a:rPr lang="en-US" sz="2000" dirty="0" err="1">
                <a:latin typeface="Calibri"/>
                <a:cs typeface="Calibri"/>
              </a:rPr>
              <a:t>Sadrosadati</a:t>
            </a:r>
            <a:r>
              <a:rPr lang="en-US" sz="2000" dirty="0">
                <a:latin typeface="Calibri"/>
                <a:cs typeface="Calibri"/>
              </a:rPr>
              <a:t>,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Onur Mutlu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3"/>
              </a:rPr>
              <a:t>Proceedings of the 39th International Conference on Supercomputing (</a:t>
            </a:r>
            <a:r>
              <a:rPr lang="en-US" sz="2000" b="1" dirty="0">
                <a:latin typeface="Calibri"/>
                <a:cs typeface="Calibri"/>
                <a:hlinkClick r:id="rId3"/>
              </a:rPr>
              <a:t>ICS 2025</a:t>
            </a:r>
            <a:r>
              <a:rPr lang="en-US" sz="2000" dirty="0">
                <a:latin typeface="Calibri"/>
                <a:cs typeface="Calibri"/>
                <a:hlinkClick r:id="rId3"/>
              </a:rPr>
              <a:t>)</a:t>
            </a:r>
            <a:r>
              <a:rPr lang="en-US" sz="2000" dirty="0">
                <a:latin typeface="Calibri"/>
                <a:cs typeface="Calibri"/>
              </a:rPr>
              <a:t>, Salt Lake City, Utah, USA, June 2025.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  <a:hlinkClick r:id="rId4"/>
              </a:rPr>
              <a:t>[PDF]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5"/>
              </a:rPr>
              <a:t>[DOI]</a:t>
            </a:r>
            <a:br>
              <a:rPr lang="en-US" sz="2000" dirty="0">
                <a:latin typeface="Calibri"/>
                <a:cs typeface="Calibri"/>
              </a:rPr>
            </a:br>
            <a:r>
              <a:rPr lang="en-US" sz="2000" dirty="0">
                <a:latin typeface="Calibri"/>
                <a:cs typeface="Calibri"/>
              </a:rPr>
              <a:t>Conference talk </a:t>
            </a:r>
            <a:r>
              <a:rPr lang="en-US" sz="2000" dirty="0">
                <a:latin typeface="Calibri"/>
                <a:cs typeface="Calibri"/>
                <a:hlinkClick r:id="rId6"/>
              </a:rPr>
              <a:t>[Video]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7"/>
              </a:rPr>
              <a:t>[Slides (pptx)]</a:t>
            </a:r>
            <a:r>
              <a:rPr lang="en-US" sz="2000" dirty="0">
                <a:latin typeface="Calibri"/>
                <a:cs typeface="Calibri"/>
              </a:rPr>
              <a:t> </a:t>
            </a:r>
            <a:r>
              <a:rPr lang="en-US" sz="2000" dirty="0">
                <a:latin typeface="Calibri"/>
                <a:cs typeface="Calibri"/>
                <a:hlinkClick r:id="rId8"/>
              </a:rPr>
              <a:t>[Slides (pdf)]</a:t>
            </a:r>
            <a:endParaRPr lang="en-US" sz="2000" dirty="0">
              <a:latin typeface="Calibri"/>
              <a:cs typeface="Calibri"/>
            </a:endParaRP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00BC64B-0391-67B9-D12E-53CF9E17D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In-Storage Raw Signal Analysis </a:t>
            </a:r>
            <a:r>
              <a:rPr lang="en-US" sz="2400" dirty="0"/>
              <a:t>[ICS '25]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5379137-6FE5-6148-3549-DF511AF2F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48</a:t>
            </a:fld>
            <a:endParaRPr lang="en-US" dirty="0">
              <a:latin typeface="Garamond"/>
              <a:cs typeface="Calibri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B55EDAD-8A8E-4500-8650-036D7CBD7DE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117" y="3515767"/>
            <a:ext cx="10609767" cy="2905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46006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83920" y="1417320"/>
            <a:ext cx="106070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The contribution is </a:t>
            </a:r>
            <a:r>
              <a:rPr kumimoji="0" lang="en-US" sz="4320" b="1" i="1" u="none" strike="noStrike" kern="1200" cap="none" spc="0" normalizeH="0" baseline="0" noProof="0" dirty="0">
                <a:ln>
                  <a:noFill/>
                </a:ln>
                <a:solidFill>
                  <a:srgbClr val="B9E700">
                    <a:lumMod val="40000"/>
                    <a:lumOff val="60000"/>
                  </a:srgbClr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insight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ea typeface="ＭＳ Ｐゴシック" pitchFamily="-110" charset="-128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Not novelty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ea typeface="ＭＳ Ｐゴシック" pitchFamily="-110" charset="-128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Not numbers</a:t>
            </a: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DDCBD1D4-4787-CB2B-A27B-470B2208C014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49</a:t>
            </a:fld>
            <a:endParaRPr lang="en-US" dirty="0">
              <a:latin typeface="Garamond"/>
              <a:cs typeface="Calibri"/>
            </a:endParaRPr>
          </a:p>
        </p:txBody>
      </p:sp>
    </p:spTree>
  </p:cSld>
  <p:clrMapOvr>
    <a:masterClrMapping/>
  </p:clrMapOvr>
  <p:transition/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341120" y="1417321"/>
            <a:ext cx="694944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Research is a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1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hunt for insight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320" b="0" i="1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ea typeface="ＭＳ Ｐゴシック" pitchFamily="-110" charset="-128"/>
              <a:cs typeface="Calibr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320" b="0" i="0" u="none" strike="noStrike" kern="1200" cap="none" spc="0" normalizeH="0" baseline="0" noProof="0" dirty="0">
                <a:ln>
                  <a:noFill/>
                </a:ln>
                <a:solidFill>
                  <a:srgbClr val="BAE600"/>
                </a:solidFill>
                <a:effectLst/>
                <a:uLnTx/>
                <a:uFillTx/>
                <a:latin typeface="Calibri"/>
                <a:ea typeface="ＭＳ Ｐゴシック" pitchFamily="-110" charset="-128"/>
                <a:cs typeface="Calibri"/>
              </a:rPr>
              <a:t>Need to get off the beaten path to find new insights</a:t>
            </a:r>
            <a:endParaRPr kumimoji="0" lang="en-US" sz="4320" b="0" i="0" u="none" strike="noStrike" kern="1200" cap="none" spc="0" normalizeH="0" baseline="0" noProof="0" dirty="0">
              <a:ln>
                <a:noFill/>
              </a:ln>
              <a:solidFill>
                <a:srgbClr val="BAE600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pic>
        <p:nvPicPr>
          <p:cNvPr id="95234" name="Picture 2" descr="http://sabalolodge.com/blog/wp-content/uploads/2009/11/Resplendent_Quetz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38341" y="228600"/>
            <a:ext cx="2892599" cy="6309360"/>
          </a:xfrm>
          <a:prstGeom prst="rect">
            <a:avLst/>
          </a:prstGeom>
          <a:noFill/>
        </p:spPr>
      </p:pic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8626F42E-5972-7106-F27E-38B36146D002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50</a:t>
            </a:fld>
            <a:endParaRPr lang="en-US" dirty="0">
              <a:latin typeface="Garamond"/>
              <a:cs typeface="Calibri"/>
            </a:endParaRPr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514" name="Picture 2" descr="http://healingtheriftbook.com/wp-content/uploads/2009/08/lamp-post.jpg"/>
          <p:cNvPicPr>
            <a:picLocks noChangeAspect="1" noChangeArrowheads="1"/>
          </p:cNvPicPr>
          <p:nvPr/>
        </p:nvPicPr>
        <p:blipFill>
          <a:blip r:embed="rId2" cstate="print"/>
          <a:srcRect l="3593" t="10180" r="693"/>
          <a:stretch>
            <a:fillRect/>
          </a:stretch>
        </p:blipFill>
        <p:spPr bwMode="auto">
          <a:xfrm>
            <a:off x="609600" y="0"/>
            <a:ext cx="10972800" cy="6858000"/>
          </a:xfrm>
          <a:prstGeom prst="rect">
            <a:avLst/>
          </a:prstGeom>
          <a:noFill/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5D1BBE7D-2409-3673-7472-EFC89D4F318C}"/>
              </a:ext>
            </a:extLst>
          </p:cNvPr>
          <p:cNvCxnSpPr/>
          <p:nvPr/>
        </p:nvCxnSpPr>
        <p:spPr bwMode="auto">
          <a:xfrm rot="5400000">
            <a:off x="8839200" y="3886200"/>
            <a:ext cx="1463040" cy="0"/>
          </a:xfrm>
          <a:prstGeom prst="line">
            <a:avLst/>
          </a:prstGeom>
          <a:noFill/>
          <a:ln w="28575" cap="flat" cmpd="sng" algn="ctr">
            <a:solidFill>
              <a:srgbClr val="C006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1747E18-B02D-E5AF-251C-5EFBF0E7F5B9}"/>
              </a:ext>
            </a:extLst>
          </p:cNvPr>
          <p:cNvSpPr txBox="1"/>
          <p:nvPr/>
        </p:nvSpPr>
        <p:spPr>
          <a:xfrm>
            <a:off x="7833360" y="2606040"/>
            <a:ext cx="3039422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1200" cap="none" spc="0" normalizeH="0" baseline="0" noProof="0" dirty="0">
                <a:ln>
                  <a:noFill/>
                </a:ln>
                <a:solidFill>
                  <a:srgbClr val="C00600"/>
                </a:solidFill>
                <a:effectLst/>
                <a:uLnTx/>
                <a:uFillTx/>
                <a:latin typeface="Calibri"/>
                <a:cs typeface="Calibri"/>
              </a:rPr>
              <a:t>Looking here for lost keys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D2C976C-438F-FF17-E40C-ABEB52FC0A58}"/>
              </a:ext>
            </a:extLst>
          </p:cNvPr>
          <p:cNvCxnSpPr/>
          <p:nvPr/>
        </p:nvCxnSpPr>
        <p:spPr bwMode="auto">
          <a:xfrm rot="5400000">
            <a:off x="975360" y="2423160"/>
            <a:ext cx="1463040" cy="0"/>
          </a:xfrm>
          <a:prstGeom prst="line">
            <a:avLst/>
          </a:prstGeom>
          <a:noFill/>
          <a:ln w="28575" cap="flat" cmpd="sng" algn="ctr">
            <a:solidFill>
              <a:srgbClr val="C00600"/>
            </a:solidFill>
            <a:prstDash val="solid"/>
            <a:round/>
            <a:headEnd type="none" w="med" len="med"/>
            <a:tailEnd type="triangle" w="lg" len="lg"/>
          </a:ln>
          <a:effectLst/>
        </p:spPr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138867E3-AF4A-1871-C1FD-2F80841DE3FB}"/>
              </a:ext>
            </a:extLst>
          </p:cNvPr>
          <p:cNvSpPr txBox="1"/>
          <p:nvPr/>
        </p:nvSpPr>
        <p:spPr>
          <a:xfrm>
            <a:off x="792481" y="1234440"/>
            <a:ext cx="1770869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60" b="0" i="0" u="none" strike="noStrike" kern="1200" cap="none" spc="0" normalizeH="0" baseline="0" noProof="0" dirty="0">
                <a:ln>
                  <a:noFill/>
                </a:ln>
                <a:solidFill>
                  <a:srgbClr val="C00600"/>
                </a:solidFill>
                <a:effectLst/>
                <a:uLnTx/>
                <a:uFillTx/>
                <a:latin typeface="Calibri"/>
                <a:cs typeface="Calibri"/>
              </a:rPr>
              <a:t>Lost keys here</a:t>
            </a:r>
          </a:p>
        </p:txBody>
      </p:sp>
      <p:sp>
        <p:nvSpPr>
          <p:cNvPr id="8" name="Slide Number Placeholder 3">
            <a:extLst>
              <a:ext uri="{FF2B5EF4-FFF2-40B4-BE49-F238E27FC236}">
                <a16:creationId xmlns:a16="http://schemas.microsoft.com/office/drawing/2014/main" id="{71AC42F1-6C2A-86F3-5C12-35BD9C2695BC}"/>
              </a:ext>
            </a:extLst>
          </p:cNvPr>
          <p:cNvSpPr txBox="1">
            <a:spLocks/>
          </p:cNvSpPr>
          <p:nvPr/>
        </p:nvSpPr>
        <p:spPr>
          <a:xfrm>
            <a:off x="11136133" y="6510727"/>
            <a:ext cx="847359" cy="365125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r" defTabSz="914400" rtl="0" eaLnBrk="1" latinLnBrk="0" hangingPunct="1">
              <a:defRPr sz="2400" b="1" kern="1200">
                <a:solidFill>
                  <a:schemeClr val="tx1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6C5CFF-FC03-5F4C-B716-CBEBB43E48DE}" type="slidenum">
              <a:rPr lang="en-US" smtClean="0">
                <a:latin typeface="Garamond"/>
                <a:cs typeface="Calibri"/>
              </a:rPr>
              <a:pPr/>
              <a:t>51</a:t>
            </a:fld>
            <a:endParaRPr lang="en-US" dirty="0">
              <a:latin typeface="Garamond"/>
              <a:cs typeface="Calibri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CB25712A-B8AE-7765-1175-6BC19BA469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Research is a multi-step process (art + science)</a:t>
            </a:r>
          </a:p>
          <a:p>
            <a:pPr lvl="1"/>
            <a:r>
              <a:rPr lang="en-US" dirty="0"/>
              <a:t>Focus on important problems</a:t>
            </a:r>
          </a:p>
          <a:p>
            <a:pPr lvl="1"/>
            <a:r>
              <a:rPr lang="en-US" dirty="0"/>
              <a:t>Figure out a way to test your ideas quickly</a:t>
            </a:r>
          </a:p>
          <a:p>
            <a:pPr lvl="1"/>
            <a:r>
              <a:rPr lang="en-US" dirty="0"/>
              <a:t>Build resilience</a:t>
            </a:r>
          </a:p>
          <a:p>
            <a:endParaRPr lang="en-US" dirty="0"/>
          </a:p>
          <a:p>
            <a:r>
              <a:rPr lang="en-US" dirty="0"/>
              <a:t>As researchers, we seek insight to solve important problems</a:t>
            </a:r>
          </a:p>
          <a:p>
            <a:endParaRPr lang="en-US" dirty="0"/>
          </a:p>
          <a:p>
            <a:r>
              <a:rPr lang="en-US" dirty="0"/>
              <a:t>Communicate the insights you generate extremely clearly</a:t>
            </a:r>
          </a:p>
          <a:p>
            <a:pPr lvl="1"/>
            <a:r>
              <a:rPr lang="en-US" dirty="0"/>
              <a:t>Otherwise, those insights will need to be rediscovered</a:t>
            </a:r>
          </a:p>
          <a:p>
            <a:endParaRPr lang="en-US" dirty="0"/>
          </a:p>
          <a:p>
            <a:r>
              <a:rPr lang="en-US" dirty="0"/>
              <a:t>Keep your mind open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8E0AE554-9833-D04D-DB6D-BD2E4B44F9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EE70D7-9ED3-3EF3-D78B-74B4F16FB9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/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062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95C44E-9618-C111-9841-CF4EE641AA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Questions?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C764FC6-A2CE-650B-FC04-DEFB3C4F5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53</a:t>
            </a:fld>
            <a:endParaRPr lang="en-US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8606053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5216D5E8-E9E1-C761-F36D-56877CB2E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>
                <a:latin typeface="Calibri"/>
                <a:cs typeface="Calibri"/>
              </a:rPr>
              <a:t>Lecture 3: Introduction to Genomics and Sequencing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How sequencing technologies work and initial steps of its analysis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b="1" dirty="0">
                <a:latin typeface="Calibri"/>
                <a:cs typeface="Calibri"/>
              </a:rPr>
              <a:t>Before next class</a:t>
            </a:r>
          </a:p>
          <a:p>
            <a:pPr lvl="1"/>
            <a:r>
              <a:rPr lang="en-US" dirty="0">
                <a:latin typeface="Calibri"/>
                <a:cs typeface="Calibri"/>
              </a:rPr>
              <a:t>Finalize your paper selection (due Sep 8, 11:59pm)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02D48388-E548-1C2D-FD3F-48DFBDC5D3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Next Lecture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4B24D45-413E-07BE-FD1C-0B8E86651A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6C5CFF-FC03-5F4C-B716-CBEBB43E48DE}" type="slidenum">
              <a:rPr lang="en-US" smtClean="0">
                <a:latin typeface="Garamond"/>
                <a:cs typeface="Calibri"/>
              </a:rPr>
              <a:t>54</a:t>
            </a:fld>
            <a:endParaRPr lang="en-US" dirty="0">
              <a:latin typeface="Garamond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41588185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3F2E80-11B2-B7EB-B1A4-109562F6AD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90ED62-56F9-9ED4-60FB-C50BFE4F6A9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1520" y="2393958"/>
            <a:ext cx="10972800" cy="503536"/>
          </a:xfrm>
        </p:spPr>
        <p:txBody>
          <a:bodyPr/>
          <a:lstStyle/>
          <a:p>
            <a:r>
              <a:rPr lang="en-US" dirty="0"/>
              <a:t>Lecture 2: Moving the Needle - A Bioinformatics Perspective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64B235-15D3-7182-9AC1-F24224E15E6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1520" y="1155648"/>
            <a:ext cx="10972800" cy="1224822"/>
          </a:xfrm>
        </p:spPr>
        <p:txBody>
          <a:bodyPr/>
          <a:lstStyle/>
          <a:p>
            <a:r>
              <a:rPr lang="en-US" dirty="0"/>
              <a:t>CMSC 829C: Algorithms, AI, and Hardware</a:t>
            </a:r>
            <a:br>
              <a:rPr lang="en-US" dirty="0"/>
            </a:br>
            <a:r>
              <a:rPr lang="en-US" dirty="0"/>
              <a:t>for Biological Data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57B454-E32E-B082-E20E-7FBF5F9A774A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31520" y="5138028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Can Firtina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2"/>
              </a:rPr>
              <a:t>canfirtina@gmail.com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 | </a:t>
            </a:r>
            <a:r>
              <a:rPr lang="en-US" dirty="0">
                <a:latin typeface="Calibri"/>
                <a:ea typeface="Helvetica Neue" panose="02000503000000020004" pitchFamily="2" charset="0"/>
                <a:cs typeface="Calibri"/>
                <a:hlinkClick r:id="rId3"/>
              </a:rPr>
              <a:t>cs.umd.edu/~firtina</a:t>
            </a:r>
            <a:endParaRPr lang="en-US" dirty="0">
              <a:latin typeface="Calibri"/>
              <a:ea typeface="Helvetica Neue" panose="02000503000000020004" pitchFamily="2" charset="0"/>
              <a:cs typeface="Calibri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A476CEF-B13F-1362-C1AB-58937ABDBE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520" y="5519721"/>
            <a:ext cx="10972800" cy="332399"/>
          </a:xfrm>
        </p:spPr>
        <p:txBody>
          <a:bodyPr/>
          <a:lstStyle/>
          <a:p>
            <a:r>
              <a:rPr lang="en-US" dirty="0">
                <a:latin typeface="Calibri"/>
                <a:ea typeface="Helvetica Neue" panose="02000503000000020004" pitchFamily="2" charset="0"/>
                <a:cs typeface="Calibri"/>
              </a:rPr>
              <a:t>Assistant Professor of Computer Science at UMD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F151C09-7A2D-EC80-9B78-EC93D4F24DBE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731520" y="3649308"/>
            <a:ext cx="10972800" cy="332399"/>
          </a:xfrm>
        </p:spPr>
        <p:txBody>
          <a:bodyPr/>
          <a:lstStyle/>
          <a:p>
            <a:r>
              <a:rPr lang="en-US" dirty="0"/>
              <a:t>Fall 2026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B881CA-FF12-4D0F-C39D-F069140277B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31520" y="4039992"/>
            <a:ext cx="10972800" cy="332399"/>
          </a:xfrm>
        </p:spPr>
        <p:txBody>
          <a:bodyPr/>
          <a:lstStyle/>
          <a:p>
            <a:r>
              <a:rPr lang="en-US" dirty="0"/>
              <a:t>September 3, 2026</a:t>
            </a:r>
          </a:p>
        </p:txBody>
      </p:sp>
    </p:spTree>
    <p:extLst>
      <p:ext uri="{BB962C8B-B14F-4D97-AF65-F5344CB8AC3E}">
        <p14:creationId xmlns:p14="http://schemas.microsoft.com/office/powerpoint/2010/main" val="134152894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|0|1.5|1.8|2.9|4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TEMPLATESTYLE" val="14"/>
</p:tagLst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png"/></Relationships>
</file>

<file path=ppt/theme/theme1.xml><?xml version="1.0" encoding="utf-8"?>
<a:theme xmlns:a="http://schemas.openxmlformats.org/drawingml/2006/main" name="Custom Design">
  <a:themeElements>
    <a:clrScheme name="Custom 2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473C3"/>
      </a:hlink>
      <a:folHlink>
        <a:srgbClr val="4473C3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PPT_Template_Corp_4x3_rev1">
  <a:themeElements>
    <a:clrScheme name="1_PPT_Template_Corp_4x3_rev1 1">
      <a:dk1>
        <a:srgbClr val="808080"/>
      </a:dk1>
      <a:lt1>
        <a:srgbClr val="FFFFFF"/>
      </a:lt1>
      <a:dk2>
        <a:srgbClr val="000000"/>
      </a:dk2>
      <a:lt2>
        <a:srgbClr val="B9E700"/>
      </a:lt2>
      <a:accent1>
        <a:srgbClr val="33CCCC"/>
      </a:accent1>
      <a:accent2>
        <a:srgbClr val="FF9933"/>
      </a:accent2>
      <a:accent3>
        <a:srgbClr val="AAAAAA"/>
      </a:accent3>
      <a:accent4>
        <a:srgbClr val="DADADA"/>
      </a:accent4>
      <a:accent5>
        <a:srgbClr val="ADE2E2"/>
      </a:accent5>
      <a:accent6>
        <a:srgbClr val="E78A2D"/>
      </a:accent6>
      <a:hlink>
        <a:srgbClr val="99CCFF"/>
      </a:hlink>
      <a:folHlink>
        <a:srgbClr val="0000FF"/>
      </a:folHlink>
    </a:clrScheme>
    <a:fontScheme name="1_PPT_Template_Corp_4x3_re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180000"/>
          <a:buFontTx/>
          <a:buBlip>
            <a:blip xmlns:r="http://schemas.openxmlformats.org/officeDocument/2006/relationships" r:embed="rId1"/>
          </a:buBlip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Pct val="180000"/>
          <a:buFontTx/>
          <a:buBlip>
            <a:blip xmlns:r="http://schemas.openxmlformats.org/officeDocument/2006/relationships" r:embed="rId1"/>
          </a:buBlip>
          <a:tabLst/>
          <a:defRPr kumimoji="0" lang="en-US" sz="1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PT_Template_Corp_4x3_rev1 1">
        <a:dk1>
          <a:srgbClr val="808080"/>
        </a:dk1>
        <a:lt1>
          <a:srgbClr val="FFFFFF"/>
        </a:lt1>
        <a:dk2>
          <a:srgbClr val="000000"/>
        </a:dk2>
        <a:lt2>
          <a:srgbClr val="B9E700"/>
        </a:lt2>
        <a:accent1>
          <a:srgbClr val="33CCCC"/>
        </a:accent1>
        <a:accent2>
          <a:srgbClr val="FF9933"/>
        </a:accent2>
        <a:accent3>
          <a:srgbClr val="AAAAAA"/>
        </a:accent3>
        <a:accent4>
          <a:srgbClr val="DADADA"/>
        </a:accent4>
        <a:accent5>
          <a:srgbClr val="ADE2E2"/>
        </a:accent5>
        <a:accent6>
          <a:srgbClr val="E78A2D"/>
        </a:accent6>
        <a:hlink>
          <a:srgbClr val="99CC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F8D515D-6534-5443-AFA8-31F4784159B5}">
  <we:reference id="WA200010001" version="1.0.0.1" store="Omex" storeType="OMEX"/>
  <we:alternateReferences>
    <we:reference id="WA200010001" version="1.0.0.1" store="WA200010001" storeType="OMEX"/>
  </we:alternateReferences>
  <we:properties>
    <we:property name="claude.fileId" value="&quot;f7b8f343-73a9-4fe1-8500-2d1808681f0c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95766</TotalTime>
  <Words>2863</Words>
  <Application>Microsoft Macintosh PowerPoint</Application>
  <PresentationFormat>Widescreen</PresentationFormat>
  <Paragraphs>635</Paragraphs>
  <Slides>55</Slides>
  <Notes>25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55</vt:i4>
      </vt:variant>
    </vt:vector>
  </HeadingPairs>
  <TitlesOfParts>
    <vt:vector size="68" baseType="lpstr">
      <vt:lpstr>Aptos</vt:lpstr>
      <vt:lpstr>Arial</vt:lpstr>
      <vt:lpstr>Avenir Next</vt:lpstr>
      <vt:lpstr>Calibri</vt:lpstr>
      <vt:lpstr>Cambria Math</vt:lpstr>
      <vt:lpstr>Corbel</vt:lpstr>
      <vt:lpstr>Garamond</vt:lpstr>
      <vt:lpstr>PT Mono</vt:lpstr>
      <vt:lpstr>Tahoma</vt:lpstr>
      <vt:lpstr>Wingdings</vt:lpstr>
      <vt:lpstr>Custom Design</vt:lpstr>
      <vt:lpstr>1_PPT_Template_Corp_4x3_rev1</vt:lpstr>
      <vt:lpstr>Clip</vt:lpstr>
      <vt:lpstr>PowerPoint Presentation</vt:lpstr>
      <vt:lpstr>Recall: Some More Materials to Internalize</vt:lpstr>
      <vt:lpstr>PowerPoint Presentation</vt:lpstr>
      <vt:lpstr>PowerPoint Presentation</vt:lpstr>
      <vt:lpstr>Recall: The Goal of Computing: Beyond Numbers</vt:lpstr>
      <vt:lpstr>Recall: You and Your Research</vt:lpstr>
      <vt:lpstr>PowerPoint Presentation</vt:lpstr>
      <vt:lpstr>PowerPoint Presentation</vt:lpstr>
      <vt:lpstr>PowerPoint Presentation</vt:lpstr>
      <vt:lpstr>PowerPoint Presentation</vt:lpstr>
      <vt:lpstr>Heilmeier's Catechism</vt:lpstr>
      <vt:lpstr>How to Present Papers/Ideas/Projects</vt:lpstr>
      <vt:lpstr>New Frontiers: Raw Signal Analysis [ISMB '23]</vt:lpstr>
      <vt:lpstr>How to Present Papers/Ideas/Projects</vt:lpstr>
      <vt:lpstr>Executive Summary</vt:lpstr>
      <vt:lpstr>Recall: Generating the Entire Genomic Sequence</vt:lpstr>
      <vt:lpstr>Nanopore Sequencing</vt:lpstr>
      <vt:lpstr>Generating Electrical Signals from DNA</vt:lpstr>
      <vt:lpstr>Benefits of Real-Time Analysis</vt:lpstr>
      <vt:lpstr>A Common Genome Analysis Pipeline</vt:lpstr>
      <vt:lpstr>Alternative: Directly Analyze Raw Signals</vt:lpstr>
      <vt:lpstr>Noise in Raw Electrical Signals</vt:lpstr>
      <vt:lpstr>How to Present Papers/Ideas/Projects</vt:lpstr>
      <vt:lpstr>Scalability Issues Limit Real-Time Analysis</vt:lpstr>
      <vt:lpstr>How to Present Papers/Ideas/Projects</vt:lpstr>
      <vt:lpstr>RawHash’s Goal</vt:lpstr>
      <vt:lpstr>How to Present Papers/Ideas/Projects</vt:lpstr>
      <vt:lpstr>A Key Idea</vt:lpstr>
      <vt:lpstr>PowerPoint Presentation</vt:lpstr>
      <vt:lpstr>RawHash’s Key Idea</vt:lpstr>
      <vt:lpstr>RawHash Overview</vt:lpstr>
      <vt:lpstr>Step 1: Quantization</vt:lpstr>
      <vt:lpstr>RawHash’s Key Idea – Quantization</vt:lpstr>
      <vt:lpstr>How to Better Quantize Signals</vt:lpstr>
      <vt:lpstr>Adaptive Quantization</vt:lpstr>
      <vt:lpstr>Step 2: Hashing Quantized Signals</vt:lpstr>
      <vt:lpstr>RawHash Key Idea – Hash-based Matching</vt:lpstr>
      <vt:lpstr>RawHash Overview</vt:lpstr>
      <vt:lpstr>How to Present Papers/Ideas/Projects</vt:lpstr>
      <vt:lpstr>Evaluation Methodology</vt:lpstr>
      <vt:lpstr>Real-Time Analysis Benefits from Fast Search</vt:lpstr>
      <vt:lpstr>Fast Search Leads to Accurate Search</vt:lpstr>
      <vt:lpstr>How to Present Papers/Ideas/Projects</vt:lpstr>
      <vt:lpstr>PowerPoint Presentation</vt:lpstr>
      <vt:lpstr>In-Storage Raw Signal Analysis [ICS '25]</vt:lpstr>
      <vt:lpstr>Motivation</vt:lpstr>
      <vt:lpstr>Impact of I/O data movement</vt:lpstr>
      <vt:lpstr>In-Storage Raw Signal Analysis [ICS '25]</vt:lpstr>
      <vt:lpstr>PowerPoint Presentation</vt:lpstr>
      <vt:lpstr>PowerPoint Presentation</vt:lpstr>
      <vt:lpstr>PowerPoint Presentation</vt:lpstr>
      <vt:lpstr>Conclusion</vt:lpstr>
      <vt:lpstr>Questions?</vt:lpstr>
      <vt:lpstr>Next Lecture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Can Firtina</dc:creator>
  <cp:keywords/>
  <dc:description/>
  <cp:lastModifiedBy>Can Firtina</cp:lastModifiedBy>
  <cp:revision>2965</cp:revision>
  <cp:lastPrinted>2019-02-23T04:26:38Z</cp:lastPrinted>
  <dcterms:created xsi:type="dcterms:W3CDTF">2017-06-05T15:22:10Z</dcterms:created>
  <dcterms:modified xsi:type="dcterms:W3CDTF">2026-09-03T18:06:47Z</dcterms:modified>
  <cp:category/>
</cp:coreProperties>
</file>