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lsx" ContentType="application/vnd.openxmlformats-officedocument.spreadsheetml.sheet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94"/>
  </p:notesMasterIdLst>
  <p:handoutMasterIdLst>
    <p:handoutMasterId r:id="rId95"/>
  </p:handoutMasterIdLst>
  <p:sldIdLst>
    <p:sldId id="2147478325" r:id="rId2"/>
    <p:sldId id="2147478272" r:id="rId3"/>
    <p:sldId id="2147478318" r:id="rId4"/>
    <p:sldId id="2147478086" r:id="rId5"/>
    <p:sldId id="2147478096" r:id="rId6"/>
    <p:sldId id="2147478273" r:id="rId7"/>
    <p:sldId id="2147478107" r:id="rId8"/>
    <p:sldId id="2147478312" r:id="rId9"/>
    <p:sldId id="2147478274" r:id="rId10"/>
    <p:sldId id="2147478163" r:id="rId11"/>
    <p:sldId id="2147478319" r:id="rId12"/>
    <p:sldId id="2147478320" r:id="rId13"/>
    <p:sldId id="2147478321" r:id="rId14"/>
    <p:sldId id="2147478322" r:id="rId15"/>
    <p:sldId id="2147478323" r:id="rId16"/>
    <p:sldId id="2147478111" r:id="rId17"/>
    <p:sldId id="2146847634" r:id="rId18"/>
    <p:sldId id="2146847637" r:id="rId19"/>
    <p:sldId id="2146847639" r:id="rId20"/>
    <p:sldId id="2146847641" r:id="rId21"/>
    <p:sldId id="2147478329" r:id="rId22"/>
    <p:sldId id="2147478276" r:id="rId23"/>
    <p:sldId id="2147478277" r:id="rId24"/>
    <p:sldId id="2147478278" r:id="rId25"/>
    <p:sldId id="7478" r:id="rId26"/>
    <p:sldId id="2147478026" r:id="rId27"/>
    <p:sldId id="2147478167" r:id="rId28"/>
    <p:sldId id="7418" r:id="rId29"/>
    <p:sldId id="6059" r:id="rId30"/>
    <p:sldId id="2146847441" r:id="rId31"/>
    <p:sldId id="7076" r:id="rId32"/>
    <p:sldId id="7475" r:id="rId33"/>
    <p:sldId id="6196" r:id="rId34"/>
    <p:sldId id="2146847400" r:id="rId35"/>
    <p:sldId id="2147478279" r:id="rId36"/>
    <p:sldId id="2147478280" r:id="rId37"/>
    <p:sldId id="2147478328" r:id="rId38"/>
    <p:sldId id="2146847519" r:id="rId39"/>
    <p:sldId id="7241" r:id="rId40"/>
    <p:sldId id="2147478003" r:id="rId41"/>
    <p:sldId id="2146847521" r:id="rId42"/>
    <p:sldId id="2147478331" r:id="rId43"/>
    <p:sldId id="2147478275" r:id="rId44"/>
    <p:sldId id="2147478088" r:id="rId45"/>
    <p:sldId id="2146847652" r:id="rId46"/>
    <p:sldId id="2146847669" r:id="rId47"/>
    <p:sldId id="2146847670" r:id="rId48"/>
    <p:sldId id="2146847671" r:id="rId49"/>
    <p:sldId id="2146847672" r:id="rId50"/>
    <p:sldId id="2147478080" r:id="rId51"/>
    <p:sldId id="2147478307" r:id="rId52"/>
    <p:sldId id="2147478151" r:id="rId53"/>
    <p:sldId id="2146847673" r:id="rId54"/>
    <p:sldId id="2146847674" r:id="rId55"/>
    <p:sldId id="2146847675" r:id="rId56"/>
    <p:sldId id="2146847689" r:id="rId57"/>
    <p:sldId id="2146847677" r:id="rId58"/>
    <p:sldId id="2146847681" r:id="rId59"/>
    <p:sldId id="2146847678" r:id="rId60"/>
    <p:sldId id="2146847679" r:id="rId61"/>
    <p:sldId id="2147478282" r:id="rId62"/>
    <p:sldId id="2146847690" r:id="rId63"/>
    <p:sldId id="2146847691" r:id="rId64"/>
    <p:sldId id="2146847692" r:id="rId65"/>
    <p:sldId id="2146847693" r:id="rId66"/>
    <p:sldId id="2146847694" r:id="rId67"/>
    <p:sldId id="2147478288" r:id="rId68"/>
    <p:sldId id="2146847695" r:id="rId69"/>
    <p:sldId id="2146847696" r:id="rId70"/>
    <p:sldId id="2147478324" r:id="rId71"/>
    <p:sldId id="2146847698" r:id="rId72"/>
    <p:sldId id="2146847683" r:id="rId73"/>
    <p:sldId id="2146847684" r:id="rId74"/>
    <p:sldId id="2146847685" r:id="rId75"/>
    <p:sldId id="2146847686" r:id="rId76"/>
    <p:sldId id="2147478309" r:id="rId77"/>
    <p:sldId id="2146847687" r:id="rId78"/>
    <p:sldId id="2147478308" r:id="rId79"/>
    <p:sldId id="2147478310" r:id="rId80"/>
    <p:sldId id="2147478105" r:id="rId81"/>
    <p:sldId id="2147478097" r:id="rId82"/>
    <p:sldId id="2147478297" r:id="rId83"/>
    <p:sldId id="2147478100" r:id="rId84"/>
    <p:sldId id="2147478293" r:id="rId85"/>
    <p:sldId id="2147478330" r:id="rId86"/>
    <p:sldId id="2147478304" r:id="rId87"/>
    <p:sldId id="2147478295" r:id="rId88"/>
    <p:sldId id="2147478306" r:id="rId89"/>
    <p:sldId id="2147478301" r:id="rId90"/>
    <p:sldId id="2147478106" r:id="rId91"/>
    <p:sldId id="2147478303" r:id="rId92"/>
    <p:sldId id="2147478327" r:id="rId9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064764B-08C9-6A47-97CF-D3AB16888F3A}">
          <p14:sldIdLst>
            <p14:sldId id="2147478325"/>
            <p14:sldId id="2147478272"/>
            <p14:sldId id="2147478318"/>
            <p14:sldId id="2147478086"/>
            <p14:sldId id="2147478096"/>
            <p14:sldId id="2147478273"/>
            <p14:sldId id="2147478107"/>
            <p14:sldId id="2147478312"/>
            <p14:sldId id="2147478274"/>
            <p14:sldId id="2147478163"/>
            <p14:sldId id="2147478319"/>
            <p14:sldId id="2147478320"/>
            <p14:sldId id="2147478321"/>
            <p14:sldId id="2147478322"/>
            <p14:sldId id="2147478323"/>
            <p14:sldId id="2147478111"/>
            <p14:sldId id="2146847634"/>
            <p14:sldId id="2146847637"/>
            <p14:sldId id="2146847639"/>
            <p14:sldId id="2146847641"/>
            <p14:sldId id="2147478329"/>
            <p14:sldId id="2147478276"/>
            <p14:sldId id="2147478277"/>
            <p14:sldId id="2147478278"/>
            <p14:sldId id="7478"/>
            <p14:sldId id="2147478026"/>
            <p14:sldId id="2147478167"/>
            <p14:sldId id="7418"/>
            <p14:sldId id="6059"/>
            <p14:sldId id="2146847441"/>
            <p14:sldId id="7076"/>
            <p14:sldId id="7475"/>
            <p14:sldId id="6196"/>
            <p14:sldId id="2146847400"/>
            <p14:sldId id="2147478279"/>
            <p14:sldId id="2147478280"/>
            <p14:sldId id="2147478328"/>
            <p14:sldId id="2146847519"/>
            <p14:sldId id="7241"/>
            <p14:sldId id="2147478003"/>
            <p14:sldId id="2146847521"/>
            <p14:sldId id="2147478331"/>
            <p14:sldId id="2147478275"/>
            <p14:sldId id="2147478088"/>
            <p14:sldId id="2146847652"/>
            <p14:sldId id="2146847669"/>
            <p14:sldId id="2146847670"/>
            <p14:sldId id="2146847671"/>
            <p14:sldId id="2146847672"/>
            <p14:sldId id="2147478080"/>
            <p14:sldId id="2147478307"/>
            <p14:sldId id="2147478151"/>
            <p14:sldId id="2146847673"/>
            <p14:sldId id="2146847674"/>
            <p14:sldId id="2146847675"/>
            <p14:sldId id="2146847689"/>
            <p14:sldId id="2146847677"/>
            <p14:sldId id="2146847681"/>
            <p14:sldId id="2146847678"/>
            <p14:sldId id="2146847679"/>
            <p14:sldId id="2147478282"/>
            <p14:sldId id="2146847690"/>
            <p14:sldId id="2146847691"/>
            <p14:sldId id="2146847692"/>
            <p14:sldId id="2146847693"/>
            <p14:sldId id="2146847694"/>
            <p14:sldId id="2147478288"/>
            <p14:sldId id="2146847695"/>
            <p14:sldId id="2146847696"/>
            <p14:sldId id="2147478324"/>
            <p14:sldId id="2146847698"/>
            <p14:sldId id="2146847683"/>
            <p14:sldId id="2146847684"/>
            <p14:sldId id="2146847685"/>
            <p14:sldId id="2146847686"/>
            <p14:sldId id="2147478309"/>
            <p14:sldId id="2146847687"/>
            <p14:sldId id="2147478308"/>
            <p14:sldId id="2147478310"/>
            <p14:sldId id="2147478105"/>
            <p14:sldId id="2147478097"/>
            <p14:sldId id="2147478297"/>
            <p14:sldId id="2147478100"/>
            <p14:sldId id="2147478293"/>
            <p14:sldId id="2147478330"/>
            <p14:sldId id="2147478304"/>
            <p14:sldId id="2147478295"/>
            <p14:sldId id="2147478306"/>
            <p14:sldId id="2147478301"/>
            <p14:sldId id="2147478106"/>
            <p14:sldId id="2147478303"/>
            <p14:sldId id="214747832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9C2706-7B56-0DA1-D36B-5058A166FD8E}" name="Yaglikci  Abdullah Giray" initials="YAG" userId="S::yaglikca@ethz.ch::9d4a6345-5013-481a-aed7-5910ce0bef1f" providerId="AD"/>
  <p188:author id="{25D29E55-6E1B-8098-0CC8-6F8A5879E72E}" name="lois.orosa.nogueira@gmail.com" initials="lo" userId="S::urn:spo:guest#lois.orosa.nogueira@gmail.com::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Office" lastIdx="1" clrIdx="0"/>
  <p:cmAuthor id="2" name="Microsoft Office User" initials="Office [2]" lastIdx="1" clrIdx="1"/>
  <p:cmAuthor id="3" name="Microsoft Office User" initials="Office [3]" lastIdx="1" clrIdx="2"/>
  <p:cmAuthor id="4" name="ggqd_e6b7e@idethz.onmicrosoft.com" initials="g" lastIdx="3" clrIdx="3">
    <p:extLst>
      <p:ext uri="{19B8F6BF-5375-455C-9EA6-DF929625EA0E}">
        <p15:presenceInfo xmlns:p15="http://schemas.microsoft.com/office/powerpoint/2012/main" userId="S::ggqd_e6b7e@ethz.ch::93ad1454-b441-4862-aa2c-ecbd07735b47" providerId="AD"/>
      </p:ext>
    </p:extLst>
  </p:cmAuthor>
  <p:cmAuthor id="5" name="Patel  Minesh Hamenbhai" initials="PH" lastIdx="2" clrIdx="4">
    <p:extLst>
      <p:ext uri="{19B8F6BF-5375-455C-9EA6-DF929625EA0E}">
        <p15:presenceInfo xmlns:p15="http://schemas.microsoft.com/office/powerpoint/2012/main" userId="S::mpatel@ethz.ch::6a2c18ab-280a-4d17-9acd-93b2f4ff5d5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3C4"/>
    <a:srgbClr val="7F7F7F"/>
    <a:srgbClr val="000000"/>
    <a:srgbClr val="BF0600"/>
    <a:srgbClr val="C00A00"/>
    <a:srgbClr val="11813C"/>
    <a:srgbClr val="FFE0D7"/>
    <a:srgbClr val="FFEBDC"/>
    <a:srgbClr val="10813B"/>
    <a:srgbClr val="E5E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97"/>
    <p:restoredTop sz="80141"/>
  </p:normalViewPr>
  <p:slideViewPr>
    <p:cSldViewPr snapToGrid="0" snapToObjects="1">
      <p:cViewPr varScale="1">
        <p:scale>
          <a:sx n="203" d="100"/>
          <a:sy n="203" d="100"/>
        </p:scale>
        <p:origin x="1152" y="66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4576"/>
    </p:cViewPr>
  </p:outlineViewPr>
  <p:notesTextViewPr>
    <p:cViewPr>
      <p:scale>
        <a:sx n="120" d="100"/>
        <a:sy n="12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 snapToGrid="0" snapToObjects="1">
      <p:cViewPr varScale="1">
        <p:scale>
          <a:sx n="97" d="100"/>
          <a:sy n="97" d="100"/>
        </p:scale>
        <p:origin x="432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handoutMaster" Target="handoutMasters/handoutMaster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notesMaster" Target="notesMasters/notesMaster1.xml"/><Relationship Id="rId99" Type="http://schemas.openxmlformats.org/officeDocument/2006/relationships/theme" Target="theme/theme1.xml"/><Relationship Id="rId101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viewProps" Target="viewProps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2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93794452531705"/>
          <c:y val="0.4720811877737654"/>
          <c:w val="0.78471736236717449"/>
          <c:h val="0.51805209680702957"/>
        </c:manualLayout>
      </c:layout>
      <c:pieChart>
        <c:varyColors val="1"/>
        <c:ser>
          <c:idx val="0"/>
          <c:order val="0"/>
          <c:spPr>
            <a:ln w="15875">
              <a:solidFill>
                <a:schemeClr val="tx1"/>
              </a:solidFill>
            </a:ln>
          </c:spPr>
          <c:dPt>
            <c:idx val="0"/>
            <c:bubble3D val="0"/>
            <c:spPr>
              <a:solidFill>
                <a:srgbClr val="ABD1F4"/>
              </a:solidFill>
              <a:ln w="15875">
                <a:solidFill>
                  <a:schemeClr val="tx1"/>
                </a:solidFill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9873-7644-8FCD-C9E3865D66FB}"/>
              </c:ext>
            </c:extLst>
          </c:dPt>
          <c:dPt>
            <c:idx val="1"/>
            <c:bubble3D val="0"/>
            <c:spPr>
              <a:solidFill>
                <a:srgbClr val="8BB778"/>
              </a:solidFill>
              <a:ln w="15875">
                <a:solidFill>
                  <a:schemeClr val="tx1"/>
                </a:solidFill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9873-7644-8FCD-C9E3865D66FB}"/>
              </c:ext>
            </c:extLst>
          </c:dPt>
          <c:dPt>
            <c:idx val="2"/>
            <c:bubble3D val="0"/>
            <c:spPr>
              <a:solidFill>
                <a:srgbClr val="ED8682"/>
              </a:solidFill>
              <a:ln w="15875">
                <a:solidFill>
                  <a:schemeClr val="tx1"/>
                </a:solidFill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9873-7644-8FCD-C9E3865D66FB}"/>
              </c:ext>
            </c:extLst>
          </c:dPt>
          <c:dLbls>
            <c:delete val="1"/>
          </c:dLbls>
          <c:cat>
            <c:strRef>
              <c:f>Sheet1!$A$5:$A$7</c:f>
              <c:strCache>
                <c:ptCount val="3"/>
                <c:pt idx="0">
                  <c:v>Species#1</c:v>
                </c:pt>
                <c:pt idx="1">
                  <c:v>Species#2</c:v>
                </c:pt>
                <c:pt idx="2">
                  <c:v>Species#3</c:v>
                </c:pt>
              </c:strCache>
            </c:strRef>
          </c:cat>
          <c:val>
            <c:numRef>
              <c:f>Sheet1!$B$5:$B$7</c:f>
              <c:numCache>
                <c:formatCode>0%</c:formatCode>
                <c:ptCount val="3"/>
                <c:pt idx="0">
                  <c:v>0.6</c:v>
                </c:pt>
                <c:pt idx="1">
                  <c:v>0.25</c:v>
                </c:pt>
                <c:pt idx="2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873-7644-8FCD-C9E3865D66FB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latin typeface="Calibri" panose="02040503050406030204" pitchFamily="18" charset="0"/>
        </a:defRPr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Heterogeneous System (with CPUs and GPUs)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B0503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Basecalling + Read Mapping</c:v>
                </c:pt>
                <c:pt idx="1">
                  <c:v>Assembly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16</c:v>
                </c:pt>
                <c:pt idx="1">
                  <c:v>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B8-E742-A77F-4AD93A574FA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971249856"/>
        <c:axId val="1970386448"/>
      </c:barChart>
      <c:catAx>
        <c:axId val="1971249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B0503020202020204" pitchFamily="34" charset="0"/>
                <a:ea typeface="+mn-ea"/>
                <a:cs typeface="+mn-cs"/>
              </a:defRPr>
            </a:pPr>
            <a:endParaRPr lang="en-US"/>
          </a:p>
        </c:txPr>
        <c:crossAx val="1970386448"/>
        <c:crosses val="autoZero"/>
        <c:auto val="1"/>
        <c:lblAlgn val="ctr"/>
        <c:lblOffset val="100"/>
        <c:noMultiLvlLbl val="0"/>
      </c:catAx>
      <c:valAx>
        <c:axId val="1970386448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" panose="020B0503020202020204" pitchFamily="34" charset="0"/>
                    <a:ea typeface="+mn-ea"/>
                    <a:cs typeface="+mn-cs"/>
                  </a:defRPr>
                </a:pPr>
                <a:r>
                  <a:rPr lang="en-US" sz="2000" b="1" dirty="0">
                    <a:latin typeface="Calibri" panose="020B0503020202020204" pitchFamily="34" charset="0"/>
                  </a:rPr>
                  <a:t>Runtime (Hour)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B05030202020202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B0503020202020204" pitchFamily="34" charset="0"/>
                <a:ea typeface="+mn-ea"/>
                <a:cs typeface="+mn-cs"/>
              </a:defRPr>
            </a:pPr>
            <a:endParaRPr lang="en-US"/>
          </a:p>
        </c:txPr>
        <c:crossAx val="1971249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5758221044386942"/>
          <c:y val="0.87797908464566932"/>
          <c:w val="0.6941430617496287"/>
          <c:h val="0.1032709153543307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B0503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Calibri" panose="020B0503020202020204" pitchFamily="34" charset="0"/>
                <a:ea typeface="+mn-ea"/>
                <a:cs typeface="+mn-cs"/>
              </a:defRPr>
            </a:pPr>
            <a:r>
              <a:rPr lang="en-US" dirty="0"/>
              <a:t>Raw</a:t>
            </a:r>
            <a:r>
              <a:rPr lang="en-US" baseline="0" dirty="0"/>
              <a:t> Genomic Data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Calibri" panose="020B0503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Variant Calling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201-774E-8A70-FFF2F3716B6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201-774E-8A70-FFF2F3716B6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F201-774E-8A70-FFF2F3716B6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F201-774E-8A70-FFF2F3716B66}"/>
              </c:ext>
            </c:extLst>
          </c:dPt>
          <c:cat>
            <c:strRef>
              <c:f>Sheet1!$A$2:$A$5</c:f>
              <c:strCache>
                <c:ptCount val="4"/>
                <c:pt idx="0">
                  <c:v>Used Reads</c:v>
                </c:pt>
                <c:pt idx="1">
                  <c:v>Poor Quality</c:v>
                </c:pt>
                <c:pt idx="2">
                  <c:v>Unmapped</c:v>
                </c:pt>
                <c:pt idx="3">
                  <c:v>Filtered Out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201-774E-8A70-FFF2F3716B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Calibri" panose="020B0503020202020204" pitchFamily="34" charset="0"/>
                <a:ea typeface="+mn-ea"/>
                <a:cs typeface="+mn-cs"/>
              </a:defRPr>
            </a:pPr>
            <a:r>
              <a:rPr lang="en-US" sz="2000" dirty="0" err="1">
                <a:latin typeface="Calibri" panose="020B0503020202020204" pitchFamily="34" charset="0"/>
              </a:rPr>
              <a:t>Basecalling</a:t>
            </a:r>
            <a:endParaRPr lang="en-US" sz="2000" dirty="0">
              <a:latin typeface="Calibri" panose="020B050302020202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Calibri" panose="020B0503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Variant Calling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B3D3-4341-8798-79DCAB9441E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B3D3-4341-8798-79DCAB9441E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B3D3-4341-8798-79DCAB9441E2}"/>
              </c:ext>
            </c:extLst>
          </c:dPt>
          <c:dPt>
            <c:idx val="3"/>
            <c:bubble3D val="0"/>
            <c:spPr>
              <a:pattFill prst="pct10">
                <a:fgClr>
                  <a:schemeClr val="accent1"/>
                </a:fgClr>
                <a:bgClr>
                  <a:srgbClr val="FFE0D7"/>
                </a:bgClr>
              </a:pattFill>
              <a:ln>
                <a:noFill/>
                <a:prstDash val="sysDash"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0C82-9D4B-B3E7-5F98EDDDB73A}"/>
              </c:ext>
            </c:extLst>
          </c:dPt>
          <c:cat>
            <c:strRef>
              <c:f>Sheet1!$A$2:$A$5</c:f>
              <c:strCache>
                <c:ptCount val="4"/>
                <c:pt idx="0">
                  <c:v>Used Reads</c:v>
                </c:pt>
                <c:pt idx="1">
                  <c:v>Poor Quality</c:v>
                </c:pt>
                <c:pt idx="2">
                  <c:v>Unmapped</c:v>
                </c:pt>
                <c:pt idx="3">
                  <c:v>Filtered Out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80</c:v>
                </c:pt>
                <c:pt idx="1">
                  <c:v>0</c:v>
                </c:pt>
                <c:pt idx="2">
                  <c:v>0</c:v>
                </c:pt>
                <c:pt idx="3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82-9D4B-B3E7-5F98EDDDB7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Calibri" panose="020B0503020202020204" pitchFamily="34" charset="0"/>
                <a:ea typeface="+mn-ea"/>
                <a:cs typeface="+mn-cs"/>
              </a:defRPr>
            </a:pPr>
            <a:r>
              <a:rPr lang="en-US" dirty="0"/>
              <a:t>Read Mapping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Calibri" panose="020B0503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Variant Calling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C01B-7C4A-A507-60337B4FAC5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C01B-7C4A-A507-60337B4FAC5F}"/>
              </c:ext>
            </c:extLst>
          </c:dPt>
          <c:dPt>
            <c:idx val="2"/>
            <c:bubble3D val="0"/>
            <c:spPr>
              <a:pattFill prst="pct5">
                <a:fgClr>
                  <a:schemeClr val="accent1"/>
                </a:fgClr>
                <a:bgClr>
                  <a:srgbClr val="FFE0D7"/>
                </a:bgClr>
              </a:patt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C01B-7C4A-A507-60337B4FAC5F}"/>
              </c:ext>
            </c:extLst>
          </c:dPt>
          <c:dPt>
            <c:idx val="3"/>
            <c:bubble3D val="0"/>
            <c:spPr>
              <a:pattFill prst="pct5">
                <a:fgClr>
                  <a:schemeClr val="accent1"/>
                </a:fgClr>
                <a:bgClr>
                  <a:srgbClr val="FFE0D7"/>
                </a:bgClr>
              </a:patt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C01B-7C4A-A507-60337B4FAC5F}"/>
              </c:ext>
            </c:extLst>
          </c:dPt>
          <c:cat>
            <c:strRef>
              <c:f>Sheet1!$A$2:$A$5</c:f>
              <c:strCache>
                <c:ptCount val="4"/>
                <c:pt idx="0">
                  <c:v>Used Reads</c:v>
                </c:pt>
                <c:pt idx="1">
                  <c:v>Poor Quality</c:v>
                </c:pt>
                <c:pt idx="2">
                  <c:v>Unmapped</c:v>
                </c:pt>
                <c:pt idx="3">
                  <c:v>Filtered Out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75</c:v>
                </c:pt>
                <c:pt idx="1">
                  <c:v>0</c:v>
                </c:pt>
                <c:pt idx="2">
                  <c:v>5</c:v>
                </c:pt>
                <c:pt idx="3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01B-7C4A-A507-60337B4FAC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Calibri" panose="020B0503020202020204" pitchFamily="34" charset="0"/>
                <a:ea typeface="+mn-ea"/>
                <a:cs typeface="+mn-cs"/>
              </a:defRPr>
            </a:pPr>
            <a:r>
              <a:rPr lang="en-US" dirty="0"/>
              <a:t>‘Messy’ Analysis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Calibri" panose="020B0503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Variant Calling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5D3C-1240-BC67-E1E28A6CCAE6}"/>
              </c:ext>
            </c:extLst>
          </c:dPt>
          <c:dPt>
            <c:idx val="1"/>
            <c:bubble3D val="0"/>
            <c:spPr>
              <a:pattFill prst="pct5">
                <a:fgClr>
                  <a:schemeClr val="accent1"/>
                </a:fgClr>
                <a:bgClr>
                  <a:srgbClr val="FFE0D7"/>
                </a:bgClr>
              </a:patt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5D3C-1240-BC67-E1E28A6CCAE6}"/>
              </c:ext>
            </c:extLst>
          </c:dPt>
          <c:dPt>
            <c:idx val="2"/>
            <c:bubble3D val="0"/>
            <c:spPr>
              <a:pattFill prst="pct5">
                <a:fgClr>
                  <a:schemeClr val="accent1"/>
                </a:fgClr>
                <a:bgClr>
                  <a:srgbClr val="FFE0D7"/>
                </a:bgClr>
              </a:patt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5D3C-1240-BC67-E1E28A6CCAE6}"/>
              </c:ext>
            </c:extLst>
          </c:dPt>
          <c:dPt>
            <c:idx val="3"/>
            <c:bubble3D val="0"/>
            <c:spPr>
              <a:pattFill prst="pct5">
                <a:fgClr>
                  <a:schemeClr val="accent1"/>
                </a:fgClr>
                <a:bgClr>
                  <a:srgbClr val="FFE0D7"/>
                </a:bgClr>
              </a:patt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5D3C-1240-BC67-E1E28A6CCAE6}"/>
              </c:ext>
            </c:extLst>
          </c:dPt>
          <c:cat>
            <c:strRef>
              <c:f>Sheet1!$A$2:$A$5</c:f>
              <c:strCache>
                <c:ptCount val="4"/>
                <c:pt idx="0">
                  <c:v>Used Reads</c:v>
                </c:pt>
                <c:pt idx="1">
                  <c:v>Poor Quality</c:v>
                </c:pt>
                <c:pt idx="2">
                  <c:v>Unmapped</c:v>
                </c:pt>
                <c:pt idx="3">
                  <c:v>Filtered Out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</c:v>
                </c:pt>
                <c:pt idx="1">
                  <c:v>26</c:v>
                </c:pt>
                <c:pt idx="2">
                  <c:v>13</c:v>
                </c:pt>
                <c:pt idx="3">
                  <c:v>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D3C-1240-BC67-E1E28A6CCA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Calibri" panose="020B0503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Variant Calling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3210-E945-838A-4707125F5B45}"/>
              </c:ext>
            </c:extLst>
          </c:dPt>
          <c:dPt>
            <c:idx val="1"/>
            <c:bubble3D val="0"/>
            <c:spPr>
              <a:pattFill prst="pct5">
                <a:fgClr>
                  <a:schemeClr val="accent1"/>
                </a:fgClr>
                <a:bgClr>
                  <a:srgbClr val="FFE0D7"/>
                </a:bgClr>
              </a:patt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3210-E945-838A-4707125F5B45}"/>
              </c:ext>
            </c:extLst>
          </c:dPt>
          <c:dPt>
            <c:idx val="2"/>
            <c:bubble3D val="0"/>
            <c:spPr>
              <a:pattFill prst="pct5">
                <a:fgClr>
                  <a:schemeClr val="accent1"/>
                </a:fgClr>
                <a:bgClr>
                  <a:srgbClr val="FFE0D7"/>
                </a:bgClr>
              </a:patt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3210-E945-838A-4707125F5B45}"/>
              </c:ext>
            </c:extLst>
          </c:dPt>
          <c:dPt>
            <c:idx val="3"/>
            <c:bubble3D val="0"/>
            <c:spPr>
              <a:pattFill prst="pct5">
                <a:fgClr>
                  <a:schemeClr val="accent1"/>
                </a:fgClr>
                <a:bgClr>
                  <a:srgbClr val="FFE0D7"/>
                </a:bgClr>
              </a:patt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3210-E945-838A-4707125F5B45}"/>
              </c:ext>
            </c:extLst>
          </c:dPt>
          <c:cat>
            <c:strRef>
              <c:f>Sheet1!$A$2:$A$5</c:f>
              <c:strCache>
                <c:ptCount val="4"/>
                <c:pt idx="0">
                  <c:v>Used Reads</c:v>
                </c:pt>
                <c:pt idx="1">
                  <c:v>Poor Quality</c:v>
                </c:pt>
                <c:pt idx="2">
                  <c:v>Unmapped</c:v>
                </c:pt>
                <c:pt idx="3">
                  <c:v>Filtered Out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65</c:v>
                </c:pt>
                <c:pt idx="1">
                  <c:v>10</c:v>
                </c:pt>
                <c:pt idx="2">
                  <c:v>5</c:v>
                </c:pt>
                <c:pt idx="3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210-E945-838A-4707125F5B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266457452430283"/>
          <c:y val="0.12855714173376875"/>
          <c:w val="0.80650555734165819"/>
          <c:h val="0.680417707711701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Normalized Speedup</c:v>
                </c:pt>
              </c:strCache>
            </c:strRef>
          </c:tx>
          <c:spPr>
            <a:solidFill>
              <a:srgbClr val="8FC56D"/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</a:ln>
            <a:effectLst/>
          </c:spPr>
          <c:invertIfNegative val="0"/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1F9A342C-C338-6242-B7B3-0C92FA5A6BD7}" type="VALUE">
                      <a:rPr lang="en-US" smtClean="0"/>
                      <a:pPr>
                        <a:defRPr sz="1800" b="1"/>
                      </a:pPr>
                      <a:t>[VALUE]</a:t>
                    </a:fld>
                    <a:r>
                      <a:rPr lang="en-US" altLang="zh-CN" dirty="0"/>
                      <a:t>x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1C61-FE46-BF9F-3DA4ADEA4FAE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FDEBB220-9CB7-2A49-9676-47B8876EABF5}" type="VALUE">
                      <a:rPr lang="en-US" smtClean="0"/>
                      <a:pPr>
                        <a:defRPr sz="1800" b="1"/>
                      </a:pPr>
                      <a:t>[VALUE]</a:t>
                    </a:fld>
                    <a:r>
                      <a:rPr lang="en-US" altLang="zh-CN" dirty="0"/>
                      <a:t>x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1C61-FE46-BF9F-3DA4ADEA4FAE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000" b="1" i="0" u="none" strike="noStrike" kern="1200" baseline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11B38221-9D82-9E41-ABB4-EE058437D8B9}" type="VALUE">
                      <a:rPr lang="en-US" sz="2000" smtClean="0">
                        <a:solidFill>
                          <a:srgbClr val="C00000"/>
                        </a:solidFill>
                      </a:rPr>
                      <a:pPr>
                        <a:defRPr sz="2000" b="1">
                          <a:solidFill>
                            <a:srgbClr val="C00000"/>
                          </a:solidFill>
                        </a:defRPr>
                      </a:pPr>
                      <a:t>[VALUE]</a:t>
                    </a:fld>
                    <a:r>
                      <a:rPr lang="en-US" altLang="zh-CN" sz="2000" dirty="0">
                        <a:solidFill>
                          <a:srgbClr val="C00000"/>
                        </a:solidFill>
                      </a:rPr>
                      <a:t>x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1C61-FE46-BF9F-3DA4ADEA4FA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System A</c:v>
                </c:pt>
                <c:pt idx="1">
                  <c:v>System B</c:v>
                </c:pt>
                <c:pt idx="2">
                  <c:v>System C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2.7</c:v>
                </c:pt>
                <c:pt idx="1">
                  <c:v>6.1</c:v>
                </c:pt>
                <c:pt idx="2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C61-FE46-BF9F-3DA4ADEA4F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77"/>
        <c:axId val="1303912079"/>
        <c:axId val="906376287"/>
      </c:barChart>
      <c:catAx>
        <c:axId val="1303912079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906376287"/>
        <c:crosses val="autoZero"/>
        <c:auto val="1"/>
        <c:lblAlgn val="ctr"/>
        <c:lblOffset val="100"/>
        <c:noMultiLvlLbl val="0"/>
      </c:catAx>
      <c:valAx>
        <c:axId val="906376287"/>
        <c:scaling>
          <c:orientation val="minMax"/>
          <c:max val="12"/>
          <c:min val="0"/>
        </c:scaling>
        <c:delete val="0"/>
        <c:axPos val="l"/>
        <c:majorGridlines>
          <c:spPr>
            <a:ln w="19050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 sz="1600" b="1" dirty="0"/>
                  <a:t>Normalized</a:t>
                </a:r>
                <a:r>
                  <a:rPr lang="zh-CN" altLang="en-US" sz="1600" b="1" dirty="0"/>
                  <a:t> </a:t>
                </a:r>
                <a:r>
                  <a:rPr lang="en-US" altLang="zh-CN" sz="1600" b="1" dirty="0"/>
                  <a:t>Speedup</a:t>
                </a:r>
                <a:endParaRPr lang="en-US" sz="1600" b="1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out"/>
        <c:minorTickMark val="none"/>
        <c:tickLblPos val="nextTo"/>
        <c:spPr>
          <a:noFill/>
          <a:ln w="25400">
            <a:solidFill>
              <a:schemeClr val="tx1">
                <a:lumMod val="85000"/>
                <a:lumOff val="1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effectLst>
                  <a:glow>
                    <a:schemeClr val="accent1">
                      <a:alpha val="40000"/>
                    </a:schemeClr>
                  </a:glow>
                  <a:outerShdw sx="1000" sy="1000" algn="ctr" rotWithShape="0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03912079"/>
        <c:crosses val="autoZero"/>
        <c:crossBetween val="between"/>
        <c:majorUnit val="4"/>
      </c:valAx>
      <c:spPr>
        <a:noFill/>
        <a:ln w="19050">
          <a:solidFill>
            <a:schemeClr val="tx1">
              <a:lumMod val="85000"/>
              <a:lumOff val="15000"/>
            </a:schemeClr>
          </a:solidFill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/>
    </cs:fontRef>
    <cs:defRPr sz="1330" kern="1200"/>
  </cs:axisTitle>
  <cs:categoryAxis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/>
    </cs:fontRef>
    <cs:defRPr sz="1197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/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/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/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/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/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/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microsoft.com/office/2007/relationships/hdphoto" Target="../media/hdphoto2.wdp"/><Relationship Id="rId1" Type="http://schemas.openxmlformats.org/officeDocument/2006/relationships/image" Target="../media/image28.png"/><Relationship Id="rId5" Type="http://schemas.microsoft.com/office/2007/relationships/hdphoto" Target="../media/hdphoto3.wdp"/><Relationship Id="rId4" Type="http://schemas.openxmlformats.org/officeDocument/2006/relationships/image" Target="../media/image30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0.15463</cdr:x>
      <cdr:y>0.5098</cdr:y>
    </cdr:from>
    <cdr:to>
      <cdr:x>0.84035</cdr:x>
      <cdr:y>0.86962</cdr:y>
    </cdr:to>
    <cdr:grpSp>
      <cdr:nvGrpSpPr>
        <cdr:cNvPr id="5" name="Group 4">
          <a:extLst xmlns:a="http://schemas.openxmlformats.org/drawingml/2006/main">
            <a:ext uri="{FF2B5EF4-FFF2-40B4-BE49-F238E27FC236}">
              <a16:creationId xmlns:a16="http://schemas.microsoft.com/office/drawing/2014/main" id="{7A009BC9-95E0-00E6-7286-605EBB82AF0D}"/>
            </a:ext>
          </a:extLst>
        </cdr:cNvPr>
        <cdr:cNvGrpSpPr/>
      </cdr:nvGrpSpPr>
      <cdr:grpSpPr>
        <a:xfrm xmlns:a="http://schemas.openxmlformats.org/drawingml/2006/main">
          <a:off x="147352" y="735873"/>
          <a:ext cx="653448" cy="519383"/>
          <a:chOff x="297859" y="1487447"/>
          <a:chExt cx="1320825" cy="1049860"/>
        </a:xfrm>
      </cdr:grpSpPr>
      <cdr:pic>
        <cdr:nvPicPr>
          <cdr:cNvPr id="2" name="Picture 1">
            <a:extLst xmlns:a="http://schemas.openxmlformats.org/drawingml/2006/main">
              <a:ext uri="{FF2B5EF4-FFF2-40B4-BE49-F238E27FC236}">
                <a16:creationId xmlns:a16="http://schemas.microsoft.com/office/drawing/2014/main" id="{FBDD4D10-245F-B54E-A114-C1DFA6DAD909}"/>
              </a:ext>
            </a:extLst>
          </cdr:cNvPr>
          <cdr:cNvPicPr>
            <a:picLocks xmlns:a="http://schemas.openxmlformats.org/drawingml/2006/main" noChangeAspect="1"/>
          </cdr:cNvPicPr>
        </cdr:nvPicPr>
        <cdr:blipFill>
          <a:blip xmlns:a="http://schemas.openxmlformats.org/drawingml/2006/main" xmlns:r="http://schemas.openxmlformats.org/officeDocument/2006/relationships" r:embed="rId1">
            <a:duotone>
              <a:prstClr val="black"/>
              <a:srgbClr val="1982C3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 xmlns:a="http://schemas.openxmlformats.org/drawingml/2006/main">
            <a:fillRect/>
          </a:stretch>
        </cdr:blipFill>
        <cdr:spPr>
          <a:xfrm xmlns:a="http://schemas.openxmlformats.org/drawingml/2006/main">
            <a:off x="1021550" y="1940173"/>
            <a:ext cx="597134" cy="597134"/>
          </a:xfrm>
          <a:prstGeom xmlns:a="http://schemas.openxmlformats.org/drawingml/2006/main" prst="rect">
            <a:avLst/>
          </a:prstGeom>
          <a:effectLst xmlns:a="http://schemas.openxmlformats.org/drawingml/2006/main">
            <a:glow rad="12700">
              <a:schemeClr val="bg1">
                <a:alpha val="58833"/>
              </a:schemeClr>
            </a:glow>
          </a:effectLst>
        </cdr:spPr>
      </cdr:pic>
      <cdr:pic>
        <cdr:nvPicPr>
          <cdr:cNvPr id="3" name="Picture 2">
            <a:extLst xmlns:a="http://schemas.openxmlformats.org/drawingml/2006/main">
              <a:ext uri="{FF2B5EF4-FFF2-40B4-BE49-F238E27FC236}">
                <a16:creationId xmlns:a16="http://schemas.microsoft.com/office/drawing/2014/main" id="{C8BA7EA6-E789-E641-8AA6-B75EC4B969D4}"/>
              </a:ext>
            </a:extLst>
          </cdr:cNvPr>
          <cdr:cNvPicPr>
            <a:picLocks xmlns:a="http://schemas.openxmlformats.org/drawingml/2006/main" noChangeAspect="1"/>
          </cdr:cNvPicPr>
        </cdr:nvPicPr>
        <cdr:blipFill>
          <a:blip xmlns:a="http://schemas.openxmlformats.org/drawingml/2006/main" xmlns:r="http://schemas.openxmlformats.org/officeDocument/2006/relationships" r:embed="rId3"/>
          <a:stretch xmlns:a="http://schemas.openxmlformats.org/drawingml/2006/main">
            <a:fillRect/>
          </a:stretch>
        </cdr:blipFill>
        <cdr:spPr>
          <a:xfrm xmlns:a="http://schemas.openxmlformats.org/drawingml/2006/main">
            <a:off x="555438" y="1487447"/>
            <a:ext cx="391305" cy="391305"/>
          </a:xfrm>
          <a:prstGeom xmlns:a="http://schemas.openxmlformats.org/drawingml/2006/main" prst="rect">
            <a:avLst/>
          </a:prstGeom>
          <a:effectLst xmlns:a="http://schemas.openxmlformats.org/drawingml/2006/main">
            <a:glow rad="12700">
              <a:schemeClr val="bg1">
                <a:alpha val="55000"/>
              </a:schemeClr>
            </a:glow>
          </a:effectLst>
        </cdr:spPr>
      </cdr:pic>
      <cdr:pic>
        <cdr:nvPicPr>
          <cdr:cNvPr id="4" name="Picture 3">
            <a:extLst xmlns:a="http://schemas.openxmlformats.org/drawingml/2006/main">
              <a:ext uri="{FF2B5EF4-FFF2-40B4-BE49-F238E27FC236}">
                <a16:creationId xmlns:a16="http://schemas.microsoft.com/office/drawing/2014/main" id="{1693E67D-6316-5A49-9363-0896E4FAD43D}"/>
              </a:ext>
            </a:extLst>
          </cdr:cNvPr>
          <cdr:cNvPicPr>
            <a:picLocks xmlns:a="http://schemas.openxmlformats.org/drawingml/2006/main" noChangeAspect="1"/>
          </cdr:cNvPicPr>
        </cdr:nvPicPr>
        <cdr:blipFill>
          <a:blip xmlns:a="http://schemas.openxmlformats.org/drawingml/2006/main" xmlns:r="http://schemas.openxmlformats.org/officeDocument/2006/relationships" r:embed="rId4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tretch xmlns:a="http://schemas.openxmlformats.org/drawingml/2006/main">
            <a:fillRect/>
          </a:stretch>
        </cdr:blipFill>
        <cdr:spPr>
          <a:xfrm xmlns:a="http://schemas.openxmlformats.org/drawingml/2006/main">
            <a:off x="297859" y="1940173"/>
            <a:ext cx="473603" cy="473603"/>
          </a:xfrm>
          <a:prstGeom xmlns:a="http://schemas.openxmlformats.org/drawingml/2006/main" prst="rect">
            <a:avLst/>
          </a:prstGeom>
          <a:effectLst xmlns:a="http://schemas.openxmlformats.org/drawingml/2006/main">
            <a:glow rad="12700">
              <a:schemeClr val="bg1">
                <a:alpha val="58833"/>
              </a:schemeClr>
            </a:glow>
          </a:effectLst>
        </cdr:spPr>
      </cdr:pic>
    </cdr:grp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A6C5A5C-AE39-B1EA-FC1A-1A28421F111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99C544-0D13-8CF0-29EF-86B08AB0116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006CB0-A2D0-8844-BCEF-52E043DDE42E}" type="datetimeFigureOut">
              <a:rPr lang="en-US" smtClean="0"/>
              <a:t>8/31/26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79940B-7868-D2A0-5104-52DEEE8F0E6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E7FFD4-EA44-1878-C00D-8F3EA63DBB7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89F18B-8E16-ED4D-854D-8FF358DC1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157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439BF3-6316-40F5-8F10-980B46B5A86B}" type="datetimeFigureOut">
              <a:rPr lang="en-US" smtClean="0"/>
              <a:t>8/31/26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E676A0-33B1-4B4B-B1AA-B0B917FCAA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40277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2719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F8D1AC-2A19-EA7C-452F-81E39D1D7F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3DE8D2-F5FC-6687-0D6C-0179B223A4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5C2980-9DD7-308A-8447-8967E5C0EA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17798A-079E-43DB-23D4-A99C56BDAD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5944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8313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750938-45E9-CA8D-78A9-2F441CA430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2B361E-0AE0-D1E0-2338-5C85E1D459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DC0223-D030-D630-19AC-1D00F4DA63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97295E-40B0-49D7-082E-9C1498F6E1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860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8389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1425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7581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2699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1167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8273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DF09C-89F2-8B47-FC3B-A177C4C34D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9E8EE2-2A14-8F88-87D9-256B6D94CC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472C8D-45CD-BE54-C72B-273B323B3C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03B19A-57D2-2BEE-9515-36832CF626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2869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3578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4243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3711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959945-7217-484B-8E74-88DC87A74B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30130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973AD7-D932-2641-9FAC-D90A34A34A63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-128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39283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118BE8-3E16-FCD2-192C-6E6DE7D8D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38762F-2B21-E349-DB8D-738664D366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382D45-3E0A-37F3-5DC1-380D37DA41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D9ED1E-DC5D-1CE0-E433-7DDE204C4F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973AD7-D932-2641-9FAC-D90A34A34A63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-128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07748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5628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E71C52-1FEE-593F-96A6-BC70DBB1C2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FFD793-A6E9-1879-3FF4-BEE1A923B1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BD73D3-5544-183C-C4F0-6EE9A63E11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BC6D2F-5F6E-4ED9-F425-7923049232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5962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8437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6191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5319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41245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83100A-4575-61C9-48E4-A787C291D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BCF2C2-BE22-1C01-DBAA-E2768B4EA8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77881F-602D-A898-CD2A-431C05BB4B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D2EA13-91D6-1A59-4B0A-C6BE6BB9FA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78781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9C402-ECFC-B27A-3E7F-F9910B50ED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0EA054-B50D-E9D6-295C-6922BDF8FC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7F40C73-D469-4027-420F-EC97403CF8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C0FD56-280A-0458-B0B2-9A71AB57A0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24554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83B35A-5429-0B26-6ECB-2D0B1F6D9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170935-5F29-A75B-9C03-5505028B0C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D951F0-5E1F-7798-0B60-9ADB5E5A83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4EC3E8-DB82-BA82-1A05-5BE5194E00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0704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33924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84081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05681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41681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19816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7034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24033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55820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01075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19679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24573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82513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32727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41989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95598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15677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6ED75-8880-E844-ACCA-9191D027A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FEE771-3834-FAF5-9599-B0D7B88860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15C99D-CD48-073F-976B-9C6DAEACB8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1BDDE7-62D1-2E78-6E45-8E65A43BDE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73461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60904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E7AFD1-4777-ED30-B62F-96CCA32C7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4732AC-8E53-72EF-A62A-67BAA627D9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00764E-58C7-CC6F-66ED-782E55F9F2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DA4352-6EE4-286D-FEF8-F994A838EB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31570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F681FF-BB92-F43E-FAE5-2FF39EAB6D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27E759-9842-2325-FA98-7C1A13FA7A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4D2896-8B80-F304-A0C3-E89E953E3E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2742C3-2663-9A90-EA7E-3AE9ADB6F0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845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5B9A0A9-FABA-A8CC-2049-BED687A80984}"/>
              </a:ext>
            </a:extLst>
          </p:cNvPr>
          <p:cNvSpPr/>
          <p:nvPr userDrawn="1"/>
        </p:nvSpPr>
        <p:spPr>
          <a:xfrm>
            <a:off x="0" y="0"/>
            <a:ext cx="338328" cy="6858000"/>
          </a:xfrm>
          <a:prstGeom prst="rect">
            <a:avLst/>
          </a:prstGeom>
          <a:solidFill>
            <a:srgbClr val="E30A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CC04FD-FC44-BB72-E502-0E853A809E0F}"/>
              </a:ext>
            </a:extLst>
          </p:cNvPr>
          <p:cNvSpPr/>
          <p:nvPr userDrawn="1"/>
        </p:nvSpPr>
        <p:spPr>
          <a:xfrm rot="16200000">
            <a:off x="5926836" y="-5926836"/>
            <a:ext cx="338328" cy="12192000"/>
          </a:xfrm>
          <a:prstGeom prst="rect">
            <a:avLst/>
          </a:prstGeom>
          <a:solidFill>
            <a:srgbClr val="E30A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39F01D8-5BBA-C8A1-EEA7-9A848B402562}"/>
              </a:ext>
            </a:extLst>
          </p:cNvPr>
          <p:cNvSpPr/>
          <p:nvPr userDrawn="1"/>
        </p:nvSpPr>
        <p:spPr>
          <a:xfrm rot="16200000">
            <a:off x="6101666" y="756334"/>
            <a:ext cx="338328" cy="118650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 Placeholder 17">
            <a:extLst>
              <a:ext uri="{FF2B5EF4-FFF2-40B4-BE49-F238E27FC236}">
                <a16:creationId xmlns:a16="http://schemas.microsoft.com/office/drawing/2014/main" id="{F5481A2C-791B-1DEE-4E94-96337B3A6E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1520" y="2393958"/>
            <a:ext cx="10972800" cy="1002134"/>
          </a:xfrm>
        </p:spPr>
        <p:txBody>
          <a:bodyPr lIns="0" tIns="0" rIns="0" bIns="0">
            <a:spAutoFit/>
          </a:bodyPr>
          <a:lstStyle>
            <a:lvl1pPr marL="0" indent="0">
              <a:buFont typeface="+mj-lt"/>
              <a:buNone/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Cambria" panose="02040503050406030204" pitchFamily="18" charset="0"/>
              </a:defRPr>
            </a:lvl1pPr>
            <a:lvl2pPr marL="457200" indent="0">
              <a:buNone/>
              <a:defRPr sz="3600">
                <a:latin typeface="Garamond" panose="02020404030301010803" pitchFamily="18" charset="0"/>
              </a:defRPr>
            </a:lvl2pPr>
            <a:lvl3pPr>
              <a:defRPr sz="3200"/>
            </a:lvl3pPr>
            <a:lvl4pPr>
              <a:defRPr sz="2800"/>
            </a:lvl4pPr>
            <a:lvl5pPr>
              <a:defRPr sz="2800"/>
            </a:lvl5pPr>
          </a:lstStyle>
          <a:p>
            <a:pPr marL="742950" marR="0" lvl="0" indent="-7429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Subtitle</a:t>
            </a:r>
            <a:br>
              <a:rPr lang="en-US" dirty="0"/>
            </a:br>
            <a:endParaRPr lang="en-US" dirty="0"/>
          </a:p>
        </p:txBody>
      </p:sp>
      <p:sp>
        <p:nvSpPr>
          <p:cNvPr id="30" name="Text Placeholder 17">
            <a:extLst>
              <a:ext uri="{FF2B5EF4-FFF2-40B4-BE49-F238E27FC236}">
                <a16:creationId xmlns:a16="http://schemas.microsoft.com/office/drawing/2014/main" id="{73151DAB-EE14-A0F1-8409-CB15EA8D08C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1520" y="1155648"/>
            <a:ext cx="10972800" cy="1224822"/>
          </a:xfrm>
        </p:spPr>
        <p:txBody>
          <a:bodyPr lIns="0" tIns="0" rIns="0" bIns="0">
            <a:spAutoFit/>
          </a:bodyPr>
          <a:lstStyle>
            <a:lvl1pPr marL="0" indent="0">
              <a:buFont typeface="+mj-lt"/>
              <a:buNone/>
              <a:defRPr kumimoji="0" lang="en-US" sz="4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Cambria" panose="02040503050406030204" pitchFamily="18" charset="0"/>
              </a:defRPr>
            </a:lvl1pPr>
            <a:lvl2pPr marL="457200" indent="0">
              <a:buNone/>
              <a:defRPr sz="3600">
                <a:latin typeface="Garamond" panose="02020404030301010803" pitchFamily="18" charset="0"/>
              </a:defRPr>
            </a:lvl2pPr>
            <a:lvl3pPr>
              <a:defRPr sz="3200"/>
            </a:lvl3pPr>
            <a:lvl4pPr>
              <a:defRPr sz="2800"/>
            </a:lvl4pPr>
            <a:lvl5pPr>
              <a:defRPr sz="2800"/>
            </a:lvl5pPr>
          </a:lstStyle>
          <a:p>
            <a:pPr marL="742950" marR="0" lvl="0" indent="-7429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Main Title</a:t>
            </a:r>
            <a:br>
              <a:rPr lang="en-US" dirty="0"/>
            </a:br>
            <a:endParaRPr lang="en-US" dirty="0"/>
          </a:p>
        </p:txBody>
      </p:sp>
      <p:sp>
        <p:nvSpPr>
          <p:cNvPr id="31" name="Text Placeholder 17">
            <a:extLst>
              <a:ext uri="{FF2B5EF4-FFF2-40B4-BE49-F238E27FC236}">
                <a16:creationId xmlns:a16="http://schemas.microsoft.com/office/drawing/2014/main" id="{B686732E-4678-7361-BE89-B4EE7377353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1520" y="5138028"/>
            <a:ext cx="10972800" cy="341632"/>
          </a:xfrm>
        </p:spPr>
        <p:txBody>
          <a:bodyPr lIns="0" tIns="0" rIns="0" bIns="0">
            <a:spAutoFit/>
          </a:bodyPr>
          <a:lstStyle>
            <a:lvl1pPr marL="0" indent="0">
              <a:buFont typeface="+mj-lt"/>
              <a:buNone/>
              <a:def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3600">
                <a:latin typeface="Garamond" panose="02020404030301010803" pitchFamily="18" charset="0"/>
              </a:defRPr>
            </a:lvl2pPr>
            <a:lvl3pPr>
              <a:defRPr sz="3200"/>
            </a:lvl3pPr>
            <a:lvl4pPr>
              <a:defRPr sz="2800"/>
            </a:lvl4pPr>
            <a:lvl5pPr>
              <a:defRPr sz="2800"/>
            </a:lvl5pPr>
          </a:lstStyle>
          <a:p>
            <a:pPr marL="742950" marR="0" lvl="0" indent="-7429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Author | Email | Website</a:t>
            </a:r>
          </a:p>
        </p:txBody>
      </p:sp>
      <p:sp>
        <p:nvSpPr>
          <p:cNvPr id="34" name="Text Placeholder 17">
            <a:extLst>
              <a:ext uri="{FF2B5EF4-FFF2-40B4-BE49-F238E27FC236}">
                <a16:creationId xmlns:a16="http://schemas.microsoft.com/office/drawing/2014/main" id="{9B5B5C4B-95A3-9EE9-E473-801560CD82C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1520" y="5519721"/>
            <a:ext cx="10972800" cy="341632"/>
          </a:xfrm>
        </p:spPr>
        <p:txBody>
          <a:bodyPr lIns="0" tIns="0" rIns="0" bIns="0">
            <a:spAutoFit/>
          </a:bodyPr>
          <a:lstStyle>
            <a:lvl1pPr marL="0" indent="0">
              <a:buFont typeface="+mj-lt"/>
              <a:buNone/>
              <a:def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3600">
                <a:latin typeface="Garamond" panose="02020404030301010803" pitchFamily="18" charset="0"/>
              </a:defRPr>
            </a:lvl2pPr>
            <a:lvl3pPr>
              <a:defRPr sz="3200"/>
            </a:lvl3pPr>
            <a:lvl4pPr>
              <a:defRPr sz="2800"/>
            </a:lvl4pPr>
            <a:lvl5pPr>
              <a:defRPr sz="2800"/>
            </a:lvl5pPr>
          </a:lstStyle>
          <a:p>
            <a:pPr marL="742950" marR="0" lvl="0" indent="-7429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Affiliation</a:t>
            </a:r>
          </a:p>
        </p:txBody>
      </p:sp>
      <p:sp>
        <p:nvSpPr>
          <p:cNvPr id="35" name="Text Placeholder 17">
            <a:extLst>
              <a:ext uri="{FF2B5EF4-FFF2-40B4-BE49-F238E27FC236}">
                <a16:creationId xmlns:a16="http://schemas.microsoft.com/office/drawing/2014/main" id="{940061CC-5966-9C9E-30B0-29D7F3C3DC2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31520" y="3649308"/>
            <a:ext cx="10972800" cy="341632"/>
          </a:xfrm>
        </p:spPr>
        <p:txBody>
          <a:bodyPr lIns="0" tIns="0" rIns="0" bIns="0">
            <a:spAutoFit/>
          </a:bodyPr>
          <a:lstStyle>
            <a:lvl1pPr marL="0" indent="0">
              <a:buFont typeface="+mj-lt"/>
              <a:buNone/>
              <a:def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3600">
                <a:latin typeface="Garamond" panose="02020404030301010803" pitchFamily="18" charset="0"/>
              </a:defRPr>
            </a:lvl2pPr>
            <a:lvl3pPr>
              <a:defRPr sz="3200"/>
            </a:lvl3pPr>
            <a:lvl4pPr>
              <a:defRPr sz="2800"/>
            </a:lvl4pPr>
            <a:lvl5pPr>
              <a:defRPr sz="2800"/>
            </a:lvl5pPr>
          </a:lstStyle>
          <a:p>
            <a:pPr marL="742950" marR="0" lvl="0" indent="-7429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Date</a:t>
            </a:r>
          </a:p>
        </p:txBody>
      </p:sp>
      <p:sp>
        <p:nvSpPr>
          <p:cNvPr id="36" name="Text Placeholder 17">
            <a:extLst>
              <a:ext uri="{FF2B5EF4-FFF2-40B4-BE49-F238E27FC236}">
                <a16:creationId xmlns:a16="http://schemas.microsoft.com/office/drawing/2014/main" id="{C6AC1D34-36B3-5DA0-B02A-3E27485517A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31520" y="4039992"/>
            <a:ext cx="10972800" cy="341632"/>
          </a:xfrm>
        </p:spPr>
        <p:txBody>
          <a:bodyPr lIns="0" tIns="0" rIns="0" bIns="0">
            <a:spAutoFit/>
          </a:bodyPr>
          <a:lstStyle>
            <a:lvl1pPr marL="0" indent="0">
              <a:buFont typeface="+mj-lt"/>
              <a:buNone/>
              <a:def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3600">
                <a:latin typeface="Garamond" panose="02020404030301010803" pitchFamily="18" charset="0"/>
              </a:defRPr>
            </a:lvl2pPr>
            <a:lvl3pPr>
              <a:defRPr sz="3200"/>
            </a:lvl3pPr>
            <a:lvl4pPr>
              <a:defRPr sz="2800"/>
            </a:lvl4pPr>
            <a:lvl5pPr>
              <a:defRPr sz="2800"/>
            </a:lvl5pPr>
          </a:lstStyle>
          <a:p>
            <a:pPr marL="742950" marR="0" lvl="0" indent="-7429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Place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637F9557-7785-B273-179F-C052B5B480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3770" t="22417" r="6164" b="21263"/>
          <a:stretch>
            <a:fillRect/>
          </a:stretch>
        </p:blipFill>
        <p:spPr>
          <a:xfrm>
            <a:off x="731520" y="5948269"/>
            <a:ext cx="3611880" cy="633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814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2AC8F7-609C-AEC3-9D2D-1562E8C361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1"/>
              </a:buClr>
              <a:defRPr sz="2800"/>
            </a:lvl1pPr>
            <a:lvl2pPr>
              <a:buClr>
                <a:schemeClr val="tx1"/>
              </a:buClr>
              <a:defRPr sz="2400"/>
            </a:lvl2pPr>
            <a:lvl3pPr>
              <a:buClr>
                <a:schemeClr val="tx1"/>
              </a:buClr>
              <a:defRPr sz="2000"/>
            </a:lvl3pPr>
            <a:lvl4pPr>
              <a:buClr>
                <a:schemeClr val="tx1"/>
              </a:buClr>
              <a:defRPr sz="1800"/>
            </a:lvl4pPr>
            <a:lvl5pPr>
              <a:buClr>
                <a:schemeClr val="tx1"/>
              </a:buCl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B9765C-A673-5D65-37F0-0CF511D7F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5D65B4-2A76-A7F4-A337-75DF3E856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2457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8846C-7E92-B5F8-1DF8-6E7634BC36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0626" y="1709738"/>
            <a:ext cx="11730749" cy="2852737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>
              <a:defRPr sz="5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Centered Message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88780E-0D8E-5E62-999B-AE54CA3F1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492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8846C-7E92-B5F8-1DF8-6E7634BC3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742" y="1709738"/>
            <a:ext cx="11730749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latin typeface="Garamond" panose="020204040303010108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E568B9-E03A-1D57-0642-96D69BFC3A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2742" y="4589464"/>
            <a:ext cx="11730749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88780E-0D8E-5E62-999B-AE54CA3F1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538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6B6AD7-E621-CA31-32E5-675436ED66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6675" y="866165"/>
            <a:ext cx="5677725" cy="564456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5A24CF-0D94-C916-7412-85EB6B152F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866164"/>
            <a:ext cx="5785891" cy="564456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67CACB-54AF-664A-5243-FE7D5A17C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6F39BB-8C49-BD06-1DCC-AD45E91F6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763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F80D13-5F5E-42AB-2BA6-5738D99EF5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690077"/>
            <a:ext cx="5811291" cy="48206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817066-2C8D-B4CF-B250-9D4C4C0546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2744" y="866164"/>
            <a:ext cx="57458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22D3FB-D255-43DA-1099-E90CC161BC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2744" y="1690077"/>
            <a:ext cx="5745891" cy="482064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96DB53-80EA-EC53-6D87-AB2EA80CDE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866163"/>
            <a:ext cx="5811291" cy="82391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362093-6FB4-CACB-D18A-837A20406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A20845-3FCD-0D5B-07F1-0AF43A5AD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4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AE119-D530-736B-1867-6FFA797C3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1B3AB8-58B5-5935-08B3-938A5D8D8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319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DA6683-8C53-89CC-04B1-AA1A41FF5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316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78598B-9904-A5F9-B9EA-0BE7109637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8" y="987426"/>
            <a:ext cx="6799773" cy="552330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8F43AE-B513-DCCC-5551-7A4CCAF0FC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8510" y="987426"/>
            <a:ext cx="4564575" cy="5523301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7B7A932-4C27-39E7-4F87-E99486619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7263F6-2D80-E0E9-B872-6233B8FD1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570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B8AD60-1E7A-A253-C1DE-73C8387222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107068-BEC9-B7B8-9067-79BA3D87D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AC6EBB-F71A-725D-04B8-05A437BD1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873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1A877EE9-680E-1E74-77EE-4925DE78B885}"/>
              </a:ext>
            </a:extLst>
          </p:cNvPr>
          <p:cNvSpPr/>
          <p:nvPr userDrawn="1"/>
        </p:nvSpPr>
        <p:spPr>
          <a:xfrm rot="16200000">
            <a:off x="5926837" y="592835"/>
            <a:ext cx="338328" cy="12191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BD56F-6254-F79B-61F9-1F7D13767B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2743" y="866164"/>
            <a:ext cx="11730748" cy="56445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ikdörtgen 22">
            <a:extLst>
              <a:ext uri="{FF2B5EF4-FFF2-40B4-BE49-F238E27FC236}">
                <a16:creationId xmlns:a16="http://schemas.microsoft.com/office/drawing/2014/main" id="{A658ED74-B003-831E-4241-F82450FDD8A5}"/>
              </a:ext>
            </a:extLst>
          </p:cNvPr>
          <p:cNvSpPr/>
          <p:nvPr userDrawn="1"/>
        </p:nvSpPr>
        <p:spPr>
          <a:xfrm>
            <a:off x="12652542" y="4991190"/>
            <a:ext cx="1132113" cy="466531"/>
          </a:xfrm>
          <a:prstGeom prst="rect">
            <a:avLst/>
          </a:prstGeom>
          <a:solidFill>
            <a:srgbClr val="0160A0"/>
          </a:solidFill>
          <a:ln>
            <a:solidFill>
              <a:srgbClr val="016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>
              <a:solidFill>
                <a:srgbClr val="6292F7"/>
              </a:solidFill>
            </a:endParaRPr>
          </a:p>
        </p:txBody>
      </p:sp>
      <p:sp>
        <p:nvSpPr>
          <p:cNvPr id="8" name="Dikdörtgen 23">
            <a:extLst>
              <a:ext uri="{FF2B5EF4-FFF2-40B4-BE49-F238E27FC236}">
                <a16:creationId xmlns:a16="http://schemas.microsoft.com/office/drawing/2014/main" id="{551ECDA5-8292-6BA7-36F9-33E1B936E281}"/>
              </a:ext>
            </a:extLst>
          </p:cNvPr>
          <p:cNvSpPr/>
          <p:nvPr userDrawn="1"/>
        </p:nvSpPr>
        <p:spPr>
          <a:xfrm>
            <a:off x="12652542" y="5700256"/>
            <a:ext cx="1132113" cy="466531"/>
          </a:xfrm>
          <a:prstGeom prst="rect">
            <a:avLst/>
          </a:prstGeom>
          <a:solidFill>
            <a:srgbClr val="7A62E7"/>
          </a:solidFill>
          <a:ln>
            <a:solidFill>
              <a:srgbClr val="7A62E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/>
          </a:p>
        </p:txBody>
      </p:sp>
      <p:sp>
        <p:nvSpPr>
          <p:cNvPr id="9" name="Dikdörtgen 24">
            <a:extLst>
              <a:ext uri="{FF2B5EF4-FFF2-40B4-BE49-F238E27FC236}">
                <a16:creationId xmlns:a16="http://schemas.microsoft.com/office/drawing/2014/main" id="{BA4AC28B-C945-CAA8-00AA-D89910C811B5}"/>
              </a:ext>
            </a:extLst>
          </p:cNvPr>
          <p:cNvSpPr/>
          <p:nvPr userDrawn="1"/>
        </p:nvSpPr>
        <p:spPr>
          <a:xfrm>
            <a:off x="12652542" y="4282124"/>
            <a:ext cx="1132113" cy="466531"/>
          </a:xfrm>
          <a:prstGeom prst="rect">
            <a:avLst/>
          </a:prstGeom>
          <a:solidFill>
            <a:srgbClr val="E1257C"/>
          </a:solidFill>
          <a:ln>
            <a:solidFill>
              <a:srgbClr val="E125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 dirty="0"/>
          </a:p>
        </p:txBody>
      </p:sp>
      <p:sp>
        <p:nvSpPr>
          <p:cNvPr id="10" name="Dikdörtgen 25">
            <a:extLst>
              <a:ext uri="{FF2B5EF4-FFF2-40B4-BE49-F238E27FC236}">
                <a16:creationId xmlns:a16="http://schemas.microsoft.com/office/drawing/2014/main" id="{E82CD2C0-3CA1-3E05-5864-8CAF735A6F94}"/>
              </a:ext>
            </a:extLst>
          </p:cNvPr>
          <p:cNvSpPr/>
          <p:nvPr userDrawn="1"/>
        </p:nvSpPr>
        <p:spPr>
          <a:xfrm>
            <a:off x="12652542" y="6409321"/>
            <a:ext cx="1132113" cy="466531"/>
          </a:xfrm>
          <a:prstGeom prst="rect">
            <a:avLst/>
          </a:prstGeom>
          <a:solidFill>
            <a:srgbClr val="104862"/>
          </a:solidFill>
          <a:ln>
            <a:solidFill>
              <a:srgbClr val="10486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 dirty="0"/>
          </a:p>
        </p:txBody>
      </p:sp>
      <p:sp>
        <p:nvSpPr>
          <p:cNvPr id="12" name="Dikdörtgen 6">
            <a:extLst>
              <a:ext uri="{FF2B5EF4-FFF2-40B4-BE49-F238E27FC236}">
                <a16:creationId xmlns:a16="http://schemas.microsoft.com/office/drawing/2014/main" id="{1074742B-7730-0DA9-3260-3124FBAA64E4}"/>
              </a:ext>
            </a:extLst>
          </p:cNvPr>
          <p:cNvSpPr/>
          <p:nvPr userDrawn="1"/>
        </p:nvSpPr>
        <p:spPr>
          <a:xfrm>
            <a:off x="3686629" y="-1441319"/>
            <a:ext cx="1132113" cy="466531"/>
          </a:xfrm>
          <a:prstGeom prst="rect">
            <a:avLst/>
          </a:prstGeom>
          <a:solidFill>
            <a:srgbClr val="C4D7FC"/>
          </a:solidFill>
          <a:ln w="57150">
            <a:solidFill>
              <a:srgbClr val="6292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>
              <a:solidFill>
                <a:srgbClr val="6292F7"/>
              </a:solidFill>
            </a:endParaRPr>
          </a:p>
        </p:txBody>
      </p:sp>
      <p:sp>
        <p:nvSpPr>
          <p:cNvPr id="13" name="Dikdörtgen 7">
            <a:extLst>
              <a:ext uri="{FF2B5EF4-FFF2-40B4-BE49-F238E27FC236}">
                <a16:creationId xmlns:a16="http://schemas.microsoft.com/office/drawing/2014/main" id="{5D3748BC-30C8-C383-5F67-A16567C462F8}"/>
              </a:ext>
            </a:extLst>
          </p:cNvPr>
          <p:cNvSpPr/>
          <p:nvPr userDrawn="1"/>
        </p:nvSpPr>
        <p:spPr>
          <a:xfrm>
            <a:off x="6144381" y="-1441319"/>
            <a:ext cx="1132113" cy="466531"/>
          </a:xfrm>
          <a:prstGeom prst="rect">
            <a:avLst/>
          </a:prstGeom>
          <a:solidFill>
            <a:srgbClr val="DAD3F9"/>
          </a:solidFill>
          <a:ln w="57150">
            <a:solidFill>
              <a:srgbClr val="7A62E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/>
          </a:p>
        </p:txBody>
      </p:sp>
      <p:sp>
        <p:nvSpPr>
          <p:cNvPr id="14" name="Dikdörtgen 8">
            <a:extLst>
              <a:ext uri="{FF2B5EF4-FFF2-40B4-BE49-F238E27FC236}">
                <a16:creationId xmlns:a16="http://schemas.microsoft.com/office/drawing/2014/main" id="{A00DC69F-AAB0-FB69-A1FF-388A426EC8E4}"/>
              </a:ext>
            </a:extLst>
          </p:cNvPr>
          <p:cNvSpPr/>
          <p:nvPr userDrawn="1"/>
        </p:nvSpPr>
        <p:spPr>
          <a:xfrm>
            <a:off x="4915505" y="-1441319"/>
            <a:ext cx="1132113" cy="466531"/>
          </a:xfrm>
          <a:prstGeom prst="rect">
            <a:avLst/>
          </a:prstGeom>
          <a:solidFill>
            <a:srgbClr val="F9D3E4"/>
          </a:solidFill>
          <a:ln w="57150">
            <a:solidFill>
              <a:srgbClr val="E125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 dirty="0"/>
          </a:p>
        </p:txBody>
      </p:sp>
      <p:sp>
        <p:nvSpPr>
          <p:cNvPr id="15" name="Dikdörtgen 9">
            <a:extLst>
              <a:ext uri="{FF2B5EF4-FFF2-40B4-BE49-F238E27FC236}">
                <a16:creationId xmlns:a16="http://schemas.microsoft.com/office/drawing/2014/main" id="{966DBE3E-2BA5-E9DD-A0B0-9D96AB4534C3}"/>
              </a:ext>
            </a:extLst>
          </p:cNvPr>
          <p:cNvSpPr/>
          <p:nvPr userDrawn="1"/>
        </p:nvSpPr>
        <p:spPr>
          <a:xfrm>
            <a:off x="1228876" y="-1441319"/>
            <a:ext cx="1132113" cy="466531"/>
          </a:xfrm>
          <a:prstGeom prst="rect">
            <a:avLst/>
          </a:prstGeom>
          <a:solidFill>
            <a:srgbClr val="FFE0D5"/>
          </a:solidFill>
          <a:ln w="57150">
            <a:solidFill>
              <a:srgbClr val="FF5F2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 dirty="0"/>
          </a:p>
        </p:txBody>
      </p:sp>
      <p:sp>
        <p:nvSpPr>
          <p:cNvPr id="16" name="Dikdörtgen 10">
            <a:extLst>
              <a:ext uri="{FF2B5EF4-FFF2-40B4-BE49-F238E27FC236}">
                <a16:creationId xmlns:a16="http://schemas.microsoft.com/office/drawing/2014/main" id="{88BC7503-89AD-8CEE-FA08-DD113AC38BB6}"/>
              </a:ext>
            </a:extLst>
          </p:cNvPr>
          <p:cNvSpPr/>
          <p:nvPr userDrawn="1"/>
        </p:nvSpPr>
        <p:spPr>
          <a:xfrm>
            <a:off x="1" y="-1441319"/>
            <a:ext cx="1132113" cy="466531"/>
          </a:xfrm>
          <a:prstGeom prst="rect">
            <a:avLst/>
          </a:prstGeom>
          <a:solidFill>
            <a:srgbClr val="FFEBCD"/>
          </a:solidFill>
          <a:ln w="57150">
            <a:solidFill>
              <a:srgbClr val="F4931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 dirty="0"/>
          </a:p>
        </p:txBody>
      </p:sp>
      <p:sp>
        <p:nvSpPr>
          <p:cNvPr id="25" name="Dikdörtgen 22">
            <a:extLst>
              <a:ext uri="{FF2B5EF4-FFF2-40B4-BE49-F238E27FC236}">
                <a16:creationId xmlns:a16="http://schemas.microsoft.com/office/drawing/2014/main" id="{7674523A-BED3-9BA6-2601-606BC49AF452}"/>
              </a:ext>
            </a:extLst>
          </p:cNvPr>
          <p:cNvSpPr/>
          <p:nvPr userDrawn="1"/>
        </p:nvSpPr>
        <p:spPr>
          <a:xfrm>
            <a:off x="1" y="-773468"/>
            <a:ext cx="1132113" cy="466531"/>
          </a:xfrm>
          <a:prstGeom prst="rect">
            <a:avLst/>
          </a:prstGeom>
          <a:solidFill>
            <a:srgbClr val="FFF3CE"/>
          </a:solidFill>
          <a:ln w="57150">
            <a:solidFill>
              <a:srgbClr val="FFC31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>
              <a:solidFill>
                <a:srgbClr val="6292F7"/>
              </a:solidFill>
            </a:endParaRPr>
          </a:p>
        </p:txBody>
      </p:sp>
      <p:sp>
        <p:nvSpPr>
          <p:cNvPr id="30" name="Dikdörtgen 6">
            <a:extLst>
              <a:ext uri="{FF2B5EF4-FFF2-40B4-BE49-F238E27FC236}">
                <a16:creationId xmlns:a16="http://schemas.microsoft.com/office/drawing/2014/main" id="{E78E2873-ED8C-F2C9-B8B6-381BAE6A0FA4}"/>
              </a:ext>
            </a:extLst>
          </p:cNvPr>
          <p:cNvSpPr/>
          <p:nvPr userDrawn="1"/>
        </p:nvSpPr>
        <p:spPr>
          <a:xfrm>
            <a:off x="12652542" y="27728"/>
            <a:ext cx="1132113" cy="466531"/>
          </a:xfrm>
          <a:prstGeom prst="rect">
            <a:avLst/>
          </a:prstGeom>
          <a:solidFill>
            <a:srgbClr val="4473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>
              <a:solidFill>
                <a:srgbClr val="6292F7"/>
              </a:solidFill>
            </a:endParaRPr>
          </a:p>
        </p:txBody>
      </p:sp>
      <p:sp>
        <p:nvSpPr>
          <p:cNvPr id="40" name="Dikdörtgen 23">
            <a:extLst>
              <a:ext uri="{FF2B5EF4-FFF2-40B4-BE49-F238E27FC236}">
                <a16:creationId xmlns:a16="http://schemas.microsoft.com/office/drawing/2014/main" id="{E9DBBE0E-B98B-AC18-762B-511EC0B19EEA}"/>
              </a:ext>
            </a:extLst>
          </p:cNvPr>
          <p:cNvSpPr/>
          <p:nvPr userDrawn="1"/>
        </p:nvSpPr>
        <p:spPr>
          <a:xfrm>
            <a:off x="1228877" y="-773468"/>
            <a:ext cx="1132113" cy="466531"/>
          </a:xfrm>
          <a:prstGeom prst="rect">
            <a:avLst/>
          </a:prstGeom>
          <a:solidFill>
            <a:srgbClr val="FFEADB"/>
          </a:solidFill>
          <a:ln w="57150">
            <a:solidFill>
              <a:srgbClr val="E56D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/>
          </a:p>
        </p:txBody>
      </p:sp>
      <p:sp>
        <p:nvSpPr>
          <p:cNvPr id="41" name="Dikdörtgen 23">
            <a:extLst>
              <a:ext uri="{FF2B5EF4-FFF2-40B4-BE49-F238E27FC236}">
                <a16:creationId xmlns:a16="http://schemas.microsoft.com/office/drawing/2014/main" id="{EFCCA561-57E5-8BE5-9C65-030A63556582}"/>
              </a:ext>
            </a:extLst>
          </p:cNvPr>
          <p:cNvSpPr/>
          <p:nvPr userDrawn="1"/>
        </p:nvSpPr>
        <p:spPr>
          <a:xfrm>
            <a:off x="2457753" y="-773468"/>
            <a:ext cx="1132113" cy="466531"/>
          </a:xfrm>
          <a:prstGeom prst="rect">
            <a:avLst/>
          </a:prstGeom>
          <a:solidFill>
            <a:srgbClr val="E3F3DB"/>
          </a:solidFill>
          <a:ln w="57150">
            <a:solidFill>
              <a:srgbClr val="6EAD4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/>
          </a:p>
        </p:txBody>
      </p:sp>
      <p:sp>
        <p:nvSpPr>
          <p:cNvPr id="42" name="Dikdörtgen 23">
            <a:extLst>
              <a:ext uri="{FF2B5EF4-FFF2-40B4-BE49-F238E27FC236}">
                <a16:creationId xmlns:a16="http://schemas.microsoft.com/office/drawing/2014/main" id="{CFE0375A-207D-6CC6-C319-ED0CD98B39AD}"/>
              </a:ext>
            </a:extLst>
          </p:cNvPr>
          <p:cNvSpPr/>
          <p:nvPr userDrawn="1"/>
        </p:nvSpPr>
        <p:spPr>
          <a:xfrm>
            <a:off x="3686629" y="-773468"/>
            <a:ext cx="1132113" cy="466531"/>
          </a:xfrm>
          <a:prstGeom prst="rect">
            <a:avLst/>
          </a:prstGeom>
          <a:solidFill>
            <a:srgbClr val="E5EFFF"/>
          </a:solidFill>
          <a:ln w="57150">
            <a:solidFill>
              <a:srgbClr val="4473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/>
          </a:p>
        </p:txBody>
      </p:sp>
      <p:sp>
        <p:nvSpPr>
          <p:cNvPr id="43" name="Dikdörtgen 23">
            <a:extLst>
              <a:ext uri="{FF2B5EF4-FFF2-40B4-BE49-F238E27FC236}">
                <a16:creationId xmlns:a16="http://schemas.microsoft.com/office/drawing/2014/main" id="{075AD28E-4D59-73A1-B6EB-729C796C1CD3}"/>
              </a:ext>
            </a:extLst>
          </p:cNvPr>
          <p:cNvSpPr/>
          <p:nvPr userDrawn="1"/>
        </p:nvSpPr>
        <p:spPr>
          <a:xfrm>
            <a:off x="4915505" y="-773468"/>
            <a:ext cx="1132113" cy="466531"/>
          </a:xfrm>
          <a:prstGeom prst="rect">
            <a:avLst/>
          </a:prstGeom>
          <a:solidFill>
            <a:srgbClr val="FFE0D6"/>
          </a:solidFill>
          <a:ln w="57150">
            <a:solidFill>
              <a:srgbClr val="C006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/>
          </a:p>
        </p:txBody>
      </p:sp>
      <p:sp>
        <p:nvSpPr>
          <p:cNvPr id="44" name="Dikdörtgen 23">
            <a:extLst>
              <a:ext uri="{FF2B5EF4-FFF2-40B4-BE49-F238E27FC236}">
                <a16:creationId xmlns:a16="http://schemas.microsoft.com/office/drawing/2014/main" id="{B687AB50-5ED8-BAED-B6B0-9DF91C4C30F7}"/>
              </a:ext>
            </a:extLst>
          </p:cNvPr>
          <p:cNvSpPr/>
          <p:nvPr userDrawn="1"/>
        </p:nvSpPr>
        <p:spPr>
          <a:xfrm>
            <a:off x="6144381" y="-773468"/>
            <a:ext cx="1132113" cy="466531"/>
          </a:xfrm>
          <a:prstGeom prst="rect">
            <a:avLst/>
          </a:prstGeom>
          <a:solidFill>
            <a:srgbClr val="F1EEFC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/>
          </a:p>
        </p:txBody>
      </p:sp>
      <p:sp>
        <p:nvSpPr>
          <p:cNvPr id="45" name="Dikdörtgen 23">
            <a:extLst>
              <a:ext uri="{FF2B5EF4-FFF2-40B4-BE49-F238E27FC236}">
                <a16:creationId xmlns:a16="http://schemas.microsoft.com/office/drawing/2014/main" id="{79201D5B-7995-640E-A371-E197C412ACF9}"/>
              </a:ext>
            </a:extLst>
          </p:cNvPr>
          <p:cNvSpPr/>
          <p:nvPr userDrawn="1"/>
        </p:nvSpPr>
        <p:spPr>
          <a:xfrm>
            <a:off x="7373257" y="-773468"/>
            <a:ext cx="1132113" cy="466531"/>
          </a:xfrm>
          <a:prstGeom prst="rect">
            <a:avLst/>
          </a:prstGeom>
          <a:solidFill>
            <a:srgbClr val="F2F2F2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/>
          </a:p>
        </p:txBody>
      </p:sp>
      <p:sp>
        <p:nvSpPr>
          <p:cNvPr id="46" name="Dikdörtgen 23">
            <a:extLst>
              <a:ext uri="{FF2B5EF4-FFF2-40B4-BE49-F238E27FC236}">
                <a16:creationId xmlns:a16="http://schemas.microsoft.com/office/drawing/2014/main" id="{362D2E98-CFA1-F849-A25F-0FECEA91CFC8}"/>
              </a:ext>
            </a:extLst>
          </p:cNvPr>
          <p:cNvSpPr/>
          <p:nvPr userDrawn="1"/>
        </p:nvSpPr>
        <p:spPr>
          <a:xfrm>
            <a:off x="8602133" y="-773468"/>
            <a:ext cx="1132113" cy="466531"/>
          </a:xfrm>
          <a:prstGeom prst="rect">
            <a:avLst/>
          </a:prstGeom>
          <a:solidFill>
            <a:srgbClr val="F8F5E3"/>
          </a:solidFill>
          <a:ln w="57150">
            <a:solidFill>
              <a:srgbClr val="BF8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/>
          </a:p>
        </p:txBody>
      </p:sp>
      <p:sp>
        <p:nvSpPr>
          <p:cNvPr id="47" name="Dikdörtgen 23">
            <a:extLst>
              <a:ext uri="{FF2B5EF4-FFF2-40B4-BE49-F238E27FC236}">
                <a16:creationId xmlns:a16="http://schemas.microsoft.com/office/drawing/2014/main" id="{C57F412D-34D4-62A7-9662-1BFFE52140EF}"/>
              </a:ext>
            </a:extLst>
          </p:cNvPr>
          <p:cNvSpPr/>
          <p:nvPr userDrawn="1"/>
        </p:nvSpPr>
        <p:spPr>
          <a:xfrm>
            <a:off x="2457750" y="-1441320"/>
            <a:ext cx="1132113" cy="466531"/>
          </a:xfrm>
          <a:prstGeom prst="rect">
            <a:avLst/>
          </a:prstGeom>
          <a:solidFill>
            <a:srgbClr val="E4F2DE"/>
          </a:solidFill>
          <a:ln w="57150">
            <a:solidFill>
              <a:srgbClr val="1081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/>
          </a:p>
        </p:txBody>
      </p:sp>
      <p:sp>
        <p:nvSpPr>
          <p:cNvPr id="49" name="Dikdörtgen 6">
            <a:extLst>
              <a:ext uri="{FF2B5EF4-FFF2-40B4-BE49-F238E27FC236}">
                <a16:creationId xmlns:a16="http://schemas.microsoft.com/office/drawing/2014/main" id="{680940DE-4EC1-1880-E739-31C690C7F656}"/>
              </a:ext>
            </a:extLst>
          </p:cNvPr>
          <p:cNvSpPr/>
          <p:nvPr userDrawn="1"/>
        </p:nvSpPr>
        <p:spPr>
          <a:xfrm>
            <a:off x="12652542" y="736794"/>
            <a:ext cx="1132113" cy="466531"/>
          </a:xfrm>
          <a:prstGeom prst="rect">
            <a:avLst/>
          </a:prstGeom>
          <a:solidFill>
            <a:srgbClr val="F4931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>
              <a:solidFill>
                <a:srgbClr val="6292F7"/>
              </a:solidFill>
            </a:endParaRPr>
          </a:p>
        </p:txBody>
      </p:sp>
      <p:sp>
        <p:nvSpPr>
          <p:cNvPr id="51" name="Dikdörtgen 6">
            <a:extLst>
              <a:ext uri="{FF2B5EF4-FFF2-40B4-BE49-F238E27FC236}">
                <a16:creationId xmlns:a16="http://schemas.microsoft.com/office/drawing/2014/main" id="{3D2C23B7-FC3D-228E-230C-7394A7E72F08}"/>
              </a:ext>
            </a:extLst>
          </p:cNvPr>
          <p:cNvSpPr/>
          <p:nvPr userDrawn="1"/>
        </p:nvSpPr>
        <p:spPr>
          <a:xfrm>
            <a:off x="12652542" y="1445860"/>
            <a:ext cx="1132113" cy="466531"/>
          </a:xfrm>
          <a:prstGeom prst="rect">
            <a:avLst/>
          </a:prstGeom>
          <a:solidFill>
            <a:srgbClr val="C006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>
              <a:solidFill>
                <a:srgbClr val="6292F7"/>
              </a:solidFill>
            </a:endParaRPr>
          </a:p>
        </p:txBody>
      </p:sp>
      <p:sp>
        <p:nvSpPr>
          <p:cNvPr id="52" name="Dikdörtgen 6">
            <a:extLst>
              <a:ext uri="{FF2B5EF4-FFF2-40B4-BE49-F238E27FC236}">
                <a16:creationId xmlns:a16="http://schemas.microsoft.com/office/drawing/2014/main" id="{86E5C1D5-4A65-BA3C-5EA0-002940C87243}"/>
              </a:ext>
            </a:extLst>
          </p:cNvPr>
          <p:cNvSpPr/>
          <p:nvPr userDrawn="1"/>
        </p:nvSpPr>
        <p:spPr>
          <a:xfrm>
            <a:off x="12652542" y="2154926"/>
            <a:ext cx="1132113" cy="466531"/>
          </a:xfrm>
          <a:prstGeom prst="rect">
            <a:avLst/>
          </a:prstGeom>
          <a:solidFill>
            <a:srgbClr val="1081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>
              <a:solidFill>
                <a:srgbClr val="6292F7"/>
              </a:solidFill>
            </a:endParaRPr>
          </a:p>
        </p:txBody>
      </p:sp>
      <p:sp>
        <p:nvSpPr>
          <p:cNvPr id="53" name="Dikdörtgen 6">
            <a:extLst>
              <a:ext uri="{FF2B5EF4-FFF2-40B4-BE49-F238E27FC236}">
                <a16:creationId xmlns:a16="http://schemas.microsoft.com/office/drawing/2014/main" id="{0147DBEB-EE61-C4DC-C190-5CECB856C6D9}"/>
              </a:ext>
            </a:extLst>
          </p:cNvPr>
          <p:cNvSpPr/>
          <p:nvPr userDrawn="1"/>
        </p:nvSpPr>
        <p:spPr>
          <a:xfrm>
            <a:off x="12652542" y="2863992"/>
            <a:ext cx="1132113" cy="466531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>
              <a:solidFill>
                <a:srgbClr val="6292F7"/>
              </a:solidFill>
            </a:endParaRPr>
          </a:p>
        </p:txBody>
      </p:sp>
      <p:sp>
        <p:nvSpPr>
          <p:cNvPr id="54" name="Dikdörtgen 6">
            <a:extLst>
              <a:ext uri="{FF2B5EF4-FFF2-40B4-BE49-F238E27FC236}">
                <a16:creationId xmlns:a16="http://schemas.microsoft.com/office/drawing/2014/main" id="{D1339B6E-627E-1152-DCC2-A24972107E0F}"/>
              </a:ext>
            </a:extLst>
          </p:cNvPr>
          <p:cNvSpPr/>
          <p:nvPr userDrawn="1"/>
        </p:nvSpPr>
        <p:spPr>
          <a:xfrm>
            <a:off x="12652542" y="3573058"/>
            <a:ext cx="1132113" cy="466531"/>
          </a:xfrm>
          <a:prstGeom prst="rect">
            <a:avLst/>
          </a:prstGeom>
          <a:solidFill>
            <a:srgbClr val="FBE5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>
              <a:solidFill>
                <a:srgbClr val="6292F7"/>
              </a:solidFill>
            </a:endParaRPr>
          </a:p>
        </p:txBody>
      </p:sp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E98D67D3-EEF3-73AD-79E3-09F886069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743" y="95698"/>
            <a:ext cx="11730748" cy="7704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Dikdörtgen 22">
            <a:extLst>
              <a:ext uri="{FF2B5EF4-FFF2-40B4-BE49-F238E27FC236}">
                <a16:creationId xmlns:a16="http://schemas.microsoft.com/office/drawing/2014/main" id="{EF7ABB1D-348F-4BDB-ED1E-240CBAC8FA05}"/>
              </a:ext>
            </a:extLst>
          </p:cNvPr>
          <p:cNvSpPr/>
          <p:nvPr userDrawn="1"/>
        </p:nvSpPr>
        <p:spPr>
          <a:xfrm>
            <a:off x="12652542" y="7118385"/>
            <a:ext cx="1132113" cy="466531"/>
          </a:xfrm>
          <a:prstGeom prst="rect">
            <a:avLst/>
          </a:prstGeom>
          <a:solidFill>
            <a:srgbClr val="FFE69A"/>
          </a:solidFill>
          <a:ln>
            <a:solidFill>
              <a:srgbClr val="FFE69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>
              <a:solidFill>
                <a:srgbClr val="6292F7"/>
              </a:solidFill>
            </a:endParaRPr>
          </a:p>
        </p:txBody>
      </p:sp>
      <p:sp>
        <p:nvSpPr>
          <p:cNvPr id="11" name="Dikdörtgen 22">
            <a:extLst>
              <a:ext uri="{FF2B5EF4-FFF2-40B4-BE49-F238E27FC236}">
                <a16:creationId xmlns:a16="http://schemas.microsoft.com/office/drawing/2014/main" id="{CBE93740-B338-D1EA-6B58-CE0DDC72027F}"/>
              </a:ext>
            </a:extLst>
          </p:cNvPr>
          <p:cNvSpPr/>
          <p:nvPr userDrawn="1"/>
        </p:nvSpPr>
        <p:spPr>
          <a:xfrm>
            <a:off x="12652542" y="7827451"/>
            <a:ext cx="1132113" cy="46653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>
              <a:solidFill>
                <a:srgbClr val="F2F2F2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CD48E2-B4B9-DE97-6561-E7739C1E4F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36133" y="6510727"/>
            <a:ext cx="847359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2400" b="1">
                <a:solidFill>
                  <a:schemeClr val="tx1"/>
                </a:solidFill>
                <a:latin typeface="Garamond" panose="02020404030301010803" pitchFamily="18" charset="0"/>
              </a:defRPr>
            </a:lvl1pPr>
          </a:lstStyle>
          <a:p>
            <a:fld id="{926C5CFF-FC03-5F4C-B716-CBEBB43E48D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Dikdörtgen 22">
            <a:extLst>
              <a:ext uri="{FF2B5EF4-FFF2-40B4-BE49-F238E27FC236}">
                <a16:creationId xmlns:a16="http://schemas.microsoft.com/office/drawing/2014/main" id="{2F6270D0-6DFD-6A84-CDF4-A83D296D9AB4}"/>
              </a:ext>
            </a:extLst>
          </p:cNvPr>
          <p:cNvSpPr/>
          <p:nvPr userDrawn="1"/>
        </p:nvSpPr>
        <p:spPr>
          <a:xfrm>
            <a:off x="12652542" y="8536517"/>
            <a:ext cx="1132113" cy="466531"/>
          </a:xfrm>
          <a:prstGeom prst="rect">
            <a:avLst/>
          </a:prstGeom>
          <a:solidFill>
            <a:srgbClr val="E30A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>
              <a:solidFill>
                <a:srgbClr val="F2F2F2"/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DBFD4E3-89D8-8E85-FB35-5FD1B1C328C5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0" y="6519670"/>
            <a:ext cx="1228876" cy="384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929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87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5" r:id="rId9"/>
    <p:sldLayoutId id="2147483686" r:id="rId1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Garamond" panose="020204040303010108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libri" panose="020F0502020204030204" pitchFamily="34" charset="0"/>
          <a:ea typeface="Tahoma" panose="020B0604030504040204" pitchFamily="34" charset="0"/>
          <a:cs typeface="Calibri" panose="020F050202020403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libri" panose="020F0502020204030204" pitchFamily="34" charset="0"/>
          <a:ea typeface="Tahoma" panose="020B0604030504040204" pitchFamily="34" charset="0"/>
          <a:cs typeface="Calibri" panose="020F050202020403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pitchFamily="34" charset="0"/>
          <a:ea typeface="Tahoma" panose="020B0604030504040204" pitchFamily="34" charset="0"/>
          <a:cs typeface="Calibri" panose="020F05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Calibri" panose="020F0502020204030204" pitchFamily="34" charset="0"/>
          <a:ea typeface="Tahoma" panose="020B0604030504040204" pitchFamily="34" charset="0"/>
          <a:cs typeface="Calibri" panose="020F05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Calibri" panose="020F0502020204030204" pitchFamily="34" charset="0"/>
          <a:ea typeface="Tahoma" panose="020B0604030504040204" pitchFamily="34" charset="0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cs.umd.edu/~firtina" TargetMode="External"/><Relationship Id="rId2" Type="http://schemas.openxmlformats.org/officeDocument/2006/relationships/hyperlink" Target="mailto:canfirtina@gmail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storm.cs.umd.edu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g"/><Relationship Id="rId5" Type="http://schemas.openxmlformats.org/officeDocument/2006/relationships/hyperlink" Target="mailto:canfirtina@gmail.com" TargetMode="External"/><Relationship Id="rId4" Type="http://schemas.openxmlformats.org/officeDocument/2006/relationships/hyperlink" Target="https://cfirtina.com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sv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afari.ethz.ch/digitaltechnik/lib/exe/fetch.php?media=numerical.methods.for.scientists.and.engineers_2ed_hamming_0486652416.pdf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virginia.edu/~robins/YouAndYourResearch.html" TargetMode="External"/><Relationship Id="rId2" Type="http://schemas.openxmlformats.org/officeDocument/2006/relationships/hyperlink" Target="https://people.inf.ethz.ch/omutlu/pub/onur-Technion-AcceleratingGenomeAnalysis-Jan-26-2021-final.pptx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hyperlink" Target="https://open.spotify.com/episode/56dl0moTrLC41tRF7SZcU9" TargetMode="External"/><Relationship Id="rId4" Type="http://schemas.openxmlformats.org/officeDocument/2006/relationships/hyperlink" Target="https://www.youtube.com/watch?v=a1zDuOPkMSw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qonQDMAutOw" TargetMode="External"/><Relationship Id="rId2" Type="http://schemas.openxmlformats.org/officeDocument/2006/relationships/hyperlink" Target="https://isca2010.inria.fr/media/slides/ISCA_Needle_A_0610.pptx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journals.biologists.com/jcs/article/121/11/1771/30038/The-importance-of-stupidity-in-scientific-research" TargetMode="External"/><Relationship Id="rId4" Type="http://schemas.openxmlformats.org/officeDocument/2006/relationships/hyperlink" Target="https://www.youtube.com/watch?v=BbGeKi6T6QI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afari.ethz.ch/digitaltechnik/lib/exe/fetch.php?media=numerical.methods.for.scientists.and.engineers_2ed_hamming_0486652416.pdf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31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chart" Target="../charts/chart4.xml"/><Relationship Id="rId7" Type="http://schemas.openxmlformats.org/officeDocument/2006/relationships/image" Target="../media/image33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7.xml"/><Relationship Id="rId11" Type="http://schemas.openxmlformats.org/officeDocument/2006/relationships/image" Target="../media/image26.png"/><Relationship Id="rId5" Type="http://schemas.openxmlformats.org/officeDocument/2006/relationships/chart" Target="../charts/chart6.xml"/><Relationship Id="rId10" Type="http://schemas.openxmlformats.org/officeDocument/2006/relationships/image" Target="../media/image36.jpg"/><Relationship Id="rId4" Type="http://schemas.openxmlformats.org/officeDocument/2006/relationships/chart" Target="../charts/chart5.xml"/><Relationship Id="rId9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tiff"/><Relationship Id="rId5" Type="http://schemas.openxmlformats.org/officeDocument/2006/relationships/image" Target="../media/image43.tiff"/><Relationship Id="rId4" Type="http://schemas.openxmlformats.org/officeDocument/2006/relationships/image" Target="../media/image39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49.tiff"/><Relationship Id="rId3" Type="http://schemas.openxmlformats.org/officeDocument/2006/relationships/image" Target="../media/image45.png"/><Relationship Id="rId7" Type="http://schemas.openxmlformats.org/officeDocument/2006/relationships/image" Target="../media/image33.jpeg"/><Relationship Id="rId12" Type="http://schemas.openxmlformats.org/officeDocument/2006/relationships/image" Target="../media/image3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11" Type="http://schemas.openxmlformats.org/officeDocument/2006/relationships/image" Target="../media/image38.jpeg"/><Relationship Id="rId5" Type="http://schemas.openxmlformats.org/officeDocument/2006/relationships/image" Target="../media/image46.png"/><Relationship Id="rId10" Type="http://schemas.openxmlformats.org/officeDocument/2006/relationships/image" Target="../media/image37.jpeg"/><Relationship Id="rId4" Type="http://schemas.openxmlformats.org/officeDocument/2006/relationships/image" Target="../media/image35.jpeg"/><Relationship Id="rId9" Type="http://schemas.openxmlformats.org/officeDocument/2006/relationships/image" Target="../media/image4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nobelprize.org/prizes/chemistry/2020/press-release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nobelprize.org/prizes/chemistry/2024/press-release/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hyperlink" Target="https://experiment.com/projects/sequencing-the-genome-of-the-freshwater-angelfish" TargetMode="External"/><Relationship Id="rId4" Type="http://schemas.openxmlformats.org/officeDocument/2006/relationships/image" Target="../media/image5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openxmlformats.org/officeDocument/2006/relationships/hyperlink" Target="https://x.com/SethSHowes/status/2045782975380406623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nature.com/articles/nature16996" TargetMode="External"/><Relationship Id="rId4" Type="http://schemas.openxmlformats.org/officeDocument/2006/relationships/image" Target="../media/image6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hyperlink" Target="https://www.medrxiv.org/content/10.1101/2020.08.04.20167874v2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cs.org/pressroom/presspacs/2024/september/who-lives-in-the-treetops-dna-collecting-drone-provides-insights.html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tif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ashingtonpost.com/technology/2023/10/12/23andme-hack-data-breach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sightsip.com/news/what-s-new/600-dnanudge-shopping-with-your-dna" TargetMode="External"/><Relationship Id="rId2" Type="http://schemas.openxmlformats.org/officeDocument/2006/relationships/image" Target="../media/image67.tif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jpg"/><Relationship Id="rId4" Type="http://schemas.openxmlformats.org/officeDocument/2006/relationships/image" Target="../media/image69.jp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llumina.com/products/by-type/informatics-products/dragen-secondary-analysis.html" TargetMode="External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emea.illumina.com/systems/sequencing-platforms/novaseq-x-plus/products-services/software.html" TargetMode="External"/><Relationship Id="rId4" Type="http://schemas.openxmlformats.org/officeDocument/2006/relationships/hyperlink" Target="https://www.illumina.com/content/dam/illumina/gcs/assembled-assets/marketing-literature/dragen-bio-it-data-sheet-m-gl-00680/dragen-bio-it-data-sheet-m-gl-00680.pdf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vidia.com/en-us/data-center/h100/" TargetMode="External"/><Relationship Id="rId2" Type="http://schemas.openxmlformats.org/officeDocument/2006/relationships/image" Target="../media/image73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erebras.ai/blog/cerebras-cs3" TargetMode="External"/><Relationship Id="rId4" Type="http://schemas.openxmlformats.org/officeDocument/2006/relationships/image" Target="../media/image7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cerebras.ai/blog/cerebras-cs3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png"/><Relationship Id="rId4" Type="http://schemas.openxmlformats.org/officeDocument/2006/relationships/hyperlink" Target="https://cerebras.ai/press-release/cerebras-launches-the-worlds-fastest-ai-inference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tif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tif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ac.com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5" Type="http://schemas.openxmlformats.org/officeDocument/2006/relationships/hyperlink" Target="https://ieeexplore.ieee.org/document/10247887" TargetMode="External"/><Relationship Id="rId4" Type="http://schemas.openxmlformats.org/officeDocument/2006/relationships/hyperlink" Target="https://arxiv.org/pdf/2305.00492" TargetMode="Externa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hyperlink" Target="https://canfirtina.com/pub/rawhash-firtina-2023-ismbeccb.pptx" TargetMode="External"/><Relationship Id="rId13" Type="http://schemas.openxmlformats.org/officeDocument/2006/relationships/image" Target="../media/image85.png"/><Relationship Id="rId3" Type="http://schemas.openxmlformats.org/officeDocument/2006/relationships/hyperlink" Target="https://www.iscb.org/ismbeccb2023/" TargetMode="External"/><Relationship Id="rId7" Type="http://schemas.openxmlformats.org/officeDocument/2006/relationships/hyperlink" Target="https://youtu.be/ti0M6TvRkTs" TargetMode="External"/><Relationship Id="rId12" Type="http://schemas.openxmlformats.org/officeDocument/2006/relationships/hyperlink" Target="https://x.com/FirtinaC/status/1617627617259311107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093/bioinformatics/btad272" TargetMode="External"/><Relationship Id="rId11" Type="http://schemas.openxmlformats.org/officeDocument/2006/relationships/hyperlink" Target="https://www.biorxiv.org/content/10.1101/2023.01.22.525080v2.full.pdf" TargetMode="External"/><Relationship Id="rId5" Type="http://schemas.openxmlformats.org/officeDocument/2006/relationships/hyperlink" Target="https://github.com/CMU-SAFARI/RawHash" TargetMode="External"/><Relationship Id="rId10" Type="http://schemas.openxmlformats.org/officeDocument/2006/relationships/hyperlink" Target="https://www.biorxiv.org/content/10.1101/2023.01.22.525080" TargetMode="External"/><Relationship Id="rId4" Type="http://schemas.openxmlformats.org/officeDocument/2006/relationships/hyperlink" Target="https://arxiv.org/pdf/2301.09200.pdf" TargetMode="External"/><Relationship Id="rId9" Type="http://schemas.openxmlformats.org/officeDocument/2006/relationships/hyperlink" Target="https://canfirtina.com/pub/rawhash-firtina-2023-ismbeccb.pdf" TargetMode="Externa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://bioinformatics.oxfordjournals.org/" TargetMode="External"/><Relationship Id="rId7" Type="http://schemas.openxmlformats.org/officeDocument/2006/relationships/image" Target="../media/image8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093/bioinformatics/btae478" TargetMode="External"/><Relationship Id="rId5" Type="http://schemas.openxmlformats.org/officeDocument/2006/relationships/hyperlink" Target="https://github.com/STORMgroup/RawHash2" TargetMode="External"/><Relationship Id="rId4" Type="http://schemas.openxmlformats.org/officeDocument/2006/relationships/hyperlink" Target="https://arxiv.org/pdf/2309.05771" TargetMode="Externa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hyperlink" Target="https://canfirtina.com/pub/rawsamble-firtina-2024-ismb.pptx" TargetMode="External"/><Relationship Id="rId13" Type="http://schemas.openxmlformats.org/officeDocument/2006/relationships/hyperlink" Target="https://x.com/FirtinaC/status/1849478207684194449" TargetMode="External"/><Relationship Id="rId3" Type="http://schemas.openxmlformats.org/officeDocument/2006/relationships/hyperlink" Target="http://bioinformatics.oxfordjournals.org/" TargetMode="External"/><Relationship Id="rId7" Type="http://schemas.openxmlformats.org/officeDocument/2006/relationships/hyperlink" Target="https://youtu.be/xdNN1ddp8EQ" TargetMode="External"/><Relationship Id="rId12" Type="http://schemas.openxmlformats.org/officeDocument/2006/relationships/hyperlink" Target="https://canfirtina.com/pub/rawsamble_firtina_cshl-biological_data_science_2024.pdf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093/bioinformatics/btag087" TargetMode="External"/><Relationship Id="rId11" Type="http://schemas.openxmlformats.org/officeDocument/2006/relationships/hyperlink" Target="https://canfirtina.com/pub/rawsamble_firtina_cshl-biological_data_science_2024.pptx" TargetMode="External"/><Relationship Id="rId5" Type="http://schemas.openxmlformats.org/officeDocument/2006/relationships/hyperlink" Target="https://github.com/STORMgroup/RawHash2" TargetMode="External"/><Relationship Id="rId15" Type="http://schemas.openxmlformats.org/officeDocument/2006/relationships/image" Target="../media/image87.png"/><Relationship Id="rId10" Type="http://schemas.openxmlformats.org/officeDocument/2006/relationships/hyperlink" Target="https://youtu.be/D3-QytzMdMc" TargetMode="External"/><Relationship Id="rId4" Type="http://schemas.openxmlformats.org/officeDocument/2006/relationships/hyperlink" Target="https://arxiv.org/pdf/2410.17801" TargetMode="External"/><Relationship Id="rId9" Type="http://schemas.openxmlformats.org/officeDocument/2006/relationships/hyperlink" Target="https://canfirtina.com/pub/rawsamble-firtina-2024-ismb.pdf" TargetMode="External"/><Relationship Id="rId14" Type="http://schemas.openxmlformats.org/officeDocument/2006/relationships/hyperlink" Target="https://www.linkedin.com/posts/canfirtina_rawsamble-overlapping-and-assembling-raw-activity-7255258365721804801-Dyfj" TargetMode="Externa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s://ieeeaccess.ieee.org/" TargetMode="External"/><Relationship Id="rId7" Type="http://schemas.openxmlformats.org/officeDocument/2006/relationships/image" Target="../media/image8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109/ACCESS.2024.3520669" TargetMode="External"/><Relationship Id="rId5" Type="http://schemas.openxmlformats.org/officeDocument/2006/relationships/hyperlink" Target="https://github.com/CMU-SAFARI/RawAlign" TargetMode="External"/><Relationship Id="rId4" Type="http://schemas.openxmlformats.org/officeDocument/2006/relationships/hyperlink" Target="https://arxiv.org/pdf/2310.05037.pdf" TargetMode="Externa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hyperlink" Target="https://canfirtina.com/pub/2025_ics_soysal_mars.pdf" TargetMode="External"/><Relationship Id="rId3" Type="http://schemas.openxmlformats.org/officeDocument/2006/relationships/hyperlink" Target="https://hpcrl.github.io/ICS2025-webpage/" TargetMode="External"/><Relationship Id="rId7" Type="http://schemas.openxmlformats.org/officeDocument/2006/relationships/hyperlink" Target="https://canfirtina.com/pub/2025_ics_soysal_mars.pptx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youtu.be/YVZCzXKsR7A" TargetMode="External"/><Relationship Id="rId5" Type="http://schemas.openxmlformats.org/officeDocument/2006/relationships/hyperlink" Target="https://doi.org/10.1145/3721145.3730428" TargetMode="External"/><Relationship Id="rId4" Type="http://schemas.openxmlformats.org/officeDocument/2006/relationships/hyperlink" Target="https://arxiv.org/pdf/2506.10931" TargetMode="External"/><Relationship Id="rId9" Type="http://schemas.openxmlformats.org/officeDocument/2006/relationships/image" Target="../media/image89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hyperlink" Target="https://arxiv.org/abs/2603.20420" TargetMode="External"/><Relationship Id="rId7" Type="http://schemas.openxmlformats.org/officeDocument/2006/relationships/hyperlink" Target="https://canfirtina.com/pub/AmbrozakSimonCRANETalk.pdf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anfirtina.com/pub/AmbrozakSimonCRANETalk.pptx" TargetMode="External"/><Relationship Id="rId5" Type="http://schemas.openxmlformats.org/officeDocument/2006/relationships/hyperlink" Target="https://github.com/STORMgroup/CRANE" TargetMode="External"/><Relationship Id="rId4" Type="http://schemas.openxmlformats.org/officeDocument/2006/relationships/hyperlink" Target="https://arxiv.org/pdf/2603.20420" TargetMode="Externa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hyperlink" Target="https://acm-bcb.org/2025/index.php" TargetMode="External"/><Relationship Id="rId7" Type="http://schemas.openxmlformats.org/officeDocument/2006/relationships/hyperlink" Target="https://canfirtina.com/pub/rawbench_bcb.pdf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anfirtina.com/pub/rawbench_bcb.pptx" TargetMode="External"/><Relationship Id="rId5" Type="http://schemas.openxmlformats.org/officeDocument/2006/relationships/hyperlink" Target="https://doi.org/10.1145/3765612.3767302" TargetMode="External"/><Relationship Id="rId4" Type="http://schemas.openxmlformats.org/officeDocument/2006/relationships/hyperlink" Target="https://www.biorxiv.org/content/10.1101/2025.10.04.680405.full.pdf" TargetMode="Externa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biorxiv.org/content/10.1101/2022.11.23.517691.full.pdf" TargetMode="External"/><Relationship Id="rId13" Type="http://schemas.openxmlformats.org/officeDocument/2006/relationships/hyperlink" Target="https://x.com/FirtinaC/status/1471851241055657986" TargetMode="External"/><Relationship Id="rId3" Type="http://schemas.openxmlformats.org/officeDocument/2006/relationships/hyperlink" Target="https://academic.oup.com/nargab" TargetMode="External"/><Relationship Id="rId7" Type="http://schemas.openxmlformats.org/officeDocument/2006/relationships/hyperlink" Target="https://www.biorxiv.org/content/10.1101/2022.11.23.517691" TargetMode="External"/><Relationship Id="rId12" Type="http://schemas.openxmlformats.org/officeDocument/2006/relationships/hyperlink" Target="https://x.com/FirtinaC/status/1616412552723841024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093/nargab/lqad004" TargetMode="External"/><Relationship Id="rId11" Type="http://schemas.openxmlformats.org/officeDocument/2006/relationships/hyperlink" Target="https://canfirtina.com/pub/blend-firtina-2023_04_19-recomb.pdf" TargetMode="External"/><Relationship Id="rId5" Type="http://schemas.openxmlformats.org/officeDocument/2006/relationships/hyperlink" Target="https://github.com/CMU-SAFARI/BLEND" TargetMode="External"/><Relationship Id="rId10" Type="http://schemas.openxmlformats.org/officeDocument/2006/relationships/hyperlink" Target="https://canfirtina.com/pub/blend-firtina-2023_04_19-recomb.pptx" TargetMode="External"/><Relationship Id="rId4" Type="http://schemas.openxmlformats.org/officeDocument/2006/relationships/hyperlink" Target="https://arxiv.org/pdf/2112.08687.pdf" TargetMode="External"/><Relationship Id="rId9" Type="http://schemas.openxmlformats.org/officeDocument/2006/relationships/hyperlink" Target="https://youtu.be/k9NzGwaF_mE" TargetMode="External"/><Relationship Id="rId14" Type="http://schemas.openxmlformats.org/officeDocument/2006/relationships/image" Target="../media/image92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hyperlink" Target="https://canfirtina.com/pub/airlift-firtina-2023_04_16-apbc.pptx" TargetMode="External"/><Relationship Id="rId3" Type="http://schemas.openxmlformats.org/officeDocument/2006/relationships/hyperlink" Target="https://ieeexplore.ieee.org/xpl/RecentIssue.jsp?punumber=8857" TargetMode="External"/><Relationship Id="rId7" Type="http://schemas.openxmlformats.org/officeDocument/2006/relationships/hyperlink" Target="https://youtu.be/nJKJK15t5YM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109/TCBB.2024.3433378" TargetMode="External"/><Relationship Id="rId5" Type="http://schemas.openxmlformats.org/officeDocument/2006/relationships/hyperlink" Target="https://github.com/CMU-SAFARI/AirLift" TargetMode="External"/><Relationship Id="rId10" Type="http://schemas.openxmlformats.org/officeDocument/2006/relationships/image" Target="../media/image93.png"/><Relationship Id="rId4" Type="http://schemas.openxmlformats.org/officeDocument/2006/relationships/hyperlink" Target="https://arxiv.org/pdf/1912.08735.pdf" TargetMode="External"/><Relationship Id="rId9" Type="http://schemas.openxmlformats.org/officeDocument/2006/relationships/hyperlink" Target="https://canfirtina.com/pub/airlift-firtina-2023_04_16-apbc.pdf" TargetMode="Externa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://bioinformatics.oxfordjournals.org/" TargetMode="External"/><Relationship Id="rId7" Type="http://schemas.openxmlformats.org/officeDocument/2006/relationships/image" Target="../media/image9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093/bioinformatics/btac554" TargetMode="External"/><Relationship Id="rId5" Type="http://schemas.openxmlformats.org/officeDocument/2006/relationships/hyperlink" Target="https://github.com/CMU-SAFARI/FastRemap" TargetMode="External"/><Relationship Id="rId4" Type="http://schemas.openxmlformats.org/officeDocument/2006/relationships/hyperlink" Target="https://arxiv.org/pdf/2201.06255.pdf" TargetMode="Externa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://bioinformatics.oxfordjournals.org/" TargetMode="External"/><Relationship Id="rId7" Type="http://schemas.openxmlformats.org/officeDocument/2006/relationships/image" Target="../media/image9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cademic.oup.com/bioinformatics/article/36/12/3669/5804978" TargetMode="External"/><Relationship Id="rId5" Type="http://schemas.openxmlformats.org/officeDocument/2006/relationships/hyperlink" Target="https://github.com/CMU-SAFARI/Apollo" TargetMode="External"/><Relationship Id="rId4" Type="http://schemas.openxmlformats.org/officeDocument/2006/relationships/hyperlink" Target="https://academic.oup.com/bioinformatics/article-pdf/36/12/3669/33437318/btaa179.pdf" TargetMode="Externa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hyperlink" Target="https://canfirtina.com/pub/aphmm-firtina-2024-hipeac.pptx" TargetMode="External"/><Relationship Id="rId3" Type="http://schemas.openxmlformats.org/officeDocument/2006/relationships/hyperlink" Target="http://taco.acm.org/" TargetMode="External"/><Relationship Id="rId7" Type="http://schemas.openxmlformats.org/officeDocument/2006/relationships/hyperlink" Target="https://youtu.be/a8RFca-jXPk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145/3632950" TargetMode="External"/><Relationship Id="rId5" Type="http://schemas.openxmlformats.org/officeDocument/2006/relationships/hyperlink" Target="https://github.com/CMU-SAFARI/ApHMM-GPU" TargetMode="External"/><Relationship Id="rId10" Type="http://schemas.openxmlformats.org/officeDocument/2006/relationships/image" Target="../media/image96.png"/><Relationship Id="rId4" Type="http://schemas.openxmlformats.org/officeDocument/2006/relationships/hyperlink" Target="https://arxiv.org/pdf/2207.09765" TargetMode="External"/><Relationship Id="rId9" Type="http://schemas.openxmlformats.org/officeDocument/2006/relationships/hyperlink" Target="https://canfirtina.com/pub/aphmm-firtina-2024-hipeac.pdf" TargetMode="Externa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hyperlink" Target="https://genomebiology.biomedcentral.com/" TargetMode="External"/><Relationship Id="rId7" Type="http://schemas.openxmlformats.org/officeDocument/2006/relationships/image" Target="../media/image9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186/s13059-024-03181-2" TargetMode="External"/><Relationship Id="rId5" Type="http://schemas.openxmlformats.org/officeDocument/2006/relationships/hyperlink" Target="https://github.com/CMU-SAFARI/RUBICON" TargetMode="External"/><Relationship Id="rId4" Type="http://schemas.openxmlformats.org/officeDocument/2006/relationships/hyperlink" Target="https://arxiv.org/pdf/2211.03079.pdf" TargetMode="Externa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ontiersin.org/journals/genetics" TargetMode="External"/><Relationship Id="rId7" Type="http://schemas.openxmlformats.org/officeDocument/2006/relationships/image" Target="../media/image9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3389/fgene.2024.1429306" TargetMode="External"/><Relationship Id="rId5" Type="http://schemas.openxmlformats.org/officeDocument/2006/relationships/hyperlink" Target="https://github.com/CMU-SAFARI/TargetCall" TargetMode="External"/><Relationship Id="rId4" Type="http://schemas.openxmlformats.org/officeDocument/2006/relationships/hyperlink" Target="https://arxiv.org/pdf/2212.04953.pdf" TargetMode="Externa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hyperlink" Target="http://www.microarch.org/micro56/" TargetMode="External"/><Relationship Id="rId7" Type="http://schemas.openxmlformats.org/officeDocument/2006/relationships/hyperlink" Target="https://canfirtina.com/pub/shahroodi_swordfish_2023.pdf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anfirtina.com/pub/shahroodi_swordfish_2023.pptx" TargetMode="External"/><Relationship Id="rId5" Type="http://schemas.openxmlformats.org/officeDocument/2006/relationships/hyperlink" Target="https://doi.org/10.1145/3613424.3614252" TargetMode="External"/><Relationship Id="rId4" Type="http://schemas.openxmlformats.org/officeDocument/2006/relationships/hyperlink" Target="https://arxiv.org/pdf/2310.04366.pdf" TargetMode="Externa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emf"/><Relationship Id="rId3" Type="http://schemas.openxmlformats.org/officeDocument/2006/relationships/image" Target="../media/image100.emf"/><Relationship Id="rId7" Type="http://schemas.openxmlformats.org/officeDocument/2006/relationships/image" Target="../media/image104.em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3.emf"/><Relationship Id="rId5" Type="http://schemas.openxmlformats.org/officeDocument/2006/relationships/image" Target="../media/image102.emf"/><Relationship Id="rId10" Type="http://schemas.openxmlformats.org/officeDocument/2006/relationships/image" Target="../media/image107.emf"/><Relationship Id="rId4" Type="http://schemas.openxmlformats.org/officeDocument/2006/relationships/image" Target="../media/image101.emf"/><Relationship Id="rId9" Type="http://schemas.openxmlformats.org/officeDocument/2006/relationships/image" Target="../media/image106.emf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emf"/><Relationship Id="rId2" Type="http://schemas.openxmlformats.org/officeDocument/2006/relationships/image" Target="../media/image105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7.emf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openxmlformats.org/officeDocument/2006/relationships/hyperlink" Target="http://www.microarch.org/micro55/" TargetMode="External"/><Relationship Id="rId7" Type="http://schemas.openxmlformats.org/officeDocument/2006/relationships/hyperlink" Target="https://canfirtina.com/pub/mao_genpip_2022.pdf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anfirtina.com/pub/mao_genpip_2022.pptx" TargetMode="External"/><Relationship Id="rId5" Type="http://schemas.openxmlformats.org/officeDocument/2006/relationships/hyperlink" Target="https://ieeexplore.ieee.org/document/9923847/" TargetMode="External"/><Relationship Id="rId4" Type="http://schemas.openxmlformats.org/officeDocument/2006/relationships/hyperlink" Target="https://arxiv.org/pdf/2209.08600.pdf" TargetMode="Externa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8.xml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hyperlink" Target="https://canfirtina.com/pub/cali_genasm_2020.pptx" TargetMode="External"/><Relationship Id="rId3" Type="http://schemas.openxmlformats.org/officeDocument/2006/relationships/hyperlink" Target="http://www.microarch.org/micro53/" TargetMode="External"/><Relationship Id="rId7" Type="http://schemas.openxmlformats.org/officeDocument/2006/relationships/hyperlink" Target="https://www.youtube.com/watch?v=XoLpzmN-Pas" TargetMode="Externa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eeexplore.ieee.org/document/9251930" TargetMode="External"/><Relationship Id="rId5" Type="http://schemas.openxmlformats.org/officeDocument/2006/relationships/hyperlink" Target="https://github.com/CMU-SAFARI/GenASM" TargetMode="External"/><Relationship Id="rId10" Type="http://schemas.openxmlformats.org/officeDocument/2006/relationships/image" Target="../media/image111.png"/><Relationship Id="rId4" Type="http://schemas.openxmlformats.org/officeDocument/2006/relationships/hyperlink" Target="https://arxiv.org/pdf/2009.07692" TargetMode="External"/><Relationship Id="rId9" Type="http://schemas.openxmlformats.org/officeDocument/2006/relationships/hyperlink" Target="https://canfirtina.com/pub/cali_genasm_2020.pdf" TargetMode="External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hyperlink" Target="https://canfirtina.com/pub/cali_segram_2022.pptx" TargetMode="External"/><Relationship Id="rId3" Type="http://schemas.openxmlformats.org/officeDocument/2006/relationships/hyperlink" Target="http://iscaconf.org/isca2022/" TargetMode="External"/><Relationship Id="rId7" Type="http://schemas.openxmlformats.org/officeDocument/2006/relationships/hyperlink" Target="https://www.youtube.com/watch?v=gyjqYoyDP9s" TargetMode="Externa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145/3470496.3527436" TargetMode="External"/><Relationship Id="rId5" Type="http://schemas.openxmlformats.org/officeDocument/2006/relationships/hyperlink" Target="https://github.com/CMU-SAFARI/SeGraM" TargetMode="External"/><Relationship Id="rId10" Type="http://schemas.openxmlformats.org/officeDocument/2006/relationships/image" Target="../media/image112.png"/><Relationship Id="rId4" Type="http://schemas.openxmlformats.org/officeDocument/2006/relationships/hyperlink" Target="https://arxiv.org/pdf/2205.05883.pdf" TargetMode="External"/><Relationship Id="rId9" Type="http://schemas.openxmlformats.org/officeDocument/2006/relationships/hyperlink" Target="https://canfirtina.com/pub/cali_segram_2022.pdf" TargetMode="External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hyperlink" Target="https://canfirtina.com/pub/mansouri_ghiasi_genstore_2022.pptx" TargetMode="External"/><Relationship Id="rId3" Type="http://schemas.openxmlformats.org/officeDocument/2006/relationships/hyperlink" Target="https://asplos-conference.org/asplos2022/index.html" TargetMode="External"/><Relationship Id="rId7" Type="http://schemas.openxmlformats.org/officeDocument/2006/relationships/hyperlink" Target="https://www.youtube.com/watch?v=bv7hgXOOMjk" TargetMode="Externa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145/3503222.3507702" TargetMode="External"/><Relationship Id="rId5" Type="http://schemas.openxmlformats.org/officeDocument/2006/relationships/hyperlink" Target="https://github.com/CMU-SAFARI/GenStore" TargetMode="External"/><Relationship Id="rId10" Type="http://schemas.openxmlformats.org/officeDocument/2006/relationships/image" Target="../media/image113.png"/><Relationship Id="rId4" Type="http://schemas.openxmlformats.org/officeDocument/2006/relationships/hyperlink" Target="https://arxiv.org/pdf/2202.10400.pdf" TargetMode="External"/><Relationship Id="rId9" Type="http://schemas.openxmlformats.org/officeDocument/2006/relationships/hyperlink" Target="https://canfirtina.com/pub/mansouri_ghiasi_genstore_2022.pdf" TargetMode="Externa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hyperlink" Target="https://conf.researchr.org/home/hpca-2026" TargetMode="Externa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4.png"/><Relationship Id="rId5" Type="http://schemas.openxmlformats.org/officeDocument/2006/relationships/hyperlink" Target="https://ieeexplore.ieee.org/abstract/document/11408512" TargetMode="External"/><Relationship Id="rId4" Type="http://schemas.openxmlformats.org/officeDocument/2006/relationships/hyperlink" Target="https://arxiv.org/pdf/2504.03732" TargetMode="External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hyperlink" Target="https://canfirtina.com/pub/mansouri_ghiasi_megis_2024.pdf" TargetMode="External"/><Relationship Id="rId3" Type="http://schemas.openxmlformats.org/officeDocument/2006/relationships/hyperlink" Target="https://iscaconf.org/isca2024/" TargetMode="External"/><Relationship Id="rId7" Type="http://schemas.openxmlformats.org/officeDocument/2006/relationships/hyperlink" Target="https://canfirtina.com/pub/mansouri_ghiasi_megis_2024.pptx" TargetMode="Externa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109/ISCA59077.2024.00054" TargetMode="External"/><Relationship Id="rId5" Type="http://schemas.openxmlformats.org/officeDocument/2006/relationships/hyperlink" Target="https://github.com/CMU-SAFARI/MegIS" TargetMode="External"/><Relationship Id="rId4" Type="http://schemas.openxmlformats.org/officeDocument/2006/relationships/hyperlink" Target="https://arxiv.org/pdf/2406.19113" TargetMode="External"/><Relationship Id="rId9" Type="http://schemas.openxmlformats.org/officeDocument/2006/relationships/image" Target="../media/image115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ac.com/" TargetMode="Externa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5" Type="http://schemas.openxmlformats.org/officeDocument/2006/relationships/hyperlink" Target="https://ieeexplore.ieee.org/document/10247887" TargetMode="External"/><Relationship Id="rId4" Type="http://schemas.openxmlformats.org/officeDocument/2006/relationships/hyperlink" Target="https://arxiv.org/pdf/2305.00492" TargetMode="Externa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iencedirect.com/science/article/pii/S2001037022003531" TargetMode="External"/><Relationship Id="rId7" Type="http://schemas.openxmlformats.org/officeDocument/2006/relationships/image" Target="../media/image116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016/j.csbj.2022.08.019" TargetMode="External"/><Relationship Id="rId5" Type="http://schemas.openxmlformats.org/officeDocument/2006/relationships/hyperlink" Target="https://github.com/CMU-SAFARI/Molecules2Variations" TargetMode="External"/><Relationship Id="rId4" Type="http://schemas.openxmlformats.org/officeDocument/2006/relationships/hyperlink" Target="https://arxiv.org/pdf/2205.07957.pdf" TargetMode="Externa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hyperlink" Target="https://umd.instructure.com/courses/1408667" TargetMode="External"/><Relationship Id="rId2" Type="http://schemas.openxmlformats.org/officeDocument/2006/relationships/hyperlink" Target="https://storm.cs.umd.edu/teaching/cmsc829c/fall2026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8.png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hyperlink" Target="https://cs.umd.edu/~firtina" TargetMode="External"/><Relationship Id="rId2" Type="http://schemas.openxmlformats.org/officeDocument/2006/relationships/hyperlink" Target="mailto:canfirtina@gmail.com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9A3DA3D-14C1-F5D4-E670-D71EDC4822A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1520" y="2393958"/>
            <a:ext cx="10972800" cy="503536"/>
          </a:xfrm>
        </p:spPr>
        <p:txBody>
          <a:bodyPr/>
          <a:lstStyle/>
          <a:p>
            <a:r>
              <a:rPr lang="en-US" dirty="0"/>
              <a:t>Lecture 1: Introduction and Course Logistics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94E9EE-F3B8-C4F4-B5FD-6A5FFD5DBB0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31520" y="1155648"/>
            <a:ext cx="10972800" cy="1224822"/>
          </a:xfrm>
        </p:spPr>
        <p:txBody>
          <a:bodyPr/>
          <a:lstStyle/>
          <a:p>
            <a:r>
              <a:rPr lang="en-US" dirty="0"/>
              <a:t>CMSC 829C: Algorithms, AI, and Hardware</a:t>
            </a:r>
            <a:br>
              <a:rPr lang="en-US" dirty="0"/>
            </a:br>
            <a:r>
              <a:rPr lang="en-US" dirty="0"/>
              <a:t>for Biological Data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463001-6091-3EDA-0FB4-DA93FB1F002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31520" y="5138028"/>
            <a:ext cx="10972800" cy="332399"/>
          </a:xfrm>
        </p:spPr>
        <p:txBody>
          <a:bodyPr/>
          <a:lstStyle/>
          <a:p>
            <a:r>
              <a:rPr lang="en-US" dirty="0">
                <a:latin typeface="Calibri"/>
                <a:ea typeface="Helvetica Neue" panose="02000503000000020004" pitchFamily="2" charset="0"/>
                <a:cs typeface="Calibri"/>
              </a:rPr>
              <a:t>Can Firtina | </a:t>
            </a:r>
            <a:r>
              <a:rPr lang="en-US" dirty="0">
                <a:latin typeface="Calibri"/>
                <a:ea typeface="Helvetica Neue" panose="02000503000000020004" pitchFamily="2" charset="0"/>
                <a:cs typeface="Calibri"/>
                <a:hlinkClick r:id="rId2"/>
              </a:rPr>
              <a:t>canfirtina@gmail.com</a:t>
            </a:r>
            <a:r>
              <a:rPr lang="en-US" dirty="0">
                <a:latin typeface="Calibri"/>
                <a:ea typeface="Helvetica Neue" panose="02000503000000020004" pitchFamily="2" charset="0"/>
                <a:cs typeface="Calibri"/>
              </a:rPr>
              <a:t> | </a:t>
            </a:r>
            <a:r>
              <a:rPr lang="en-US" dirty="0">
                <a:latin typeface="Calibri"/>
                <a:ea typeface="Helvetica Neue" panose="02000503000000020004" pitchFamily="2" charset="0"/>
                <a:cs typeface="Calibri"/>
                <a:hlinkClick r:id="rId3"/>
              </a:rPr>
              <a:t>cs.umd.edu/~firtina</a:t>
            </a:r>
            <a:endParaRPr lang="en-US" dirty="0">
              <a:latin typeface="Calibri"/>
              <a:ea typeface="Helvetica Neue" panose="02000503000000020004" pitchFamily="2" charset="0"/>
              <a:cs typeface="Calibri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8E705C-BA26-2183-1F9B-3C0ADAF05FE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31520" y="5519721"/>
            <a:ext cx="10972800" cy="332399"/>
          </a:xfrm>
        </p:spPr>
        <p:txBody>
          <a:bodyPr/>
          <a:lstStyle/>
          <a:p>
            <a:r>
              <a:rPr lang="en-US" dirty="0">
                <a:latin typeface="Calibri"/>
                <a:ea typeface="Helvetica Neue" panose="02000503000000020004" pitchFamily="2" charset="0"/>
                <a:cs typeface="Calibri"/>
              </a:rPr>
              <a:t>Assistant Professor of Computer Science at UMD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3627CA8-FD1B-2399-499F-362309C678C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31520" y="3649308"/>
            <a:ext cx="10972800" cy="332399"/>
          </a:xfrm>
        </p:spPr>
        <p:txBody>
          <a:bodyPr/>
          <a:lstStyle/>
          <a:p>
            <a:r>
              <a:rPr lang="en-US" dirty="0"/>
              <a:t>Fall 2026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8F16DD4-6721-D889-687A-4C7F211CCF8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31520" y="4039992"/>
            <a:ext cx="10972800" cy="332399"/>
          </a:xfrm>
        </p:spPr>
        <p:txBody>
          <a:bodyPr/>
          <a:lstStyle/>
          <a:p>
            <a:r>
              <a:rPr lang="en-US" dirty="0"/>
              <a:t>September 1, 2026</a:t>
            </a:r>
          </a:p>
        </p:txBody>
      </p:sp>
    </p:spTree>
    <p:extLst>
      <p:ext uri="{BB962C8B-B14F-4D97-AF65-F5344CB8AC3E}">
        <p14:creationId xmlns:p14="http://schemas.microsoft.com/office/powerpoint/2010/main" val="21074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3BCC867-9B70-12E0-7536-ACBF0D4409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>
                <a:latin typeface="Calibri"/>
                <a:ea typeface="Helvetica Neue" panose="02000503000000020004" pitchFamily="2" charset="0"/>
                <a:cs typeface="Calibri"/>
              </a:rPr>
              <a:t>Can Firtina</a:t>
            </a:r>
          </a:p>
          <a:p>
            <a:pPr lvl="1"/>
            <a:r>
              <a:rPr lang="en-US" sz="2400" dirty="0">
                <a:latin typeface="Calibri"/>
                <a:ea typeface="Helvetica Neue" panose="02000503000000020004" pitchFamily="2" charset="0"/>
                <a:cs typeface="Calibri"/>
              </a:rPr>
              <a:t>Assistant Professor of Computer Science at UMD since Sept 2025</a:t>
            </a:r>
          </a:p>
          <a:p>
            <a:pPr lvl="1"/>
            <a:r>
              <a:rPr lang="en-US" dirty="0">
                <a:latin typeface="Calibri"/>
                <a:ea typeface="Helvetica Neue" panose="02000503000000020004" pitchFamily="2" charset="0"/>
                <a:cs typeface="Calibri"/>
              </a:rPr>
              <a:t>STORM Group at UMD: </a:t>
            </a:r>
            <a:r>
              <a:rPr lang="en-US" dirty="0">
                <a:latin typeface="Calibri"/>
                <a:ea typeface="Helvetica Neue" panose="02000503000000020004" pitchFamily="2" charset="0"/>
                <a:cs typeface="Calibri"/>
                <a:hlinkClick r:id="rId3"/>
              </a:rPr>
              <a:t>storm.cs.umd.edu</a:t>
            </a:r>
            <a:endParaRPr lang="en-US" dirty="0">
              <a:latin typeface="Calibri"/>
              <a:ea typeface="Helvetica Neue" panose="02000503000000020004" pitchFamily="2" charset="0"/>
              <a:cs typeface="Calibri"/>
            </a:endParaRPr>
          </a:p>
          <a:p>
            <a:pPr lvl="1"/>
            <a:r>
              <a:rPr lang="en-US" dirty="0">
                <a:latin typeface="Calibri"/>
                <a:ea typeface="Helvetica Neue" panose="02000503000000020004" pitchFamily="2" charset="0"/>
                <a:cs typeface="Calibri"/>
              </a:rPr>
              <a:t>Personal website: </a:t>
            </a:r>
            <a:r>
              <a:rPr lang="en-US" dirty="0">
                <a:latin typeface="Calibri"/>
                <a:ea typeface="Helvetica Neue" panose="02000503000000020004" pitchFamily="2" charset="0"/>
                <a:cs typeface="Calibri"/>
                <a:hlinkClick r:id="rId4"/>
              </a:rPr>
              <a:t>c</a:t>
            </a:r>
            <a:r>
              <a:rPr lang="en-US" sz="2400" dirty="0">
                <a:latin typeface="Calibri"/>
                <a:ea typeface="Helvetica Neue" panose="02000503000000020004" pitchFamily="2" charset="0"/>
                <a:cs typeface="Calibri"/>
                <a:hlinkClick r:id="rId4"/>
              </a:rPr>
              <a:t>firtina.com</a:t>
            </a:r>
            <a:r>
              <a:rPr lang="en-US" sz="2400" dirty="0">
                <a:latin typeface="Calibri"/>
                <a:ea typeface="Helvetica Neue" panose="02000503000000020004" pitchFamily="2" charset="0"/>
                <a:cs typeface="Calibri"/>
              </a:rPr>
              <a:t> | Contact: </a:t>
            </a:r>
            <a:r>
              <a:rPr lang="en-US" sz="2400" dirty="0">
                <a:latin typeface="Calibri"/>
                <a:ea typeface="Helvetica Neue" panose="02000503000000020004" pitchFamily="2" charset="0"/>
                <a:cs typeface="Calibri"/>
                <a:hlinkClick r:id="rId5"/>
              </a:rPr>
              <a:t>canfirtina@gmail.com</a:t>
            </a:r>
            <a:endParaRPr lang="en-US" sz="2400" dirty="0">
              <a:latin typeface="Calibri"/>
              <a:ea typeface="Helvetica Neue" panose="02000503000000020004" pitchFamily="2" charset="0"/>
              <a:cs typeface="Calibri"/>
            </a:endParaRPr>
          </a:p>
          <a:p>
            <a:pPr lvl="1"/>
            <a:r>
              <a:rPr lang="en-US" dirty="0">
                <a:latin typeface="Calibri"/>
                <a:ea typeface="Helvetica Neue" panose="02000503000000020004" pitchFamily="2" charset="0"/>
                <a:cs typeface="Calibri"/>
              </a:rPr>
              <a:t>PhD in CS from ETH Zurich in 2025</a:t>
            </a:r>
          </a:p>
          <a:p>
            <a:pPr lvl="1"/>
            <a:r>
              <a:rPr lang="en-US" dirty="0">
                <a:latin typeface="Calibri"/>
                <a:ea typeface="Helvetica Neue" panose="02000503000000020004" pitchFamily="2" charset="0"/>
                <a:cs typeface="Calibri"/>
              </a:rPr>
              <a:t>MSc and BSc in Computer Engineering from </a:t>
            </a:r>
            <a:r>
              <a:rPr lang="en-US" dirty="0" err="1">
                <a:latin typeface="Calibri"/>
                <a:ea typeface="Helvetica Neue" panose="02000503000000020004" pitchFamily="2" charset="0"/>
                <a:cs typeface="Calibri"/>
              </a:rPr>
              <a:t>Bilkent</a:t>
            </a:r>
            <a:r>
              <a:rPr lang="en-US" dirty="0">
                <a:latin typeface="Calibri"/>
                <a:ea typeface="Helvetica Neue" panose="02000503000000020004" pitchFamily="2" charset="0"/>
                <a:cs typeface="Calibri"/>
              </a:rPr>
              <a:t> University</a:t>
            </a:r>
            <a:endParaRPr lang="en-US" sz="2400" dirty="0">
              <a:latin typeface="Calibri"/>
              <a:ea typeface="Helvetica Neue" panose="02000503000000020004" pitchFamily="2" charset="0"/>
              <a:cs typeface="Calibri"/>
            </a:endParaRPr>
          </a:p>
          <a:p>
            <a:endParaRPr lang="en-US" b="1" dirty="0">
              <a:latin typeface="Calibri"/>
              <a:ea typeface="Helvetica Neue" panose="02000503000000020004" pitchFamily="2" charset="0"/>
              <a:cs typeface="Calibri"/>
            </a:endParaRPr>
          </a:p>
          <a:p>
            <a:r>
              <a:rPr lang="en-US" b="1" dirty="0">
                <a:latin typeface="Calibri"/>
                <a:ea typeface="Helvetica Neue" panose="02000503000000020004" pitchFamily="2" charset="0"/>
                <a:cs typeface="Calibri"/>
              </a:rPr>
              <a:t>Research Interests: </a:t>
            </a:r>
            <a:r>
              <a:rPr lang="en-US" dirty="0">
                <a:latin typeface="Calibri"/>
                <a:ea typeface="Helvetica Neue" panose="02000503000000020004" pitchFamily="2" charset="0"/>
                <a:cs typeface="Calibri"/>
              </a:rPr>
              <a:t>Bioinformatics &amp; Computer Architecture</a:t>
            </a:r>
          </a:p>
          <a:p>
            <a:pPr lvl="1"/>
            <a:r>
              <a:rPr lang="en-US" dirty="0">
                <a:latin typeface="Calibri"/>
                <a:ea typeface="Helvetica Neue" panose="02000503000000020004" pitchFamily="2" charset="0"/>
                <a:cs typeface="Calibri"/>
              </a:rPr>
              <a:t>Designing algorithmic, machine learning, and hardware solutions for genomics</a:t>
            </a:r>
          </a:p>
          <a:p>
            <a:pPr lvl="1"/>
            <a:r>
              <a:rPr lang="en-US" dirty="0">
                <a:latin typeface="Calibri"/>
                <a:ea typeface="Helvetica Neue" panose="02000503000000020004" pitchFamily="2" charset="0"/>
                <a:cs typeface="Calibri"/>
              </a:rPr>
              <a:t>Real-time, portable, energy-efficient genome analysis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9BBA9D2-4E95-696E-9A29-494E134D0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Brief Self Introduction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FA56E1-E956-5AD4-3A5D-A84535F48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2</a:t>
            </a:fld>
            <a:endParaRPr lang="en-US" dirty="0">
              <a:latin typeface="Garamond"/>
              <a:cs typeface="Calibri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95760CD-E234-D601-939B-1F18A1A3AC6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8151" y="0"/>
            <a:ext cx="1753849" cy="2441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2187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591480-D139-5925-A467-64F3297329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0A2A5B7-EE88-3A63-D3B4-28DA67450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STORM Research Group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C57369-4FC7-9608-2B68-433554E68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3</a:t>
            </a:fld>
            <a:endParaRPr lang="en-US" dirty="0">
              <a:latin typeface="Garamond"/>
              <a:cs typeface="Calibri"/>
            </a:endParaRP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5C95D6AA-AB8F-E90A-F6DA-1BADA7E01FE5}"/>
              </a:ext>
            </a:extLst>
          </p:cNvPr>
          <p:cNvGrpSpPr/>
          <p:nvPr/>
        </p:nvGrpSpPr>
        <p:grpSpPr>
          <a:xfrm>
            <a:off x="313703" y="898301"/>
            <a:ext cx="4994217" cy="5543427"/>
            <a:chOff x="313703" y="898301"/>
            <a:chExt cx="4994217" cy="5543427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E9E983EB-AF68-0DF5-7CE7-A8856EC8952D}"/>
                </a:ext>
              </a:extLst>
            </p:cNvPr>
            <p:cNvGrpSpPr/>
            <p:nvPr/>
          </p:nvGrpSpPr>
          <p:grpSpPr>
            <a:xfrm>
              <a:off x="313703" y="1346744"/>
              <a:ext cx="4994217" cy="5094984"/>
              <a:chOff x="313703" y="1346744"/>
              <a:chExt cx="4994217" cy="5094984"/>
            </a:xfrm>
          </p:grpSpPr>
          <p:sp>
            <p:nvSpPr>
              <p:cNvPr id="5" name="Rounded Rectangle 4">
                <a:extLst>
                  <a:ext uri="{FF2B5EF4-FFF2-40B4-BE49-F238E27FC236}">
                    <a16:creationId xmlns:a16="http://schemas.microsoft.com/office/drawing/2014/main" id="{CD2A1E1D-9BD9-F02B-0C84-5497E5AAD89A}"/>
                  </a:ext>
                </a:extLst>
              </p:cNvPr>
              <p:cNvSpPr/>
              <p:nvPr/>
            </p:nvSpPr>
            <p:spPr>
              <a:xfrm>
                <a:off x="313703" y="1346744"/>
                <a:ext cx="4994217" cy="5094984"/>
              </a:xfrm>
              <a:prstGeom prst="roundRect">
                <a:avLst>
                  <a:gd name="adj" fmla="val 5864"/>
                </a:avLst>
              </a:prstGeom>
              <a:solidFill>
                <a:srgbClr val="FFECCD"/>
              </a:solidFill>
              <a:ln w="19050" cap="flat" cmpd="sng" algn="ctr">
                <a:solidFill>
                  <a:srgbClr val="F59511"/>
                </a:solidFill>
                <a:prstDash val="solid"/>
              </a:ln>
              <a:effectLst/>
            </p:spPr>
            <p:txBody>
              <a:bodyPr lIns="0" tIns="0" rIns="0" bIns="0" rtlCol="0" anchor="ctr">
                <a:noAutofit/>
              </a:bodyPr>
              <a:lstStyle/>
              <a:p>
                <a:pPr algn="ctr" defTabSz="1600847"/>
                <a:endParaRPr kumimoji="0" lang="en-US" sz="200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00503000000020004" pitchFamily="2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80E0B6BA-1546-4763-D315-3B50C555A3BF}"/>
                  </a:ext>
                </a:extLst>
              </p:cNvPr>
              <p:cNvGrpSpPr/>
              <p:nvPr/>
            </p:nvGrpSpPr>
            <p:grpSpPr>
              <a:xfrm>
                <a:off x="400269" y="1658493"/>
                <a:ext cx="4860140" cy="4586001"/>
                <a:chOff x="400269" y="1658493"/>
                <a:chExt cx="4860140" cy="4586001"/>
              </a:xfrm>
            </p:grpSpPr>
            <p:grpSp>
              <p:nvGrpSpPr>
                <p:cNvPr id="46" name="Group 45">
                  <a:extLst>
                    <a:ext uri="{FF2B5EF4-FFF2-40B4-BE49-F238E27FC236}">
                      <a16:creationId xmlns:a16="http://schemas.microsoft.com/office/drawing/2014/main" id="{5392A025-2B0F-92B9-AC39-B2315612CE51}"/>
                    </a:ext>
                  </a:extLst>
                </p:cNvPr>
                <p:cNvGrpSpPr/>
                <p:nvPr/>
              </p:nvGrpSpPr>
              <p:grpSpPr>
                <a:xfrm>
                  <a:off x="536053" y="1658493"/>
                  <a:ext cx="4620781" cy="738664"/>
                  <a:chOff x="536053" y="1681643"/>
                  <a:chExt cx="4620781" cy="738664"/>
                </a:xfrm>
              </p:grpSpPr>
              <p:grpSp>
                <p:nvGrpSpPr>
                  <p:cNvPr id="25" name="Group 24">
                    <a:extLst>
                      <a:ext uri="{FF2B5EF4-FFF2-40B4-BE49-F238E27FC236}">
                        <a16:creationId xmlns:a16="http://schemas.microsoft.com/office/drawing/2014/main" id="{B23BABA4-6037-0A68-A584-610B5C32B720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>
                    <a:off x="536053" y="1759133"/>
                    <a:ext cx="949801" cy="583685"/>
                    <a:chOff x="403624" y="4779574"/>
                    <a:chExt cx="1261716" cy="775367"/>
                  </a:xfrm>
                </p:grpSpPr>
                <p:cxnSp>
                  <p:nvCxnSpPr>
                    <p:cNvPr id="27" name="Straight Arrow Connector 26">
                      <a:extLst>
                        <a:ext uri="{FF2B5EF4-FFF2-40B4-BE49-F238E27FC236}">
                          <a16:creationId xmlns:a16="http://schemas.microsoft.com/office/drawing/2014/main" id="{329BA4C7-0FB5-B65E-59EA-3BA357DE2DFA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403624" y="5554941"/>
                      <a:ext cx="1261716" cy="0"/>
                    </a:xfrm>
                    <a:prstGeom prst="straightConnector1">
                      <a:avLst/>
                    </a:prstGeom>
                    <a:ln w="38100">
                      <a:solidFill>
                        <a:schemeClr val="tx1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8" name="Straight Arrow Connector 27">
                      <a:extLst>
                        <a:ext uri="{FF2B5EF4-FFF2-40B4-BE49-F238E27FC236}">
                          <a16:creationId xmlns:a16="http://schemas.microsoft.com/office/drawing/2014/main" id="{BDC1BF4E-17ED-5052-0447-7622C3724419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403624" y="4779574"/>
                      <a:ext cx="4974" cy="775367"/>
                    </a:xfrm>
                    <a:prstGeom prst="straightConnector1">
                      <a:avLst/>
                    </a:prstGeom>
                    <a:ln w="38100">
                      <a:solidFill>
                        <a:schemeClr val="tx1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pic>
                  <p:nvPicPr>
                    <p:cNvPr id="29" name="Graphic 28" descr="Heartbeat with solid fill">
                      <a:extLst>
                        <a:ext uri="{FF2B5EF4-FFF2-40B4-BE49-F238E27FC236}">
                          <a16:creationId xmlns:a16="http://schemas.microsoft.com/office/drawing/2014/main" id="{03C4C776-C1E4-1E7B-868E-70DD6B772CA5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  <a:ext uri="{96DAC541-7B7A-43D3-8B79-37D633B846F1}">
                          <asvg:svgBlip xmlns:asvg="http://schemas.microsoft.com/office/drawing/2016/SVG/main" r:embed="rId3"/>
                        </a:ext>
                      </a:extLst>
                    </a:blip>
                    <a:srcRect/>
                    <a:stretch/>
                  </p:blipFill>
                  <p:spPr>
                    <a:xfrm>
                      <a:off x="441603" y="5009214"/>
                      <a:ext cx="451153" cy="451153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30" name="Graphic 29" descr="Heartbeat with solid fill">
                      <a:extLst>
                        <a:ext uri="{FF2B5EF4-FFF2-40B4-BE49-F238E27FC236}">
                          <a16:creationId xmlns:a16="http://schemas.microsoft.com/office/drawing/2014/main" id="{EE454350-CFC4-E8FA-E86F-557F6D4BBE24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  <a:ext uri="{96DAC541-7B7A-43D3-8B79-37D633B846F1}">
                          <asvg:svgBlip xmlns:asvg="http://schemas.microsoft.com/office/drawing/2016/SVG/main" r:embed="rId3"/>
                        </a:ext>
                      </a:extLst>
                    </a:blip>
                    <a:srcRect/>
                    <a:stretch/>
                  </p:blipFill>
                  <p:spPr>
                    <a:xfrm>
                      <a:off x="762014" y="5009214"/>
                      <a:ext cx="451153" cy="451153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31" name="Graphic 30" descr="Heartbeat with solid fill">
                      <a:extLst>
                        <a:ext uri="{FF2B5EF4-FFF2-40B4-BE49-F238E27FC236}">
                          <a16:creationId xmlns:a16="http://schemas.microsoft.com/office/drawing/2014/main" id="{B2C405D2-98AD-1764-34CA-FD6CF7B4DA1F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  <a:ext uri="{96DAC541-7B7A-43D3-8B79-37D633B846F1}">
                          <asvg:svgBlip xmlns:asvg="http://schemas.microsoft.com/office/drawing/2016/SVG/main" r:embed="rId3"/>
                        </a:ext>
                      </a:extLst>
                    </a:blip>
                    <a:srcRect/>
                    <a:stretch/>
                  </p:blipFill>
                  <p:spPr>
                    <a:xfrm>
                      <a:off x="1082424" y="5006922"/>
                      <a:ext cx="451153" cy="451153"/>
                    </a:xfrm>
                    <a:prstGeom prst="rect">
                      <a:avLst/>
                    </a:prstGeom>
                  </p:spPr>
                </p:pic>
              </p:grpSp>
              <p:sp>
                <p:nvSpPr>
                  <p:cNvPr id="26" name="Rectangle 25">
                    <a:extLst>
                      <a:ext uri="{FF2B5EF4-FFF2-40B4-BE49-F238E27FC236}">
                        <a16:creationId xmlns:a16="http://schemas.microsoft.com/office/drawing/2014/main" id="{7A8189F6-5594-B125-775C-59A6011AB930}"/>
                      </a:ext>
                    </a:extLst>
                  </p:cNvPr>
                  <p:cNvSpPr/>
                  <p:nvPr/>
                </p:nvSpPr>
                <p:spPr>
                  <a:xfrm>
                    <a:off x="1599774" y="1681643"/>
                    <a:ext cx="3557060" cy="738664"/>
                  </a:xfrm>
                  <a:prstGeom prst="rect">
                    <a:avLst/>
                  </a:prstGeom>
                </p:spPr>
                <p:txBody>
                  <a:bodyPr wrap="square" lIns="0" tIns="0" rIns="0" bIns="0">
                    <a:spAutoFit/>
                  </a:bodyPr>
                  <a:lstStyle/>
                  <a:p>
                    <a:pPr algn="ctr"/>
                    <a:r>
                      <a:rPr lang="en-US" sz="2400" b="1" dirty="0">
                        <a:latin typeface="Calibri" panose="020F0502020204030204" pitchFamily="34" charset="0"/>
                        <a:ea typeface="Calibri" panose="02000503000000020004" pitchFamily="2" charset="0"/>
                        <a:cs typeface="Calibri" panose="020F0502020204030204" pitchFamily="34" charset="0"/>
                      </a:rPr>
                      <a:t>Real-Time and Portable</a:t>
                    </a:r>
                    <a:r>
                      <a:rPr lang="en-US" sz="2400" dirty="0">
                        <a:latin typeface="Calibri" panose="020F0502020204030204" pitchFamily="34" charset="0"/>
                        <a:ea typeface="Calibri" panose="02000503000000020004" pitchFamily="2" charset="0"/>
                        <a:cs typeface="Calibri" panose="020F0502020204030204" pitchFamily="34" charset="0"/>
                      </a:rPr>
                      <a:t> Genomic Signal Analysis</a:t>
                    </a:r>
                    <a:endParaRPr lang="en-US" sz="1200" dirty="0">
                      <a:latin typeface="Calibri" panose="020F0502020204030204" pitchFamily="34" charset="0"/>
                      <a:ea typeface="Calibri" panose="02000503000000020004" pitchFamily="2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47" name="Group 46">
                  <a:extLst>
                    <a:ext uri="{FF2B5EF4-FFF2-40B4-BE49-F238E27FC236}">
                      <a16:creationId xmlns:a16="http://schemas.microsoft.com/office/drawing/2014/main" id="{B2C01F32-7175-E836-EE6E-100DDA0FCBDB}"/>
                    </a:ext>
                  </a:extLst>
                </p:cNvPr>
                <p:cNvGrpSpPr/>
                <p:nvPr/>
              </p:nvGrpSpPr>
              <p:grpSpPr>
                <a:xfrm>
                  <a:off x="629735" y="3049815"/>
                  <a:ext cx="4630674" cy="1350045"/>
                  <a:chOff x="629735" y="3049815"/>
                  <a:chExt cx="4630674" cy="1350045"/>
                </a:xfrm>
              </p:grpSpPr>
              <p:grpSp>
                <p:nvGrpSpPr>
                  <p:cNvPr id="21" name="Group 20">
                    <a:extLst>
                      <a:ext uri="{FF2B5EF4-FFF2-40B4-BE49-F238E27FC236}">
                        <a16:creationId xmlns:a16="http://schemas.microsoft.com/office/drawing/2014/main" id="{F858F937-977C-D740-C8EE-BF959C519988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>
                    <a:off x="629735" y="3049815"/>
                    <a:ext cx="707845" cy="1350045"/>
                    <a:chOff x="3570882" y="4145455"/>
                    <a:chExt cx="1080509" cy="2060816"/>
                  </a:xfrm>
                </p:grpSpPr>
                <p:pic>
                  <p:nvPicPr>
                    <p:cNvPr id="23" name="Picture 22">
                      <a:extLst>
                        <a:ext uri="{FF2B5EF4-FFF2-40B4-BE49-F238E27FC236}">
                          <a16:creationId xmlns:a16="http://schemas.microsoft.com/office/drawing/2014/main" id="{FD4F2D90-EE61-9914-6B2F-7926E2C096C9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4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3619085" y="5222171"/>
                      <a:ext cx="984099" cy="98410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24" name="Picture 23">
                      <a:extLst>
                        <a:ext uri="{FF2B5EF4-FFF2-40B4-BE49-F238E27FC236}">
                          <a16:creationId xmlns:a16="http://schemas.microsoft.com/office/drawing/2014/main" id="{4BC2AF74-1721-A221-D924-E7AF432A77C0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5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3570882" y="4145455"/>
                      <a:ext cx="1080509" cy="1080509"/>
                    </a:xfrm>
                    <a:prstGeom prst="rect">
                      <a:avLst/>
                    </a:prstGeom>
                  </p:spPr>
                </p:pic>
              </p:grpSp>
              <p:sp>
                <p:nvSpPr>
                  <p:cNvPr id="22" name="Rectangle 21">
                    <a:extLst>
                      <a:ext uri="{FF2B5EF4-FFF2-40B4-BE49-F238E27FC236}">
                        <a16:creationId xmlns:a16="http://schemas.microsoft.com/office/drawing/2014/main" id="{652F3A52-F2A6-E1AF-3FBA-EF02273D517E}"/>
                      </a:ext>
                    </a:extLst>
                  </p:cNvPr>
                  <p:cNvSpPr/>
                  <p:nvPr/>
                </p:nvSpPr>
                <p:spPr>
                  <a:xfrm>
                    <a:off x="1436788" y="3170839"/>
                    <a:ext cx="3823621" cy="1107996"/>
                  </a:xfrm>
                  <a:prstGeom prst="rect">
                    <a:avLst/>
                  </a:prstGeom>
                </p:spPr>
                <p:txBody>
                  <a:bodyPr wrap="square" lIns="0" tIns="0" rIns="0" bIns="0">
                    <a:spAutoFit/>
                  </a:bodyPr>
                  <a:lstStyle/>
                  <a:p>
                    <a:pPr algn="ctr"/>
                    <a:r>
                      <a:rPr lang="en-US" sz="2400" b="1" dirty="0">
                        <a:latin typeface="Calibri" panose="020F0502020204030204" pitchFamily="34" charset="0"/>
                        <a:ea typeface="Calibri" panose="02000503000000020004" pitchFamily="2" charset="0"/>
                        <a:cs typeface="Calibri" panose="020F0502020204030204" pitchFamily="34" charset="0"/>
                      </a:rPr>
                      <a:t>Data-centric</a:t>
                    </a:r>
                    <a:r>
                      <a:rPr lang="en-US" sz="2400" dirty="0">
                        <a:latin typeface="Calibri" panose="020F0502020204030204" pitchFamily="34" charset="0"/>
                        <a:ea typeface="Calibri" panose="02000503000000020004" pitchFamily="2" charset="0"/>
                        <a:cs typeface="Calibri" panose="020F0502020204030204" pitchFamily="34" charset="0"/>
                      </a:rPr>
                      <a:t> and</a:t>
                    </a:r>
                    <a:br>
                      <a:rPr lang="en-US" sz="2400" dirty="0">
                        <a:latin typeface="Calibri" panose="020F0502020204030204" pitchFamily="34" charset="0"/>
                        <a:ea typeface="Calibri" panose="02000503000000020004" pitchFamily="2" charset="0"/>
                        <a:cs typeface="Calibri" panose="020F0502020204030204" pitchFamily="34" charset="0"/>
                      </a:rPr>
                    </a:br>
                    <a:r>
                      <a:rPr lang="en-US" sz="2400" b="1" dirty="0">
                        <a:latin typeface="Calibri" panose="020F0502020204030204" pitchFamily="34" charset="0"/>
                        <a:ea typeface="Calibri" panose="02000503000000020004" pitchFamily="2" charset="0"/>
                        <a:cs typeface="Calibri" panose="020F0502020204030204" pitchFamily="34" charset="0"/>
                      </a:rPr>
                      <a:t>AI-Driven</a:t>
                    </a:r>
                    <a:r>
                      <a:rPr lang="en-US" sz="2400" dirty="0">
                        <a:latin typeface="Calibri" panose="020F0502020204030204" pitchFamily="34" charset="0"/>
                        <a:ea typeface="Calibri" panose="02000503000000020004" pitchFamily="2" charset="0"/>
                        <a:cs typeface="Calibri" panose="020F0502020204030204" pitchFamily="34" charset="0"/>
                      </a:rPr>
                      <a:t> Solutions to Analyze Genomic Data</a:t>
                    </a:r>
                    <a:endParaRPr lang="en-US" sz="1200" dirty="0">
                      <a:latin typeface="Calibri" panose="020F0502020204030204" pitchFamily="34" charset="0"/>
                      <a:ea typeface="Calibri" panose="02000503000000020004" pitchFamily="2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48" name="Group 47">
                  <a:extLst>
                    <a:ext uri="{FF2B5EF4-FFF2-40B4-BE49-F238E27FC236}">
                      <a16:creationId xmlns:a16="http://schemas.microsoft.com/office/drawing/2014/main" id="{BDB76104-4448-EA91-665E-73A5370A110E}"/>
                    </a:ext>
                  </a:extLst>
                </p:cNvPr>
                <p:cNvGrpSpPr/>
                <p:nvPr/>
              </p:nvGrpSpPr>
              <p:grpSpPr>
                <a:xfrm>
                  <a:off x="400269" y="4767166"/>
                  <a:ext cx="4545663" cy="1477328"/>
                  <a:chOff x="400269" y="4848191"/>
                  <a:chExt cx="4545663" cy="1477328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92533887-BFF2-153B-9CAC-85B5E80DDF8F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>
                    <a:off x="400269" y="5246399"/>
                    <a:ext cx="1221368" cy="680912"/>
                    <a:chOff x="6928108" y="1584573"/>
                    <a:chExt cx="1599680" cy="891821"/>
                  </a:xfrm>
                </p:grpSpPr>
                <p:pic>
                  <p:nvPicPr>
                    <p:cNvPr id="12" name="Picture 11">
                      <a:extLst>
                        <a:ext uri="{FF2B5EF4-FFF2-40B4-BE49-F238E27FC236}">
                          <a16:creationId xmlns:a16="http://schemas.microsoft.com/office/drawing/2014/main" id="{07322DC5-A84A-C7DC-ED89-3C17B1184CD9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6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rcRect t="21489" b="22761"/>
                    <a:stretch/>
                  </p:blipFill>
                  <p:spPr>
                    <a:xfrm>
                      <a:off x="6928108" y="1584573"/>
                      <a:ext cx="1599680" cy="891821"/>
                    </a:xfrm>
                    <a:prstGeom prst="rect">
                      <a:avLst/>
                    </a:prstGeom>
                  </p:spPr>
                </p:pic>
                <p:grpSp>
                  <p:nvGrpSpPr>
                    <p:cNvPr id="13" name="Group 12">
                      <a:extLst>
                        <a:ext uri="{FF2B5EF4-FFF2-40B4-BE49-F238E27FC236}">
                          <a16:creationId xmlns:a16="http://schemas.microsoft.com/office/drawing/2014/main" id="{D28F67A2-AB16-160E-A03E-4150321685A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213821" y="1758462"/>
                      <a:ext cx="1028257" cy="428080"/>
                      <a:chOff x="7210341" y="1766325"/>
                      <a:chExt cx="1028257" cy="428080"/>
                    </a:xfrm>
                  </p:grpSpPr>
                  <p:sp>
                    <p:nvSpPr>
                      <p:cNvPr id="14" name="Rectangle 13">
                        <a:extLst>
                          <a:ext uri="{FF2B5EF4-FFF2-40B4-BE49-F238E27FC236}">
                            <a16:creationId xmlns:a16="http://schemas.microsoft.com/office/drawing/2014/main" id="{F3824535-EB66-DA53-8795-9303C5BAD1F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247681" y="1906135"/>
                        <a:ext cx="419816" cy="54864"/>
                      </a:xfrm>
                      <a:prstGeom prst="rect">
                        <a:avLst/>
                      </a:prstGeom>
                      <a:solidFill>
                        <a:srgbClr val="F8F3E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lIns="0" rIns="0" rtlCol="0" anchor="ctr">
                        <a:noAutofit/>
                      </a:bodyPr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CH" sz="105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5B9BD5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00503000000020004" pitchFamily="2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5" name="Rectangle 14">
                        <a:extLst>
                          <a:ext uri="{FF2B5EF4-FFF2-40B4-BE49-F238E27FC236}">
                            <a16:creationId xmlns:a16="http://schemas.microsoft.com/office/drawing/2014/main" id="{60875837-90E6-A1B0-B695-1A071D508F1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239622" y="2023472"/>
                        <a:ext cx="376334" cy="54864"/>
                      </a:xfrm>
                      <a:prstGeom prst="rect">
                        <a:avLst/>
                      </a:prstGeom>
                      <a:solidFill>
                        <a:srgbClr val="F8F3E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lIns="0" rIns="0" rtlCol="0" anchor="ctr">
                        <a:noAutofit/>
                      </a:bodyPr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CH" sz="105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5B9BD5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00503000000020004" pitchFamily="2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6" name="Rectangle 15">
                        <a:extLst>
                          <a:ext uri="{FF2B5EF4-FFF2-40B4-BE49-F238E27FC236}">
                            <a16:creationId xmlns:a16="http://schemas.microsoft.com/office/drawing/2014/main" id="{2631B598-D3F4-5260-8628-D8ED2FD3DDD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877147" y="2023473"/>
                        <a:ext cx="297692" cy="54864"/>
                      </a:xfrm>
                      <a:prstGeom prst="rect">
                        <a:avLst/>
                      </a:prstGeom>
                      <a:solidFill>
                        <a:srgbClr val="F8F3E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lIns="0" rIns="0" rtlCol="0" anchor="ctr">
                        <a:noAutofit/>
                      </a:bodyPr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CH" sz="105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5B9BD5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00503000000020004" pitchFamily="2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7" name="Rectangle 16">
                        <a:extLst>
                          <a:ext uri="{FF2B5EF4-FFF2-40B4-BE49-F238E27FC236}">
                            <a16:creationId xmlns:a16="http://schemas.microsoft.com/office/drawing/2014/main" id="{000D5788-14C1-D6E8-D5C3-F73E64D1E0B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321956" y="2139540"/>
                        <a:ext cx="248669" cy="54864"/>
                      </a:xfrm>
                      <a:prstGeom prst="rect">
                        <a:avLst/>
                      </a:prstGeom>
                      <a:solidFill>
                        <a:srgbClr val="F8F3E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lIns="0" rIns="0" rtlCol="0" anchor="ctr">
                        <a:noAutofit/>
                      </a:bodyPr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CH" sz="105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5B9BD5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00503000000020004" pitchFamily="2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8" name="Rectangle 17">
                        <a:extLst>
                          <a:ext uri="{FF2B5EF4-FFF2-40B4-BE49-F238E27FC236}">
                            <a16:creationId xmlns:a16="http://schemas.microsoft.com/office/drawing/2014/main" id="{585B0730-C85B-0C7F-98B1-A495DCE6B9C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667501" y="2139541"/>
                        <a:ext cx="571097" cy="54864"/>
                      </a:xfrm>
                      <a:prstGeom prst="rect">
                        <a:avLst/>
                      </a:prstGeom>
                      <a:solidFill>
                        <a:srgbClr val="F8F3E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lIns="0" rIns="0" rtlCol="0" anchor="ctr">
                        <a:noAutofit/>
                      </a:bodyPr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CH" sz="105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5B9BD5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00503000000020004" pitchFamily="2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9" name="Rectangle 18">
                        <a:extLst>
                          <a:ext uri="{FF2B5EF4-FFF2-40B4-BE49-F238E27FC236}">
                            <a16:creationId xmlns:a16="http://schemas.microsoft.com/office/drawing/2014/main" id="{1B94B8E7-129A-85CD-ACC4-58D95411A91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771927" y="1907405"/>
                        <a:ext cx="466671" cy="54864"/>
                      </a:xfrm>
                      <a:prstGeom prst="rect">
                        <a:avLst/>
                      </a:prstGeom>
                      <a:solidFill>
                        <a:srgbClr val="F8F3E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lIns="0" rIns="0" rtlCol="0" anchor="ctr">
                        <a:noAutofit/>
                      </a:bodyPr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CH" sz="105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5B9BD5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00503000000020004" pitchFamily="2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20" name="Rectangle 19">
                        <a:extLst>
                          <a:ext uri="{FF2B5EF4-FFF2-40B4-BE49-F238E27FC236}">
                            <a16:creationId xmlns:a16="http://schemas.microsoft.com/office/drawing/2014/main" id="{44CCDD47-DE20-65C4-5A58-C739B68375D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210341" y="1766325"/>
                        <a:ext cx="1028257" cy="54864"/>
                      </a:xfrm>
                      <a:prstGeom prst="rect">
                        <a:avLst/>
                      </a:prstGeom>
                      <a:solidFill>
                        <a:srgbClr val="FFE69A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lIns="0" rIns="0" rtlCol="0" anchor="ctr">
                        <a:noAutofit/>
                      </a:bodyPr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CH" sz="105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5B9BD5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00503000000020004" pitchFamily="2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</p:grpSp>
              <p:sp>
                <p:nvSpPr>
                  <p:cNvPr id="11" name="Rectangle 10">
                    <a:extLst>
                      <a:ext uri="{FF2B5EF4-FFF2-40B4-BE49-F238E27FC236}">
                        <a16:creationId xmlns:a16="http://schemas.microsoft.com/office/drawing/2014/main" id="{065EB8F5-CA52-33A7-FADB-994CD52F276A}"/>
                      </a:ext>
                    </a:extLst>
                  </p:cNvPr>
                  <p:cNvSpPr/>
                  <p:nvPr/>
                </p:nvSpPr>
                <p:spPr>
                  <a:xfrm>
                    <a:off x="1751264" y="4848191"/>
                    <a:ext cx="3194668" cy="1477328"/>
                  </a:xfrm>
                  <a:prstGeom prst="rect">
                    <a:avLst/>
                  </a:prstGeom>
                </p:spPr>
                <p:txBody>
                  <a:bodyPr wrap="square" lIns="0" tIns="0" rIns="0" bIns="0">
                    <a:spAutoFit/>
                  </a:bodyPr>
                  <a:lstStyle/>
                  <a:p>
                    <a:pPr algn="ctr"/>
                    <a:r>
                      <a:rPr lang="en-US" sz="2400" dirty="0">
                        <a:latin typeface="Calibri" panose="020F0502020204030204" pitchFamily="34" charset="0"/>
                        <a:ea typeface="Calibri" panose="02000503000000020004" pitchFamily="2" charset="0"/>
                        <a:cs typeface="Calibri" panose="020F0502020204030204" pitchFamily="34" charset="0"/>
                      </a:rPr>
                      <a:t>Accurate and Fast</a:t>
                    </a:r>
                    <a:br>
                      <a:rPr lang="en-US" sz="2400" dirty="0">
                        <a:latin typeface="Calibri" panose="020F0502020204030204" pitchFamily="34" charset="0"/>
                        <a:ea typeface="Calibri" panose="02000503000000020004" pitchFamily="2" charset="0"/>
                        <a:cs typeface="Calibri" panose="020F0502020204030204" pitchFamily="34" charset="0"/>
                      </a:rPr>
                    </a:br>
                    <a:r>
                      <a:rPr lang="en-US" sz="2400" dirty="0">
                        <a:latin typeface="Calibri" panose="020F0502020204030204" pitchFamily="34" charset="0"/>
                        <a:ea typeface="Calibri" panose="02000503000000020004" pitchFamily="2" charset="0"/>
                        <a:cs typeface="Calibri" panose="020F0502020204030204" pitchFamily="34" charset="0"/>
                      </a:rPr>
                      <a:t>Algorithms Scalable to</a:t>
                    </a:r>
                    <a:br>
                      <a:rPr lang="en-US" sz="2400" dirty="0">
                        <a:latin typeface="Calibri" panose="020F0502020204030204" pitchFamily="34" charset="0"/>
                        <a:ea typeface="Calibri" panose="02000503000000020004" pitchFamily="2" charset="0"/>
                        <a:cs typeface="Calibri" panose="020F0502020204030204" pitchFamily="34" charset="0"/>
                      </a:rPr>
                    </a:br>
                    <a:r>
                      <a:rPr lang="en-US" sz="2400" b="1" dirty="0">
                        <a:latin typeface="Calibri" panose="020F0502020204030204" pitchFamily="34" charset="0"/>
                        <a:ea typeface="Calibri" panose="02000503000000020004" pitchFamily="2" charset="0"/>
                        <a:cs typeface="Calibri" panose="020F0502020204030204" pitchFamily="34" charset="0"/>
                      </a:rPr>
                      <a:t>Large Volumes of Genomic Data</a:t>
                    </a:r>
                    <a:endParaRPr lang="en-US" sz="1200" b="1" dirty="0">
                      <a:latin typeface="Calibri" panose="020F0502020204030204" pitchFamily="34" charset="0"/>
                      <a:ea typeface="Calibri" panose="02000503000000020004" pitchFamily="2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</p:grp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9C3486B3-5C85-E3D2-E29D-52B74BB64332}"/>
                </a:ext>
              </a:extLst>
            </p:cNvPr>
            <p:cNvSpPr/>
            <p:nvPr/>
          </p:nvSpPr>
          <p:spPr>
            <a:xfrm>
              <a:off x="1127524" y="898301"/>
              <a:ext cx="3265182" cy="3693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F49314"/>
                  </a:solidFill>
                  <a:latin typeface="Calibri"/>
                  <a:ea typeface="Calibri" panose="02000503000000020004" pitchFamily="2" charset="0"/>
                  <a:cs typeface="Calibri"/>
                </a:rPr>
                <a:t>Research Directions</a:t>
              </a:r>
              <a:endParaRPr lang="en-US" sz="1200" b="1" dirty="0">
                <a:solidFill>
                  <a:srgbClr val="F49314"/>
                </a:solidFill>
                <a:latin typeface="Calibri"/>
                <a:ea typeface="Calibri" panose="02000503000000020004" pitchFamily="2" charset="0"/>
                <a:cs typeface="Calibri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1857E5B-4D31-B1F8-A083-9D8CE0BFE776}"/>
              </a:ext>
            </a:extLst>
          </p:cNvPr>
          <p:cNvGrpSpPr/>
          <p:nvPr/>
        </p:nvGrpSpPr>
        <p:grpSpPr>
          <a:xfrm>
            <a:off x="8059285" y="2342286"/>
            <a:ext cx="3593544" cy="2438770"/>
            <a:chOff x="5428741" y="641236"/>
            <a:chExt cx="3593544" cy="2438770"/>
          </a:xfrm>
        </p:grpSpPr>
        <p:sp>
          <p:nvSpPr>
            <p:cNvPr id="34" name="Rounded Rectangle 33">
              <a:extLst>
                <a:ext uri="{FF2B5EF4-FFF2-40B4-BE49-F238E27FC236}">
                  <a16:creationId xmlns:a16="http://schemas.microsoft.com/office/drawing/2014/main" id="{42A90573-55DF-21E9-425C-A8F785BC8828}"/>
                </a:ext>
              </a:extLst>
            </p:cNvPr>
            <p:cNvSpPr/>
            <p:nvPr/>
          </p:nvSpPr>
          <p:spPr>
            <a:xfrm>
              <a:off x="5428741" y="1054887"/>
              <a:ext cx="3593544" cy="2025119"/>
            </a:xfrm>
            <a:prstGeom prst="roundRect">
              <a:avLst>
                <a:gd name="adj" fmla="val 5864"/>
              </a:avLst>
            </a:prstGeom>
            <a:solidFill>
              <a:srgbClr val="E5EFFF"/>
            </a:solidFill>
            <a:ln w="19050" cap="flat" cmpd="sng" algn="ctr">
              <a:solidFill>
                <a:srgbClr val="4473C4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 defTabSz="1600847"/>
              <a:r>
                <a:rPr lang="en-US" sz="2400" dirty="0">
                  <a:latin typeface="Calibri"/>
                  <a:ea typeface="Calibri" panose="02000503000000020004" pitchFamily="2" charset="0"/>
                  <a:cs typeface="Calibri"/>
                </a:rPr>
                <a:t>Enable fundamentally better integration of biological data analysis in our </a:t>
              </a:r>
              <a:r>
                <a:rPr lang="en-US" sz="2400" b="1" dirty="0">
                  <a:latin typeface="Calibri"/>
                  <a:ea typeface="Calibri" panose="02000503000000020004" pitchFamily="2" charset="0"/>
                  <a:cs typeface="Calibri"/>
                </a:rPr>
                <a:t>everyday lives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E5653E28-781E-129E-DB19-4D753CA2243C}"/>
                </a:ext>
              </a:extLst>
            </p:cNvPr>
            <p:cNvSpPr/>
            <p:nvPr/>
          </p:nvSpPr>
          <p:spPr>
            <a:xfrm>
              <a:off x="6792741" y="641236"/>
              <a:ext cx="865543" cy="3693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4473C4"/>
                  </a:solidFill>
                  <a:latin typeface="Calibri"/>
                  <a:ea typeface="Calibri" panose="02000503000000020004" pitchFamily="2" charset="0"/>
                  <a:cs typeface="Calibri"/>
                </a:rPr>
                <a:t>Goal</a:t>
              </a:r>
              <a:endParaRPr lang="en-US" sz="1200" b="1" dirty="0">
                <a:solidFill>
                  <a:srgbClr val="4473C4"/>
                </a:solidFill>
                <a:latin typeface="Calibri"/>
                <a:ea typeface="Calibri" panose="02000503000000020004" pitchFamily="2" charset="0"/>
                <a:cs typeface="Calibri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5655E4F-DB93-DC0F-3A09-A7E6DB23469D}"/>
              </a:ext>
            </a:extLst>
          </p:cNvPr>
          <p:cNvGrpSpPr/>
          <p:nvPr/>
        </p:nvGrpSpPr>
        <p:grpSpPr>
          <a:xfrm>
            <a:off x="8098011" y="748698"/>
            <a:ext cx="3503003" cy="5625947"/>
            <a:chOff x="5961063" y="888828"/>
            <a:chExt cx="3503003" cy="5625947"/>
          </a:xfrm>
        </p:grpSpPr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5A13D151-68C3-0076-C6A2-10C5307A4FD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80" t="7661" r="25643" b="10118"/>
            <a:stretch/>
          </p:blipFill>
          <p:spPr>
            <a:xfrm>
              <a:off x="6026566" y="1729881"/>
              <a:ext cx="436641" cy="731520"/>
            </a:xfrm>
            <a:prstGeom prst="rect">
              <a:avLst/>
            </a:prstGeom>
          </p:spPr>
        </p:pic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D51D9D70-47F4-E3C3-844E-6567C3E56A5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62453" y="888828"/>
              <a:ext cx="731520" cy="731520"/>
            </a:xfrm>
            <a:prstGeom prst="rect">
              <a:avLst/>
            </a:prstGeom>
          </p:spPr>
        </p:pic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1D1F4A86-9D93-154F-0C01-03A5ADBEB82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0797" y="888828"/>
              <a:ext cx="731520" cy="731520"/>
            </a:xfrm>
            <a:prstGeom prst="roundRect">
              <a:avLst>
                <a:gd name="adj" fmla="val 0"/>
              </a:avLst>
            </a:prstGeom>
          </p:spPr>
        </p:pic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A6C8D46D-AB61-459D-73BE-7D4B188119A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30797" y="5783255"/>
              <a:ext cx="731520" cy="731520"/>
            </a:xfrm>
            <a:prstGeom prst="rect">
              <a:avLst/>
            </a:prstGeom>
          </p:spPr>
        </p:pic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998805DC-A332-CFDF-1A99-5CC8E4A1E30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32546" y="5183135"/>
              <a:ext cx="731520" cy="731520"/>
            </a:xfrm>
            <a:prstGeom prst="rect">
              <a:avLst/>
            </a:prstGeom>
          </p:spPr>
        </p:pic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80F1615F-9661-8060-1736-DD009094A4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50319" y="5874695"/>
              <a:ext cx="548640" cy="548640"/>
            </a:xfrm>
            <a:prstGeom prst="rect">
              <a:avLst/>
            </a:prstGeom>
          </p:spPr>
        </p:pic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9470850B-0B77-EFBD-DCE3-229028F3C069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23986" y="1821220"/>
              <a:ext cx="548640" cy="548640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C9AFFD01-855F-33A5-CC97-D5DF722C87B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61063" y="5267465"/>
              <a:ext cx="567645" cy="567645"/>
            </a:xfrm>
            <a:prstGeom prst="rect">
              <a:avLst/>
            </a:prstGeom>
          </p:spPr>
        </p:pic>
      </p:grpSp>
      <p:sp>
        <p:nvSpPr>
          <p:cNvPr id="45" name="Striped Right Arrow 44">
            <a:extLst>
              <a:ext uri="{FF2B5EF4-FFF2-40B4-BE49-F238E27FC236}">
                <a16:creationId xmlns:a16="http://schemas.microsoft.com/office/drawing/2014/main" id="{88A47CFA-EA81-BF1A-4C9D-F3CEDA0972A2}"/>
              </a:ext>
            </a:extLst>
          </p:cNvPr>
          <p:cNvSpPr>
            <a:spLocks noChangeAspect="1"/>
          </p:cNvSpPr>
          <p:nvPr/>
        </p:nvSpPr>
        <p:spPr>
          <a:xfrm>
            <a:off x="5486399" y="3631187"/>
            <a:ext cx="2376197" cy="230790"/>
          </a:xfrm>
          <a:prstGeom prst="stripedRightArrow">
            <a:avLst>
              <a:gd name="adj1" fmla="val 42474"/>
              <a:gd name="adj2" fmla="val 96057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B05030202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8283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AD0D72B-BE9E-8383-02CC-D7E6257524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latin typeface="Calibri"/>
              <a:ea typeface="Helvetica Neue" panose="02000503000000020004" pitchFamily="2" charset="0"/>
              <a:cs typeface="Calibri"/>
            </a:endParaRPr>
          </a:p>
          <a:p>
            <a:endParaRPr lang="en-US" dirty="0">
              <a:latin typeface="Calibri"/>
              <a:ea typeface="Helvetica Neue" panose="02000503000000020004" pitchFamily="2" charset="0"/>
              <a:cs typeface="Calibri"/>
            </a:endParaRPr>
          </a:p>
          <a:p>
            <a:pPr marL="0" indent="0">
              <a:buNone/>
            </a:pPr>
            <a:endParaRPr lang="en-US" dirty="0">
              <a:latin typeface="Calibri"/>
              <a:ea typeface="Helvetica Neue" panose="02000503000000020004" pitchFamily="2" charset="0"/>
              <a:cs typeface="Calibri"/>
            </a:endParaRPr>
          </a:p>
          <a:p>
            <a:r>
              <a:rPr lang="en-US" dirty="0">
                <a:latin typeface="Calibri"/>
                <a:ea typeface="Helvetica Neue" panose="02000503000000020004" pitchFamily="2" charset="0"/>
                <a:cs typeface="Calibri"/>
              </a:rPr>
              <a:t>The need to co-design algorithms, ML and hardware</a:t>
            </a:r>
          </a:p>
          <a:p>
            <a:pPr marL="0" indent="0">
              <a:buNone/>
            </a:pPr>
            <a:endParaRPr lang="en-US" dirty="0">
              <a:latin typeface="Calibri"/>
              <a:ea typeface="Helvetica Neue" panose="02000503000000020004" pitchFamily="2" charset="0"/>
              <a:cs typeface="Calibri"/>
            </a:endParaRPr>
          </a:p>
          <a:p>
            <a:r>
              <a:rPr lang="en-US" dirty="0">
                <a:latin typeface="Calibri"/>
                <a:ea typeface="Helvetica Neue" panose="02000503000000020004" pitchFamily="2" charset="0"/>
                <a:cs typeface="Calibri"/>
              </a:rPr>
              <a:t>Course information and logistics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EB77308-D488-0E4C-84FE-4D1C583AA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A39E45-BAF4-291A-2E91-0C3B5DF76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4</a:t>
            </a:fld>
            <a:endParaRPr lang="en-US" dirty="0">
              <a:latin typeface="Garamond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247893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3C3D39-8EDE-F530-0BE2-EA0A5D923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30B9E68-94D7-70CF-AB34-929365F6AE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latin typeface="Calibri"/>
              <a:ea typeface="Helvetica Neue" panose="02000503000000020004" pitchFamily="2" charset="0"/>
              <a:cs typeface="Calibri"/>
            </a:endParaRPr>
          </a:p>
          <a:p>
            <a:endParaRPr lang="en-US" dirty="0">
              <a:latin typeface="Calibri"/>
              <a:ea typeface="Helvetica Neue" panose="02000503000000020004" pitchFamily="2" charset="0"/>
              <a:cs typeface="Calibri"/>
            </a:endParaRPr>
          </a:p>
          <a:p>
            <a:pPr marL="0" indent="0">
              <a:buNone/>
            </a:pPr>
            <a:endParaRPr lang="en-US" dirty="0">
              <a:latin typeface="Calibri"/>
              <a:ea typeface="Helvetica Neue" panose="02000503000000020004" pitchFamily="2" charset="0"/>
              <a:cs typeface="Calibri"/>
            </a:endParaRPr>
          </a:p>
          <a:p>
            <a:r>
              <a:rPr lang="en-US" b="1" dirty="0">
                <a:latin typeface="Calibri"/>
                <a:ea typeface="Helvetica Neue" panose="02000503000000020004" pitchFamily="2" charset="0"/>
                <a:cs typeface="Calibri"/>
              </a:rPr>
              <a:t>The need to co-design algorithms, ML and hardware</a:t>
            </a:r>
          </a:p>
          <a:p>
            <a:endParaRPr lang="en-US" dirty="0">
              <a:latin typeface="Calibri"/>
              <a:ea typeface="Helvetica Neue" panose="02000503000000020004" pitchFamily="2" charset="0"/>
              <a:cs typeface="Calibri"/>
            </a:endParaRPr>
          </a:p>
          <a:p>
            <a:r>
              <a:rPr lang="en-US" dirty="0">
                <a:latin typeface="Calibri"/>
                <a:ea typeface="Helvetica Neue" panose="02000503000000020004" pitchFamily="2" charset="0"/>
                <a:cs typeface="Calibri"/>
              </a:rPr>
              <a:t>Course information and logistics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1992AC3-87F6-50FE-E726-BAED4841B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34980D-57FD-157B-7328-9D713816D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5</a:t>
            </a:fld>
            <a:endParaRPr lang="en-US" dirty="0">
              <a:latin typeface="Garamond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982549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C047E38D-C22D-876B-8913-7DB350B164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>
              <a:latin typeface="Calibri"/>
              <a:ea typeface="Helvetica Neue" panose="02000503000000020004" pitchFamily="2" charset="0"/>
              <a:cs typeface="Calibri"/>
            </a:endParaRPr>
          </a:p>
          <a:p>
            <a:pPr marL="0" indent="0">
              <a:buNone/>
            </a:pPr>
            <a:endParaRPr lang="en-US" dirty="0">
              <a:latin typeface="Calibri"/>
              <a:ea typeface="Helvetica Neue" panose="02000503000000020004" pitchFamily="2" charset="0"/>
              <a:cs typeface="Calibri"/>
            </a:endParaRPr>
          </a:p>
          <a:p>
            <a:pPr marL="0" indent="0">
              <a:buNone/>
            </a:pPr>
            <a:r>
              <a:rPr lang="en-US" sz="3200" dirty="0">
                <a:latin typeface="Calibri"/>
                <a:ea typeface="Helvetica Neue" panose="02000503000000020004" pitchFamily="2" charset="0"/>
                <a:cs typeface="Calibri"/>
              </a:rPr>
              <a:t>"The purpose of computing is insight, not numbers"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CBC413B-69D7-8927-4004-5DD7A4A9C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Goal of Computing: Beyond Numbers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820DC55-5554-B5B9-9089-43D776014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6</a:t>
            </a:fld>
            <a:endParaRPr lang="en-US" dirty="0">
              <a:latin typeface="Garamond"/>
              <a:cs typeface="Calibri"/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3D1F5F0-642A-201E-C4EC-FE1EEDB2CB68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519863"/>
            <a:ext cx="12192000" cy="338137"/>
          </a:xfrm>
          <a:prstGeom prst="rect">
            <a:avLst/>
          </a:prstGeom>
        </p:spPr>
        <p:txBody>
          <a:bodyPr/>
          <a:lstStyle/>
          <a:p>
            <a:r>
              <a:rPr lang="en-US">
                <a:latin typeface="Calibri"/>
                <a:cs typeface="Calibri"/>
              </a:rPr>
              <a:t> </a:t>
            </a:r>
            <a:endParaRPr lang="en-US" dirty="0">
              <a:latin typeface="Calibri"/>
              <a:cs typeface="Calibri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2CE8184-3058-357A-257A-E9913AC114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3533" y="3427512"/>
            <a:ext cx="1752600" cy="2286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51C75B1-C431-6CBF-8350-2B114F963023}"/>
              </a:ext>
            </a:extLst>
          </p:cNvPr>
          <p:cNvSpPr/>
          <p:nvPr/>
        </p:nvSpPr>
        <p:spPr>
          <a:xfrm>
            <a:off x="7103550" y="5313402"/>
            <a:ext cx="22799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Calibri"/>
                <a:ea typeface="Helvetica Neue" panose="02000503000000020004" pitchFamily="2" charset="0"/>
                <a:cs typeface="Calibri"/>
              </a:rPr>
              <a:t>Richard Hamming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4A0FE8A-B857-D81F-B99E-D14DD7AC6208}"/>
              </a:ext>
            </a:extLst>
          </p:cNvPr>
          <p:cNvSpPr/>
          <p:nvPr/>
        </p:nvSpPr>
        <p:spPr>
          <a:xfrm>
            <a:off x="2303335" y="6534947"/>
            <a:ext cx="632509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Calibri"/>
                <a:cs typeface="Calibri"/>
              </a:rPr>
              <a:t>"</a:t>
            </a:r>
            <a:r>
              <a:rPr lang="en-US" sz="1400" dirty="0">
                <a:solidFill>
                  <a:schemeClr val="bg1"/>
                </a:solidFill>
                <a:latin typeface="Calibri"/>
                <a:cs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Numerical Methods for Scientists and Engineers</a:t>
            </a:r>
            <a:r>
              <a:rPr lang="en-US" sz="1400" dirty="0">
                <a:solidFill>
                  <a:schemeClr val="bg1"/>
                </a:solidFill>
                <a:latin typeface="Calibri"/>
                <a:cs typeface="Calibri"/>
              </a:rPr>
              <a:t>," Richard Hamming, 1962.</a:t>
            </a:r>
            <a:endParaRPr lang="en-US" sz="1400" i="0" dirty="0">
              <a:solidFill>
                <a:schemeClr val="bg1"/>
              </a:solidFill>
              <a:effectLst/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490215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C631C4-24C7-BD41-E474-74800754DF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A376B5B-C227-8700-9DAF-6F4F170BBC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latin typeface="Calibri"/>
                <a:ea typeface="Helvetica Neue" panose="02000503000000020004" pitchFamily="2" charset="0"/>
                <a:cs typeface="Calibri"/>
              </a:rPr>
              <a:t>Richard Hamming,</a:t>
            </a:r>
            <a:br>
              <a:rPr lang="en-US" sz="2400" dirty="0">
                <a:latin typeface="Calibri"/>
                <a:ea typeface="Helvetica Neue" panose="02000503000000020004" pitchFamily="2" charset="0"/>
                <a:cs typeface="Calibri"/>
              </a:rPr>
            </a:br>
            <a:r>
              <a:rPr lang="en-US" sz="2400" b="1" dirty="0">
                <a:latin typeface="Calibri"/>
                <a:ea typeface="Helvetica Neue" panose="02000503000000020004" pitchFamily="2" charset="0"/>
                <a:cs typeface="Calibri"/>
                <a:hlinkClick r:id="rId2"/>
              </a:rPr>
              <a:t>"</a:t>
            </a:r>
            <a:r>
              <a:rPr lang="en-US" sz="2400" b="1" dirty="0">
                <a:solidFill>
                  <a:srgbClr val="000000"/>
                </a:solidFill>
                <a:latin typeface="Calibri"/>
                <a:ea typeface="Helvetica Neue" panose="02000503000000020004" pitchFamily="2" charset="0"/>
                <a:cs typeface="Calibri"/>
                <a:hlinkClick r:id="rId3"/>
              </a:rPr>
              <a:t>You and Your Research</a:t>
            </a:r>
            <a:r>
              <a:rPr lang="en-US" sz="2400" b="1" dirty="0">
                <a:latin typeface="Calibri"/>
                <a:ea typeface="Helvetica Neue" panose="02000503000000020004" pitchFamily="2" charset="0"/>
                <a:cs typeface="Calibri"/>
                <a:hlinkClick r:id="rId2"/>
              </a:rPr>
              <a:t>"</a:t>
            </a:r>
            <a:br>
              <a:rPr lang="en-US" sz="2400" dirty="0">
                <a:latin typeface="Calibri"/>
                <a:ea typeface="Helvetica Neue" panose="02000503000000020004" pitchFamily="2" charset="0"/>
                <a:cs typeface="Calibri"/>
              </a:rPr>
            </a:br>
            <a:r>
              <a:rPr lang="en-US" sz="2400" i="1" dirty="0">
                <a:solidFill>
                  <a:srgbClr val="000000"/>
                </a:solidFill>
                <a:latin typeface="Calibri"/>
                <a:ea typeface="Helvetica Neue" panose="02000503000000020004" pitchFamily="2" charset="0"/>
                <a:cs typeface="Calibri"/>
              </a:rPr>
              <a:t>Bell Communications Research Colloquium Seminar, 1986.</a:t>
            </a:r>
            <a:br>
              <a:rPr lang="en-US" sz="2400" dirty="0">
                <a:latin typeface="Calibri"/>
                <a:ea typeface="Helvetica Neue" panose="02000503000000020004" pitchFamily="2" charset="0"/>
                <a:cs typeface="Calibri"/>
              </a:rPr>
            </a:br>
            <a:r>
              <a:rPr lang="en-US" sz="2400" dirty="0">
                <a:latin typeface="Calibri"/>
                <a:ea typeface="Helvetica Neue" panose="02000503000000020004" pitchFamily="2" charset="0"/>
                <a:cs typeface="Calibri"/>
              </a:rPr>
              <a:t>[</a:t>
            </a:r>
            <a:r>
              <a:rPr lang="en-US" sz="2400" dirty="0">
                <a:latin typeface="Calibri"/>
                <a:ea typeface="Helvetica Neue" panose="02000503000000020004" pitchFamily="2" charset="0"/>
                <a:cs typeface="Calibri"/>
                <a:hlinkClick r:id="rId4"/>
              </a:rPr>
              <a:t>Lecture Video</a:t>
            </a:r>
            <a:r>
              <a:rPr lang="en-US" sz="2400" dirty="0">
                <a:latin typeface="Calibri"/>
                <a:ea typeface="Helvetica Neue" panose="02000503000000020004" pitchFamily="2" charset="0"/>
                <a:cs typeface="Calibri"/>
              </a:rPr>
              <a:t>] [</a:t>
            </a:r>
            <a:r>
              <a:rPr lang="en-US" sz="2400" dirty="0">
                <a:latin typeface="Calibri"/>
                <a:ea typeface="Helvetica Neue" panose="02000503000000020004" pitchFamily="2" charset="0"/>
                <a:cs typeface="Calibri"/>
                <a:hlinkClick r:id="rId5"/>
              </a:rPr>
              <a:t>Podcast</a:t>
            </a:r>
            <a:r>
              <a:rPr lang="en-US" sz="2400" dirty="0">
                <a:latin typeface="Calibri"/>
                <a:ea typeface="Helvetica Neue" panose="02000503000000020004" pitchFamily="2" charset="0"/>
                <a:cs typeface="Calibri"/>
              </a:rPr>
              <a:t>]</a:t>
            </a:r>
          </a:p>
          <a:p>
            <a:endParaRPr lang="en-US" sz="2400" dirty="0">
              <a:latin typeface="Calibri"/>
              <a:ea typeface="Helvetica Neue" panose="02000503000000020004" pitchFamily="2" charset="0"/>
              <a:cs typeface="Calibri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76F8290-6635-F427-1A28-1683625E8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Recommended: You and Your Research</a:t>
            </a:r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A7BC9C-4E1E-EDEE-9F42-EE3789B84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7</a:t>
            </a:fld>
            <a:endParaRPr lang="en-US" dirty="0">
              <a:latin typeface="Garamond"/>
              <a:cs typeface="Calibri"/>
            </a:endParaRPr>
          </a:p>
        </p:txBody>
      </p:sp>
      <p:pic>
        <p:nvPicPr>
          <p:cNvPr id="7" name="Picture 6" descr="A white background with black text&#10;&#10;AI-generated content may be incorrect.">
            <a:extLst>
              <a:ext uri="{FF2B5EF4-FFF2-40B4-BE49-F238E27FC236}">
                <a16:creationId xmlns:a16="http://schemas.microsoft.com/office/drawing/2014/main" id="{DF418BB9-8DE6-2842-55FA-C26C56F69E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768" y="2282325"/>
            <a:ext cx="9384464" cy="4228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1695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D2892A6-541E-2F7B-A8FE-59D1C0D86A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"/>
                <a:ea typeface="Helvetica Neue" panose="02000503000000020004" pitchFamily="2" charset="0"/>
                <a:cs typeface="Calibri"/>
              </a:rPr>
              <a:t>Bill Dally,</a:t>
            </a:r>
            <a:br>
              <a:rPr lang="en-US" dirty="0">
                <a:latin typeface="Calibri"/>
                <a:ea typeface="Helvetica Neue" panose="02000503000000020004" pitchFamily="2" charset="0"/>
                <a:cs typeface="Calibri"/>
              </a:rPr>
            </a:br>
            <a:r>
              <a:rPr lang="en-US" b="1" dirty="0">
                <a:latin typeface="Calibri"/>
                <a:ea typeface="Helvetica Neue" panose="02000503000000020004" pitchFamily="2" charset="0"/>
                <a:cs typeface="Calibri"/>
                <a:hlinkClick r:id="rId2"/>
              </a:rPr>
              <a:t>"</a:t>
            </a:r>
            <a:r>
              <a:rPr lang="en-US" b="1" dirty="0">
                <a:solidFill>
                  <a:srgbClr val="000000"/>
                </a:solidFill>
                <a:latin typeface="Calibri"/>
                <a:ea typeface="Helvetica Neue" panose="02000503000000020004" pitchFamily="2" charset="0"/>
                <a:cs typeface="Calibri"/>
                <a:hlinkClick r:id="rId2"/>
              </a:rPr>
              <a:t>Moving the needle: Effective Computer Architecture Research</a:t>
            </a:r>
            <a:br>
              <a:rPr lang="en-US" dirty="0">
                <a:latin typeface="Calibri"/>
                <a:ea typeface="Helvetica Neue" panose="02000503000000020004" pitchFamily="2" charset="0"/>
                <a:cs typeface="Calibri"/>
              </a:rPr>
            </a:br>
            <a:r>
              <a:rPr lang="en-US" b="1" dirty="0">
                <a:solidFill>
                  <a:srgbClr val="000000"/>
                </a:solidFill>
                <a:latin typeface="Calibri"/>
                <a:ea typeface="Helvetica Neue" panose="02000503000000020004" pitchFamily="2" charset="0"/>
                <a:cs typeface="Calibri"/>
                <a:hlinkClick r:id="rId2"/>
              </a:rPr>
              <a:t>in Academe and Industry"</a:t>
            </a:r>
            <a:br>
              <a:rPr lang="en-US" dirty="0">
                <a:latin typeface="Calibri"/>
                <a:ea typeface="Helvetica Neue" panose="02000503000000020004" pitchFamily="2" charset="0"/>
                <a:cs typeface="Calibri"/>
              </a:rPr>
            </a:br>
            <a:r>
              <a:rPr lang="en-US" i="1" dirty="0">
                <a:solidFill>
                  <a:srgbClr val="000000"/>
                </a:solidFill>
                <a:latin typeface="Calibri"/>
                <a:ea typeface="Helvetica Neue" panose="02000503000000020004" pitchFamily="2" charset="0"/>
                <a:cs typeface="Calibri"/>
              </a:rPr>
              <a:t>ISCA, 2010.</a:t>
            </a:r>
            <a:br>
              <a:rPr lang="en-US" i="1" dirty="0">
                <a:solidFill>
                  <a:srgbClr val="000000"/>
                </a:solidFill>
                <a:latin typeface="Calibri"/>
                <a:ea typeface="Helvetica Neue" panose="02000503000000020004" pitchFamily="2" charset="0"/>
                <a:cs typeface="Calibri"/>
              </a:rPr>
            </a:br>
            <a:r>
              <a:rPr lang="en-US" dirty="0">
                <a:latin typeface="Calibri"/>
                <a:ea typeface="Helvetica Neue" panose="02000503000000020004" pitchFamily="2" charset="0"/>
                <a:cs typeface="Calibri"/>
              </a:rPr>
              <a:t>[</a:t>
            </a:r>
            <a:r>
              <a:rPr lang="en-US" dirty="0">
                <a:latin typeface="Calibri"/>
                <a:ea typeface="Helvetica Neue" panose="02000503000000020004" pitchFamily="2" charset="0"/>
                <a:cs typeface="Calibri"/>
                <a:hlinkClick r:id="rId3"/>
              </a:rPr>
              <a:t>Alternative Talk Video</a:t>
            </a:r>
            <a:r>
              <a:rPr lang="en-US" dirty="0">
                <a:latin typeface="Calibri"/>
                <a:ea typeface="Helvetica Neue" panose="02000503000000020004" pitchFamily="2" charset="0"/>
                <a:cs typeface="Calibri"/>
              </a:rPr>
              <a:t>]</a:t>
            </a:r>
          </a:p>
          <a:p>
            <a:pPr marL="0" indent="0">
              <a:buNone/>
            </a:pPr>
            <a:endParaRPr lang="en-US" dirty="0">
              <a:latin typeface="Calibri"/>
              <a:ea typeface="Helvetica Neue" panose="02000503000000020004" pitchFamily="2" charset="0"/>
              <a:cs typeface="Calibri"/>
            </a:endParaRPr>
          </a:p>
          <a:p>
            <a:r>
              <a:rPr lang="en-US" dirty="0">
                <a:latin typeface="Calibri"/>
                <a:ea typeface="Helvetica Neue" panose="02000503000000020004" pitchFamily="2" charset="0"/>
                <a:cs typeface="Calibri"/>
              </a:rPr>
              <a:t>Michael Stonebraker,</a:t>
            </a:r>
            <a:br>
              <a:rPr lang="en-US" dirty="0">
                <a:latin typeface="Calibri"/>
                <a:ea typeface="Helvetica Neue" panose="02000503000000020004" pitchFamily="2" charset="0"/>
                <a:cs typeface="Calibri"/>
              </a:rPr>
            </a:br>
            <a:r>
              <a:rPr lang="en-US" b="1" dirty="0">
                <a:solidFill>
                  <a:srgbClr val="000000"/>
                </a:solidFill>
                <a:latin typeface="Calibri"/>
                <a:ea typeface="Helvetica Neue" panose="02000503000000020004" pitchFamily="2" charset="0"/>
                <a:cs typeface="Calibri"/>
                <a:hlinkClick r:id="rId4"/>
              </a:rPr>
              <a:t>"Make it Happen</a:t>
            </a:r>
            <a:r>
              <a:rPr lang="en-US" b="1" dirty="0">
                <a:latin typeface="Calibri"/>
                <a:ea typeface="Helvetica Neue" panose="02000503000000020004" pitchFamily="2" charset="0"/>
                <a:cs typeface="Calibri"/>
                <a:hlinkClick r:id="rId4"/>
              </a:rPr>
              <a:t>"</a:t>
            </a:r>
            <a:br>
              <a:rPr lang="en-US" dirty="0">
                <a:latin typeface="Calibri"/>
                <a:ea typeface="Helvetica Neue" panose="02000503000000020004" pitchFamily="2" charset="0"/>
                <a:cs typeface="Calibri"/>
              </a:rPr>
            </a:br>
            <a:r>
              <a:rPr lang="en-US" i="1" dirty="0">
                <a:solidFill>
                  <a:srgbClr val="000000"/>
                </a:solidFill>
                <a:latin typeface="Calibri"/>
                <a:ea typeface="Helvetica Neue" panose="02000503000000020004" pitchFamily="2" charset="0"/>
                <a:cs typeface="Calibri"/>
              </a:rPr>
              <a:t>ACM Turing Award Lecture, 2014.</a:t>
            </a:r>
          </a:p>
          <a:p>
            <a:endParaRPr lang="en-US" i="1" dirty="0">
              <a:solidFill>
                <a:srgbClr val="000000"/>
              </a:solidFill>
              <a:latin typeface="Calibri"/>
              <a:ea typeface="Helvetica Neue" panose="02000503000000020004" pitchFamily="2" charset="0"/>
              <a:cs typeface="Calibri"/>
            </a:endParaRPr>
          </a:p>
          <a:p>
            <a:r>
              <a:rPr lang="en-US" dirty="0">
                <a:latin typeface="Calibri"/>
                <a:ea typeface="Helvetica Neue" panose="02000503000000020004" pitchFamily="2" charset="0"/>
                <a:cs typeface="Calibri"/>
              </a:rPr>
              <a:t>Martin A. Schwartz,</a:t>
            </a:r>
            <a:br>
              <a:rPr lang="en-US" dirty="0">
                <a:latin typeface="Calibri"/>
                <a:ea typeface="Helvetica Neue" panose="02000503000000020004" pitchFamily="2" charset="0"/>
                <a:cs typeface="Calibri"/>
              </a:rPr>
            </a:br>
            <a:r>
              <a:rPr lang="en-US" b="1" dirty="0">
                <a:latin typeface="Calibri"/>
                <a:ea typeface="Helvetica Neue" panose="02000503000000020004" pitchFamily="2" charset="0"/>
                <a:cs typeface="Calibri"/>
                <a:hlinkClick r:id="rId5"/>
              </a:rPr>
              <a:t>"</a:t>
            </a:r>
            <a:r>
              <a:rPr lang="en-US" b="1" dirty="0">
                <a:solidFill>
                  <a:srgbClr val="000000"/>
                </a:solidFill>
                <a:latin typeface="Calibri"/>
                <a:ea typeface="Helvetica Neue" panose="02000503000000020004" pitchFamily="2" charset="0"/>
                <a:cs typeface="Calibri"/>
                <a:hlinkClick r:id="rId5"/>
              </a:rPr>
              <a:t>The importance of stupidity in scientific research</a:t>
            </a:r>
            <a:r>
              <a:rPr lang="en-US" b="1" dirty="0">
                <a:latin typeface="Calibri"/>
                <a:ea typeface="Helvetica Neue" panose="02000503000000020004" pitchFamily="2" charset="0"/>
                <a:cs typeface="Calibri"/>
                <a:hlinkClick r:id="rId5"/>
              </a:rPr>
              <a:t>"</a:t>
            </a:r>
            <a:br>
              <a:rPr lang="en-US" dirty="0">
                <a:latin typeface="Calibri"/>
                <a:ea typeface="Helvetica Neue" panose="02000503000000020004" pitchFamily="2" charset="0"/>
                <a:cs typeface="Calibri"/>
              </a:rPr>
            </a:br>
            <a:r>
              <a:rPr lang="en-US" i="1" dirty="0">
                <a:solidFill>
                  <a:srgbClr val="000000"/>
                </a:solidFill>
                <a:latin typeface="Calibri"/>
                <a:ea typeface="Helvetica Neue" panose="02000503000000020004" pitchFamily="2" charset="0"/>
                <a:cs typeface="Calibri"/>
              </a:rPr>
              <a:t>Journal of Cell Science, 2008.</a:t>
            </a:r>
            <a:endParaRPr lang="en-US" dirty="0">
              <a:latin typeface="Calibri"/>
              <a:ea typeface="Helvetica Neue" panose="02000503000000020004" pitchFamily="2" charset="0"/>
              <a:cs typeface="Calibri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BA48797-FECE-C811-F812-32595077B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More Materials to Internalize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2EF78D-D072-01F4-A6EE-6CDEE9F7A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8</a:t>
            </a:fld>
            <a:endParaRPr lang="en-US" dirty="0">
              <a:latin typeface="Garamond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459099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EF3869-3D57-106E-8E13-C47D1091C5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7F8058C0-C20E-CFD4-65D7-48AB7C791A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>
              <a:latin typeface="Calibri"/>
              <a:cs typeface="Calibri"/>
            </a:endParaRPr>
          </a:p>
          <a:p>
            <a:pPr marL="0" indent="0">
              <a:buNone/>
            </a:pPr>
            <a:endParaRPr lang="en-US" dirty="0">
              <a:latin typeface="Calibri"/>
              <a:cs typeface="Calibri"/>
            </a:endParaRPr>
          </a:p>
          <a:p>
            <a:pPr marL="0" indent="0">
              <a:buNone/>
            </a:pPr>
            <a:r>
              <a:rPr lang="en-US" sz="3200" dirty="0">
                <a:latin typeface="Calibri"/>
                <a:cs typeface="Calibri"/>
              </a:rPr>
              <a:t>"The purpose of computing is insight, not numbers"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DF85F43-9B34-BA7D-86C9-64DA99043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Goal of Computing: Beyond Numbers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6BD385-03FD-EA95-D79C-B30034A32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9</a:t>
            </a:fld>
            <a:endParaRPr lang="en-US" dirty="0">
              <a:latin typeface="Garamond"/>
              <a:cs typeface="Calibri"/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B09B53C-04E7-90EE-C8B4-172046D98FC7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519863"/>
            <a:ext cx="12192000" cy="338137"/>
          </a:xfrm>
          <a:prstGeom prst="rect">
            <a:avLst/>
          </a:prstGeom>
        </p:spPr>
        <p:txBody>
          <a:bodyPr/>
          <a:lstStyle/>
          <a:p>
            <a:r>
              <a:rPr lang="en-US">
                <a:latin typeface="Calibri"/>
                <a:cs typeface="Calibri"/>
              </a:rPr>
              <a:t> </a:t>
            </a:r>
            <a:endParaRPr lang="en-US" dirty="0">
              <a:latin typeface="Calibri"/>
              <a:cs typeface="Calibri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8E5341A-1032-6FAB-EDE2-BC663BA42E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3533" y="3427512"/>
            <a:ext cx="1752600" cy="2286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927317F-A0E2-F056-FC33-C9F89C22AB5B}"/>
              </a:ext>
            </a:extLst>
          </p:cNvPr>
          <p:cNvSpPr/>
          <p:nvPr/>
        </p:nvSpPr>
        <p:spPr>
          <a:xfrm>
            <a:off x="7103550" y="5313402"/>
            <a:ext cx="22799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Calibri"/>
                <a:cs typeface="Calibri"/>
              </a:rPr>
              <a:t>Richard Hamming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DB3D70-EB57-8123-1F35-2EE2A8D1B28E}"/>
              </a:ext>
            </a:extLst>
          </p:cNvPr>
          <p:cNvSpPr/>
          <p:nvPr/>
        </p:nvSpPr>
        <p:spPr>
          <a:xfrm>
            <a:off x="2303335" y="6534947"/>
            <a:ext cx="632509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Calibri"/>
                <a:cs typeface="Calibri"/>
              </a:rPr>
              <a:t>"</a:t>
            </a:r>
            <a:r>
              <a:rPr lang="en-US" sz="1400" dirty="0">
                <a:solidFill>
                  <a:schemeClr val="bg1"/>
                </a:solidFill>
                <a:latin typeface="Calibri"/>
                <a:cs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Numerical Methods for Scientists and Engineers</a:t>
            </a:r>
            <a:r>
              <a:rPr lang="en-US" sz="1400" dirty="0">
                <a:solidFill>
                  <a:schemeClr val="bg1"/>
                </a:solidFill>
                <a:latin typeface="Calibri"/>
                <a:cs typeface="Calibri"/>
              </a:rPr>
              <a:t>," Richard Hamming, 1962.</a:t>
            </a:r>
            <a:endParaRPr lang="en-US" sz="1400" i="0" dirty="0">
              <a:solidFill>
                <a:schemeClr val="bg1"/>
              </a:solidFill>
              <a:effectLst/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688879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A0B18-9E1C-4934-DA59-48E1959230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51B91-4148-1CAB-14D6-89212DB9E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Analyzing Genomes Reveals Key Insights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B8ED03E-051B-8910-D6D4-FC03C4D7F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10</a:t>
            </a:fld>
            <a:endParaRPr lang="en-US">
              <a:latin typeface="Garamond"/>
              <a:cs typeface="Calibri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80749E1-5E9C-F29A-598E-BF38B1549B03}"/>
              </a:ext>
            </a:extLst>
          </p:cNvPr>
          <p:cNvGrpSpPr/>
          <p:nvPr/>
        </p:nvGrpSpPr>
        <p:grpSpPr>
          <a:xfrm>
            <a:off x="1652555" y="3955175"/>
            <a:ext cx="2534134" cy="2604453"/>
            <a:chOff x="1088927" y="3955175"/>
            <a:chExt cx="2534134" cy="2604453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78F2019-6CC0-AB98-78C0-B8E42C49E369}"/>
                </a:ext>
              </a:extLst>
            </p:cNvPr>
            <p:cNvSpPr/>
            <p:nvPr/>
          </p:nvSpPr>
          <p:spPr>
            <a:xfrm>
              <a:off x="1088927" y="5944075"/>
              <a:ext cx="2534134" cy="61555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Helvetica Neue" panose="02000503000000020004" pitchFamily="2" charset="0"/>
                  <a:cs typeface="Calibri"/>
                </a:rPr>
                <a:t>Detecting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/>
                  <a:ea typeface="Helvetica Neue" panose="02000503000000020004" pitchFamily="2" charset="0"/>
                  <a:cs typeface="Calibri"/>
                </a:rPr>
                <a:t> 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4473C4"/>
                  </a:solidFill>
                  <a:effectLst/>
                  <a:uLnTx/>
                  <a:uFillTx/>
                  <a:latin typeface="Calibri"/>
                  <a:ea typeface="Helvetica Neue" panose="02000503000000020004" pitchFamily="2" charset="0"/>
                  <a:cs typeface="Calibri"/>
                </a:rPr>
                <a:t>pathogens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Helvetica Neue" panose="02000503000000020004" pitchFamily="2" charset="0"/>
                  <a:cs typeface="Calibri"/>
                </a:rPr>
                <a:t> </a:t>
              </a:r>
              <a:b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Helvetica Neue" panose="02000503000000020004" pitchFamily="2" charset="0"/>
                  <a:cs typeface="Calibri"/>
                </a:rPr>
              </a:b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Helvetica Neue" panose="02000503000000020004" pitchFamily="2" charset="0"/>
                  <a:cs typeface="Calibri"/>
                </a:rPr>
                <a:t>in the environment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19F51D66-EA8F-DBB5-63F6-8B91E4CCA6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374482" y="3955175"/>
              <a:ext cx="1965960" cy="1965960"/>
            </a:xfrm>
            <a:prstGeom prst="roundRect">
              <a:avLst>
                <a:gd name="adj" fmla="val 33813"/>
              </a:avLst>
            </a:prstGeom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B6AC6BE-F4A0-4CFC-475B-A0172CCE269B}"/>
              </a:ext>
            </a:extLst>
          </p:cNvPr>
          <p:cNvGrpSpPr/>
          <p:nvPr/>
        </p:nvGrpSpPr>
        <p:grpSpPr>
          <a:xfrm>
            <a:off x="7696590" y="3955175"/>
            <a:ext cx="2446077" cy="2612207"/>
            <a:chOff x="5608996" y="3955175"/>
            <a:chExt cx="2446077" cy="2612207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1590D9B-9F7C-E5B6-A830-00D0633135F8}"/>
                </a:ext>
              </a:extLst>
            </p:cNvPr>
            <p:cNvSpPr/>
            <p:nvPr/>
          </p:nvSpPr>
          <p:spPr>
            <a:xfrm>
              <a:off x="5608996" y="5951829"/>
              <a:ext cx="2446077" cy="61555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Helvetica Neue" panose="02000503000000020004" pitchFamily="2" charset="0"/>
                  <a:cs typeface="Calibri"/>
                </a:rPr>
                <a:t>Rapid surveillance of</a:t>
              </a:r>
              <a:b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Helvetica Neue" panose="02000503000000020004" pitchFamily="2" charset="0"/>
                  <a:cs typeface="Calibri"/>
                </a:rPr>
              </a:b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/>
                  <a:ea typeface="Helvetica Neue" panose="02000503000000020004" pitchFamily="2" charset="0"/>
                  <a:cs typeface="Calibri"/>
                </a:rPr>
                <a:t>disease outbreaks</a:t>
              </a:r>
            </a:p>
          </p:txBody>
        </p:sp>
        <p:pic>
          <p:nvPicPr>
            <p:cNvPr id="9" name="Picture 8" descr="A computer with a dna strand on the screen&#10;&#10;Description automatically generated">
              <a:extLst>
                <a:ext uri="{FF2B5EF4-FFF2-40B4-BE49-F238E27FC236}">
                  <a16:creationId xmlns:a16="http://schemas.microsoft.com/office/drawing/2014/main" id="{68F79135-36DF-6F01-662D-E1687EE5E5F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03559" y="3955175"/>
              <a:ext cx="1988900" cy="1988900"/>
            </a:xfrm>
            <a:prstGeom prst="roundRect">
              <a:avLst>
                <a:gd name="adj" fmla="val 37687"/>
              </a:avLst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E1FF889-FB54-4360-2D23-F606DB38C857}"/>
              </a:ext>
            </a:extLst>
          </p:cNvPr>
          <p:cNvGrpSpPr/>
          <p:nvPr/>
        </p:nvGrpSpPr>
        <p:grpSpPr>
          <a:xfrm>
            <a:off x="7171773" y="989275"/>
            <a:ext cx="3517486" cy="2515849"/>
            <a:chOff x="5084179" y="989275"/>
            <a:chExt cx="3517486" cy="2515849"/>
          </a:xfrm>
        </p:grpSpPr>
        <p:pic>
          <p:nvPicPr>
            <p:cNvPr id="11" name="Picture 10" descr="A pair of hands holding a dna strand&#10;&#10;Description automatically generated">
              <a:extLst>
                <a:ext uri="{FF2B5EF4-FFF2-40B4-BE49-F238E27FC236}">
                  <a16:creationId xmlns:a16="http://schemas.microsoft.com/office/drawing/2014/main" id="{E54E9DE8-677B-16B6-C797-637276F2644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803559" y="989275"/>
              <a:ext cx="1966262" cy="1965960"/>
            </a:xfrm>
            <a:prstGeom prst="roundRect">
              <a:avLst>
                <a:gd name="adj" fmla="val 33654"/>
              </a:avLst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403A963-1C69-D9AE-85BC-2C343361525C}"/>
                </a:ext>
              </a:extLst>
            </p:cNvPr>
            <p:cNvSpPr/>
            <p:nvPr/>
          </p:nvSpPr>
          <p:spPr>
            <a:xfrm>
              <a:off x="5084179" y="3197347"/>
              <a:ext cx="3517486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u="none" strike="noStrike" kern="1200" cap="none" spc="0" normalizeH="0" baseline="0" noProof="0" dirty="0">
                  <a:ln>
                    <a:noFill/>
                  </a:ln>
                  <a:solidFill>
                    <a:srgbClr val="4473C4"/>
                  </a:solidFill>
                  <a:effectLst/>
                  <a:uLnTx/>
                  <a:uFillTx/>
                  <a:latin typeface="Calibri"/>
                  <a:ea typeface="Helvetica Neue" panose="02000503000000020004" pitchFamily="2" charset="0"/>
                  <a:cs typeface="Calibri"/>
                </a:rPr>
                <a:t>Genome Editing</a:t>
              </a:r>
              <a:endParaRPr kumimoji="0" lang="en-US" sz="200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/>
                <a:ea typeface="Helvetica Neue" panose="02000503000000020004" pitchFamily="2" charset="0"/>
                <a:cs typeface="Calibri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E99E670-96F6-DEF5-A4BB-FD139F8094DF}"/>
              </a:ext>
            </a:extLst>
          </p:cNvPr>
          <p:cNvGrpSpPr/>
          <p:nvPr/>
        </p:nvGrpSpPr>
        <p:grpSpPr>
          <a:xfrm>
            <a:off x="1411886" y="989275"/>
            <a:ext cx="3015471" cy="2515848"/>
            <a:chOff x="265328" y="989275"/>
            <a:chExt cx="3015471" cy="2515848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7D62BDA-81A8-7CDA-55FB-39B12EC166E1}"/>
                </a:ext>
              </a:extLst>
            </p:cNvPr>
            <p:cNvSpPr/>
            <p:nvPr/>
          </p:nvSpPr>
          <p:spPr>
            <a:xfrm>
              <a:off x="265328" y="3197346"/>
              <a:ext cx="3015471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b="1" dirty="0">
                  <a:solidFill>
                    <a:srgbClr val="4473C4"/>
                  </a:solidFill>
                  <a:latin typeface="Calibri"/>
                  <a:ea typeface="Helvetica Neue" panose="02000503000000020004" pitchFamily="2" charset="0"/>
                  <a:cs typeface="Calibri"/>
                </a:rPr>
                <a:t>Personalized Medicine</a:t>
              </a:r>
              <a:endParaRPr kumimoji="0" lang="en-US" sz="200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/>
                <a:ea typeface="Helvetica Neue" panose="02000503000000020004" pitchFamily="2" charset="0"/>
                <a:cs typeface="Calibri"/>
              </a:endParaRPr>
            </a:p>
          </p:txBody>
        </p:sp>
        <p:pic>
          <p:nvPicPr>
            <p:cNvPr id="15" name="Picture 14" descr="A cartoon of a person inside a jar of pills&#10;&#10;Description automatically generated">
              <a:extLst>
                <a:ext uri="{FF2B5EF4-FFF2-40B4-BE49-F238E27FC236}">
                  <a16:creationId xmlns:a16="http://schemas.microsoft.com/office/drawing/2014/main" id="{9AAB2158-9B41-027C-30BC-9B5C448EF40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0084" y="989275"/>
              <a:ext cx="1965960" cy="1965960"/>
            </a:xfrm>
            <a:prstGeom prst="roundRect">
              <a:avLst>
                <a:gd name="adj" fmla="val 34109"/>
              </a:avLst>
            </a:prstGeom>
          </p:spPr>
        </p:pic>
      </p:grpSp>
    </p:spTree>
    <p:extLst>
      <p:ext uri="{BB962C8B-B14F-4D97-AF65-F5344CB8AC3E}">
        <p14:creationId xmlns:p14="http://schemas.microsoft.com/office/powerpoint/2010/main" val="3339862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9386E-254F-A0C4-5949-0307F25D6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Generating the Entire Genomic Sequence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B96EF2-D906-3586-61CF-3C56A486E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11</a:t>
            </a:fld>
            <a:endParaRPr lang="en-US">
              <a:latin typeface="Garamond"/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EABB45-BE16-3872-DF91-7A355FE3665F}"/>
              </a:ext>
            </a:extLst>
          </p:cNvPr>
          <p:cNvSpPr txBox="1"/>
          <p:nvPr/>
        </p:nvSpPr>
        <p:spPr>
          <a:xfrm>
            <a:off x="-1459149" y="673154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F5BF2FBD-6F71-924A-E83B-5AE0EC4E5B2D}"/>
              </a:ext>
            </a:extLst>
          </p:cNvPr>
          <p:cNvCxnSpPr>
            <a:cxnSpLocks/>
          </p:cNvCxnSpPr>
          <p:nvPr/>
        </p:nvCxnSpPr>
        <p:spPr>
          <a:xfrm>
            <a:off x="5933873" y="2069456"/>
            <a:ext cx="1" cy="3661242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60EFF1C3-965D-CC03-0B2C-D543B8B6D14D}"/>
              </a:ext>
            </a:extLst>
          </p:cNvPr>
          <p:cNvGrpSpPr/>
          <p:nvPr/>
        </p:nvGrpSpPr>
        <p:grpSpPr>
          <a:xfrm>
            <a:off x="3978885" y="866166"/>
            <a:ext cx="6176148" cy="1225955"/>
            <a:chOff x="2617012" y="866166"/>
            <a:chExt cx="6176148" cy="1225955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9E12C416-2704-AA7F-7072-1C001432DC75}"/>
                </a:ext>
              </a:extLst>
            </p:cNvPr>
            <p:cNvGrpSpPr/>
            <p:nvPr/>
          </p:nvGrpSpPr>
          <p:grpSpPr>
            <a:xfrm>
              <a:off x="3939158" y="866166"/>
              <a:ext cx="4854002" cy="1225955"/>
              <a:chOff x="3939158" y="866166"/>
              <a:chExt cx="4854002" cy="1225955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59703BB-9E78-7BAC-AB7A-27F8AD5330D8}"/>
                  </a:ext>
                </a:extLst>
              </p:cNvPr>
              <p:cNvSpPr txBox="1"/>
              <p:nvPr/>
            </p:nvSpPr>
            <p:spPr>
              <a:xfrm>
                <a:off x="5392322" y="1171367"/>
                <a:ext cx="3400838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defRPr/>
                </a:pPr>
                <a:r>
                  <a:rPr lang="en-US" sz="2000" b="1" dirty="0">
                    <a:latin typeface="Calibri"/>
                    <a:ea typeface="Calibri" panose="02000503000000020004" pitchFamily="2" charset="0"/>
                    <a:cs typeface="Calibri"/>
                  </a:rPr>
                  <a:t>Whole Genome: 6.4B bps</a:t>
                </a:r>
              </a:p>
              <a:p>
                <a:pPr algn="ctr">
                  <a:defRPr/>
                </a:pPr>
                <a:r>
                  <a:rPr lang="en-US" sz="2000" b="1" dirty="0">
                    <a:solidFill>
                      <a:srgbClr val="C00700"/>
                    </a:solidFill>
                    <a:latin typeface="Calibri"/>
                    <a:ea typeface="Calibri" panose="02000503000000020004" pitchFamily="2" charset="0"/>
                    <a:cs typeface="Calibri"/>
                  </a:rPr>
                  <a:t>(Non-human-readable)</a:t>
                </a:r>
              </a:p>
            </p:txBody>
          </p:sp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EB490AD8-A686-CB1C-5BFE-EB211C6C65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>
                <a:off x="3959023" y="846301"/>
                <a:ext cx="1225955" cy="1265686"/>
              </a:xfrm>
              <a:prstGeom prst="rect">
                <a:avLst/>
              </a:prstGeom>
            </p:spPr>
          </p:pic>
        </p:grpSp>
        <p:pic>
          <p:nvPicPr>
            <p:cNvPr id="8" name="Content Placeholder 5">
              <a:extLst>
                <a:ext uri="{FF2B5EF4-FFF2-40B4-BE49-F238E27FC236}">
                  <a16:creationId xmlns:a16="http://schemas.microsoft.com/office/drawing/2014/main" id="{B7272834-5EAA-D8C6-90E3-4ED425DFC5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Glass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7" b="107"/>
            <a:stretch/>
          </p:blipFill>
          <p:spPr>
            <a:xfrm>
              <a:off x="2617012" y="1008785"/>
              <a:ext cx="937761" cy="944506"/>
            </a:xfrm>
            <a:prstGeom prst="roundRect">
              <a:avLst>
                <a:gd name="adj" fmla="val 35390"/>
              </a:avLst>
            </a:prstGeom>
          </p:spPr>
        </p:pic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F1A20DE5-010B-3BDA-0694-8E0788E9550F}"/>
                </a:ext>
              </a:extLst>
            </p:cNvPr>
            <p:cNvCxnSpPr>
              <a:cxnSpLocks/>
            </p:cNvCxnSpPr>
            <p:nvPr/>
          </p:nvCxnSpPr>
          <p:spPr>
            <a:xfrm>
              <a:off x="3405930" y="1479145"/>
              <a:ext cx="533228" cy="0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9464E74-B55F-0A81-555D-B9EBE2CB426D}"/>
              </a:ext>
            </a:extLst>
          </p:cNvPr>
          <p:cNvGrpSpPr/>
          <p:nvPr/>
        </p:nvGrpSpPr>
        <p:grpSpPr>
          <a:xfrm>
            <a:off x="1629937" y="5546451"/>
            <a:ext cx="8607872" cy="1001628"/>
            <a:chOff x="134327" y="5546451"/>
            <a:chExt cx="8607872" cy="1001628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BC8CBE82-D234-2823-18D2-3DAB96F09DE4}"/>
                </a:ext>
              </a:extLst>
            </p:cNvPr>
            <p:cNvGrpSpPr/>
            <p:nvPr/>
          </p:nvGrpSpPr>
          <p:grpSpPr>
            <a:xfrm>
              <a:off x="1466104" y="5835824"/>
              <a:ext cx="7276095" cy="712255"/>
              <a:chOff x="1466104" y="5835824"/>
              <a:chExt cx="7276095" cy="712255"/>
            </a:xfrm>
          </p:grpSpPr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4B4DFDA1-447C-8811-8FC5-CC9829A600F0}"/>
                  </a:ext>
                </a:extLst>
              </p:cNvPr>
              <p:cNvSpPr/>
              <p:nvPr/>
            </p:nvSpPr>
            <p:spPr>
              <a:xfrm>
                <a:off x="1466104" y="5835824"/>
                <a:ext cx="7276095" cy="365760"/>
              </a:xfrm>
              <a:prstGeom prst="roundRect">
                <a:avLst/>
              </a:prstGeom>
              <a:solidFill>
                <a:srgbClr val="F8F4E2"/>
              </a:solidFill>
              <a:ln w="15875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lIns="0" tIns="0" rIns="0" bIns="0" rtlCol="0" anchor="ctr">
                <a:noAutofit/>
              </a:bodyPr>
              <a:lstStyle/>
              <a:p>
                <a:pPr algn="ctr">
                  <a:defRPr/>
                </a:pP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F49314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C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4473C4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G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AAA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10813D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T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4473C4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G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F49314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CC</a:t>
                </a: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...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A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4473C4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G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A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10813D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TT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PT Mono" panose="02060509020205020204" pitchFamily="49" charset="77"/>
                  </a:rPr>
                  <a:t>AAA</a:t>
                </a:r>
                <a:r>
                  <a:rPr lang="en-CH" sz="2000" b="1">
                    <a:solidFill>
                      <a:srgbClr val="F49314"/>
                    </a:solidFill>
                    <a:latin typeface="PT Mono" panose="02060509020205020204" pitchFamily="49" charset="77"/>
                  </a:rPr>
                  <a:t>C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4473C4"/>
                    </a:solidFill>
                    <a:effectLst/>
                    <a:uLnTx/>
                    <a:uFillTx/>
                    <a:latin typeface="PT Mono" panose="02060509020205020204" pitchFamily="49" charset="77"/>
                  </a:rPr>
                  <a:t>G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F49314"/>
                    </a:solidFill>
                    <a:effectLst/>
                    <a:uLnTx/>
                    <a:uFillTx/>
                    <a:latin typeface="PT Mono" panose="02060509020205020204" pitchFamily="49" charset="77"/>
                  </a:rPr>
                  <a:t>C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10813D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T</a:t>
                </a: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...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10813D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T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4473C4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G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F49314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CCC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10813D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T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AA</a:t>
                </a: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...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4473C4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G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A</a:t>
                </a: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A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10813D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T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4473C4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GG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F49314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C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4473C4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G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10813D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T</a:t>
                </a:r>
                <a:endParaRPr lang="en-CH" sz="2000" b="1" kern="0" dirty="0"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F9DE427-A0EE-AAEC-DF27-BAF69C7549B3}"/>
                  </a:ext>
                </a:extLst>
              </p:cNvPr>
              <p:cNvSpPr txBox="1"/>
              <p:nvPr/>
            </p:nvSpPr>
            <p:spPr>
              <a:xfrm>
                <a:off x="1659311" y="6240302"/>
                <a:ext cx="6907659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defRPr/>
                </a:pPr>
                <a:r>
                  <a:rPr lang="en-US" sz="2000" b="1" dirty="0">
                    <a:latin typeface="Calibri"/>
                    <a:ea typeface="Calibri" panose="02000503000000020004" pitchFamily="2" charset="0"/>
                    <a:cs typeface="Calibri"/>
                  </a:rPr>
                  <a:t>Whole Human Genome: 6.4B bps</a:t>
                </a:r>
                <a:r>
                  <a:rPr lang="en-US" sz="2000" dirty="0">
                    <a:latin typeface="Calibri"/>
                    <a:ea typeface="Calibri" panose="02000503000000020004" pitchFamily="2" charset="0"/>
                    <a:cs typeface="Calibri"/>
                  </a:rPr>
                  <a:t> </a:t>
                </a:r>
                <a:r>
                  <a:rPr lang="en-US" sz="2000" b="1" dirty="0">
                    <a:solidFill>
                      <a:srgbClr val="4473C4"/>
                    </a:solidFill>
                    <a:latin typeface="Calibri"/>
                    <a:ea typeface="Calibri" panose="02000503000000020004" pitchFamily="2" charset="0"/>
                    <a:cs typeface="Calibri"/>
                  </a:rPr>
                  <a:t>(Human-readable)</a:t>
                </a:r>
                <a:endParaRPr lang="en-CH" sz="2000" b="1" dirty="0">
                  <a:solidFill>
                    <a:srgbClr val="4473C4"/>
                  </a:solidFill>
                  <a:latin typeface="Calibri"/>
                  <a:ea typeface="Calibri" panose="02000503000000020004" pitchFamily="2" charset="0"/>
                  <a:cs typeface="Calibri"/>
                </a:endParaRPr>
              </a:p>
            </p:txBody>
          </p:sp>
        </p:grpSp>
        <p:pic>
          <p:nvPicPr>
            <p:cNvPr id="14" name="Content Placeholder 5">
              <a:extLst>
                <a:ext uri="{FF2B5EF4-FFF2-40B4-BE49-F238E27FC236}">
                  <a16:creationId xmlns:a16="http://schemas.microsoft.com/office/drawing/2014/main" id="{724B231D-A72F-2F13-CE56-64D6A6970A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7" b="107"/>
            <a:stretch/>
          </p:blipFill>
          <p:spPr>
            <a:xfrm>
              <a:off x="134327" y="5546451"/>
              <a:ext cx="937761" cy="944506"/>
            </a:xfrm>
            <a:prstGeom prst="roundRect">
              <a:avLst>
                <a:gd name="adj" fmla="val 35390"/>
              </a:avLst>
            </a:prstGeom>
          </p:spPr>
        </p:pic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352794FD-4134-3AF5-D41D-5DC8ABE03F84}"/>
                </a:ext>
              </a:extLst>
            </p:cNvPr>
            <p:cNvCxnSpPr>
              <a:cxnSpLocks/>
            </p:cNvCxnSpPr>
            <p:nvPr/>
          </p:nvCxnSpPr>
          <p:spPr>
            <a:xfrm>
              <a:off x="898109" y="6018704"/>
              <a:ext cx="567995" cy="0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CA400253-C300-A039-D646-13A923078BEE}"/>
              </a:ext>
            </a:extLst>
          </p:cNvPr>
          <p:cNvSpPr/>
          <p:nvPr/>
        </p:nvSpPr>
        <p:spPr>
          <a:xfrm>
            <a:off x="5710507" y="2142354"/>
            <a:ext cx="425789" cy="3654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082BA4B-8824-C8DF-CE83-585DC39BAFD7}"/>
              </a:ext>
            </a:extLst>
          </p:cNvPr>
          <p:cNvGrpSpPr/>
          <p:nvPr/>
        </p:nvGrpSpPr>
        <p:grpSpPr>
          <a:xfrm>
            <a:off x="4916646" y="3080011"/>
            <a:ext cx="4792349" cy="816051"/>
            <a:chOff x="2852047" y="2972311"/>
            <a:chExt cx="4792349" cy="816051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F3BA1B2C-16D4-3523-1F03-CCB3F68D30C3}"/>
                </a:ext>
              </a:extLst>
            </p:cNvPr>
            <p:cNvGrpSpPr/>
            <p:nvPr/>
          </p:nvGrpSpPr>
          <p:grpSpPr>
            <a:xfrm>
              <a:off x="2852047" y="3172809"/>
              <a:ext cx="4792349" cy="615553"/>
              <a:chOff x="2852047" y="3172809"/>
              <a:chExt cx="4792349" cy="615553"/>
            </a:xfrm>
          </p:grpSpPr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24C52E7C-0AF3-8382-A06B-0BA61AC69B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86" r="1"/>
              <a:stretch/>
            </p:blipFill>
            <p:spPr>
              <a:xfrm>
                <a:off x="2852047" y="3251986"/>
                <a:ext cx="2031169" cy="457200"/>
              </a:xfrm>
              <a:prstGeom prst="rect">
                <a:avLst/>
              </a:prstGeom>
            </p:spPr>
          </p:pic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9AD5865-1FEB-F2CE-8076-41CA982E89A4}"/>
                  </a:ext>
                </a:extLst>
              </p:cNvPr>
              <p:cNvSpPr txBox="1"/>
              <p:nvPr/>
            </p:nvSpPr>
            <p:spPr>
              <a:xfrm>
                <a:off x="5144744" y="3172809"/>
                <a:ext cx="2499652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defRPr/>
                </a:pPr>
                <a:r>
                  <a:rPr lang="en-US" sz="2000" b="1" dirty="0">
                    <a:solidFill>
                      <a:srgbClr val="F49314"/>
                    </a:solidFill>
                    <a:latin typeface="Calibri"/>
                    <a:ea typeface="Calibri" panose="02000503000000020004" pitchFamily="2" charset="0"/>
                    <a:cs typeface="Calibri"/>
                  </a:rPr>
                  <a:t>Raw Genomic Data</a:t>
                </a:r>
                <a:br>
                  <a:rPr lang="en-US" sz="2000" b="1" dirty="0">
                    <a:solidFill>
                      <a:srgbClr val="F49314"/>
                    </a:solidFill>
                    <a:latin typeface="Calibri"/>
                    <a:ea typeface="Calibri" panose="02000503000000020004" pitchFamily="2" charset="0"/>
                    <a:cs typeface="Calibri"/>
                  </a:rPr>
                </a:br>
                <a:r>
                  <a:rPr lang="en-US" sz="2000" dirty="0">
                    <a:latin typeface="Calibri"/>
                    <a:ea typeface="Calibri" panose="02000503000000020004" pitchFamily="2" charset="0"/>
                    <a:cs typeface="Calibri"/>
                  </a:rPr>
                  <a:t>(Human-readable?)</a:t>
                </a:r>
              </a:p>
            </p:txBody>
          </p:sp>
        </p:grp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AC5623D6-79BD-A0AD-5018-42B6F66ACBBD}"/>
                </a:ext>
              </a:extLst>
            </p:cNvPr>
            <p:cNvCxnSpPr>
              <a:cxnSpLocks/>
            </p:cNvCxnSpPr>
            <p:nvPr/>
          </p:nvCxnSpPr>
          <p:spPr>
            <a:xfrm>
              <a:off x="3867631" y="2972311"/>
              <a:ext cx="0" cy="45476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03BD59F-DE28-83D5-E0FF-A8A74A6FC240}"/>
              </a:ext>
            </a:extLst>
          </p:cNvPr>
          <p:cNvGrpSpPr/>
          <p:nvPr/>
        </p:nvGrpSpPr>
        <p:grpSpPr>
          <a:xfrm>
            <a:off x="2778873" y="2084948"/>
            <a:ext cx="3740274" cy="1102755"/>
            <a:chOff x="-569277" y="2115885"/>
            <a:chExt cx="3740274" cy="1102755"/>
          </a:xfrm>
        </p:grpSpPr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7B4DADF3-8F34-7CB2-D889-406B4EDDA64F}"/>
                </a:ext>
              </a:extLst>
            </p:cNvPr>
            <p:cNvCxnSpPr>
              <a:cxnSpLocks/>
            </p:cNvCxnSpPr>
            <p:nvPr/>
          </p:nvCxnSpPr>
          <p:spPr>
            <a:xfrm>
              <a:off x="2585723" y="2115885"/>
              <a:ext cx="0" cy="45720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2BE817A0-1F2C-6D68-E315-8787B8048965}"/>
                </a:ext>
              </a:extLst>
            </p:cNvPr>
            <p:cNvGrpSpPr/>
            <p:nvPr/>
          </p:nvGrpSpPr>
          <p:grpSpPr>
            <a:xfrm>
              <a:off x="-569277" y="2523637"/>
              <a:ext cx="3740274" cy="695003"/>
              <a:chOff x="-569277" y="2523637"/>
              <a:chExt cx="3740274" cy="695003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DF698A0-46D3-35E8-A5DC-85893603B61D}"/>
                  </a:ext>
                </a:extLst>
              </p:cNvPr>
              <p:cNvSpPr txBox="1"/>
              <p:nvPr/>
            </p:nvSpPr>
            <p:spPr>
              <a:xfrm>
                <a:off x="-569277" y="2717249"/>
                <a:ext cx="252215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defRPr/>
                </a:pPr>
                <a:r>
                  <a:rPr lang="en-US" sz="2000" b="1" dirty="0">
                    <a:latin typeface="Calibri"/>
                    <a:ea typeface="Calibri" panose="02000503000000020004" pitchFamily="2" charset="0"/>
                    <a:cs typeface="Calibri"/>
                  </a:rPr>
                  <a:t>Sequencing Device</a:t>
                </a:r>
                <a:endParaRPr lang="en-CH" sz="2000" b="1" dirty="0">
                  <a:latin typeface="Calibri"/>
                  <a:ea typeface="Calibri" panose="02000503000000020004" pitchFamily="2" charset="0"/>
                  <a:cs typeface="Calibri"/>
                </a:endParaRPr>
              </a:p>
            </p:txBody>
          </p:sp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C328B458-3C6E-7ECE-9F74-6CCCAC775B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79485" y="2523637"/>
                <a:ext cx="1091512" cy="695003"/>
              </a:xfrm>
              <a:prstGeom prst="rect">
                <a:avLst/>
              </a:prstGeom>
            </p:spPr>
          </p:pic>
        </p:grp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EE0A141-8A5F-E5E6-09D7-89679BDDE38E}"/>
              </a:ext>
            </a:extLst>
          </p:cNvPr>
          <p:cNvGrpSpPr/>
          <p:nvPr/>
        </p:nvGrpSpPr>
        <p:grpSpPr>
          <a:xfrm>
            <a:off x="3330150" y="3766573"/>
            <a:ext cx="3278601" cy="2021253"/>
            <a:chOff x="1968277" y="3766573"/>
            <a:chExt cx="3278601" cy="2021253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DAFA9985-7900-FA5D-C1E2-9F3B3D84B25D}"/>
                </a:ext>
              </a:extLst>
            </p:cNvPr>
            <p:cNvGrpSpPr/>
            <p:nvPr/>
          </p:nvGrpSpPr>
          <p:grpSpPr>
            <a:xfrm>
              <a:off x="1968277" y="3766573"/>
              <a:ext cx="3278601" cy="1568007"/>
              <a:chOff x="3607390" y="1861042"/>
              <a:chExt cx="3278601" cy="1568007"/>
            </a:xfrm>
          </p:grpSpPr>
          <p:cxnSp>
            <p:nvCxnSpPr>
              <p:cNvPr id="32" name="Straight Arrow Connector 31">
                <a:extLst>
                  <a:ext uri="{FF2B5EF4-FFF2-40B4-BE49-F238E27FC236}">
                    <a16:creationId xmlns:a16="http://schemas.microsoft.com/office/drawing/2014/main" id="{2646444F-EBB0-3DCB-1FA1-08F2A8AB7AB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10872" y="1861042"/>
                <a:ext cx="0" cy="456356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387D9827-C434-8CC5-64A1-345078706654}"/>
                  </a:ext>
                </a:extLst>
              </p:cNvPr>
              <p:cNvGrpSpPr/>
              <p:nvPr/>
            </p:nvGrpSpPr>
            <p:grpSpPr>
              <a:xfrm>
                <a:off x="3607390" y="2313227"/>
                <a:ext cx="3278601" cy="1115822"/>
                <a:chOff x="3701981" y="2313227"/>
                <a:chExt cx="3278601" cy="1115822"/>
              </a:xfrm>
            </p:grpSpPr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3E71A570-9242-2B2D-07CE-8B2E7C0AD6C1}"/>
                    </a:ext>
                  </a:extLst>
                </p:cNvPr>
                <p:cNvSpPr txBox="1"/>
                <p:nvPr/>
              </p:nvSpPr>
              <p:spPr>
                <a:xfrm>
                  <a:off x="3701981" y="2563362"/>
                  <a:ext cx="1736653" cy="61555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>
                    <a:defRPr/>
                  </a:pPr>
                  <a:r>
                    <a:rPr lang="en-US" sz="2000" b="1" dirty="0">
                      <a:latin typeface="Calibri" panose="02040502050405020303" pitchFamily="18" charset="0"/>
                      <a:ea typeface="Calibri" panose="02000503000000020004" pitchFamily="2" charset="0"/>
                      <a:cs typeface="Calibri" panose="02000503000000020004" pitchFamily="2" charset="0"/>
                    </a:rPr>
                    <a:t>Translator (Basecalling)</a:t>
                  </a:r>
                  <a:endParaRPr lang="en-CH" sz="2000" b="1" dirty="0">
                    <a:latin typeface="Calibri" panose="02040502050405020303" pitchFamily="18" charset="0"/>
                    <a:ea typeface="Calibri" panose="02000503000000020004" pitchFamily="2" charset="0"/>
                    <a:cs typeface="Calibri" panose="02000503000000020004" pitchFamily="2" charset="0"/>
                  </a:endParaRPr>
                </a:p>
              </p:txBody>
            </p:sp>
            <p:grpSp>
              <p:nvGrpSpPr>
                <p:cNvPr id="35" name="Group 34">
                  <a:extLst>
                    <a:ext uri="{FF2B5EF4-FFF2-40B4-BE49-F238E27FC236}">
                      <a16:creationId xmlns:a16="http://schemas.microsoft.com/office/drawing/2014/main" id="{37C0205B-12A7-E706-61E7-195C5047D528}"/>
                    </a:ext>
                  </a:extLst>
                </p:cNvPr>
                <p:cNvGrpSpPr/>
                <p:nvPr/>
              </p:nvGrpSpPr>
              <p:grpSpPr>
                <a:xfrm>
                  <a:off x="5630344" y="2313227"/>
                  <a:ext cx="1350238" cy="1115822"/>
                  <a:chOff x="5511819" y="2313227"/>
                  <a:chExt cx="1350238" cy="1115822"/>
                </a:xfrm>
              </p:grpSpPr>
              <p:pic>
                <p:nvPicPr>
                  <p:cNvPr id="36" name="Picture 35">
                    <a:extLst>
                      <a:ext uri="{FF2B5EF4-FFF2-40B4-BE49-F238E27FC236}">
                        <a16:creationId xmlns:a16="http://schemas.microsoft.com/office/drawing/2014/main" id="{A4DBE914-861A-C95F-893B-3A5DD60E4D9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5511819" y="2313227"/>
                    <a:ext cx="1350238" cy="1115822"/>
                  </a:xfrm>
                  <a:prstGeom prst="rect">
                    <a:avLst/>
                  </a:prstGeom>
                </p:spPr>
              </p:pic>
              <p:sp>
                <p:nvSpPr>
                  <p:cNvPr id="37" name="Oval 36">
                    <a:extLst>
                      <a:ext uri="{FF2B5EF4-FFF2-40B4-BE49-F238E27FC236}">
                        <a16:creationId xmlns:a16="http://schemas.microsoft.com/office/drawing/2014/main" id="{6EABA1D5-DB93-D326-3442-F24B43C21A5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862175" y="2546755"/>
                    <a:ext cx="649526" cy="648766"/>
                  </a:xfrm>
                  <a:prstGeom prst="ellipse">
                    <a:avLst/>
                  </a:prstGeom>
                  <a:solidFill>
                    <a:schemeClr val="bg1"/>
                  </a:solidFill>
                  <a:ln w="38100">
                    <a:solidFill>
                      <a:srgbClr val="4473C4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000" dirty="0">
                        <a:solidFill>
                          <a:schemeClr val="tx1"/>
                        </a:solidFill>
                        <a:latin typeface="Calibri" panose="02040502050405020303" pitchFamily="18" charset="0"/>
                        <a:ea typeface="Calibri" panose="02000503000000020004" pitchFamily="2" charset="0"/>
                        <a:cs typeface="Calibri" panose="02000503000000020004" pitchFamily="2" charset="0"/>
                      </a:rPr>
                      <a:t>AI</a:t>
                    </a:r>
                  </a:p>
                </p:txBody>
              </p:sp>
            </p:grpSp>
          </p:grpSp>
        </p:grp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4E950080-732A-D634-F6A2-6C3279E3E0C1}"/>
                </a:ext>
              </a:extLst>
            </p:cNvPr>
            <p:cNvCxnSpPr>
              <a:cxnSpLocks/>
            </p:cNvCxnSpPr>
            <p:nvPr/>
          </p:nvCxnSpPr>
          <p:spPr>
            <a:xfrm>
              <a:off x="4574156" y="5331470"/>
              <a:ext cx="0" cy="45635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92675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E06AC-9627-0A30-83D9-310ED2847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Common Genome Analysis Pipeline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0F69413-891C-63DC-C9BF-E64368278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12</a:t>
            </a:fld>
            <a:endParaRPr lang="en-US">
              <a:latin typeface="Garamond"/>
              <a:cs typeface="Calibri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A7753EF-D237-5F98-B250-75B550E1FE47}"/>
              </a:ext>
            </a:extLst>
          </p:cNvPr>
          <p:cNvGrpSpPr/>
          <p:nvPr/>
        </p:nvGrpSpPr>
        <p:grpSpPr>
          <a:xfrm>
            <a:off x="1775873" y="3551724"/>
            <a:ext cx="8605616" cy="1541261"/>
            <a:chOff x="651875" y="5238400"/>
            <a:chExt cx="7430874" cy="1330865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A7908590-9A0A-276A-4A02-23DECF881BA1}"/>
                </a:ext>
              </a:extLst>
            </p:cNvPr>
            <p:cNvGrpSpPr/>
            <p:nvPr/>
          </p:nvGrpSpPr>
          <p:grpSpPr>
            <a:xfrm>
              <a:off x="651875" y="5238400"/>
              <a:ext cx="7430874" cy="1330865"/>
              <a:chOff x="651875" y="5238393"/>
              <a:chExt cx="7430871" cy="1330866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5A6C2D9F-253B-A22E-37B1-748A8120E228}"/>
                  </a:ext>
                </a:extLst>
              </p:cNvPr>
              <p:cNvGrpSpPr/>
              <p:nvPr/>
            </p:nvGrpSpPr>
            <p:grpSpPr>
              <a:xfrm>
                <a:off x="1061249" y="5600380"/>
                <a:ext cx="2124438" cy="947425"/>
                <a:chOff x="1061249" y="5600383"/>
                <a:chExt cx="2124439" cy="947425"/>
              </a:xfrm>
            </p:grpSpPr>
            <p:sp>
              <p:nvSpPr>
                <p:cNvPr id="42" name="Rounded Rectangle 41">
                  <a:extLst>
                    <a:ext uri="{FF2B5EF4-FFF2-40B4-BE49-F238E27FC236}">
                      <a16:creationId xmlns:a16="http://schemas.microsoft.com/office/drawing/2014/main" id="{2F08E2EB-F2FF-775C-B7AE-455FA2196797}"/>
                    </a:ext>
                  </a:extLst>
                </p:cNvPr>
                <p:cNvSpPr/>
                <p:nvPr/>
              </p:nvSpPr>
              <p:spPr>
                <a:xfrm>
                  <a:off x="1061249" y="5600383"/>
                  <a:ext cx="2124439" cy="947425"/>
                </a:xfrm>
                <a:prstGeom prst="roundRect">
                  <a:avLst/>
                </a:prstGeom>
                <a:solidFill>
                  <a:srgbClr val="E5EFFE"/>
                </a:solidFill>
                <a:ln w="31750" cap="flat" cmpd="sng" algn="ctr">
                  <a:solidFill>
                    <a:srgbClr val="4473C4"/>
                  </a:solidFill>
                  <a:prstDash val="solid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algn="ctr" defTabSz="1600847"/>
                  <a:endParaRPr lang="en-US" sz="1200" b="1" kern="0" dirty="0">
                    <a:latin typeface="Calibri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grpSp>
              <p:nvGrpSpPr>
                <p:cNvPr id="43" name="Group 42">
                  <a:extLst>
                    <a:ext uri="{FF2B5EF4-FFF2-40B4-BE49-F238E27FC236}">
                      <a16:creationId xmlns:a16="http://schemas.microsoft.com/office/drawing/2014/main" id="{00DFB01A-09D3-EF99-068B-E57A9C6E33AC}"/>
                    </a:ext>
                  </a:extLst>
                </p:cNvPr>
                <p:cNvGrpSpPr/>
                <p:nvPr/>
              </p:nvGrpSpPr>
              <p:grpSpPr>
                <a:xfrm>
                  <a:off x="1364039" y="5660342"/>
                  <a:ext cx="1518859" cy="823871"/>
                  <a:chOff x="1364039" y="5660342"/>
                  <a:chExt cx="1518859" cy="823871"/>
                </a:xfrm>
              </p:grpSpPr>
              <p:sp>
                <p:nvSpPr>
                  <p:cNvPr id="44" name="TextBox 43">
                    <a:extLst>
                      <a:ext uri="{FF2B5EF4-FFF2-40B4-BE49-F238E27FC236}">
                        <a16:creationId xmlns:a16="http://schemas.microsoft.com/office/drawing/2014/main" id="{C66CCFD6-3733-B30C-E2FD-D027D4BA8A76}"/>
                      </a:ext>
                    </a:extLst>
                  </p:cNvPr>
                  <p:cNvSpPr txBox="1"/>
                  <p:nvPr/>
                </p:nvSpPr>
                <p:spPr>
                  <a:xfrm>
                    <a:off x="1734968" y="5660342"/>
                    <a:ext cx="777001" cy="186034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spAutoFit/>
                  </a:bodyPr>
                  <a:lstStyle/>
                  <a:p>
                    <a:pPr algn="ctr" defTabSz="1600847"/>
                    <a:r>
                      <a:rPr lang="en-US" sz="1400" b="1" kern="0" dirty="0">
                        <a:latin typeface="Calibri" panose="020B050302020202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Assembly</a:t>
                    </a:r>
                  </a:p>
                </p:txBody>
              </p:sp>
              <p:sp>
                <p:nvSpPr>
                  <p:cNvPr id="45" name="Rectangle 44">
                    <a:extLst>
                      <a:ext uri="{FF2B5EF4-FFF2-40B4-BE49-F238E27FC236}">
                        <a16:creationId xmlns:a16="http://schemas.microsoft.com/office/drawing/2014/main" id="{3A6A3CFC-6E00-89D4-A52F-8B5CA51EBE35}"/>
                      </a:ext>
                    </a:extLst>
                  </p:cNvPr>
                  <p:cNvSpPr/>
                  <p:nvPr/>
                </p:nvSpPr>
                <p:spPr>
                  <a:xfrm>
                    <a:off x="1364039" y="6424058"/>
                    <a:ext cx="1518848" cy="60155"/>
                  </a:xfrm>
                  <a:prstGeom prst="rect">
                    <a:avLst/>
                  </a:prstGeom>
                  <a:solidFill>
                    <a:srgbClr val="FCEEE4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miter lim="800000"/>
                  </a:ln>
                  <a:effectLst/>
                </p:spPr>
                <p:txBody>
                  <a:bodyPr lIns="0" rIns="0" rtlCol="0" anchor="ctr">
                    <a:noAutofit/>
                  </a:bodyPr>
                  <a:lstStyle/>
                  <a:p>
                    <a:pPr algn="ctr">
                      <a:defRPr/>
                    </a:pPr>
                    <a:endParaRPr lang="en-CH" sz="1200" b="1" kern="0" dirty="0">
                      <a:solidFill>
                        <a:srgbClr val="5B9BD5"/>
                      </a:solidFill>
                      <a:latin typeface="Calibri" panose="020B0503020204020204" pitchFamily="34" charset="0"/>
                    </a:endParaRPr>
                  </a:p>
                </p:txBody>
              </p:sp>
              <p:cxnSp>
                <p:nvCxnSpPr>
                  <p:cNvPr id="46" name="Straight Arrow Connector 45">
                    <a:extLst>
                      <a:ext uri="{FF2B5EF4-FFF2-40B4-BE49-F238E27FC236}">
                        <a16:creationId xmlns:a16="http://schemas.microsoft.com/office/drawing/2014/main" id="{D6ECE38C-C34F-2C5E-4E94-058016C91BA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077340" y="6266915"/>
                    <a:ext cx="0" cy="130782"/>
                  </a:xfrm>
                  <a:prstGeom prst="straightConnector1">
                    <a:avLst/>
                  </a:prstGeom>
                  <a:ln w="12700">
                    <a:solidFill>
                      <a:schemeClr val="tx1"/>
                    </a:solidFill>
                    <a:headEnd w="sm" len="med"/>
                    <a:tailEnd type="triangle" w="sm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47" name="Group 46">
                    <a:extLst>
                      <a:ext uri="{FF2B5EF4-FFF2-40B4-BE49-F238E27FC236}">
                        <a16:creationId xmlns:a16="http://schemas.microsoft.com/office/drawing/2014/main" id="{C18D11AD-1A6A-5620-1CF5-D855D600A0F1}"/>
                      </a:ext>
                    </a:extLst>
                  </p:cNvPr>
                  <p:cNvGrpSpPr/>
                  <p:nvPr/>
                </p:nvGrpSpPr>
                <p:grpSpPr>
                  <a:xfrm>
                    <a:off x="1364040" y="5911616"/>
                    <a:ext cx="1518858" cy="313191"/>
                    <a:chOff x="9537230" y="8572266"/>
                    <a:chExt cx="1847027" cy="380861"/>
                  </a:xfrm>
                </p:grpSpPr>
                <p:sp>
                  <p:nvSpPr>
                    <p:cNvPr id="48" name="Rectangle 47">
                      <a:extLst>
                        <a:ext uri="{FF2B5EF4-FFF2-40B4-BE49-F238E27FC236}">
                          <a16:creationId xmlns:a16="http://schemas.microsoft.com/office/drawing/2014/main" id="{945AD5EE-31C9-5415-9F40-3BB5D34F224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537230" y="8572266"/>
                      <a:ext cx="822441" cy="73152"/>
                    </a:xfrm>
                    <a:prstGeom prst="rect">
                      <a:avLst/>
                    </a:prstGeom>
                    <a:solidFill>
                      <a:srgbClr val="F8F3E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lIns="0" rIns="0" rtlCol="0" anchor="ctr">
                      <a:noAutofit/>
                    </a:bodyPr>
                    <a:lstStyle/>
                    <a:p>
                      <a:pPr algn="ctr">
                        <a:defRPr/>
                      </a:pPr>
                      <a:endParaRPr lang="en-CH" sz="1200" b="1" kern="0" dirty="0">
                        <a:solidFill>
                          <a:srgbClr val="5B9BD5"/>
                        </a:solidFill>
                        <a:latin typeface="Calibri" panose="020B0503020204020204" pitchFamily="34" charset="0"/>
                      </a:endParaRPr>
                    </a:p>
                  </p:txBody>
                </p:sp>
                <p:sp>
                  <p:nvSpPr>
                    <p:cNvPr id="49" name="Rectangle 48">
                      <a:extLst>
                        <a:ext uri="{FF2B5EF4-FFF2-40B4-BE49-F238E27FC236}">
                          <a16:creationId xmlns:a16="http://schemas.microsoft.com/office/drawing/2014/main" id="{6A6040AD-F31F-7657-65F9-7397B949C18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753685" y="8726121"/>
                      <a:ext cx="537666" cy="73152"/>
                    </a:xfrm>
                    <a:prstGeom prst="rect">
                      <a:avLst/>
                    </a:prstGeom>
                    <a:solidFill>
                      <a:srgbClr val="F8F3E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lIns="0" rIns="0" rtlCol="0" anchor="ctr">
                      <a:noAutofit/>
                    </a:bodyPr>
                    <a:lstStyle/>
                    <a:p>
                      <a:pPr algn="ctr">
                        <a:defRPr/>
                      </a:pPr>
                      <a:endParaRPr lang="en-CH" sz="1200" b="1" kern="0" dirty="0">
                        <a:solidFill>
                          <a:srgbClr val="5B9BD5"/>
                        </a:solidFill>
                        <a:latin typeface="Calibri" panose="020B0503020204020204" pitchFamily="34" charset="0"/>
                      </a:endParaRPr>
                    </a:p>
                  </p:txBody>
                </p:sp>
                <p:sp>
                  <p:nvSpPr>
                    <p:cNvPr id="50" name="Rectangle 49">
                      <a:extLst>
                        <a:ext uri="{FF2B5EF4-FFF2-40B4-BE49-F238E27FC236}">
                          <a16:creationId xmlns:a16="http://schemas.microsoft.com/office/drawing/2014/main" id="{B39D08E5-27DF-82CA-6259-86F0328ED0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637574" y="8726121"/>
                      <a:ext cx="746683" cy="73152"/>
                    </a:xfrm>
                    <a:prstGeom prst="rect">
                      <a:avLst/>
                    </a:prstGeom>
                    <a:solidFill>
                      <a:srgbClr val="F8F3E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lIns="0" rIns="0" rtlCol="0" anchor="ctr">
                      <a:noAutofit/>
                    </a:bodyPr>
                    <a:lstStyle/>
                    <a:p>
                      <a:pPr algn="ctr">
                        <a:defRPr/>
                      </a:pPr>
                      <a:endParaRPr lang="en-CH" sz="1200" b="1" kern="0" dirty="0">
                        <a:solidFill>
                          <a:srgbClr val="5B9BD5"/>
                        </a:solidFill>
                        <a:latin typeface="Calibri" panose="020B0503020204020204" pitchFamily="34" charset="0"/>
                      </a:endParaRPr>
                    </a:p>
                  </p:txBody>
                </p:sp>
                <p:sp>
                  <p:nvSpPr>
                    <p:cNvPr id="51" name="Rectangle 50">
                      <a:extLst>
                        <a:ext uri="{FF2B5EF4-FFF2-40B4-BE49-F238E27FC236}">
                          <a16:creationId xmlns:a16="http://schemas.microsoft.com/office/drawing/2014/main" id="{1AC29124-A9C2-DC3B-8EF4-6B3ECF6EFC8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603408" y="8879975"/>
                      <a:ext cx="627854" cy="73152"/>
                    </a:xfrm>
                    <a:prstGeom prst="rect">
                      <a:avLst/>
                    </a:prstGeom>
                    <a:solidFill>
                      <a:srgbClr val="F8F3E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lIns="0" rIns="0" rtlCol="0" anchor="ctr">
                      <a:noAutofit/>
                    </a:bodyPr>
                    <a:lstStyle/>
                    <a:p>
                      <a:pPr algn="ctr">
                        <a:defRPr/>
                      </a:pPr>
                      <a:endParaRPr lang="en-CH" sz="1200" b="1" kern="0" dirty="0">
                        <a:solidFill>
                          <a:srgbClr val="5B9BD5"/>
                        </a:solidFill>
                        <a:latin typeface="Calibri" panose="020B0503020204020204" pitchFamily="34" charset="0"/>
                      </a:endParaRPr>
                    </a:p>
                  </p:txBody>
                </p:sp>
                <p:sp>
                  <p:nvSpPr>
                    <p:cNvPr id="52" name="Rectangle 51">
                      <a:extLst>
                        <a:ext uri="{FF2B5EF4-FFF2-40B4-BE49-F238E27FC236}">
                          <a16:creationId xmlns:a16="http://schemas.microsoft.com/office/drawing/2014/main" id="{80CEA8E1-38F9-C43F-87E2-C3BE2502A83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59676" y="8879975"/>
                      <a:ext cx="798999" cy="73152"/>
                    </a:xfrm>
                    <a:prstGeom prst="rect">
                      <a:avLst/>
                    </a:prstGeom>
                    <a:solidFill>
                      <a:srgbClr val="F8F3E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lIns="0" rIns="0" rtlCol="0" anchor="ctr">
                      <a:noAutofit/>
                    </a:bodyPr>
                    <a:lstStyle/>
                    <a:p>
                      <a:pPr algn="ctr">
                        <a:defRPr/>
                      </a:pPr>
                      <a:endParaRPr lang="en-CH" sz="1200" b="1" kern="0" dirty="0">
                        <a:solidFill>
                          <a:srgbClr val="5B9BD5"/>
                        </a:solidFill>
                        <a:latin typeface="Calibri" panose="020B0503020204020204" pitchFamily="34" charset="0"/>
                      </a:endParaRPr>
                    </a:p>
                  </p:txBody>
                </p:sp>
                <p:sp>
                  <p:nvSpPr>
                    <p:cNvPr id="53" name="Rectangle 52">
                      <a:extLst>
                        <a:ext uri="{FF2B5EF4-FFF2-40B4-BE49-F238E27FC236}">
                          <a16:creationId xmlns:a16="http://schemas.microsoft.com/office/drawing/2014/main" id="{608D8A7E-9CE3-C8F1-7695-9EF0CB0DD8A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498099" y="8572266"/>
                      <a:ext cx="822441" cy="73152"/>
                    </a:xfrm>
                    <a:prstGeom prst="rect">
                      <a:avLst/>
                    </a:prstGeom>
                    <a:solidFill>
                      <a:srgbClr val="F8F3E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lIns="0" rIns="0" rtlCol="0" anchor="ctr">
                      <a:noAutofit/>
                    </a:bodyPr>
                    <a:lstStyle/>
                    <a:p>
                      <a:pPr algn="ctr">
                        <a:defRPr/>
                      </a:pPr>
                      <a:endParaRPr lang="en-CH" sz="1200" b="1" kern="0" dirty="0">
                        <a:solidFill>
                          <a:srgbClr val="5B9BD5"/>
                        </a:solidFill>
                        <a:latin typeface="Calibri" panose="020B0503020204020204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1684235F-597A-33BE-E899-C5C6A3C3312B}"/>
                  </a:ext>
                </a:extLst>
              </p:cNvPr>
              <p:cNvGrpSpPr/>
              <p:nvPr/>
            </p:nvGrpSpPr>
            <p:grpSpPr>
              <a:xfrm>
                <a:off x="3324894" y="5600381"/>
                <a:ext cx="2124438" cy="947425"/>
                <a:chOff x="3324895" y="5600384"/>
                <a:chExt cx="2124439" cy="947425"/>
              </a:xfrm>
            </p:grpSpPr>
            <p:sp>
              <p:nvSpPr>
                <p:cNvPr id="28" name="Rounded Rectangle 27">
                  <a:extLst>
                    <a:ext uri="{FF2B5EF4-FFF2-40B4-BE49-F238E27FC236}">
                      <a16:creationId xmlns:a16="http://schemas.microsoft.com/office/drawing/2014/main" id="{F76BC725-E0BA-A15F-61D5-7190135508FB}"/>
                    </a:ext>
                  </a:extLst>
                </p:cNvPr>
                <p:cNvSpPr/>
                <p:nvPr/>
              </p:nvSpPr>
              <p:spPr>
                <a:xfrm>
                  <a:off x="3324895" y="5600384"/>
                  <a:ext cx="2124439" cy="947425"/>
                </a:xfrm>
                <a:prstGeom prst="roundRect">
                  <a:avLst/>
                </a:prstGeom>
                <a:solidFill>
                  <a:srgbClr val="E5EFFE"/>
                </a:solidFill>
                <a:ln w="31750" cap="flat" cmpd="sng" algn="ctr">
                  <a:solidFill>
                    <a:srgbClr val="4473C4"/>
                  </a:solidFill>
                  <a:prstDash val="solid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algn="ctr" defTabSz="1600847"/>
                  <a:endParaRPr lang="en-US" sz="1200" b="1" kern="0" dirty="0">
                    <a:latin typeface="Calibri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CE3C02EF-BD81-F918-A4F5-049F58415A2B}"/>
                    </a:ext>
                  </a:extLst>
                </p:cNvPr>
                <p:cNvGrpSpPr/>
                <p:nvPr/>
              </p:nvGrpSpPr>
              <p:grpSpPr>
                <a:xfrm>
                  <a:off x="3627686" y="5660342"/>
                  <a:ext cx="1518857" cy="809493"/>
                  <a:chOff x="3627686" y="5660342"/>
                  <a:chExt cx="1518857" cy="809493"/>
                </a:xfrm>
              </p:grpSpPr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3816DE75-776E-278B-5A98-4786EAFDFCF1}"/>
                      </a:ext>
                    </a:extLst>
                  </p:cNvPr>
                  <p:cNvSpPr txBox="1"/>
                  <p:nvPr/>
                </p:nvSpPr>
                <p:spPr>
                  <a:xfrm>
                    <a:off x="3833864" y="5660342"/>
                    <a:ext cx="1106501" cy="186034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spAutoFit/>
                  </a:bodyPr>
                  <a:lstStyle/>
                  <a:p>
                    <a:pPr algn="ctr" defTabSz="1600847"/>
                    <a:r>
                      <a:rPr lang="en-US" sz="1400" b="1" kern="0" dirty="0">
                        <a:latin typeface="Calibri" panose="020B050302020202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Variant Calling</a:t>
                    </a:r>
                  </a:p>
                </p:txBody>
              </p: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CC678CC2-1DA7-DCFE-4E5C-9BEDEB5C5FE7}"/>
                      </a:ext>
                    </a:extLst>
                  </p:cNvPr>
                  <p:cNvGrpSpPr/>
                  <p:nvPr/>
                </p:nvGrpSpPr>
                <p:grpSpPr>
                  <a:xfrm>
                    <a:off x="3627686" y="5932147"/>
                    <a:ext cx="1518857" cy="537688"/>
                    <a:chOff x="12291404" y="8541569"/>
                    <a:chExt cx="1847027" cy="653862"/>
                  </a:xfrm>
                </p:grpSpPr>
                <p:grpSp>
                  <p:nvGrpSpPr>
                    <p:cNvPr id="32" name="Group 31">
                      <a:extLst>
                        <a:ext uri="{FF2B5EF4-FFF2-40B4-BE49-F238E27FC236}">
                          <a16:creationId xmlns:a16="http://schemas.microsoft.com/office/drawing/2014/main" id="{375E7A55-7FB5-E2E9-82DA-E332BF3F4B7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2291404" y="8757592"/>
                      <a:ext cx="1847027" cy="380861"/>
                      <a:chOff x="9537230" y="8572266"/>
                      <a:chExt cx="1847027" cy="380861"/>
                    </a:xfrm>
                  </p:grpSpPr>
                  <p:sp>
                    <p:nvSpPr>
                      <p:cNvPr id="36" name="Rectangle 35">
                        <a:extLst>
                          <a:ext uri="{FF2B5EF4-FFF2-40B4-BE49-F238E27FC236}">
                            <a16:creationId xmlns:a16="http://schemas.microsoft.com/office/drawing/2014/main" id="{3094C506-235B-CA15-45F7-7EE7AF8272B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537230" y="8572266"/>
                        <a:ext cx="822441" cy="73152"/>
                      </a:xfrm>
                      <a:prstGeom prst="rect">
                        <a:avLst/>
                      </a:prstGeom>
                      <a:solidFill>
                        <a:srgbClr val="F8F3E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lIns="0" rIns="0" rtlCol="0" anchor="ctr">
                        <a:noAutofit/>
                      </a:bodyPr>
                      <a:lstStyle/>
                      <a:p>
                        <a:pPr algn="ctr">
                          <a:defRPr/>
                        </a:pPr>
                        <a:endParaRPr lang="en-CH" sz="1200" b="1" kern="0" dirty="0">
                          <a:solidFill>
                            <a:srgbClr val="5B9BD5"/>
                          </a:solidFill>
                          <a:latin typeface="Calibri" panose="020B0503020204020204" pitchFamily="34" charset="0"/>
                        </a:endParaRPr>
                      </a:p>
                    </p:txBody>
                  </p:sp>
                  <p:sp>
                    <p:nvSpPr>
                      <p:cNvPr id="37" name="Rectangle 36">
                        <a:extLst>
                          <a:ext uri="{FF2B5EF4-FFF2-40B4-BE49-F238E27FC236}">
                            <a16:creationId xmlns:a16="http://schemas.microsoft.com/office/drawing/2014/main" id="{3FEEFF71-819D-E17A-F565-00C26CE3603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753685" y="8726121"/>
                        <a:ext cx="537666" cy="73152"/>
                      </a:xfrm>
                      <a:prstGeom prst="rect">
                        <a:avLst/>
                      </a:prstGeom>
                      <a:solidFill>
                        <a:srgbClr val="F8F3E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lIns="0" rIns="0" rtlCol="0" anchor="ctr">
                        <a:noAutofit/>
                      </a:bodyPr>
                      <a:lstStyle/>
                      <a:p>
                        <a:pPr algn="ctr">
                          <a:defRPr/>
                        </a:pPr>
                        <a:endParaRPr lang="en-CH" sz="1200" b="1" kern="0" dirty="0">
                          <a:solidFill>
                            <a:srgbClr val="5B9BD5"/>
                          </a:solidFill>
                          <a:latin typeface="Calibri" panose="020B0503020204020204" pitchFamily="34" charset="0"/>
                        </a:endParaRPr>
                      </a:p>
                    </p:txBody>
                  </p:sp>
                  <p:sp>
                    <p:nvSpPr>
                      <p:cNvPr id="38" name="Rectangle 37">
                        <a:extLst>
                          <a:ext uri="{FF2B5EF4-FFF2-40B4-BE49-F238E27FC236}">
                            <a16:creationId xmlns:a16="http://schemas.microsoft.com/office/drawing/2014/main" id="{47C4F30F-CAA6-568F-AE0A-0EFE1C7DB46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637574" y="8726121"/>
                        <a:ext cx="746683" cy="73152"/>
                      </a:xfrm>
                      <a:prstGeom prst="rect">
                        <a:avLst/>
                      </a:prstGeom>
                      <a:solidFill>
                        <a:srgbClr val="F8F3E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lIns="0" rIns="0" rtlCol="0" anchor="ctr">
                        <a:noAutofit/>
                      </a:bodyPr>
                      <a:lstStyle/>
                      <a:p>
                        <a:pPr algn="ctr">
                          <a:defRPr/>
                        </a:pPr>
                        <a:endParaRPr lang="en-CH" sz="1200" b="1" kern="0" dirty="0">
                          <a:solidFill>
                            <a:srgbClr val="5B9BD5"/>
                          </a:solidFill>
                          <a:latin typeface="Calibri" panose="020B0503020204020204" pitchFamily="34" charset="0"/>
                        </a:endParaRPr>
                      </a:p>
                    </p:txBody>
                  </p:sp>
                  <p:sp>
                    <p:nvSpPr>
                      <p:cNvPr id="39" name="Rectangle 38">
                        <a:extLst>
                          <a:ext uri="{FF2B5EF4-FFF2-40B4-BE49-F238E27FC236}">
                            <a16:creationId xmlns:a16="http://schemas.microsoft.com/office/drawing/2014/main" id="{9D911F2E-3404-0892-6D57-05B8C09CC0A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603408" y="8879975"/>
                        <a:ext cx="627854" cy="73152"/>
                      </a:xfrm>
                      <a:prstGeom prst="rect">
                        <a:avLst/>
                      </a:prstGeom>
                      <a:solidFill>
                        <a:srgbClr val="F8F3E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lIns="0" rIns="0" rtlCol="0" anchor="ctr">
                        <a:noAutofit/>
                      </a:bodyPr>
                      <a:lstStyle/>
                      <a:p>
                        <a:pPr algn="ctr">
                          <a:defRPr/>
                        </a:pPr>
                        <a:endParaRPr lang="en-CH" sz="1200" b="1" kern="0" dirty="0">
                          <a:solidFill>
                            <a:srgbClr val="5B9BD5"/>
                          </a:solidFill>
                          <a:latin typeface="Calibri" panose="020B0503020204020204" pitchFamily="34" charset="0"/>
                        </a:endParaRPr>
                      </a:p>
                    </p:txBody>
                  </p:sp>
                  <p:sp>
                    <p:nvSpPr>
                      <p:cNvPr id="40" name="Rectangle 39">
                        <a:extLst>
                          <a:ext uri="{FF2B5EF4-FFF2-40B4-BE49-F238E27FC236}">
                            <a16:creationId xmlns:a16="http://schemas.microsoft.com/office/drawing/2014/main" id="{526B37A9-0DB7-A836-CD5D-0B6780959B8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59676" y="8879975"/>
                        <a:ext cx="798999" cy="73152"/>
                      </a:xfrm>
                      <a:prstGeom prst="rect">
                        <a:avLst/>
                      </a:prstGeom>
                      <a:solidFill>
                        <a:srgbClr val="F8F3E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lIns="0" rIns="0" rtlCol="0" anchor="ctr">
                        <a:noAutofit/>
                      </a:bodyPr>
                      <a:lstStyle/>
                      <a:p>
                        <a:pPr algn="ctr">
                          <a:defRPr/>
                        </a:pPr>
                        <a:endParaRPr lang="en-CH" sz="1200" b="1" kern="0" dirty="0">
                          <a:solidFill>
                            <a:srgbClr val="5B9BD5"/>
                          </a:solidFill>
                          <a:latin typeface="Calibri" panose="020B0503020204020204" pitchFamily="34" charset="0"/>
                        </a:endParaRPr>
                      </a:p>
                    </p:txBody>
                  </p:sp>
                  <p:sp>
                    <p:nvSpPr>
                      <p:cNvPr id="41" name="Rectangle 40">
                        <a:extLst>
                          <a:ext uri="{FF2B5EF4-FFF2-40B4-BE49-F238E27FC236}">
                            <a16:creationId xmlns:a16="http://schemas.microsoft.com/office/drawing/2014/main" id="{3D0E6B02-4452-648A-5995-BC6058E67D7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498099" y="8572266"/>
                        <a:ext cx="822441" cy="73152"/>
                      </a:xfrm>
                      <a:prstGeom prst="rect">
                        <a:avLst/>
                      </a:prstGeom>
                      <a:solidFill>
                        <a:srgbClr val="F8F3E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lIns="0" rIns="0" rtlCol="0" anchor="ctr">
                        <a:noAutofit/>
                      </a:bodyPr>
                      <a:lstStyle/>
                      <a:p>
                        <a:pPr algn="ctr">
                          <a:defRPr/>
                        </a:pPr>
                        <a:endParaRPr lang="en-CH" sz="1200" b="1" kern="0" dirty="0">
                          <a:solidFill>
                            <a:srgbClr val="5B9BD5"/>
                          </a:solidFill>
                          <a:latin typeface="Calibri" panose="020B0503020204020204" pitchFamily="34" charset="0"/>
                        </a:endParaRPr>
                      </a:p>
                    </p:txBody>
                  </p:sp>
                </p:grpSp>
                <p:sp>
                  <p:nvSpPr>
                    <p:cNvPr id="33" name="Rectangle 32">
                      <a:extLst>
                        <a:ext uri="{FF2B5EF4-FFF2-40B4-BE49-F238E27FC236}">
                          <a16:creationId xmlns:a16="http://schemas.microsoft.com/office/drawing/2014/main" id="{39F04BF6-50F0-76A5-DB85-DF913FE405A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291404" y="8572266"/>
                      <a:ext cx="1847015" cy="73152"/>
                    </a:xfrm>
                    <a:prstGeom prst="rect">
                      <a:avLst/>
                    </a:prstGeom>
                    <a:solidFill>
                      <a:srgbClr val="FFE69A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lIns="0" rIns="0" rtlCol="0" anchor="ctr">
                      <a:noAutofit/>
                    </a:bodyPr>
                    <a:lstStyle/>
                    <a:p>
                      <a:pPr algn="ctr">
                        <a:defRPr/>
                      </a:pPr>
                      <a:endParaRPr lang="en-CH" sz="1200" b="1" kern="0" dirty="0">
                        <a:solidFill>
                          <a:srgbClr val="5B9BD5"/>
                        </a:solidFill>
                        <a:latin typeface="Calibri" panose="020B0503020204020204" pitchFamily="34" charset="0"/>
                      </a:endParaRPr>
                    </a:p>
                  </p:txBody>
                </p:sp>
                <p:sp>
                  <p:nvSpPr>
                    <p:cNvPr id="34" name="Rectangle 33">
                      <a:extLst>
                        <a:ext uri="{FF2B5EF4-FFF2-40B4-BE49-F238E27FC236}">
                          <a16:creationId xmlns:a16="http://schemas.microsoft.com/office/drawing/2014/main" id="{CA7BAAC7-CF2A-24A7-5B81-5602DEAFA5FD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13165547" y="8840728"/>
                      <a:ext cx="653860" cy="55543"/>
                    </a:xfrm>
                    <a:prstGeom prst="rect">
                      <a:avLst/>
                    </a:prstGeom>
                    <a:noFill/>
                    <a:ln w="9525" cap="flat" cmpd="sng" algn="ctr">
                      <a:solidFill>
                        <a:srgbClr val="C00000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lIns="0" rIns="0" rtlCol="0" anchor="ctr">
                      <a:noAutofit/>
                    </a:bodyPr>
                    <a:lstStyle/>
                    <a:p>
                      <a:pPr algn="ctr">
                        <a:defRPr/>
                      </a:pPr>
                      <a:endParaRPr lang="en-CH" sz="1200" b="1" kern="0" dirty="0">
                        <a:solidFill>
                          <a:srgbClr val="5B9BD5"/>
                        </a:solidFill>
                        <a:latin typeface="Calibri" panose="020B0503020204020204" pitchFamily="34" charset="0"/>
                      </a:endParaRPr>
                    </a:p>
                  </p:txBody>
                </p:sp>
                <p:sp>
                  <p:nvSpPr>
                    <p:cNvPr id="35" name="Rectangle 34">
                      <a:extLst>
                        <a:ext uri="{FF2B5EF4-FFF2-40B4-BE49-F238E27FC236}">
                          <a16:creationId xmlns:a16="http://schemas.microsoft.com/office/drawing/2014/main" id="{64BC09A3-7D4E-276F-00D2-6975E4DBE609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12445464" y="8840728"/>
                      <a:ext cx="653862" cy="55543"/>
                    </a:xfrm>
                    <a:prstGeom prst="rect">
                      <a:avLst/>
                    </a:prstGeom>
                    <a:noFill/>
                    <a:ln w="9525" cap="flat" cmpd="sng" algn="ctr">
                      <a:solidFill>
                        <a:srgbClr val="C00000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lIns="0" rIns="0" rtlCol="0" anchor="ctr">
                      <a:noAutofit/>
                    </a:bodyPr>
                    <a:lstStyle/>
                    <a:p>
                      <a:pPr algn="ctr">
                        <a:defRPr/>
                      </a:pPr>
                      <a:endParaRPr lang="en-CH" sz="1200" b="1" kern="0" dirty="0">
                        <a:solidFill>
                          <a:srgbClr val="5B9BD5"/>
                        </a:solidFill>
                        <a:latin typeface="Calibri" panose="020B0503020204020204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0B035CC6-13B9-803E-13DE-CAAE0226DFB9}"/>
                  </a:ext>
                </a:extLst>
              </p:cNvPr>
              <p:cNvGrpSpPr/>
              <p:nvPr/>
            </p:nvGrpSpPr>
            <p:grpSpPr>
              <a:xfrm>
                <a:off x="5588540" y="5238393"/>
                <a:ext cx="2494206" cy="1309414"/>
                <a:chOff x="5588542" y="5238395"/>
                <a:chExt cx="2494207" cy="1309415"/>
              </a:xfrm>
            </p:grpSpPr>
            <p:sp>
              <p:nvSpPr>
                <p:cNvPr id="14" name="Rounded Rectangle 13">
                  <a:extLst>
                    <a:ext uri="{FF2B5EF4-FFF2-40B4-BE49-F238E27FC236}">
                      <a16:creationId xmlns:a16="http://schemas.microsoft.com/office/drawing/2014/main" id="{B2D13656-4BA0-B17E-2EFE-8B36B0599988}"/>
                    </a:ext>
                  </a:extLst>
                </p:cNvPr>
                <p:cNvSpPr/>
                <p:nvPr/>
              </p:nvSpPr>
              <p:spPr>
                <a:xfrm>
                  <a:off x="5588542" y="5600385"/>
                  <a:ext cx="2494207" cy="947425"/>
                </a:xfrm>
                <a:prstGeom prst="roundRect">
                  <a:avLst/>
                </a:prstGeom>
                <a:solidFill>
                  <a:srgbClr val="E5EFFE"/>
                </a:solidFill>
                <a:ln w="31750" cap="flat" cmpd="sng" algn="ctr">
                  <a:solidFill>
                    <a:srgbClr val="4473C4"/>
                  </a:solidFill>
                  <a:prstDash val="solid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algn="ctr" defTabSz="1600847"/>
                  <a:endParaRPr lang="en-US" sz="1200" b="1" kern="0" dirty="0">
                    <a:latin typeface="Calibri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grpSp>
              <p:nvGrpSpPr>
                <p:cNvPr id="15" name="Group 14">
                  <a:extLst>
                    <a:ext uri="{FF2B5EF4-FFF2-40B4-BE49-F238E27FC236}">
                      <a16:creationId xmlns:a16="http://schemas.microsoft.com/office/drawing/2014/main" id="{E5962A86-6B51-D67A-312F-A2A070E31784}"/>
                    </a:ext>
                  </a:extLst>
                </p:cNvPr>
                <p:cNvGrpSpPr/>
                <p:nvPr/>
              </p:nvGrpSpPr>
              <p:grpSpPr>
                <a:xfrm>
                  <a:off x="5845272" y="5238395"/>
                  <a:ext cx="1980746" cy="1246411"/>
                  <a:chOff x="5845272" y="5238395"/>
                  <a:chExt cx="1980746" cy="1246411"/>
                </a:xfrm>
              </p:grpSpPr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801AAE22-544F-5E7D-8B52-BC49A7FC9154}"/>
                      </a:ext>
                    </a:extLst>
                  </p:cNvPr>
                  <p:cNvSpPr txBox="1"/>
                  <p:nvPr/>
                </p:nvSpPr>
                <p:spPr>
                  <a:xfrm>
                    <a:off x="6247013" y="5660342"/>
                    <a:ext cx="1177266" cy="186034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spAutoFit/>
                  </a:bodyPr>
                  <a:lstStyle/>
                  <a:p>
                    <a:pPr algn="ctr" defTabSz="1600847"/>
                    <a:r>
                      <a:rPr lang="en-US" sz="1400" b="1" kern="0" dirty="0">
                        <a:latin typeface="Calibri" panose="020B050302020202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Metagenomics</a:t>
                    </a:r>
                  </a:p>
                </p:txBody>
              </p:sp>
              <p:grpSp>
                <p:nvGrpSpPr>
                  <p:cNvPr id="17" name="Group 16">
                    <a:extLst>
                      <a:ext uri="{FF2B5EF4-FFF2-40B4-BE49-F238E27FC236}">
                        <a16:creationId xmlns:a16="http://schemas.microsoft.com/office/drawing/2014/main" id="{B5186ACB-6FB2-D78C-BCA2-2DE495BF4CFB}"/>
                      </a:ext>
                    </a:extLst>
                  </p:cNvPr>
                  <p:cNvGrpSpPr/>
                  <p:nvPr/>
                </p:nvGrpSpPr>
                <p:grpSpPr>
                  <a:xfrm>
                    <a:off x="5845272" y="5238395"/>
                    <a:ext cx="1980746" cy="1246411"/>
                    <a:chOff x="15157176" y="7794451"/>
                    <a:chExt cx="2408713" cy="1515715"/>
                  </a:xfrm>
                </p:grpSpPr>
                <p:graphicFrame>
                  <p:nvGraphicFramePr>
                    <p:cNvPr id="18" name="Chart 17">
                      <a:extLst>
                        <a:ext uri="{FF2B5EF4-FFF2-40B4-BE49-F238E27FC236}">
                          <a16:creationId xmlns:a16="http://schemas.microsoft.com/office/drawing/2014/main" id="{B331A3F3-B74D-1E48-03DC-CB0B97260617}"/>
                        </a:ext>
                      </a:extLst>
                    </p:cNvPr>
                    <p:cNvGraphicFramePr>
                      <a:graphicFrameLocks noChangeAspect="1"/>
                    </p:cNvGraphicFramePr>
                    <p:nvPr/>
                  </p:nvGraphicFramePr>
                  <p:xfrm>
                    <a:off x="16565249" y="7794451"/>
                    <a:ext cx="1000640" cy="1515715"/>
                  </p:xfrm>
                  <a:graphic>
                    <a:graphicData uri="http://schemas.openxmlformats.org/drawingml/2006/chart">
                      <c:chart xmlns:c="http://schemas.openxmlformats.org/drawingml/2006/chart" xmlns:r="http://schemas.openxmlformats.org/officeDocument/2006/relationships" r:id="rId2"/>
                    </a:graphicData>
                  </a:graphic>
                </p:graphicFrame>
                <p:grpSp>
                  <p:nvGrpSpPr>
                    <p:cNvPr id="19" name="Group 18">
                      <a:extLst>
                        <a:ext uri="{FF2B5EF4-FFF2-40B4-BE49-F238E27FC236}">
                          <a16:creationId xmlns:a16="http://schemas.microsoft.com/office/drawing/2014/main" id="{FB5900CB-FD88-42E0-1F78-020AC007448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5157176" y="8900464"/>
                      <a:ext cx="1408073" cy="73152"/>
                      <a:chOff x="14910799" y="8900464"/>
                      <a:chExt cx="1408073" cy="73152"/>
                    </a:xfrm>
                  </p:grpSpPr>
                  <p:cxnSp>
                    <p:nvCxnSpPr>
                      <p:cNvPr id="26" name="Straight Arrow Connector 25">
                        <a:extLst>
                          <a:ext uri="{FF2B5EF4-FFF2-40B4-BE49-F238E27FC236}">
                            <a16:creationId xmlns:a16="http://schemas.microsoft.com/office/drawing/2014/main" id="{FCDCCB9F-DC1D-53E2-21F0-21D42CD9C73B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15900488" y="8937040"/>
                        <a:ext cx="418384" cy="0"/>
                      </a:xfrm>
                      <a:prstGeom prst="straightConnector1">
                        <a:avLst/>
                      </a:prstGeom>
                      <a:ln w="12700">
                        <a:solidFill>
                          <a:schemeClr val="tx1"/>
                        </a:solidFill>
                        <a:headEnd w="sm" len="med"/>
                        <a:tailEnd type="triangle" w="sm" len="med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27" name="Rectangle 26">
                        <a:extLst>
                          <a:ext uri="{FF2B5EF4-FFF2-40B4-BE49-F238E27FC236}">
                            <a16:creationId xmlns:a16="http://schemas.microsoft.com/office/drawing/2014/main" id="{EABECDAF-D40B-C397-1DE4-0D821E8BB8B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910799" y="8900464"/>
                        <a:ext cx="746683" cy="73152"/>
                      </a:xfrm>
                      <a:prstGeom prst="rect">
                        <a:avLst/>
                      </a:prstGeom>
                      <a:solidFill>
                        <a:srgbClr val="ABD2F4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lIns="0" rIns="0" rtlCol="0" anchor="ctr">
                        <a:noAutofit/>
                      </a:bodyPr>
                      <a:lstStyle/>
                      <a:p>
                        <a:pPr algn="ctr">
                          <a:defRPr/>
                        </a:pPr>
                        <a:endParaRPr lang="en-CH" sz="1200" b="1" kern="0" dirty="0">
                          <a:solidFill>
                            <a:srgbClr val="5B9BD5"/>
                          </a:solidFill>
                          <a:latin typeface="Calibri" panose="020B050302020402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20" name="Group 19">
                      <a:extLst>
                        <a:ext uri="{FF2B5EF4-FFF2-40B4-BE49-F238E27FC236}">
                          <a16:creationId xmlns:a16="http://schemas.microsoft.com/office/drawing/2014/main" id="{F9EBBA9C-A2DD-01F1-A5CF-134C504C73D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5157176" y="9116488"/>
                      <a:ext cx="1450449" cy="73152"/>
                      <a:chOff x="14910799" y="9107415"/>
                      <a:chExt cx="1450449" cy="73152"/>
                    </a:xfrm>
                  </p:grpSpPr>
                  <p:cxnSp>
                    <p:nvCxnSpPr>
                      <p:cNvPr id="24" name="Straight Arrow Connector 23">
                        <a:extLst>
                          <a:ext uri="{FF2B5EF4-FFF2-40B4-BE49-F238E27FC236}">
                            <a16:creationId xmlns:a16="http://schemas.microsoft.com/office/drawing/2014/main" id="{E1207A84-9E19-0F37-6AD5-53D37383D1B4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15900488" y="9143991"/>
                        <a:ext cx="460760" cy="0"/>
                      </a:xfrm>
                      <a:prstGeom prst="straightConnector1">
                        <a:avLst/>
                      </a:prstGeom>
                      <a:ln w="12700">
                        <a:solidFill>
                          <a:schemeClr val="tx1"/>
                        </a:solidFill>
                        <a:headEnd w="sm" len="med"/>
                        <a:tailEnd type="triangle" w="sm" len="med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25" name="Rectangle 24">
                        <a:extLst>
                          <a:ext uri="{FF2B5EF4-FFF2-40B4-BE49-F238E27FC236}">
                            <a16:creationId xmlns:a16="http://schemas.microsoft.com/office/drawing/2014/main" id="{BF4F1615-14D2-9138-3475-16141A7AB36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910799" y="9107415"/>
                        <a:ext cx="798999" cy="73152"/>
                      </a:xfrm>
                      <a:prstGeom prst="rect">
                        <a:avLst/>
                      </a:prstGeom>
                      <a:solidFill>
                        <a:srgbClr val="D77976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lIns="0" rIns="0" rtlCol="0" anchor="ctr">
                        <a:noAutofit/>
                      </a:bodyPr>
                      <a:lstStyle/>
                      <a:p>
                        <a:pPr algn="ctr">
                          <a:defRPr/>
                        </a:pPr>
                        <a:endParaRPr lang="en-CH" sz="1200" b="1" kern="0" dirty="0">
                          <a:solidFill>
                            <a:srgbClr val="5B9BD5"/>
                          </a:solidFill>
                          <a:latin typeface="Calibri" panose="020B050302020402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21" name="Group 20">
                      <a:extLst>
                        <a:ext uri="{FF2B5EF4-FFF2-40B4-BE49-F238E27FC236}">
                          <a16:creationId xmlns:a16="http://schemas.microsoft.com/office/drawing/2014/main" id="{F047A1A2-CDCF-BE7B-3FED-269C003C00A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5157176" y="8684440"/>
                      <a:ext cx="1450449" cy="73152"/>
                      <a:chOff x="14910799" y="8689317"/>
                      <a:chExt cx="1450449" cy="73152"/>
                    </a:xfrm>
                  </p:grpSpPr>
                  <p:cxnSp>
                    <p:nvCxnSpPr>
                      <p:cNvPr id="22" name="Straight Arrow Connector 21">
                        <a:extLst>
                          <a:ext uri="{FF2B5EF4-FFF2-40B4-BE49-F238E27FC236}">
                            <a16:creationId xmlns:a16="http://schemas.microsoft.com/office/drawing/2014/main" id="{C8C13C58-8562-9694-33EB-E5799DCA2E5D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15900488" y="8725893"/>
                        <a:ext cx="460760" cy="0"/>
                      </a:xfrm>
                      <a:prstGeom prst="straightConnector1">
                        <a:avLst/>
                      </a:prstGeom>
                      <a:ln w="12700">
                        <a:solidFill>
                          <a:schemeClr val="tx1"/>
                        </a:solidFill>
                        <a:headEnd w="sm" len="med"/>
                        <a:tailEnd type="triangle" w="sm" len="med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23" name="Rectangle 22">
                        <a:extLst>
                          <a:ext uri="{FF2B5EF4-FFF2-40B4-BE49-F238E27FC236}">
                            <a16:creationId xmlns:a16="http://schemas.microsoft.com/office/drawing/2014/main" id="{06D09EA6-124A-E9DD-D014-6A61DE9231F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910799" y="8689317"/>
                        <a:ext cx="822441" cy="73152"/>
                      </a:xfrm>
                      <a:prstGeom prst="rect">
                        <a:avLst/>
                      </a:prstGeom>
                      <a:solidFill>
                        <a:srgbClr val="8BB778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lIns="0" rIns="0" rtlCol="0" anchor="ctr">
                        <a:noAutofit/>
                      </a:bodyPr>
                      <a:lstStyle/>
                      <a:p>
                        <a:pPr algn="ctr">
                          <a:defRPr/>
                        </a:pPr>
                        <a:endParaRPr lang="en-CH" sz="1200" b="1" kern="0" dirty="0">
                          <a:solidFill>
                            <a:srgbClr val="5B9BD5"/>
                          </a:solidFill>
                          <a:latin typeface="Calibri" panose="020B0503020204020204" pitchFamily="34" charset="0"/>
                        </a:endParaRPr>
                      </a:p>
                    </p:txBody>
                  </p:sp>
                </p:grpSp>
              </p:grpSp>
            </p:grp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1FA9FBA-6462-F13B-628E-2E4EEF8A36FE}"/>
                  </a:ext>
                </a:extLst>
              </p:cNvPr>
              <p:cNvSpPr txBox="1"/>
              <p:nvPr/>
            </p:nvSpPr>
            <p:spPr>
              <a:xfrm rot="16200000">
                <a:off x="336862" y="5882178"/>
                <a:ext cx="1002094" cy="372067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 defTabSz="1600847"/>
                <a:r>
                  <a:rPr lang="en-US" sz="1400" b="1" kern="0" dirty="0">
                    <a:latin typeface="Calibri"/>
                    <a:ea typeface="Tahoma" panose="020B0604030504040204" pitchFamily="34" charset="0"/>
                    <a:cs typeface="Calibri"/>
                  </a:rPr>
                  <a:t>Downstream Analysis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22B1CC8-AC0E-2E02-618E-3C4F8F1913FE}"/>
                </a:ext>
              </a:extLst>
            </p:cNvPr>
            <p:cNvGrpSpPr/>
            <p:nvPr/>
          </p:nvGrpSpPr>
          <p:grpSpPr>
            <a:xfrm>
              <a:off x="2123470" y="5403294"/>
              <a:ext cx="4712176" cy="197091"/>
              <a:chOff x="2123470" y="5403294"/>
              <a:chExt cx="4712176" cy="197091"/>
            </a:xfrm>
          </p:grpSpPr>
          <p:cxnSp>
            <p:nvCxnSpPr>
              <p:cNvPr id="7" name="Elbow Connector 6">
                <a:extLst>
                  <a:ext uri="{FF2B5EF4-FFF2-40B4-BE49-F238E27FC236}">
                    <a16:creationId xmlns:a16="http://schemas.microsoft.com/office/drawing/2014/main" id="{9DDE8723-7E54-DDA8-566B-CE4015A81744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 flipV="1">
                <a:off x="2123470" y="5403294"/>
                <a:ext cx="2263529" cy="197089"/>
              </a:xfrm>
              <a:prstGeom prst="bentConnector2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Elbow Connector 7">
                <a:extLst>
                  <a:ext uri="{FF2B5EF4-FFF2-40B4-BE49-F238E27FC236}">
                    <a16:creationId xmlns:a16="http://schemas.microsoft.com/office/drawing/2014/main" id="{6C28412D-77B5-0C06-5AC3-B21855F393E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387848" y="5403297"/>
                <a:ext cx="2447798" cy="197088"/>
              </a:xfrm>
              <a:prstGeom prst="bentConnector2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Arrow Connector 8">
                <a:extLst>
                  <a:ext uri="{FF2B5EF4-FFF2-40B4-BE49-F238E27FC236}">
                    <a16:creationId xmlns:a16="http://schemas.microsoft.com/office/drawing/2014/main" id="{47EC507D-8343-F7E1-F4FA-77098FC753D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386999" y="5403294"/>
                <a:ext cx="116" cy="197091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F3D68B2F-BC76-DB00-689A-7EE930E20696}"/>
              </a:ext>
            </a:extLst>
          </p:cNvPr>
          <p:cNvGrpSpPr/>
          <p:nvPr/>
        </p:nvGrpSpPr>
        <p:grpSpPr>
          <a:xfrm>
            <a:off x="1860154" y="980316"/>
            <a:ext cx="1261716" cy="1482426"/>
            <a:chOff x="495878" y="980316"/>
            <a:chExt cx="1261716" cy="1482426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3735519-EFD3-6C14-71F1-C780F5B53CBC}"/>
                </a:ext>
              </a:extLst>
            </p:cNvPr>
            <p:cNvSpPr txBox="1"/>
            <p:nvPr/>
          </p:nvSpPr>
          <p:spPr>
            <a:xfrm>
              <a:off x="628737" y="980316"/>
              <a:ext cx="995998" cy="61555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1600847"/>
              <a:r>
                <a:rPr lang="en-US" sz="2000" kern="0" dirty="0">
                  <a:latin typeface="Calibri"/>
                  <a:ea typeface="Tahoma" panose="020B0604030504040204" pitchFamily="34" charset="0"/>
                  <a:cs typeface="Calibri"/>
                </a:rPr>
                <a:t>Raw</a:t>
              </a:r>
              <a:br>
                <a:rPr lang="en-US" sz="2000" kern="0" dirty="0">
                  <a:latin typeface="Calibri"/>
                  <a:ea typeface="Tahoma" panose="020B0604030504040204" pitchFamily="34" charset="0"/>
                  <a:cs typeface="Calibri"/>
                </a:rPr>
              </a:br>
              <a:r>
                <a:rPr lang="en-US" sz="2000" kern="0" dirty="0">
                  <a:latin typeface="Calibri"/>
                  <a:ea typeface="Tahoma" panose="020B0604030504040204" pitchFamily="34" charset="0"/>
                  <a:cs typeface="Calibri"/>
                </a:rPr>
                <a:t>Reads</a:t>
              </a:r>
            </a:p>
          </p:txBody>
        </p: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17E9A6A0-FFA8-67C0-5D24-AD0291D0331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95878" y="1687375"/>
              <a:ext cx="1261716" cy="775367"/>
              <a:chOff x="6948264" y="1776271"/>
              <a:chExt cx="1108922" cy="681469"/>
            </a:xfrm>
          </p:grpSpPr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0ABD14D3-C030-22F9-3F49-52C5704E7450}"/>
                  </a:ext>
                </a:extLst>
              </p:cNvPr>
              <p:cNvGrpSpPr/>
              <p:nvPr/>
            </p:nvGrpSpPr>
            <p:grpSpPr>
              <a:xfrm>
                <a:off x="6948264" y="1776271"/>
                <a:ext cx="1108922" cy="681469"/>
                <a:chOff x="2857077" y="2235844"/>
                <a:chExt cx="1108922" cy="681469"/>
              </a:xfrm>
            </p:grpSpPr>
            <p:cxnSp>
              <p:nvCxnSpPr>
                <p:cNvPr id="62" name="Straight Arrow Connector 61">
                  <a:extLst>
                    <a:ext uri="{FF2B5EF4-FFF2-40B4-BE49-F238E27FC236}">
                      <a16:creationId xmlns:a16="http://schemas.microsoft.com/office/drawing/2014/main" id="{E0BD17A3-DEDC-1390-DD8B-9BDB793F1E9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857077" y="2917313"/>
                  <a:ext cx="1108922" cy="0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Straight Arrow Connector 62">
                  <a:extLst>
                    <a:ext uri="{FF2B5EF4-FFF2-40B4-BE49-F238E27FC236}">
                      <a16:creationId xmlns:a16="http://schemas.microsoft.com/office/drawing/2014/main" id="{BD2CDFEF-CEE2-ADB1-EC66-49722AF7167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857077" y="2235844"/>
                  <a:ext cx="4372" cy="681469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017B4A6E-5180-98BE-D820-8BE31D95F5E6}"/>
                  </a:ext>
                </a:extLst>
              </p:cNvPr>
              <p:cNvGrpSpPr/>
              <p:nvPr/>
            </p:nvGrpSpPr>
            <p:grpSpPr>
              <a:xfrm>
                <a:off x="6981644" y="1976087"/>
                <a:ext cx="959736" cy="398532"/>
                <a:chOff x="6981644" y="1976087"/>
                <a:chExt cx="959736" cy="398532"/>
              </a:xfrm>
            </p:grpSpPr>
            <p:pic>
              <p:nvPicPr>
                <p:cNvPr id="59" name="Graphic 58" descr="Heartbeat with solid fill">
                  <a:extLst>
                    <a:ext uri="{FF2B5EF4-FFF2-40B4-BE49-F238E27FC236}">
                      <a16:creationId xmlns:a16="http://schemas.microsoft.com/office/drawing/2014/main" id="{3D224D9F-9B70-1C01-130A-E8C3AFB1F6C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rcRect/>
                <a:stretch/>
              </p:blipFill>
              <p:spPr>
                <a:xfrm>
                  <a:off x="6981644" y="1978101"/>
                  <a:ext cx="396518" cy="396518"/>
                </a:xfrm>
                <a:prstGeom prst="rect">
                  <a:avLst/>
                </a:prstGeom>
              </p:spPr>
            </p:pic>
            <p:pic>
              <p:nvPicPr>
                <p:cNvPr id="60" name="Graphic 59" descr="Heartbeat with solid fill">
                  <a:extLst>
                    <a:ext uri="{FF2B5EF4-FFF2-40B4-BE49-F238E27FC236}">
                      <a16:creationId xmlns:a16="http://schemas.microsoft.com/office/drawing/2014/main" id="{8963A5CC-AAF1-61E0-B482-F3ABEEB083A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rcRect/>
                <a:stretch/>
              </p:blipFill>
              <p:spPr>
                <a:xfrm>
                  <a:off x="7263253" y="1978101"/>
                  <a:ext cx="396518" cy="396518"/>
                </a:xfrm>
                <a:prstGeom prst="rect">
                  <a:avLst/>
                </a:prstGeom>
              </p:spPr>
            </p:pic>
            <p:pic>
              <p:nvPicPr>
                <p:cNvPr id="61" name="Graphic 60" descr="Heartbeat with solid fill">
                  <a:extLst>
                    <a:ext uri="{FF2B5EF4-FFF2-40B4-BE49-F238E27FC236}">
                      <a16:creationId xmlns:a16="http://schemas.microsoft.com/office/drawing/2014/main" id="{7A2A6840-27F9-C176-99BD-AF4944BD850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rcRect/>
                <a:stretch/>
              </p:blipFill>
              <p:spPr>
                <a:xfrm>
                  <a:off x="7544862" y="1976087"/>
                  <a:ext cx="396518" cy="396518"/>
                </a:xfrm>
                <a:prstGeom prst="rect">
                  <a:avLst/>
                </a:prstGeom>
              </p:spPr>
            </p:pic>
          </p:grpSp>
        </p:grpSp>
      </p:grp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7A4B70A6-D738-95D1-5776-601BF971898D}"/>
              </a:ext>
            </a:extLst>
          </p:cNvPr>
          <p:cNvCxnSpPr>
            <a:cxnSpLocks/>
          </p:cNvCxnSpPr>
          <p:nvPr/>
        </p:nvCxnSpPr>
        <p:spPr>
          <a:xfrm>
            <a:off x="3220275" y="2075058"/>
            <a:ext cx="45720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214C50AB-711D-7057-F159-1C77986BFDDE}"/>
              </a:ext>
            </a:extLst>
          </p:cNvPr>
          <p:cNvCxnSpPr>
            <a:cxnSpLocks/>
          </p:cNvCxnSpPr>
          <p:nvPr/>
        </p:nvCxnSpPr>
        <p:spPr>
          <a:xfrm>
            <a:off x="5148224" y="2075058"/>
            <a:ext cx="45720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Group 65">
            <a:extLst>
              <a:ext uri="{FF2B5EF4-FFF2-40B4-BE49-F238E27FC236}">
                <a16:creationId xmlns:a16="http://schemas.microsoft.com/office/drawing/2014/main" id="{82E44023-C311-CA87-FCFB-1EB7B71A8D21}"/>
              </a:ext>
            </a:extLst>
          </p:cNvPr>
          <p:cNvGrpSpPr/>
          <p:nvPr/>
        </p:nvGrpSpPr>
        <p:grpSpPr>
          <a:xfrm>
            <a:off x="8665989" y="980316"/>
            <a:ext cx="1840319" cy="1540653"/>
            <a:chOff x="6926963" y="980316"/>
            <a:chExt cx="1840319" cy="1540653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B0320F24-92F9-FAAB-9910-7ABCB2B31502}"/>
                </a:ext>
              </a:extLst>
            </p:cNvPr>
            <p:cNvSpPr txBox="1"/>
            <p:nvPr/>
          </p:nvSpPr>
          <p:spPr>
            <a:xfrm>
              <a:off x="6926963" y="980316"/>
              <a:ext cx="1840319" cy="61555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1600847"/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/>
                  <a:ea typeface="Tahoma" panose="020B0604030504040204" pitchFamily="34" charset="0"/>
                  <a:cs typeface="Calibri"/>
                </a:rPr>
                <a:t>Read</a:t>
              </a:r>
              <a:b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/>
                  <a:ea typeface="Tahoma" panose="020B0604030504040204" pitchFamily="34" charset="0"/>
                  <a:cs typeface="Calibri"/>
                </a:rPr>
              </a:b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/>
                  <a:ea typeface="Tahoma" panose="020B0604030504040204" pitchFamily="34" charset="0"/>
                  <a:cs typeface="Calibri"/>
                </a:rPr>
                <a:t>Mapping</a:t>
              </a:r>
            </a:p>
          </p:txBody>
        </p: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40F5B000-71EE-22E5-3758-27B127E57615}"/>
                </a:ext>
              </a:extLst>
            </p:cNvPr>
            <p:cNvGrpSpPr/>
            <p:nvPr/>
          </p:nvGrpSpPr>
          <p:grpSpPr>
            <a:xfrm>
              <a:off x="7047282" y="1629148"/>
              <a:ext cx="1599680" cy="891821"/>
              <a:chOff x="6928109" y="1584573"/>
              <a:chExt cx="1599680" cy="891821"/>
            </a:xfrm>
          </p:grpSpPr>
          <p:pic>
            <p:nvPicPr>
              <p:cNvPr id="69" name="Picture 68">
                <a:extLst>
                  <a:ext uri="{FF2B5EF4-FFF2-40B4-BE49-F238E27FC236}">
                    <a16:creationId xmlns:a16="http://schemas.microsoft.com/office/drawing/2014/main" id="{2E4FAF9F-2B47-CEC7-73ED-374E29A52B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21489" b="22761"/>
              <a:stretch/>
            </p:blipFill>
            <p:spPr>
              <a:xfrm>
                <a:off x="6928109" y="1584573"/>
                <a:ext cx="1599680" cy="891821"/>
              </a:xfrm>
              <a:prstGeom prst="rect">
                <a:avLst/>
              </a:prstGeom>
            </p:spPr>
          </p:pic>
          <p:grpSp>
            <p:nvGrpSpPr>
              <p:cNvPr id="70" name="Group 69">
                <a:extLst>
                  <a:ext uri="{FF2B5EF4-FFF2-40B4-BE49-F238E27FC236}">
                    <a16:creationId xmlns:a16="http://schemas.microsoft.com/office/drawing/2014/main" id="{66162180-629A-C502-BD2C-54A02FB0987F}"/>
                  </a:ext>
                </a:extLst>
              </p:cNvPr>
              <p:cNvGrpSpPr/>
              <p:nvPr/>
            </p:nvGrpSpPr>
            <p:grpSpPr>
              <a:xfrm>
                <a:off x="7213821" y="1758462"/>
                <a:ext cx="1028257" cy="428080"/>
                <a:chOff x="7210341" y="1766325"/>
                <a:chExt cx="1028257" cy="428080"/>
              </a:xfrm>
            </p:grpSpPr>
            <p:sp>
              <p:nvSpPr>
                <p:cNvPr id="71" name="Rectangle 70">
                  <a:extLst>
                    <a:ext uri="{FF2B5EF4-FFF2-40B4-BE49-F238E27FC236}">
                      <a16:creationId xmlns:a16="http://schemas.microsoft.com/office/drawing/2014/main" id="{04A5B678-6B51-BBB8-C92E-344154A663D8}"/>
                    </a:ext>
                  </a:extLst>
                </p:cNvPr>
                <p:cNvSpPr/>
                <p:nvPr/>
              </p:nvSpPr>
              <p:spPr>
                <a:xfrm>
                  <a:off x="7247681" y="1906135"/>
                  <a:ext cx="419816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H" sz="105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/>
                    </a:solidFill>
                    <a:effectLst/>
                    <a:uLnTx/>
                    <a:uFillTx/>
                    <a:latin typeface="Calibri" panose="020B0503020204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id="{2E1F5552-427F-9BE6-0F00-32071D993C53}"/>
                    </a:ext>
                  </a:extLst>
                </p:cNvPr>
                <p:cNvSpPr/>
                <p:nvPr/>
              </p:nvSpPr>
              <p:spPr>
                <a:xfrm>
                  <a:off x="7239622" y="2023472"/>
                  <a:ext cx="376334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H" sz="105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/>
                    </a:solidFill>
                    <a:effectLst/>
                    <a:uLnTx/>
                    <a:uFillTx/>
                    <a:latin typeface="Calibri" panose="020B0503020204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3" name="Rectangle 72">
                  <a:extLst>
                    <a:ext uri="{FF2B5EF4-FFF2-40B4-BE49-F238E27FC236}">
                      <a16:creationId xmlns:a16="http://schemas.microsoft.com/office/drawing/2014/main" id="{A87761EF-7629-F356-4AC2-8BC1E5361B7E}"/>
                    </a:ext>
                  </a:extLst>
                </p:cNvPr>
                <p:cNvSpPr/>
                <p:nvPr/>
              </p:nvSpPr>
              <p:spPr>
                <a:xfrm>
                  <a:off x="7877147" y="2023473"/>
                  <a:ext cx="297692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H" sz="105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/>
                    </a:solidFill>
                    <a:effectLst/>
                    <a:uLnTx/>
                    <a:uFillTx/>
                    <a:latin typeface="Calibri" panose="020B0503020204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4" name="Rectangle 73">
                  <a:extLst>
                    <a:ext uri="{FF2B5EF4-FFF2-40B4-BE49-F238E27FC236}">
                      <a16:creationId xmlns:a16="http://schemas.microsoft.com/office/drawing/2014/main" id="{5D94E4EC-B186-D50E-7AE4-643AB31DC4C8}"/>
                    </a:ext>
                  </a:extLst>
                </p:cNvPr>
                <p:cNvSpPr/>
                <p:nvPr/>
              </p:nvSpPr>
              <p:spPr>
                <a:xfrm>
                  <a:off x="7321956" y="2139540"/>
                  <a:ext cx="248669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H" sz="105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/>
                    </a:solidFill>
                    <a:effectLst/>
                    <a:uLnTx/>
                    <a:uFillTx/>
                    <a:latin typeface="Calibri" panose="020B0503020204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65F2F22A-8FD0-B5AA-C620-31BA2982C439}"/>
                    </a:ext>
                  </a:extLst>
                </p:cNvPr>
                <p:cNvSpPr/>
                <p:nvPr/>
              </p:nvSpPr>
              <p:spPr>
                <a:xfrm>
                  <a:off x="7667501" y="2139541"/>
                  <a:ext cx="571097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H" sz="105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/>
                    </a:solidFill>
                    <a:effectLst/>
                    <a:uLnTx/>
                    <a:uFillTx/>
                    <a:latin typeface="Calibri" panose="020B0503020204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6" name="Rectangle 75">
                  <a:extLst>
                    <a:ext uri="{FF2B5EF4-FFF2-40B4-BE49-F238E27FC236}">
                      <a16:creationId xmlns:a16="http://schemas.microsoft.com/office/drawing/2014/main" id="{7EB3EC58-231B-DCB1-DD01-5A6B7DE017A4}"/>
                    </a:ext>
                  </a:extLst>
                </p:cNvPr>
                <p:cNvSpPr/>
                <p:nvPr/>
              </p:nvSpPr>
              <p:spPr>
                <a:xfrm>
                  <a:off x="7771927" y="1907405"/>
                  <a:ext cx="466671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H" sz="105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/>
                    </a:solidFill>
                    <a:effectLst/>
                    <a:uLnTx/>
                    <a:uFillTx/>
                    <a:latin typeface="Calibri" panose="020B0503020204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77" name="Rectangle 76">
                  <a:extLst>
                    <a:ext uri="{FF2B5EF4-FFF2-40B4-BE49-F238E27FC236}">
                      <a16:creationId xmlns:a16="http://schemas.microsoft.com/office/drawing/2014/main" id="{B04B284B-BBFF-7CAB-5BEB-6510122394C0}"/>
                    </a:ext>
                  </a:extLst>
                </p:cNvPr>
                <p:cNvSpPr/>
                <p:nvPr/>
              </p:nvSpPr>
              <p:spPr>
                <a:xfrm>
                  <a:off x="7210341" y="1766325"/>
                  <a:ext cx="1028257" cy="54864"/>
                </a:xfrm>
                <a:prstGeom prst="rect">
                  <a:avLst/>
                </a:prstGeom>
                <a:solidFill>
                  <a:srgbClr val="FFE69A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H" sz="105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/>
                    </a:solidFill>
                    <a:effectLst/>
                    <a:uLnTx/>
                    <a:uFillTx/>
                    <a:latin typeface="Calibri" panose="020B0503020204020204" pitchFamily="34" charset="0"/>
                    <a:ea typeface="+mn-ea"/>
                    <a:cs typeface="+mn-cs"/>
                  </a:endParaRPr>
                </a:p>
              </p:txBody>
            </p:sp>
          </p:grpSp>
        </p:grp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AA109D5F-5C09-88A2-11E1-A0BF0EF1110C}"/>
              </a:ext>
            </a:extLst>
          </p:cNvPr>
          <p:cNvGrpSpPr/>
          <p:nvPr/>
        </p:nvGrpSpPr>
        <p:grpSpPr>
          <a:xfrm>
            <a:off x="3630114" y="980316"/>
            <a:ext cx="1599680" cy="1540653"/>
            <a:chOff x="2430453" y="980316"/>
            <a:chExt cx="1599680" cy="1540653"/>
          </a:xfrm>
        </p:grpSpPr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E1B26C83-3346-143D-05D8-761C23236E7B}"/>
                </a:ext>
              </a:extLst>
            </p:cNvPr>
            <p:cNvGrpSpPr/>
            <p:nvPr/>
          </p:nvGrpSpPr>
          <p:grpSpPr>
            <a:xfrm>
              <a:off x="2430453" y="1629148"/>
              <a:ext cx="1599680" cy="891821"/>
              <a:chOff x="3515351" y="4007757"/>
              <a:chExt cx="1599680" cy="891821"/>
            </a:xfrm>
          </p:grpSpPr>
          <p:pic>
            <p:nvPicPr>
              <p:cNvPr id="81" name="Picture 80">
                <a:extLst>
                  <a:ext uri="{FF2B5EF4-FFF2-40B4-BE49-F238E27FC236}">
                    <a16:creationId xmlns:a16="http://schemas.microsoft.com/office/drawing/2014/main" id="{4E7FA023-DB7A-2BB6-9078-015581EE02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14678" y="4145247"/>
                <a:ext cx="601025" cy="496680"/>
              </a:xfrm>
              <a:prstGeom prst="rect">
                <a:avLst/>
              </a:prstGeom>
            </p:spPr>
          </p:pic>
          <p:pic>
            <p:nvPicPr>
              <p:cNvPr id="82" name="Picture 81">
                <a:extLst>
                  <a:ext uri="{FF2B5EF4-FFF2-40B4-BE49-F238E27FC236}">
                    <a16:creationId xmlns:a16="http://schemas.microsoft.com/office/drawing/2014/main" id="{6F013D88-D2BE-15A9-CEE5-E79A307F2C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21489" b="22761"/>
              <a:stretch/>
            </p:blipFill>
            <p:spPr>
              <a:xfrm>
                <a:off x="3515351" y="4007757"/>
                <a:ext cx="1599680" cy="891821"/>
              </a:xfrm>
              <a:prstGeom prst="rect">
                <a:avLst/>
              </a:prstGeom>
            </p:spPr>
          </p:pic>
        </p:grp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F3A66B0E-B3A3-22C5-D1E6-31BD14268B12}"/>
                </a:ext>
              </a:extLst>
            </p:cNvPr>
            <p:cNvSpPr txBox="1"/>
            <p:nvPr/>
          </p:nvSpPr>
          <p:spPr>
            <a:xfrm>
              <a:off x="2484251" y="980316"/>
              <a:ext cx="1492085" cy="61555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1600847"/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/>
                  <a:ea typeface="Tahoma" panose="020B0604030504040204" pitchFamily="34" charset="0"/>
                  <a:cs typeface="Calibri"/>
                </a:rPr>
                <a:t>Basecalling (Translator)</a:t>
              </a:r>
            </a:p>
          </p:txBody>
        </p:sp>
      </p:grp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64D24CF7-5F44-8884-0482-301FFEDB8527}"/>
              </a:ext>
            </a:extLst>
          </p:cNvPr>
          <p:cNvCxnSpPr>
            <a:cxnSpLocks/>
          </p:cNvCxnSpPr>
          <p:nvPr/>
        </p:nvCxnSpPr>
        <p:spPr>
          <a:xfrm>
            <a:off x="8336337" y="2075058"/>
            <a:ext cx="45720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4" name="Group 83">
            <a:extLst>
              <a:ext uri="{FF2B5EF4-FFF2-40B4-BE49-F238E27FC236}">
                <a16:creationId xmlns:a16="http://schemas.microsoft.com/office/drawing/2014/main" id="{7628C21C-E92D-57DE-B99A-D646D1D26720}"/>
              </a:ext>
            </a:extLst>
          </p:cNvPr>
          <p:cNvGrpSpPr/>
          <p:nvPr/>
        </p:nvGrpSpPr>
        <p:grpSpPr>
          <a:xfrm>
            <a:off x="5738038" y="980316"/>
            <a:ext cx="2419707" cy="1277622"/>
            <a:chOff x="4231357" y="980316"/>
            <a:chExt cx="2419707" cy="1277622"/>
          </a:xfrm>
        </p:grpSpPr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05DFA06F-C838-9653-B9DA-43D53E194485}"/>
                </a:ext>
              </a:extLst>
            </p:cNvPr>
            <p:cNvSpPr/>
            <p:nvPr/>
          </p:nvSpPr>
          <p:spPr>
            <a:xfrm>
              <a:off x="4231357" y="1892178"/>
              <a:ext cx="2419707" cy="365760"/>
            </a:xfrm>
            <a:prstGeom prst="rect">
              <a:avLst/>
            </a:prstGeom>
            <a:solidFill>
              <a:srgbClr val="F8F3E1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>
                <a:defRPr/>
              </a:pPr>
              <a:r>
                <a:rPr kumimoji="0" lang="en-CH" sz="2000" b="1" i="0" u="none" strike="noStrike" kern="1200" cap="none" spc="0" normalizeH="0" baseline="0" noProof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/>
                  <a:cs typeface="Calibri"/>
                </a:rPr>
                <a:t>AAA</a:t>
              </a:r>
              <a:r>
                <a:rPr kumimoji="0" lang="en-CH" sz="2000" b="1" i="0" u="none" strike="noStrike" kern="1200" cap="none" spc="0" normalizeH="0" baseline="0" noProof="0">
                  <a:ln>
                    <a:noFill/>
                  </a:ln>
                  <a:solidFill>
                    <a:srgbClr val="10813D"/>
                  </a:solidFill>
                  <a:effectLst/>
                  <a:uLnTx/>
                  <a:uFillTx/>
                  <a:latin typeface="Calibri"/>
                  <a:cs typeface="Calibri"/>
                </a:rPr>
                <a:t>T</a:t>
              </a:r>
              <a:r>
                <a:rPr lang="en-CH" sz="2000" b="1">
                  <a:solidFill>
                    <a:srgbClr val="4473C4"/>
                  </a:solidFill>
                  <a:latin typeface="Calibri"/>
                  <a:cs typeface="Calibri"/>
                </a:rPr>
                <a:t>G</a:t>
              </a:r>
              <a:r>
                <a:rPr lang="en-CH" sz="2000" b="1">
                  <a:solidFill>
                    <a:srgbClr val="10813D"/>
                  </a:solidFill>
                  <a:latin typeface="Calibri"/>
                  <a:cs typeface="Calibri"/>
                </a:rPr>
                <a:t>T</a:t>
              </a:r>
              <a:r>
                <a:rPr lang="en-CH" sz="2000" b="1">
                  <a:solidFill>
                    <a:srgbClr val="4473C4"/>
                  </a:solidFill>
                  <a:latin typeface="Calibri"/>
                  <a:cs typeface="Calibri"/>
                </a:rPr>
                <a:t>GG</a:t>
              </a:r>
              <a:r>
                <a:rPr lang="en-CH" sz="2000" b="1">
                  <a:solidFill>
                    <a:srgbClr val="10813D"/>
                  </a:solidFill>
                  <a:latin typeface="Calibri"/>
                  <a:ea typeface="Tahoma" panose="020B0604030504040204" pitchFamily="34" charset="0"/>
                  <a:cs typeface="Calibri"/>
                </a:rPr>
                <a:t>T</a:t>
              </a:r>
              <a:r>
                <a:rPr lang="en-CH" sz="2000" b="1">
                  <a:solidFill>
                    <a:srgbClr val="F49314"/>
                  </a:solidFill>
                  <a:latin typeface="Calibri"/>
                  <a:cs typeface="Calibri"/>
                </a:rPr>
                <a:t>CC</a:t>
              </a:r>
              <a:r>
                <a:rPr lang="en-CH" sz="2000" b="1">
                  <a:solidFill>
                    <a:srgbClr val="7030A0"/>
                  </a:solidFill>
                  <a:latin typeface="Calibri"/>
                  <a:cs typeface="Calibri"/>
                </a:rPr>
                <a:t>A</a:t>
              </a:r>
              <a:r>
                <a:rPr lang="en-CH" sz="2000" b="1">
                  <a:solidFill>
                    <a:srgbClr val="10813D"/>
                  </a:solidFill>
                  <a:latin typeface="Calibri"/>
                  <a:cs typeface="Calibri"/>
                </a:rPr>
                <a:t>TT</a:t>
              </a:r>
              <a:r>
                <a:rPr lang="en-CH" sz="2000" b="1">
                  <a:solidFill>
                    <a:srgbClr val="4473C4"/>
                  </a:solidFill>
                  <a:latin typeface="Calibri"/>
                  <a:cs typeface="Calibri"/>
                </a:rPr>
                <a:t>G</a:t>
              </a:r>
              <a:endParaRPr kumimoji="0" lang="en-CH" sz="2000" b="1" i="0" u="none" strike="noStrike" kern="1200" cap="none" spc="0" normalizeH="0" baseline="0" noProof="0" dirty="0">
                <a:ln>
                  <a:noFill/>
                </a:ln>
                <a:solidFill>
                  <a:srgbClr val="F49314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452B9405-C436-8A52-D2E8-DC1D598C5210}"/>
                </a:ext>
              </a:extLst>
            </p:cNvPr>
            <p:cNvSpPr txBox="1"/>
            <p:nvPr/>
          </p:nvSpPr>
          <p:spPr>
            <a:xfrm>
              <a:off x="4714751" y="980316"/>
              <a:ext cx="1506715" cy="92333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1600847"/>
              <a:r>
                <a:rPr lang="en-US" sz="2000" kern="0" dirty="0">
                  <a:latin typeface="Calibri"/>
                  <a:ea typeface="Tahoma" panose="020B0604030504040204" pitchFamily="34" charset="0"/>
                  <a:cs typeface="Calibri"/>
                </a:rPr>
                <a:t>Basecalled</a:t>
              </a:r>
              <a:br>
                <a:rPr lang="en-US" sz="2000" kern="0" dirty="0">
                  <a:latin typeface="Calibri"/>
                  <a:ea typeface="Tahoma" panose="020B0604030504040204" pitchFamily="34" charset="0"/>
                  <a:cs typeface="Calibri"/>
                </a:rPr>
              </a:br>
              <a:r>
                <a:rPr lang="en-US" sz="2000" kern="0" dirty="0">
                  <a:latin typeface="Calibri"/>
                  <a:ea typeface="Tahoma" panose="020B0604030504040204" pitchFamily="34" charset="0"/>
                  <a:cs typeface="Calibri"/>
                </a:rPr>
                <a:t>(Translated)</a:t>
              </a:r>
              <a:br>
                <a:rPr lang="en-US" sz="2000" kern="0" dirty="0">
                  <a:latin typeface="Calibri"/>
                  <a:ea typeface="Tahoma" panose="020B0604030504040204" pitchFamily="34" charset="0"/>
                  <a:cs typeface="Calibri"/>
                </a:rPr>
              </a:br>
              <a:r>
                <a:rPr lang="en-US" sz="2000" kern="0" dirty="0">
                  <a:latin typeface="Calibri"/>
                  <a:ea typeface="Tahoma" panose="020B0604030504040204" pitchFamily="34" charset="0"/>
                  <a:cs typeface="Calibri"/>
                </a:rPr>
                <a:t>Reads</a:t>
              </a:r>
            </a:p>
          </p:txBody>
        </p:sp>
      </p:grpSp>
      <p:cxnSp>
        <p:nvCxnSpPr>
          <p:cNvPr id="87" name="Elbow Connector 86">
            <a:extLst>
              <a:ext uri="{FF2B5EF4-FFF2-40B4-BE49-F238E27FC236}">
                <a16:creationId xmlns:a16="http://schemas.microsoft.com/office/drawing/2014/main" id="{0F2E6114-C2C2-F24C-8876-4BCEBD3221B4}"/>
              </a:ext>
            </a:extLst>
          </p:cNvPr>
          <p:cNvCxnSpPr>
            <a:cxnSpLocks/>
          </p:cNvCxnSpPr>
          <p:nvPr/>
        </p:nvCxnSpPr>
        <p:spPr>
          <a:xfrm rot="5400000">
            <a:off x="7118896" y="1503687"/>
            <a:ext cx="1449970" cy="3484534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4847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C2083-566D-21E4-FDB3-B81B6D438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Pipeline That is Computationally Costly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3CDDC79-8C35-2022-D1B7-0572B7640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13</a:t>
            </a:fld>
            <a:endParaRPr lang="en-US" dirty="0">
              <a:latin typeface="Garamond"/>
              <a:cs typeface="Calibri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B033960C-BB11-F613-4B77-CC05F81D9A10}"/>
              </a:ext>
            </a:extLst>
          </p:cNvPr>
          <p:cNvGraphicFramePr/>
          <p:nvPr/>
        </p:nvGraphicFramePr>
        <p:xfrm>
          <a:off x="1685849" y="1018567"/>
          <a:ext cx="8798061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88E6A8C-723E-4C94-B3BB-D99CD43D199F}"/>
              </a:ext>
            </a:extLst>
          </p:cNvPr>
          <p:cNvSpPr/>
          <p:nvPr/>
        </p:nvSpPr>
        <p:spPr>
          <a:xfrm>
            <a:off x="2818258" y="1242913"/>
            <a:ext cx="3924591" cy="3346021"/>
          </a:xfrm>
          <a:prstGeom prst="roundRect">
            <a:avLst/>
          </a:prstGeom>
          <a:noFill/>
          <a:ln w="31750" cap="flat" cmpd="sng" algn="ctr">
            <a:solidFill>
              <a:srgbClr val="C00600"/>
            </a:solidFill>
            <a:prstDash val="solid"/>
          </a:ln>
          <a:effectLst/>
        </p:spPr>
        <p:txBody>
          <a:bodyPr rtlCol="0" anchor="ctr">
            <a:noAutofit/>
          </a:bodyPr>
          <a:lstStyle/>
          <a:p>
            <a:pPr algn="ctr" defTabSz="1600847"/>
            <a:endParaRPr lang="en-US" sz="1200" b="1" kern="0" dirty="0">
              <a:latin typeface="Calibri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F0FC9DC-7CFF-9647-79E1-629D21341972}"/>
              </a:ext>
            </a:extLst>
          </p:cNvPr>
          <p:cNvGrpSpPr/>
          <p:nvPr/>
        </p:nvGrpSpPr>
        <p:grpSpPr>
          <a:xfrm>
            <a:off x="2737794" y="5380798"/>
            <a:ext cx="6660996" cy="777240"/>
            <a:chOff x="2005631" y="5061765"/>
            <a:chExt cx="6660996" cy="777240"/>
          </a:xfrm>
        </p:grpSpPr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2BA61C84-634F-F1CA-9D99-E18B8CDFAD17}"/>
                </a:ext>
              </a:extLst>
            </p:cNvPr>
            <p:cNvSpPr/>
            <p:nvPr/>
          </p:nvSpPr>
          <p:spPr>
            <a:xfrm>
              <a:off x="2005631" y="5092761"/>
              <a:ext cx="6660996" cy="715249"/>
            </a:xfrm>
            <a:prstGeom prst="roundRect">
              <a:avLst/>
            </a:prstGeom>
            <a:solidFill>
              <a:srgbClr val="FFE0D6"/>
            </a:solidFill>
            <a:ln w="19050" cap="flat" cmpd="sng" algn="ctr">
              <a:solidFill>
                <a:srgbClr val="C00600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 defTabSz="1600847"/>
              <a:endParaRPr lang="en-US" sz="1000" b="1" kern="0" dirty="0">
                <a:solidFill>
                  <a:srgbClr val="C00600"/>
                </a:solidFill>
                <a:latin typeface="Calibri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00DA72AB-71FF-C070-4684-C0C17920A0CA}"/>
                </a:ext>
              </a:extLst>
            </p:cNvPr>
            <p:cNvGrpSpPr/>
            <p:nvPr/>
          </p:nvGrpSpPr>
          <p:grpSpPr>
            <a:xfrm>
              <a:off x="2086095" y="5061765"/>
              <a:ext cx="6520021" cy="777240"/>
              <a:chOff x="2349408" y="5061765"/>
              <a:chExt cx="6520021" cy="777240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80F34268-BA33-2A61-ABEC-F2E26C685E8B}"/>
                  </a:ext>
                </a:extLst>
              </p:cNvPr>
              <p:cNvSpPr/>
              <p:nvPr/>
            </p:nvSpPr>
            <p:spPr>
              <a:xfrm>
                <a:off x="3127659" y="5292074"/>
                <a:ext cx="5741770" cy="307777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en-US" sz="2000" b="1" dirty="0">
                    <a:solidFill>
                      <a:srgbClr val="C00600"/>
                    </a:solidFill>
                    <a:latin typeface="Calibri"/>
                    <a:ea typeface="Tahoma" panose="020B0604030504040204" pitchFamily="34" charset="0"/>
                    <a:cs typeface="Calibri"/>
                  </a:rPr>
                  <a:t>Significant computational overhead</a:t>
                </a:r>
                <a:endParaRPr lang="en-US" sz="2000" dirty="0">
                  <a:latin typeface="Calibri"/>
                  <a:ea typeface="Tahoma" panose="020B0604030504040204" pitchFamily="34" charset="0"/>
                  <a:cs typeface="Calibri"/>
                </a:endParaRPr>
              </a:p>
            </p:txBody>
          </p:sp>
          <p:pic>
            <p:nvPicPr>
              <p:cNvPr id="10" name="Graphic 9" descr="Clock with solid fill">
                <a:extLst>
                  <a:ext uri="{FF2B5EF4-FFF2-40B4-BE49-F238E27FC236}">
                    <a16:creationId xmlns:a16="http://schemas.microsoft.com/office/drawing/2014/main" id="{40AD38F5-003D-F21E-104B-81257DF0A2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2349408" y="5061765"/>
                <a:ext cx="777240" cy="777240"/>
              </a:xfrm>
              <a:prstGeom prst="rect">
                <a:avLst/>
              </a:prstGeom>
            </p:spPr>
          </p:pic>
        </p:grpSp>
      </p:grpSp>
      <p:pic>
        <p:nvPicPr>
          <p:cNvPr id="11" name="Content Placeholder 5">
            <a:extLst>
              <a:ext uri="{FF2B5EF4-FFF2-40B4-BE49-F238E27FC236}">
                <a16:creationId xmlns:a16="http://schemas.microsoft.com/office/drawing/2014/main" id="{6716E18F-8D57-4484-6A14-E37317525D0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20665" y="1100737"/>
            <a:ext cx="2982001" cy="2977553"/>
          </a:xfrm>
          <a:prstGeom prst="roundRect">
            <a:avLst>
              <a:gd name="adj" fmla="val 35390"/>
            </a:avLst>
          </a:prstGeom>
        </p:spPr>
      </p:pic>
      <p:pic>
        <p:nvPicPr>
          <p:cNvPr id="12" name="Content Placeholder 5">
            <a:extLst>
              <a:ext uri="{FF2B5EF4-FFF2-40B4-BE49-F238E27FC236}">
                <a16:creationId xmlns:a16="http://schemas.microsoft.com/office/drawing/2014/main" id="{ABFD4B60-0196-CC91-7E96-6CDC76418E2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2371" t="61309" r="2407" b="23336"/>
          <a:stretch/>
        </p:blipFill>
        <p:spPr>
          <a:xfrm>
            <a:off x="7545874" y="1566314"/>
            <a:ext cx="1731582" cy="1744037"/>
          </a:xfrm>
          <a:prstGeom prst="roundRect">
            <a:avLst>
              <a:gd name="adj" fmla="val 35390"/>
            </a:avLst>
          </a:prstGeom>
        </p:spPr>
      </p:pic>
      <p:sp>
        <p:nvSpPr>
          <p:cNvPr id="13" name="Striped Right Arrow 12">
            <a:extLst>
              <a:ext uri="{FF2B5EF4-FFF2-40B4-BE49-F238E27FC236}">
                <a16:creationId xmlns:a16="http://schemas.microsoft.com/office/drawing/2014/main" id="{39E6C233-4DAA-FDC6-A7F1-D523C0C0572B}"/>
              </a:ext>
            </a:extLst>
          </p:cNvPr>
          <p:cNvSpPr>
            <a:spLocks/>
          </p:cNvSpPr>
          <p:nvPr/>
        </p:nvSpPr>
        <p:spPr>
          <a:xfrm rot="16200000">
            <a:off x="4337928" y="2172786"/>
            <a:ext cx="3219844" cy="668595"/>
          </a:xfrm>
          <a:prstGeom prst="stripedRightArrow">
            <a:avLst>
              <a:gd name="adj1" fmla="val 49091"/>
              <a:gd name="adj2" fmla="val 96057"/>
            </a:avLst>
          </a:prstGeom>
          <a:solidFill>
            <a:srgbClr val="C00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B05030202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9070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5B5B6-1213-1665-E291-F5CDF424E9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D718C-FEDE-AE5A-6486-DE2577397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Pipeline That Wastes Resources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438229F-F1B6-2F88-1309-38F84AA2F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14</a:t>
            </a:fld>
            <a:endParaRPr lang="en-US">
              <a:latin typeface="Garamond"/>
              <a:cs typeface="Calibri"/>
            </a:endParaRPr>
          </a:p>
        </p:txBody>
      </p:sp>
      <p:graphicFrame>
        <p:nvGraphicFramePr>
          <p:cNvPr id="41" name="Chart 40">
            <a:extLst>
              <a:ext uri="{FF2B5EF4-FFF2-40B4-BE49-F238E27FC236}">
                <a16:creationId xmlns:a16="http://schemas.microsoft.com/office/drawing/2014/main" id="{BB3BE848-BB42-F2FD-9832-E6C3B49BA2D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77577" y="1005767"/>
          <a:ext cx="3108960" cy="3108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4" name="TextBox 53">
            <a:extLst>
              <a:ext uri="{FF2B5EF4-FFF2-40B4-BE49-F238E27FC236}">
                <a16:creationId xmlns:a16="http://schemas.microsoft.com/office/drawing/2014/main" id="{4024ABBF-ECDD-CD3F-A7E0-41B6E7F73037}"/>
              </a:ext>
            </a:extLst>
          </p:cNvPr>
          <p:cNvSpPr txBox="1"/>
          <p:nvPr/>
        </p:nvSpPr>
        <p:spPr>
          <a:xfrm>
            <a:off x="753612" y="2319948"/>
            <a:ext cx="1403468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defTabSz="1600847"/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Tahoma" panose="020B0604030504040204" pitchFamily="34" charset="0"/>
                <a:cs typeface="Calibri"/>
              </a:rPr>
              <a:t>Whole Dataset (~TBs)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E12678E-153C-8001-359A-88B56CED25EA}"/>
              </a:ext>
            </a:extLst>
          </p:cNvPr>
          <p:cNvGrpSpPr/>
          <p:nvPr/>
        </p:nvGrpSpPr>
        <p:grpSpPr>
          <a:xfrm>
            <a:off x="2709176" y="1005767"/>
            <a:ext cx="3418585" cy="3108960"/>
            <a:chOff x="2709176" y="1005767"/>
            <a:chExt cx="3418585" cy="3108960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E8957D28-C621-C25A-A19E-412E7FB2CB3F}"/>
                </a:ext>
              </a:extLst>
            </p:cNvPr>
            <p:cNvGrpSpPr/>
            <p:nvPr/>
          </p:nvGrpSpPr>
          <p:grpSpPr>
            <a:xfrm>
              <a:off x="2709176" y="1005767"/>
              <a:ext cx="3418585" cy="3108960"/>
              <a:chOff x="2709176" y="1005767"/>
              <a:chExt cx="3418585" cy="3108960"/>
            </a:xfrm>
          </p:grpSpPr>
          <p:graphicFrame>
            <p:nvGraphicFramePr>
              <p:cNvPr id="38" name="Chart 37">
                <a:extLst>
                  <a:ext uri="{FF2B5EF4-FFF2-40B4-BE49-F238E27FC236}">
                    <a16:creationId xmlns:a16="http://schemas.microsoft.com/office/drawing/2014/main" id="{0B1BE71A-FA22-2889-2285-270F7E800DE8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3018801" y="1005767"/>
              <a:ext cx="3108960" cy="310896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sp>
            <p:nvSpPr>
              <p:cNvPr id="42" name="Line 15">
                <a:extLst>
                  <a:ext uri="{FF2B5EF4-FFF2-40B4-BE49-F238E27FC236}">
                    <a16:creationId xmlns:a16="http://schemas.microsoft.com/office/drawing/2014/main" id="{D4BFDEBC-D3AE-AEED-F58E-275878F488B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709176" y="2781613"/>
                <a:ext cx="659019" cy="0"/>
              </a:xfrm>
              <a:prstGeom prst="line">
                <a:avLst/>
              </a:prstGeom>
              <a:noFill/>
              <a:ln w="76200">
                <a:solidFill>
                  <a:srgbClr val="4473C4"/>
                </a:solidFill>
                <a:round/>
                <a:headEnd type="triangle" w="med" len="med"/>
                <a:tailEnd type="none" w="med" len="med"/>
              </a:ln>
              <a:effectLst/>
            </p:spPr>
            <p:txBody>
              <a:bodyPr wrap="none" lIns="64008" tIns="32004" rIns="64008" bIns="32004" anchor="ctr"/>
              <a:lstStyle/>
              <a:p>
                <a:pPr eaLnBrk="1" hangingPunct="1">
                  <a:defRPr/>
                </a:pPr>
                <a:endParaRPr lang="en-US" kern="0" dirty="0">
                  <a:solidFill>
                    <a:sysClr val="windowText" lastClr="000000"/>
                  </a:solidFill>
                  <a:latin typeface="Calibri" panose="020B0503020202020204" pitchFamily="34" charset="0"/>
                  <a:ea typeface="Calibri" pitchFamily="-107" charset="0"/>
                  <a:cs typeface="Calibri" pitchFamily="-107" charset="0"/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9AC0EEF0-726D-1FC1-EE58-9DB3B29F85C4}"/>
                </a:ext>
              </a:extLst>
            </p:cNvPr>
            <p:cNvGrpSpPr/>
            <p:nvPr/>
          </p:nvGrpSpPr>
          <p:grpSpPr>
            <a:xfrm>
              <a:off x="3567517" y="2137210"/>
              <a:ext cx="1768313" cy="1160339"/>
              <a:chOff x="9687804" y="2409603"/>
              <a:chExt cx="1768313" cy="1160339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E5CCE1F-1327-B4A2-B71D-B998C381C07B}"/>
                  </a:ext>
                </a:extLst>
              </p:cNvPr>
              <p:cNvSpPr txBox="1"/>
              <p:nvPr/>
            </p:nvSpPr>
            <p:spPr>
              <a:xfrm>
                <a:off x="10486908" y="3262165"/>
                <a:ext cx="969209" cy="307777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 defTabSz="1600847"/>
                <a:r>
                  <a:rPr kumimoji="0" lang="en-US" sz="2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59412"/>
                    </a:solidFill>
                    <a:effectLst/>
                    <a:uLnTx/>
                    <a:uFillTx/>
                    <a:latin typeface="Calibri"/>
                    <a:ea typeface="Tahoma" panose="020B0604030504040204" pitchFamily="34" charset="0"/>
                    <a:cs typeface="Calibri"/>
                  </a:rPr>
                  <a:t>Useful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EFA8C35-28D1-CD67-FFAA-69C7953BFF58}"/>
                  </a:ext>
                </a:extLst>
              </p:cNvPr>
              <p:cNvSpPr txBox="1"/>
              <p:nvPr/>
            </p:nvSpPr>
            <p:spPr>
              <a:xfrm>
                <a:off x="9687804" y="2409603"/>
                <a:ext cx="969209" cy="307777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 defTabSz="1600847"/>
                <a:r>
                  <a:rPr kumimoji="0" lang="en-US" sz="2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C00600"/>
                    </a:solidFill>
                    <a:effectLst/>
                    <a:uLnTx/>
                    <a:uFillTx/>
                    <a:latin typeface="Calibri"/>
                    <a:ea typeface="Tahoma" panose="020B0604030504040204" pitchFamily="34" charset="0"/>
                    <a:cs typeface="Calibri"/>
                  </a:rPr>
                  <a:t>Useless</a:t>
                </a:r>
              </a:p>
            </p:txBody>
          </p:sp>
        </p:grp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5F5E5A7-D927-72C9-B2A3-9D73F8F15774}"/>
              </a:ext>
            </a:extLst>
          </p:cNvPr>
          <p:cNvGrpSpPr/>
          <p:nvPr/>
        </p:nvGrpSpPr>
        <p:grpSpPr>
          <a:xfrm>
            <a:off x="5798251" y="1005767"/>
            <a:ext cx="3425888" cy="3108960"/>
            <a:chOff x="5798251" y="1005767"/>
            <a:chExt cx="3425888" cy="3108960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3F407A29-381B-B40D-37D2-02DD773A86E4}"/>
                </a:ext>
              </a:extLst>
            </p:cNvPr>
            <p:cNvGrpSpPr/>
            <p:nvPr/>
          </p:nvGrpSpPr>
          <p:grpSpPr>
            <a:xfrm>
              <a:off x="5798251" y="1005767"/>
              <a:ext cx="3425888" cy="3108960"/>
              <a:chOff x="5798251" y="1005767"/>
              <a:chExt cx="3425888" cy="3108960"/>
            </a:xfrm>
          </p:grpSpPr>
          <p:graphicFrame>
            <p:nvGraphicFramePr>
              <p:cNvPr id="39" name="Chart 38">
                <a:extLst>
                  <a:ext uri="{FF2B5EF4-FFF2-40B4-BE49-F238E27FC236}">
                    <a16:creationId xmlns:a16="http://schemas.microsoft.com/office/drawing/2014/main" id="{CC380F25-49B7-DC64-4FE7-068A3BB67A12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6115179" y="1005767"/>
              <a:ext cx="3108960" cy="310896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sp>
            <p:nvSpPr>
              <p:cNvPr id="43" name="Line 15">
                <a:extLst>
                  <a:ext uri="{FF2B5EF4-FFF2-40B4-BE49-F238E27FC236}">
                    <a16:creationId xmlns:a16="http://schemas.microsoft.com/office/drawing/2014/main" id="{9552ECEB-5C77-5282-B792-E7501E00BF0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798251" y="2781613"/>
                <a:ext cx="659019" cy="0"/>
              </a:xfrm>
              <a:prstGeom prst="line">
                <a:avLst/>
              </a:prstGeom>
              <a:noFill/>
              <a:ln w="76200">
                <a:solidFill>
                  <a:srgbClr val="4473C4"/>
                </a:solidFill>
                <a:round/>
                <a:headEnd type="triangle" w="med" len="med"/>
                <a:tailEnd type="none" w="med" len="med"/>
              </a:ln>
              <a:effectLst/>
            </p:spPr>
            <p:txBody>
              <a:bodyPr wrap="none" lIns="64008" tIns="32004" rIns="64008" bIns="32004" anchor="ctr"/>
              <a:lstStyle/>
              <a:p>
                <a:pPr eaLnBrk="1" hangingPunct="1">
                  <a:defRPr/>
                </a:pPr>
                <a:endParaRPr lang="en-US" kern="0" dirty="0">
                  <a:solidFill>
                    <a:sysClr val="windowText" lastClr="000000"/>
                  </a:solidFill>
                  <a:latin typeface="Calibri" panose="020B0503020202020204" pitchFamily="34" charset="0"/>
                  <a:ea typeface="Calibri" pitchFamily="-107" charset="0"/>
                  <a:cs typeface="Calibri" pitchFamily="-107" charset="0"/>
                </a:endParaRP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41C76433-6361-BA3D-4C68-5275142E56DA}"/>
                </a:ext>
              </a:extLst>
            </p:cNvPr>
            <p:cNvGrpSpPr/>
            <p:nvPr/>
          </p:nvGrpSpPr>
          <p:grpSpPr>
            <a:xfrm>
              <a:off x="6663895" y="2137210"/>
              <a:ext cx="1768313" cy="1160339"/>
              <a:chOff x="9687804" y="2409603"/>
              <a:chExt cx="1768313" cy="1160339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62866C8-49EB-6D31-1D64-633C0A132F78}"/>
                  </a:ext>
                </a:extLst>
              </p:cNvPr>
              <p:cNvSpPr txBox="1"/>
              <p:nvPr/>
            </p:nvSpPr>
            <p:spPr>
              <a:xfrm>
                <a:off x="10486908" y="3262165"/>
                <a:ext cx="969209" cy="307777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 defTabSz="1600847"/>
                <a:r>
                  <a:rPr kumimoji="0" lang="en-US" sz="2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59412"/>
                    </a:solidFill>
                    <a:effectLst/>
                    <a:uLnTx/>
                    <a:uFillTx/>
                    <a:latin typeface="Calibri"/>
                    <a:ea typeface="Tahoma" panose="020B0604030504040204" pitchFamily="34" charset="0"/>
                    <a:cs typeface="Calibri"/>
                  </a:rPr>
                  <a:t>Useful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163735D-484E-5BB4-73D5-6B257A47C06C}"/>
                  </a:ext>
                </a:extLst>
              </p:cNvPr>
              <p:cNvSpPr txBox="1"/>
              <p:nvPr/>
            </p:nvSpPr>
            <p:spPr>
              <a:xfrm>
                <a:off x="9687804" y="2409603"/>
                <a:ext cx="969209" cy="307777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 defTabSz="1600847"/>
                <a:r>
                  <a:rPr kumimoji="0" lang="en-US" sz="2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C00600"/>
                    </a:solidFill>
                    <a:effectLst/>
                    <a:uLnTx/>
                    <a:uFillTx/>
                    <a:latin typeface="Calibri"/>
                    <a:ea typeface="Tahoma" panose="020B0604030504040204" pitchFamily="34" charset="0"/>
                    <a:cs typeface="Calibri"/>
                  </a:rPr>
                  <a:t>Useless</a:t>
                </a:r>
              </a:p>
            </p:txBody>
          </p:sp>
        </p:grpSp>
      </p:grpSp>
      <p:sp>
        <p:nvSpPr>
          <p:cNvPr id="44" name="Line 15">
            <a:extLst>
              <a:ext uri="{FF2B5EF4-FFF2-40B4-BE49-F238E27FC236}">
                <a16:creationId xmlns:a16="http://schemas.microsoft.com/office/drawing/2014/main" id="{68AAB7AB-6EFB-E2A0-C502-0DB1CAB5C45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882048" y="2802744"/>
            <a:ext cx="659019" cy="0"/>
          </a:xfrm>
          <a:prstGeom prst="line">
            <a:avLst/>
          </a:prstGeom>
          <a:noFill/>
          <a:ln w="76200">
            <a:solidFill>
              <a:srgbClr val="4473C4"/>
            </a:solidFill>
            <a:round/>
            <a:headEnd type="triangle" w="med" len="med"/>
            <a:tailEnd type="none" w="med" len="med"/>
          </a:ln>
          <a:effectLst/>
        </p:spPr>
        <p:txBody>
          <a:bodyPr wrap="none" lIns="64008" tIns="32004" rIns="64008" bIns="32004" anchor="ctr"/>
          <a:lstStyle/>
          <a:p>
            <a:pPr eaLnBrk="1" hangingPunct="1">
              <a:defRPr/>
            </a:pPr>
            <a:endParaRPr lang="en-US" kern="0" dirty="0">
              <a:solidFill>
                <a:sysClr val="windowText" lastClr="000000"/>
              </a:solidFill>
              <a:latin typeface="Calibri" panose="020B0503020202020204" pitchFamily="34" charset="0"/>
              <a:ea typeface="Calibri" pitchFamily="-107" charset="0"/>
              <a:cs typeface="Calibri" pitchFamily="-107" charset="0"/>
            </a:endParaRPr>
          </a:p>
        </p:txBody>
      </p:sp>
      <p:graphicFrame>
        <p:nvGraphicFramePr>
          <p:cNvPr id="55" name="Chart 54">
            <a:extLst>
              <a:ext uri="{FF2B5EF4-FFF2-40B4-BE49-F238E27FC236}">
                <a16:creationId xmlns:a16="http://schemas.microsoft.com/office/drawing/2014/main" id="{633B7CCB-139E-182D-A294-6340A495B4E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776114" y="994325"/>
          <a:ext cx="3979847" cy="3108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23" name="Group 22">
            <a:extLst>
              <a:ext uri="{FF2B5EF4-FFF2-40B4-BE49-F238E27FC236}">
                <a16:creationId xmlns:a16="http://schemas.microsoft.com/office/drawing/2014/main" id="{86920D41-D968-B2C4-C181-F35436E1B6D7}"/>
              </a:ext>
            </a:extLst>
          </p:cNvPr>
          <p:cNvGrpSpPr/>
          <p:nvPr/>
        </p:nvGrpSpPr>
        <p:grpSpPr>
          <a:xfrm>
            <a:off x="9211557" y="994325"/>
            <a:ext cx="3108960" cy="3108960"/>
            <a:chOff x="9211558" y="1005767"/>
            <a:chExt cx="3108960" cy="3108960"/>
          </a:xfrm>
        </p:grpSpPr>
        <p:graphicFrame>
          <p:nvGraphicFramePr>
            <p:cNvPr id="40" name="Chart 39">
              <a:extLst>
                <a:ext uri="{FF2B5EF4-FFF2-40B4-BE49-F238E27FC236}">
                  <a16:creationId xmlns:a16="http://schemas.microsoft.com/office/drawing/2014/main" id="{32DB47D6-0995-A565-91AA-277A0E08F591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9211558" y="1005767"/>
            <a:ext cx="3108960" cy="310896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3079D715-5F83-7745-599F-F3A5BC65BDE9}"/>
                </a:ext>
              </a:extLst>
            </p:cNvPr>
            <p:cNvGrpSpPr/>
            <p:nvPr/>
          </p:nvGrpSpPr>
          <p:grpSpPr>
            <a:xfrm>
              <a:off x="9767446" y="2137210"/>
              <a:ext cx="1768313" cy="1160339"/>
              <a:chOff x="9687804" y="2409603"/>
              <a:chExt cx="1768313" cy="1160339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CC0CEB6-A466-F6F8-862D-407467FE460D}"/>
                  </a:ext>
                </a:extLst>
              </p:cNvPr>
              <p:cNvSpPr txBox="1"/>
              <p:nvPr/>
            </p:nvSpPr>
            <p:spPr>
              <a:xfrm>
                <a:off x="10486908" y="3262165"/>
                <a:ext cx="969209" cy="307777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 defTabSz="1600847"/>
                <a:r>
                  <a:rPr kumimoji="0" lang="en-US" sz="2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59412"/>
                    </a:solidFill>
                    <a:effectLst/>
                    <a:uLnTx/>
                    <a:uFillTx/>
                    <a:latin typeface="Calibri"/>
                    <a:ea typeface="Tahoma" panose="020B0604030504040204" pitchFamily="34" charset="0"/>
                    <a:cs typeface="Calibri"/>
                  </a:rPr>
                  <a:t>Useful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9A6F5D2-6EE0-5887-B88E-2F21A2EC7BC8}"/>
                  </a:ext>
                </a:extLst>
              </p:cNvPr>
              <p:cNvSpPr txBox="1"/>
              <p:nvPr/>
            </p:nvSpPr>
            <p:spPr>
              <a:xfrm>
                <a:off x="9687804" y="2409603"/>
                <a:ext cx="969209" cy="307777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 defTabSz="1600847"/>
                <a:r>
                  <a:rPr kumimoji="0" lang="en-US" sz="2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C00600"/>
                    </a:solidFill>
                    <a:effectLst/>
                    <a:uLnTx/>
                    <a:uFillTx/>
                    <a:latin typeface="Calibri"/>
                    <a:ea typeface="Tahoma" panose="020B0604030504040204" pitchFamily="34" charset="0"/>
                    <a:cs typeface="Calibri"/>
                  </a:rPr>
                  <a:t>Useless</a:t>
                </a:r>
              </a:p>
            </p:txBody>
          </p:sp>
        </p:grp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536A96E-965A-D82D-DCDC-91E4200B5A72}"/>
              </a:ext>
            </a:extLst>
          </p:cNvPr>
          <p:cNvGrpSpPr/>
          <p:nvPr/>
        </p:nvGrpSpPr>
        <p:grpSpPr>
          <a:xfrm>
            <a:off x="1924474" y="3604757"/>
            <a:ext cx="8098421" cy="1755502"/>
            <a:chOff x="1924474" y="3604757"/>
            <a:chExt cx="8098421" cy="1755502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3930A8B-4515-7BAA-6619-6598A9D5355C}"/>
                </a:ext>
              </a:extLst>
            </p:cNvPr>
            <p:cNvGrpSpPr/>
            <p:nvPr/>
          </p:nvGrpSpPr>
          <p:grpSpPr>
            <a:xfrm>
              <a:off x="3939797" y="3604757"/>
              <a:ext cx="6083098" cy="1755502"/>
              <a:chOff x="2453898" y="2611697"/>
              <a:chExt cx="6083098" cy="1755502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3EF1946-ADD9-82AA-C9B2-C7F964821E54}"/>
                  </a:ext>
                </a:extLst>
              </p:cNvPr>
              <p:cNvSpPr txBox="1"/>
              <p:nvPr/>
            </p:nvSpPr>
            <p:spPr>
              <a:xfrm>
                <a:off x="2453898" y="4059422"/>
                <a:ext cx="5448196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defRPr/>
                </a:pPr>
                <a:r>
                  <a:rPr lang="en-US" sz="2000" b="1" dirty="0">
                    <a:solidFill>
                      <a:srgbClr val="C00000"/>
                    </a:solidFill>
                    <a:latin typeface="Calibri"/>
                    <a:ea typeface="Tahoma" panose="020B0604030504040204" pitchFamily="34" charset="0"/>
                    <a:cs typeface="Calibri"/>
                  </a:rPr>
                  <a:t>Costly and large volumes of data movement</a:t>
                </a:r>
              </a:p>
            </p:txBody>
          </p: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FC08B445-33C0-C816-9F61-CE4FDE3B2661}"/>
                  </a:ext>
                </a:extLst>
              </p:cNvPr>
              <p:cNvGrpSpPr/>
              <p:nvPr/>
            </p:nvGrpSpPr>
            <p:grpSpPr>
              <a:xfrm>
                <a:off x="3603931" y="2611697"/>
                <a:ext cx="4933065" cy="1318528"/>
                <a:chOff x="3603931" y="2611697"/>
                <a:chExt cx="4933065" cy="1318528"/>
              </a:xfrm>
            </p:grpSpPr>
            <p:pic>
              <p:nvPicPr>
                <p:cNvPr id="24" name="Picture 23" descr="http://i.ehow.com/images/a04/ac/qb/format-hard-drive-xp-800X800.jpg">
                  <a:extLst>
                    <a:ext uri="{FF2B5EF4-FFF2-40B4-BE49-F238E27FC236}">
                      <a16:creationId xmlns:a16="http://schemas.microsoft.com/office/drawing/2014/main" id="{D8917BF1-C17B-5980-2E7A-F8D661A7623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-1166144">
                  <a:off x="4090114" y="2611697"/>
                  <a:ext cx="1318528" cy="131852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0F7E471F-EEBA-82BB-495B-40F32883868D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 rot="20420055">
                  <a:off x="5619354" y="3036251"/>
                  <a:ext cx="1599680" cy="416939"/>
                  <a:chOff x="4729714" y="3204770"/>
                  <a:chExt cx="2268648" cy="591298"/>
                </a:xfrm>
              </p:grpSpPr>
              <p:pic>
                <p:nvPicPr>
                  <p:cNvPr id="30" name="Picture 25" descr="dimm.png">
                    <a:extLst>
                      <a:ext uri="{FF2B5EF4-FFF2-40B4-BE49-F238E27FC236}">
                        <a16:creationId xmlns:a16="http://schemas.microsoft.com/office/drawing/2014/main" id="{2180EA10-930C-7686-2D1A-CCC8957A75D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rot="8775023" flipV="1">
                    <a:off x="4729714" y="3204770"/>
                    <a:ext cx="1924215" cy="4588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1" name="Picture 26" descr="dimm.png">
                    <a:extLst>
                      <a:ext uri="{FF2B5EF4-FFF2-40B4-BE49-F238E27FC236}">
                        <a16:creationId xmlns:a16="http://schemas.microsoft.com/office/drawing/2014/main" id="{D2BA3344-0480-7740-72EC-DC8178A9AD6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rot="8775023" flipV="1">
                    <a:off x="5072821" y="3337227"/>
                    <a:ext cx="1925541" cy="4588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pic>
              <p:nvPicPr>
                <p:cNvPr id="26" name="Content Placeholder 6" descr="barcelona-die-photo-color.jpg">
                  <a:extLst>
                    <a:ext uri="{FF2B5EF4-FFF2-40B4-BE49-F238E27FC236}">
                      <a16:creationId xmlns:a16="http://schemas.microsoft.com/office/drawing/2014/main" id="{2656C21F-3D57-87CD-AE16-601F8FA8086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1938" y="2807134"/>
                  <a:ext cx="915058" cy="89182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7" name="Line 15">
                  <a:extLst>
                    <a:ext uri="{FF2B5EF4-FFF2-40B4-BE49-F238E27FC236}">
                      <a16:creationId xmlns:a16="http://schemas.microsoft.com/office/drawing/2014/main" id="{1E666D6F-F2AB-E71C-F98D-C25AD46C1B7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603931" y="3220109"/>
                  <a:ext cx="696913" cy="1588"/>
                </a:xfrm>
                <a:prstGeom prst="line">
                  <a:avLst/>
                </a:prstGeom>
                <a:noFill/>
                <a:ln w="76200">
                  <a:solidFill>
                    <a:srgbClr val="C00600"/>
                  </a:solidFill>
                  <a:round/>
                  <a:headEnd type="triangle" w="med" len="med"/>
                  <a:tailEnd type="triangle" w="med" len="med"/>
                </a:ln>
                <a:effectLst/>
              </p:spPr>
              <p:txBody>
                <a:bodyPr wrap="none" lIns="64008" tIns="32004" rIns="64008" bIns="32004" anchor="ctr"/>
                <a:lstStyle/>
                <a:p>
                  <a:pPr eaLnBrk="1" hangingPunct="1">
                    <a:defRPr/>
                  </a:pPr>
                  <a:endParaRPr lang="en-US" kern="0">
                    <a:solidFill>
                      <a:sysClr val="windowText" lastClr="000000"/>
                    </a:solidFill>
                    <a:latin typeface="Calibri" panose="020B0503020202020204" pitchFamily="34" charset="0"/>
                    <a:ea typeface="Calibri" pitchFamily="-107" charset="0"/>
                    <a:cs typeface="Calibri" pitchFamily="-107" charset="0"/>
                  </a:endParaRPr>
                </a:p>
              </p:txBody>
            </p:sp>
            <p:sp>
              <p:nvSpPr>
                <p:cNvPr id="28" name="Line 15">
                  <a:extLst>
                    <a:ext uri="{FF2B5EF4-FFF2-40B4-BE49-F238E27FC236}">
                      <a16:creationId xmlns:a16="http://schemas.microsoft.com/office/drawing/2014/main" id="{496E7A6C-0AE3-4EDA-37EE-C03EC36EAAB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253993" y="3220109"/>
                  <a:ext cx="696913" cy="1588"/>
                </a:xfrm>
                <a:prstGeom prst="line">
                  <a:avLst/>
                </a:prstGeom>
                <a:noFill/>
                <a:ln w="76200">
                  <a:solidFill>
                    <a:srgbClr val="C00600"/>
                  </a:solidFill>
                  <a:round/>
                  <a:headEnd type="triangle" w="med" len="med"/>
                  <a:tailEnd type="triangle" w="med" len="med"/>
                </a:ln>
                <a:effectLst/>
              </p:spPr>
              <p:txBody>
                <a:bodyPr wrap="none" lIns="64008" tIns="32004" rIns="64008" bIns="32004" anchor="ctr"/>
                <a:lstStyle/>
                <a:p>
                  <a:pPr eaLnBrk="1" hangingPunct="1">
                    <a:defRPr/>
                  </a:pPr>
                  <a:endParaRPr lang="en-US" kern="0">
                    <a:solidFill>
                      <a:sysClr val="windowText" lastClr="000000"/>
                    </a:solidFill>
                    <a:latin typeface="Calibri" panose="020B0503020202020204" pitchFamily="34" charset="0"/>
                    <a:ea typeface="Calibri" pitchFamily="-107" charset="0"/>
                    <a:cs typeface="Calibri" pitchFamily="-107" charset="0"/>
                  </a:endParaRPr>
                </a:p>
              </p:txBody>
            </p:sp>
            <p:sp>
              <p:nvSpPr>
                <p:cNvPr id="29" name="Line 15">
                  <a:extLst>
                    <a:ext uri="{FF2B5EF4-FFF2-40B4-BE49-F238E27FC236}">
                      <a16:creationId xmlns:a16="http://schemas.microsoft.com/office/drawing/2014/main" id="{7D70DE31-8A45-C2AD-8F60-86676C8013E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6868209" y="3215246"/>
                  <a:ext cx="696913" cy="1588"/>
                </a:xfrm>
                <a:prstGeom prst="line">
                  <a:avLst/>
                </a:prstGeom>
                <a:noFill/>
                <a:ln w="76200">
                  <a:solidFill>
                    <a:srgbClr val="C00600"/>
                  </a:solidFill>
                  <a:round/>
                  <a:headEnd type="triangle" w="med" len="med"/>
                  <a:tailEnd type="triangle" w="med" len="med"/>
                </a:ln>
                <a:effectLst/>
              </p:spPr>
              <p:txBody>
                <a:bodyPr wrap="none" lIns="64008" tIns="32004" rIns="64008" bIns="32004" anchor="ctr"/>
                <a:lstStyle/>
                <a:p>
                  <a:pPr eaLnBrk="1" hangingPunct="1">
                    <a:defRPr/>
                  </a:pPr>
                  <a:endParaRPr lang="en-US" kern="0">
                    <a:solidFill>
                      <a:sysClr val="windowText" lastClr="000000"/>
                    </a:solidFill>
                    <a:latin typeface="Calibri" panose="020B0503020202020204" pitchFamily="34" charset="0"/>
                    <a:ea typeface="Calibri" pitchFamily="-107" charset="0"/>
                    <a:cs typeface="Calibri" pitchFamily="-107" charset="0"/>
                  </a:endParaRPr>
                </a:p>
              </p:txBody>
            </p:sp>
          </p:grp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253C89FF-88AD-F2D7-B0A7-149631D4235E}"/>
                </a:ext>
              </a:extLst>
            </p:cNvPr>
            <p:cNvGrpSpPr/>
            <p:nvPr/>
          </p:nvGrpSpPr>
          <p:grpSpPr>
            <a:xfrm>
              <a:off x="1924474" y="3915685"/>
              <a:ext cx="3062324" cy="695838"/>
              <a:chOff x="438575" y="2922625"/>
              <a:chExt cx="3062324" cy="695838"/>
            </a:xfrm>
          </p:grpSpPr>
          <p:pic>
            <p:nvPicPr>
              <p:cNvPr id="33" name="Picture 32">
                <a:extLst>
                  <a:ext uri="{FF2B5EF4-FFF2-40B4-BE49-F238E27FC236}">
                    <a16:creationId xmlns:a16="http://schemas.microsoft.com/office/drawing/2014/main" id="{10FFC131-5AA8-A1D8-EBC5-057CBF4676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221" t="22181" r="3717" b="22434"/>
              <a:stretch/>
            </p:blipFill>
            <p:spPr>
              <a:xfrm>
                <a:off x="2345648" y="2923459"/>
                <a:ext cx="1155251" cy="695004"/>
              </a:xfrm>
              <a:prstGeom prst="rect">
                <a:avLst/>
              </a:prstGeom>
            </p:spPr>
          </p:pic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559442B5-84BB-039A-1E3C-C2C609A31D83}"/>
                  </a:ext>
                </a:extLst>
              </p:cNvPr>
              <p:cNvGrpSpPr/>
              <p:nvPr/>
            </p:nvGrpSpPr>
            <p:grpSpPr>
              <a:xfrm>
                <a:off x="438575" y="2922625"/>
                <a:ext cx="1824841" cy="695003"/>
                <a:chOff x="438575" y="2922625"/>
                <a:chExt cx="1824841" cy="695003"/>
              </a:xfrm>
            </p:grpSpPr>
            <p:pic>
              <p:nvPicPr>
                <p:cNvPr id="35" name="Picture 34">
                  <a:extLst>
                    <a:ext uri="{FF2B5EF4-FFF2-40B4-BE49-F238E27FC236}">
                      <a16:creationId xmlns:a16="http://schemas.microsoft.com/office/drawing/2014/main" id="{2500E90E-9765-068C-C2C9-5453FADE171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8575" y="2922625"/>
                  <a:ext cx="1091512" cy="695003"/>
                </a:xfrm>
                <a:prstGeom prst="rect">
                  <a:avLst/>
                </a:prstGeom>
              </p:spPr>
            </p:pic>
            <p:sp>
              <p:nvSpPr>
                <p:cNvPr id="36" name="Line 15">
                  <a:extLst>
                    <a:ext uri="{FF2B5EF4-FFF2-40B4-BE49-F238E27FC236}">
                      <a16:creationId xmlns:a16="http://schemas.microsoft.com/office/drawing/2014/main" id="{B447F8D0-489C-E1B2-E0B3-4C7AD5C7EFB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604397" y="3215246"/>
                  <a:ext cx="659019" cy="0"/>
                </a:xfrm>
                <a:prstGeom prst="line">
                  <a:avLst/>
                </a:prstGeom>
                <a:noFill/>
                <a:ln w="76200">
                  <a:solidFill>
                    <a:srgbClr val="4473C4"/>
                  </a:solidFill>
                  <a:round/>
                  <a:headEnd type="triangle" w="med" len="med"/>
                  <a:tailEnd type="none" w="med" len="med"/>
                </a:ln>
                <a:effectLst/>
              </p:spPr>
              <p:txBody>
                <a:bodyPr wrap="none" lIns="64008" tIns="32004" rIns="64008" bIns="32004" anchor="ctr"/>
                <a:lstStyle/>
                <a:p>
                  <a:pPr eaLnBrk="1" hangingPunct="1"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Calibri" panose="020B0503020202020204" pitchFamily="34" charset="0"/>
                    <a:ea typeface="Calibri" pitchFamily="-107" charset="0"/>
                    <a:cs typeface="Calibri" pitchFamily="-107" charset="0"/>
                  </a:endParaRPr>
                </a:p>
              </p:txBody>
            </p:sp>
          </p:grpSp>
        </p:grp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A561FFC6-37E4-88CA-5712-D032BAE80990}"/>
              </a:ext>
            </a:extLst>
          </p:cNvPr>
          <p:cNvGrpSpPr/>
          <p:nvPr/>
        </p:nvGrpSpPr>
        <p:grpSpPr>
          <a:xfrm>
            <a:off x="3255369" y="5642144"/>
            <a:ext cx="5741771" cy="715249"/>
            <a:chOff x="2924855" y="5092761"/>
            <a:chExt cx="5741771" cy="715249"/>
          </a:xfrm>
        </p:grpSpPr>
        <p:sp>
          <p:nvSpPr>
            <p:cNvPr id="49" name="Rounded Rectangle 48">
              <a:extLst>
                <a:ext uri="{FF2B5EF4-FFF2-40B4-BE49-F238E27FC236}">
                  <a16:creationId xmlns:a16="http://schemas.microsoft.com/office/drawing/2014/main" id="{E57E37DA-9D86-3890-5330-BB542FDCF88A}"/>
                </a:ext>
              </a:extLst>
            </p:cNvPr>
            <p:cNvSpPr/>
            <p:nvPr/>
          </p:nvSpPr>
          <p:spPr>
            <a:xfrm>
              <a:off x="2924855" y="5092761"/>
              <a:ext cx="5741771" cy="715249"/>
            </a:xfrm>
            <a:prstGeom prst="roundRect">
              <a:avLst/>
            </a:prstGeom>
            <a:solidFill>
              <a:srgbClr val="FFE0D6"/>
            </a:solidFill>
            <a:ln w="19050" cap="flat" cmpd="sng" algn="ctr">
              <a:solidFill>
                <a:srgbClr val="C00600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 defTabSz="1600847"/>
              <a:endParaRPr lang="en-US" sz="2000" b="1" kern="0" dirty="0">
                <a:solidFill>
                  <a:srgbClr val="C00600"/>
                </a:solidFill>
                <a:latin typeface="Calibri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D7844F84-BD20-7F56-A09F-6807001DF416}"/>
                </a:ext>
              </a:extLst>
            </p:cNvPr>
            <p:cNvSpPr/>
            <p:nvPr/>
          </p:nvSpPr>
          <p:spPr>
            <a:xfrm>
              <a:off x="2924856" y="5264205"/>
              <a:ext cx="5741770" cy="3693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sz="2400" b="1" dirty="0">
                  <a:solidFill>
                    <a:srgbClr val="C00600"/>
                  </a:solidFill>
                  <a:latin typeface="Calibri"/>
                  <a:ea typeface="Tahoma" panose="020B0604030504040204" pitchFamily="34" charset="0"/>
                  <a:cs typeface="Calibri"/>
                </a:rPr>
                <a:t>Wasted money, time, energy</a:t>
              </a:r>
              <a:endParaRPr lang="en-US" sz="2400" dirty="0">
                <a:latin typeface="Calibri"/>
                <a:ea typeface="Tahoma" panose="020B0604030504040204" pitchFamily="34" charset="0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83119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Graphic spid="55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02A28385-46DB-C751-39BE-01AB3CF92B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C00600"/>
                </a:solidFill>
                <a:latin typeface="Calibri"/>
                <a:cs typeface="Calibri"/>
              </a:rPr>
              <a:t>Data movement</a:t>
            </a:r>
            <a:r>
              <a:rPr lang="en-US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n-US" dirty="0">
                <a:latin typeface="Calibri"/>
                <a:cs typeface="Calibri"/>
              </a:rPr>
              <a:t>dominates performance and is a </a:t>
            </a:r>
            <a:r>
              <a:rPr lang="en-US" b="1" dirty="0">
                <a:latin typeface="Calibri"/>
                <a:cs typeface="Calibri"/>
              </a:rPr>
              <a:t>major</a:t>
            </a:r>
            <a:r>
              <a:rPr lang="en-US" dirty="0">
                <a:latin typeface="Calibri"/>
                <a:cs typeface="Calibri"/>
              </a:rPr>
              <a:t> system</a:t>
            </a:r>
            <a:br>
              <a:rPr lang="en-US" dirty="0">
                <a:latin typeface="Calibri"/>
                <a:cs typeface="Calibri"/>
              </a:rPr>
            </a:br>
            <a:r>
              <a:rPr lang="en-US" b="1" dirty="0">
                <a:solidFill>
                  <a:srgbClr val="C00600"/>
                </a:solidFill>
                <a:latin typeface="Calibri"/>
                <a:cs typeface="Calibri"/>
              </a:rPr>
              <a:t>energy bottleneck</a:t>
            </a:r>
            <a:r>
              <a:rPr lang="en-US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n-US" dirty="0">
                <a:latin typeface="Calibri"/>
                <a:cs typeface="Calibri"/>
              </a:rPr>
              <a:t>(accounting for 40% - 62%)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13EC06A-3B5A-BF19-ACB0-C358F31D9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Movement Dominates Performance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B41F96-47D6-3276-43EA-3D6A0F43A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15</a:t>
            </a:fld>
            <a:endParaRPr lang="en-US" dirty="0">
              <a:latin typeface="Garamond"/>
              <a:cs typeface="Calibri"/>
            </a:endParaRPr>
          </a:p>
        </p:txBody>
      </p:sp>
      <p:pic>
        <p:nvPicPr>
          <p:cNvPr id="5" name="Picture 23" descr="http://i.ehow.com/images/a04/ac/qb/format-hard-drive-xp-800X800.jpg">
            <a:extLst>
              <a:ext uri="{FF2B5EF4-FFF2-40B4-BE49-F238E27FC236}">
                <a16:creationId xmlns:a16="http://schemas.microsoft.com/office/drawing/2014/main" id="{E50E2DEE-2856-1D20-1DD7-AAD1B051F9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-1166144">
            <a:off x="3669978" y="2472369"/>
            <a:ext cx="2124075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13" descr="90%">
            <a:extLst>
              <a:ext uri="{FF2B5EF4-FFF2-40B4-BE49-F238E27FC236}">
                <a16:creationId xmlns:a16="http://schemas.microsoft.com/office/drawing/2014/main" id="{C51D2DCA-D86D-9799-0801-CA5B0F660A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27875" y="4292286"/>
            <a:ext cx="2086533" cy="4339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4008" tIns="32004" rIns="64008" bIns="32004">
            <a:spAutoFit/>
          </a:bodyPr>
          <a:lstStyle/>
          <a:p>
            <a:pPr algn="ctr" eaLnBrk="1" hangingPunct="1">
              <a:defRPr/>
            </a:pPr>
            <a:r>
              <a:rPr lang="en-US" sz="2400" kern="0" dirty="0">
                <a:solidFill>
                  <a:sysClr val="windowText" lastClr="000000"/>
                </a:solidFill>
                <a:latin typeface="Calibri"/>
                <a:ea typeface="Inter" panose="02000503000000020004" pitchFamily="2" charset="0"/>
                <a:cs typeface="Calibri"/>
              </a:rPr>
              <a:t>Microprocessor</a:t>
            </a:r>
          </a:p>
        </p:txBody>
      </p:sp>
      <p:sp>
        <p:nvSpPr>
          <p:cNvPr id="7" name="Text Box 20" descr="90%">
            <a:extLst>
              <a:ext uri="{FF2B5EF4-FFF2-40B4-BE49-F238E27FC236}">
                <a16:creationId xmlns:a16="http://schemas.microsoft.com/office/drawing/2014/main" id="{1F626B7C-3C19-365E-1B91-E76CA9127E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4494" y="4311480"/>
            <a:ext cx="1911805" cy="4339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4008" tIns="32004" rIns="64008" bIns="32004">
            <a:spAutoFit/>
          </a:bodyPr>
          <a:lstStyle/>
          <a:p>
            <a:pPr algn="ctr" eaLnBrk="1" hangingPunct="1">
              <a:defRPr/>
            </a:pPr>
            <a:r>
              <a:rPr lang="en-US" sz="2400" kern="0" dirty="0">
                <a:solidFill>
                  <a:sysClr val="windowText" lastClr="000000"/>
                </a:solidFill>
                <a:latin typeface="Calibri"/>
                <a:ea typeface="Inter" panose="02000503000000020004" pitchFamily="2" charset="0"/>
                <a:cs typeface="Calibri"/>
              </a:rPr>
              <a:t>Main Memory</a:t>
            </a:r>
          </a:p>
        </p:txBody>
      </p:sp>
      <p:sp>
        <p:nvSpPr>
          <p:cNvPr id="8" name="Line 15">
            <a:extLst>
              <a:ext uri="{FF2B5EF4-FFF2-40B4-BE49-F238E27FC236}">
                <a16:creationId xmlns:a16="http://schemas.microsoft.com/office/drawing/2014/main" id="{FF315732-EDB7-E4ED-ED38-B008B73839E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670263" y="3607212"/>
            <a:ext cx="696912" cy="1588"/>
          </a:xfrm>
          <a:prstGeom prst="line">
            <a:avLst/>
          </a:prstGeom>
          <a:noFill/>
          <a:ln w="76200">
            <a:solidFill>
              <a:srgbClr val="4473C4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 eaLnBrk="1" hangingPunct="1">
              <a:defRPr/>
            </a:pPr>
            <a:endParaRPr lang="en-US" kern="0">
              <a:solidFill>
                <a:sysClr val="windowText" lastClr="000000"/>
              </a:solidFill>
              <a:latin typeface="Calibri" panose="020B0503020202020204" pitchFamily="34" charset="0"/>
              <a:ea typeface="Calibri" pitchFamily="-107" charset="0"/>
              <a:cs typeface="Calibri" pitchFamily="-107" charset="0"/>
            </a:endParaRPr>
          </a:p>
        </p:txBody>
      </p:sp>
      <p:sp>
        <p:nvSpPr>
          <p:cNvPr id="9" name="Text Box 24" descr="90%">
            <a:extLst>
              <a:ext uri="{FF2B5EF4-FFF2-40B4-BE49-F238E27FC236}">
                <a16:creationId xmlns:a16="http://schemas.microsoft.com/office/drawing/2014/main" id="{59EBAC5F-E423-FCE1-3D3E-C93DC18AC7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7842" y="4299431"/>
            <a:ext cx="2492092" cy="433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008" tIns="32004" rIns="64008" bIns="32004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Calibri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Calibri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alibri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Calibri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Calibri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Calibri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Calibri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Calibri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Calibri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dirty="0">
                <a:solidFill>
                  <a:srgbClr val="000000"/>
                </a:solidFill>
                <a:latin typeface="Calibri"/>
                <a:ea typeface="Inter" panose="02000503000000020004" pitchFamily="2" charset="0"/>
                <a:cs typeface="Calibri"/>
              </a:rPr>
              <a:t>Storage (SSD/HDD)</a:t>
            </a:r>
          </a:p>
        </p:txBody>
      </p:sp>
      <p:pic>
        <p:nvPicPr>
          <p:cNvPr id="10" name="Content Placeholder 6" descr="barcelona-die-photo-color.jpg">
            <a:extLst>
              <a:ext uri="{FF2B5EF4-FFF2-40B4-BE49-F238E27FC236}">
                <a16:creationId xmlns:a16="http://schemas.microsoft.com/office/drawing/2014/main" id="{530D8AF6-1C07-7AD9-CDA7-D7123EA7B1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51746" y="2930812"/>
            <a:ext cx="1312863" cy="127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Line 15">
            <a:extLst>
              <a:ext uri="{FF2B5EF4-FFF2-40B4-BE49-F238E27FC236}">
                <a16:creationId xmlns:a16="http://schemas.microsoft.com/office/drawing/2014/main" id="{DBC719A0-7F10-6312-0E54-FACE548A8F4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711178" y="3577237"/>
            <a:ext cx="696913" cy="1588"/>
          </a:xfrm>
          <a:prstGeom prst="line">
            <a:avLst/>
          </a:prstGeom>
          <a:noFill/>
          <a:ln w="76200">
            <a:solidFill>
              <a:srgbClr val="4473C4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 eaLnBrk="1" hangingPunct="1">
              <a:defRPr/>
            </a:pPr>
            <a:endParaRPr lang="en-US" kern="0">
              <a:solidFill>
                <a:sysClr val="windowText" lastClr="000000"/>
              </a:solidFill>
              <a:latin typeface="Calibri" panose="020B0503020202020204" pitchFamily="34" charset="0"/>
              <a:ea typeface="Calibri" pitchFamily="-107" charset="0"/>
              <a:cs typeface="Calibri" pitchFamily="-107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AE1D563-D207-F3C1-0056-4A58B78DA8A3}"/>
              </a:ext>
            </a:extLst>
          </p:cNvPr>
          <p:cNvGrpSpPr/>
          <p:nvPr/>
        </p:nvGrpSpPr>
        <p:grpSpPr>
          <a:xfrm>
            <a:off x="6588575" y="3204770"/>
            <a:ext cx="2268648" cy="591298"/>
            <a:chOff x="6130499" y="3204770"/>
            <a:chExt cx="2268648" cy="591298"/>
          </a:xfrm>
        </p:grpSpPr>
        <p:pic>
          <p:nvPicPr>
            <p:cNvPr id="12" name="Picture 25" descr="dimm.png">
              <a:extLst>
                <a:ext uri="{FF2B5EF4-FFF2-40B4-BE49-F238E27FC236}">
                  <a16:creationId xmlns:a16="http://schemas.microsoft.com/office/drawing/2014/main" id="{5B665FEF-8B27-EBF8-185A-652C98CA90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8775023" flipV="1">
              <a:off x="6130499" y="3204770"/>
              <a:ext cx="1924215" cy="4588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6" descr="dimm.png">
              <a:extLst>
                <a:ext uri="{FF2B5EF4-FFF2-40B4-BE49-F238E27FC236}">
                  <a16:creationId xmlns:a16="http://schemas.microsoft.com/office/drawing/2014/main" id="{AFA19720-4DBE-44A7-D7A2-3ECE3CDB015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8775023" flipV="1">
              <a:off x="6473606" y="3337227"/>
              <a:ext cx="1925541" cy="4588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BC631DB-D571-B78C-D213-C4C45E3798CD}"/>
              </a:ext>
            </a:extLst>
          </p:cNvPr>
          <p:cNvGrpSpPr/>
          <p:nvPr/>
        </p:nvGrpSpPr>
        <p:grpSpPr>
          <a:xfrm>
            <a:off x="1096835" y="2693398"/>
            <a:ext cx="1778621" cy="1421454"/>
            <a:chOff x="4343037" y="3937719"/>
            <a:chExt cx="2445779" cy="1954638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1532663C-E457-C27E-7074-BDE7FB81F4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19577" y="3937719"/>
              <a:ext cx="1369239" cy="1954638"/>
            </a:xfrm>
            <a:prstGeom prst="roundRect">
              <a:avLst>
                <a:gd name="adj" fmla="val 3215"/>
              </a:avLst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204961F6-25B3-9498-88A2-877B38739C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clrChange>
                <a:clrFrom>
                  <a:srgbClr val="C8CBAC"/>
                </a:clrFrom>
                <a:clrTo>
                  <a:srgbClr val="C8CBAC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413359" y="4016910"/>
              <a:ext cx="1021969" cy="649893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0FDED50A-35BF-8CA9-8E1A-DEC445DB91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343037" y="4741368"/>
              <a:ext cx="1155916" cy="1106305"/>
            </a:xfrm>
            <a:prstGeom prst="roundRect">
              <a:avLst>
                <a:gd name="adj" fmla="val 5499"/>
              </a:avLst>
            </a:prstGeom>
          </p:spPr>
        </p:pic>
      </p:grpSp>
      <p:sp>
        <p:nvSpPr>
          <p:cNvPr id="18" name="Line 15">
            <a:extLst>
              <a:ext uri="{FF2B5EF4-FFF2-40B4-BE49-F238E27FC236}">
                <a16:creationId xmlns:a16="http://schemas.microsoft.com/office/drawing/2014/main" id="{8528DAF2-6D4D-3CF7-EFDF-89A394FC632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168648" y="3556801"/>
            <a:ext cx="659019" cy="0"/>
          </a:xfrm>
          <a:prstGeom prst="line">
            <a:avLst/>
          </a:prstGeom>
          <a:noFill/>
          <a:ln w="76200">
            <a:solidFill>
              <a:srgbClr val="4473C4"/>
            </a:solidFill>
            <a:round/>
            <a:headEnd type="triangle" w="med" len="med"/>
            <a:tailEnd type="none" w="med" len="med"/>
          </a:ln>
          <a:effectLst/>
        </p:spPr>
        <p:txBody>
          <a:bodyPr wrap="none" lIns="64008" tIns="32004" rIns="64008" bIns="32004" anchor="ctr"/>
          <a:lstStyle/>
          <a:p>
            <a:pPr eaLnBrk="1" hangingPunct="1">
              <a:defRPr/>
            </a:pPr>
            <a:endParaRPr lang="en-US" kern="0">
              <a:solidFill>
                <a:sysClr val="windowText" lastClr="000000"/>
              </a:solidFill>
              <a:latin typeface="Calibri" panose="020B0503020202020204" pitchFamily="34" charset="0"/>
              <a:ea typeface="Calibri" pitchFamily="-107" charset="0"/>
              <a:cs typeface="Calibri" pitchFamily="-107" charset="0"/>
            </a:endParaRPr>
          </a:p>
        </p:txBody>
      </p:sp>
      <p:sp>
        <p:nvSpPr>
          <p:cNvPr id="19" name="Text Box 20" descr="90%">
            <a:extLst>
              <a:ext uri="{FF2B5EF4-FFF2-40B4-BE49-F238E27FC236}">
                <a16:creationId xmlns:a16="http://schemas.microsoft.com/office/drawing/2014/main" id="{6FEBBD0F-1C15-3F7C-C1D0-7F255E376F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9992" y="4299431"/>
            <a:ext cx="1874898" cy="80329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64008" tIns="32004" rIns="64008" bIns="32004">
            <a:spAutoFit/>
          </a:bodyPr>
          <a:lstStyle/>
          <a:p>
            <a:pPr algn="ctr" eaLnBrk="1" hangingPunct="1">
              <a:defRPr/>
            </a:pPr>
            <a:r>
              <a:rPr lang="en-US" sz="2400" kern="0" dirty="0">
                <a:solidFill>
                  <a:sysClr val="windowText" lastClr="000000"/>
                </a:solidFill>
                <a:latin typeface="Calibri"/>
                <a:ea typeface="Inter" panose="02000503000000020004" pitchFamily="2" charset="0"/>
                <a:cs typeface="Calibri"/>
              </a:rPr>
              <a:t>Sequencing </a:t>
            </a:r>
          </a:p>
          <a:p>
            <a:pPr algn="ctr" eaLnBrk="1" hangingPunct="1">
              <a:defRPr/>
            </a:pPr>
            <a:r>
              <a:rPr lang="en-US" sz="2400" kern="0" dirty="0">
                <a:solidFill>
                  <a:sysClr val="windowText" lastClr="000000"/>
                </a:solidFill>
                <a:latin typeface="Calibri"/>
                <a:ea typeface="Inter" panose="02000503000000020004" pitchFamily="2" charset="0"/>
                <a:cs typeface="Calibri"/>
              </a:rPr>
              <a:t>Machine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EC4D112-2C90-9329-F978-6A130DD043DD}"/>
              </a:ext>
            </a:extLst>
          </p:cNvPr>
          <p:cNvSpPr txBox="1"/>
          <p:nvPr/>
        </p:nvSpPr>
        <p:spPr>
          <a:xfrm>
            <a:off x="133497" y="5772062"/>
            <a:ext cx="1032250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aseline="30000" dirty="0">
                <a:latin typeface="Calibri"/>
                <a:cs typeface="Calibri"/>
              </a:rPr>
              <a:t>- </a:t>
            </a:r>
            <a:r>
              <a:rPr lang="en-US" sz="1400" dirty="0" err="1">
                <a:latin typeface="Calibri"/>
                <a:cs typeface="Calibri"/>
              </a:rPr>
              <a:t>Boroumand</a:t>
            </a:r>
            <a:r>
              <a:rPr lang="en-US" sz="1400" dirty="0">
                <a:latin typeface="Calibri"/>
                <a:cs typeface="Calibri"/>
              </a:rPr>
              <a:t> et al., “Google Workloads for Consumer Devices: Mitigating Data Movement Bottlenecks,” ASPLOS 2018</a:t>
            </a:r>
          </a:p>
          <a:p>
            <a:r>
              <a:rPr lang="en-US" sz="1400" baseline="30000" dirty="0">
                <a:latin typeface="Calibri"/>
                <a:cs typeface="Calibri"/>
              </a:rPr>
              <a:t>- </a:t>
            </a:r>
            <a:r>
              <a:rPr lang="en-US" sz="1400" dirty="0" err="1">
                <a:latin typeface="Calibri"/>
                <a:cs typeface="Calibri"/>
              </a:rPr>
              <a:t>Kestor</a:t>
            </a:r>
            <a:r>
              <a:rPr lang="en-US" sz="1400" dirty="0">
                <a:latin typeface="Calibri"/>
                <a:cs typeface="Calibri"/>
              </a:rPr>
              <a:t> et al., “Quantifying the Energy Cost of Data Movement in Scientific Applications,” IISWC 2013 </a:t>
            </a:r>
          </a:p>
          <a:p>
            <a:r>
              <a:rPr lang="en-US" sz="1400" baseline="30000" dirty="0">
                <a:latin typeface="Calibri"/>
                <a:cs typeface="Calibri"/>
              </a:rPr>
              <a:t>- </a:t>
            </a:r>
            <a:r>
              <a:rPr lang="en-US" sz="1400" dirty="0">
                <a:latin typeface="Calibri"/>
                <a:cs typeface="Calibri"/>
              </a:rPr>
              <a:t>Pandiyan and Wu, “Quantifying the energy cost of data movement for emerging smart phone workloads on mobile platforms,” IISWC 2014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0D0793B-C1AD-48C0-64DA-17DDFFEF7F6B}"/>
              </a:ext>
            </a:extLst>
          </p:cNvPr>
          <p:cNvSpPr txBox="1"/>
          <p:nvPr/>
        </p:nvSpPr>
        <p:spPr>
          <a:xfrm>
            <a:off x="4964673" y="2044098"/>
            <a:ext cx="274692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solidFill>
                  <a:srgbClr val="C00600"/>
                </a:solidFill>
                <a:latin typeface="Calibri"/>
                <a:cs typeface="Calibri"/>
              </a:rPr>
              <a:t>Data Movement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027EBB5C-D0D1-26E6-8C95-17752ED7F093}"/>
                  </a:ext>
                </a:extLst>
              </p:cNvPr>
              <p:cNvSpPr/>
              <p:nvPr/>
            </p:nvSpPr>
            <p:spPr>
              <a:xfrm>
                <a:off x="3135409" y="4869160"/>
                <a:ext cx="9042732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>
                    <a:latin typeface="Calibri"/>
                    <a:cs typeface="Calibri"/>
                  </a:rPr>
                  <a:t>Single </a:t>
                </a:r>
                <a:r>
                  <a:rPr lang="en-US" sz="2400" dirty="0">
                    <a:solidFill>
                      <a:srgbClr val="4473C4"/>
                    </a:solidFill>
                    <a:latin typeface="Calibri"/>
                    <a:cs typeface="Calibri"/>
                  </a:rPr>
                  <a:t>memory</a:t>
                </a:r>
                <a:r>
                  <a:rPr lang="en-US" sz="2400" dirty="0">
                    <a:latin typeface="Calibri"/>
                    <a:cs typeface="Calibri"/>
                  </a:rPr>
                  <a:t> request </a:t>
                </a:r>
                <a:r>
                  <a:rPr lang="en-US" sz="2400" dirty="0">
                    <a:solidFill>
                      <a:srgbClr val="C00600"/>
                    </a:solidFill>
                    <a:latin typeface="Calibri"/>
                    <a:cs typeface="Calibri"/>
                  </a:rPr>
                  <a:t>consumes</a:t>
                </a:r>
                <a:r>
                  <a:rPr lang="en-US" sz="2400" dirty="0">
                    <a:latin typeface="Calibri"/>
                    <a:cs typeface="Calibri"/>
                  </a:rPr>
                  <a:t> </a:t>
                </a:r>
                <a:r>
                  <a:rPr lang="en-US" sz="2400" b="1" dirty="0">
                    <a:solidFill>
                      <a:srgbClr val="C00600"/>
                    </a:solidFill>
                    <a:latin typeface="Calibri"/>
                    <a:cs typeface="Calibri"/>
                  </a:rPr>
                  <a:t>&gt;160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solidFill>
                          <a:srgbClr val="C006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b="1" dirty="0">
                    <a:solidFill>
                      <a:srgbClr val="C00600"/>
                    </a:solidFill>
                    <a:latin typeface="Calibri"/>
                    <a:cs typeface="Calibri"/>
                  </a:rPr>
                  <a:t> - 800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solidFill>
                          <a:srgbClr val="C006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b="1" dirty="0">
                    <a:solidFill>
                      <a:srgbClr val="C00600"/>
                    </a:solidFill>
                    <a:latin typeface="Calibri"/>
                    <a:cs typeface="Calibri"/>
                  </a:rPr>
                  <a:t> more energy </a:t>
                </a:r>
                <a:r>
                  <a:rPr lang="en-US" sz="2400" dirty="0">
                    <a:latin typeface="Calibri"/>
                    <a:cs typeface="Calibri"/>
                  </a:rPr>
                  <a:t>compared to performing an </a:t>
                </a:r>
                <a:r>
                  <a:rPr lang="en-US" sz="2400" dirty="0">
                    <a:solidFill>
                      <a:srgbClr val="4473C4"/>
                    </a:solidFill>
                    <a:latin typeface="Calibri"/>
                    <a:cs typeface="Calibri"/>
                  </a:rPr>
                  <a:t>addition operation</a:t>
                </a: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027EBB5C-D0D1-26E6-8C95-17752ED7F09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5409" y="4869160"/>
                <a:ext cx="9042732" cy="830997"/>
              </a:xfrm>
              <a:prstGeom prst="rect">
                <a:avLst/>
              </a:prstGeom>
              <a:blipFill>
                <a:blip r:embed="rId8"/>
                <a:stretch>
                  <a:fillRect l="-980" t="-4545"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Freeform 23">
            <a:extLst>
              <a:ext uri="{FF2B5EF4-FFF2-40B4-BE49-F238E27FC236}">
                <a16:creationId xmlns:a16="http://schemas.microsoft.com/office/drawing/2014/main" id="{46CAC3E4-3E26-C594-699D-A9FFA1672737}"/>
              </a:ext>
            </a:extLst>
          </p:cNvPr>
          <p:cNvSpPr/>
          <p:nvPr/>
        </p:nvSpPr>
        <p:spPr>
          <a:xfrm>
            <a:off x="3512764" y="2401231"/>
            <a:ext cx="1699791" cy="951569"/>
          </a:xfrm>
          <a:custGeom>
            <a:avLst/>
            <a:gdLst>
              <a:gd name="connsiteX0" fmla="*/ 1594353 w 1627327"/>
              <a:gd name="connsiteY0" fmla="*/ 0 h 1093299"/>
              <a:gd name="connsiteX1" fmla="*/ 1577420 w 1627327"/>
              <a:gd name="connsiteY1" fmla="*/ 84667 h 1093299"/>
              <a:gd name="connsiteX2" fmla="*/ 1120220 w 1627327"/>
              <a:gd name="connsiteY2" fmla="*/ 270934 h 1093299"/>
              <a:gd name="connsiteX3" fmla="*/ 222753 w 1627327"/>
              <a:gd name="connsiteY3" fmla="*/ 338667 h 1093299"/>
              <a:gd name="connsiteX4" fmla="*/ 19553 w 1627327"/>
              <a:gd name="connsiteY4" fmla="*/ 1016000 h 1093299"/>
              <a:gd name="connsiteX5" fmla="*/ 19553 w 1627327"/>
              <a:gd name="connsiteY5" fmla="*/ 1049867 h 1093299"/>
              <a:gd name="connsiteX0" fmla="*/ 1594353 w 1594353"/>
              <a:gd name="connsiteY0" fmla="*/ 0 h 1093299"/>
              <a:gd name="connsiteX1" fmla="*/ 1120220 w 1594353"/>
              <a:gd name="connsiteY1" fmla="*/ 270934 h 1093299"/>
              <a:gd name="connsiteX2" fmla="*/ 222753 w 1594353"/>
              <a:gd name="connsiteY2" fmla="*/ 338667 h 1093299"/>
              <a:gd name="connsiteX3" fmla="*/ 19553 w 1594353"/>
              <a:gd name="connsiteY3" fmla="*/ 1016000 h 1093299"/>
              <a:gd name="connsiteX4" fmla="*/ 19553 w 1594353"/>
              <a:gd name="connsiteY4" fmla="*/ 1049867 h 1093299"/>
              <a:gd name="connsiteX0" fmla="*/ 1574800 w 1574800"/>
              <a:gd name="connsiteY0" fmla="*/ 0 h 1049867"/>
              <a:gd name="connsiteX1" fmla="*/ 1100667 w 1574800"/>
              <a:gd name="connsiteY1" fmla="*/ 270934 h 1049867"/>
              <a:gd name="connsiteX2" fmla="*/ 203200 w 1574800"/>
              <a:gd name="connsiteY2" fmla="*/ 338667 h 1049867"/>
              <a:gd name="connsiteX3" fmla="*/ 0 w 1574800"/>
              <a:gd name="connsiteY3" fmla="*/ 1049867 h 1049867"/>
              <a:gd name="connsiteX0" fmla="*/ 1574800 w 1574800"/>
              <a:gd name="connsiteY0" fmla="*/ 0 h 1049867"/>
              <a:gd name="connsiteX1" fmla="*/ 1048968 w 1574800"/>
              <a:gd name="connsiteY1" fmla="*/ 97536 h 1049867"/>
              <a:gd name="connsiteX2" fmla="*/ 203200 w 1574800"/>
              <a:gd name="connsiteY2" fmla="*/ 338667 h 1049867"/>
              <a:gd name="connsiteX3" fmla="*/ 0 w 1574800"/>
              <a:gd name="connsiteY3" fmla="*/ 1049867 h 1049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74800" h="1049867">
                <a:moveTo>
                  <a:pt x="1574800" y="0"/>
                </a:moveTo>
                <a:cubicBezTo>
                  <a:pt x="1476022" y="56445"/>
                  <a:pt x="1277568" y="41092"/>
                  <a:pt x="1048968" y="97536"/>
                </a:cubicBezTo>
                <a:cubicBezTo>
                  <a:pt x="820368" y="153981"/>
                  <a:pt x="378028" y="179945"/>
                  <a:pt x="203200" y="338667"/>
                </a:cubicBezTo>
                <a:cubicBezTo>
                  <a:pt x="28372" y="497389"/>
                  <a:pt x="42333" y="901700"/>
                  <a:pt x="0" y="1049867"/>
                </a:cubicBezTo>
              </a:path>
            </a:pathLst>
          </a:custGeom>
          <a:noFill/>
          <a:ln w="28575">
            <a:solidFill>
              <a:srgbClr val="C00600"/>
            </a:solidFill>
            <a:headEnd type="none" w="lg" len="med"/>
            <a:tailEnd type="triangl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600"/>
              </a:solidFill>
              <a:latin typeface="Calibri" panose="020B0503020202020204" pitchFamily="34" charset="0"/>
            </a:endParaRP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CF3F9BB-99CE-16A7-2728-5AF893422506}"/>
              </a:ext>
            </a:extLst>
          </p:cNvPr>
          <p:cNvCxnSpPr>
            <a:cxnSpLocks/>
          </p:cNvCxnSpPr>
          <p:nvPr/>
        </p:nvCxnSpPr>
        <p:spPr>
          <a:xfrm flipH="1">
            <a:off x="6004344" y="2509535"/>
            <a:ext cx="160837" cy="829501"/>
          </a:xfrm>
          <a:prstGeom prst="straightConnector1">
            <a:avLst/>
          </a:prstGeom>
          <a:ln w="28575">
            <a:solidFill>
              <a:srgbClr val="C00600"/>
            </a:solidFill>
            <a:headEnd type="non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Freeform 25">
            <a:extLst>
              <a:ext uri="{FF2B5EF4-FFF2-40B4-BE49-F238E27FC236}">
                <a16:creationId xmlns:a16="http://schemas.microsoft.com/office/drawing/2014/main" id="{D446B76E-BD37-96C3-720A-CEBB31A0E84B}"/>
              </a:ext>
            </a:extLst>
          </p:cNvPr>
          <p:cNvSpPr/>
          <p:nvPr/>
        </p:nvSpPr>
        <p:spPr>
          <a:xfrm flipH="1">
            <a:off x="7484951" y="2427425"/>
            <a:ext cx="1529487" cy="935112"/>
          </a:xfrm>
          <a:custGeom>
            <a:avLst/>
            <a:gdLst>
              <a:gd name="connsiteX0" fmla="*/ 1594353 w 1627327"/>
              <a:gd name="connsiteY0" fmla="*/ 0 h 1093299"/>
              <a:gd name="connsiteX1" fmla="*/ 1577420 w 1627327"/>
              <a:gd name="connsiteY1" fmla="*/ 84667 h 1093299"/>
              <a:gd name="connsiteX2" fmla="*/ 1120220 w 1627327"/>
              <a:gd name="connsiteY2" fmla="*/ 270934 h 1093299"/>
              <a:gd name="connsiteX3" fmla="*/ 222753 w 1627327"/>
              <a:gd name="connsiteY3" fmla="*/ 338667 h 1093299"/>
              <a:gd name="connsiteX4" fmla="*/ 19553 w 1627327"/>
              <a:gd name="connsiteY4" fmla="*/ 1016000 h 1093299"/>
              <a:gd name="connsiteX5" fmla="*/ 19553 w 1627327"/>
              <a:gd name="connsiteY5" fmla="*/ 1049867 h 1093299"/>
              <a:gd name="connsiteX0" fmla="*/ 1594353 w 1594353"/>
              <a:gd name="connsiteY0" fmla="*/ 0 h 1093299"/>
              <a:gd name="connsiteX1" fmla="*/ 1120220 w 1594353"/>
              <a:gd name="connsiteY1" fmla="*/ 270934 h 1093299"/>
              <a:gd name="connsiteX2" fmla="*/ 222753 w 1594353"/>
              <a:gd name="connsiteY2" fmla="*/ 338667 h 1093299"/>
              <a:gd name="connsiteX3" fmla="*/ 19553 w 1594353"/>
              <a:gd name="connsiteY3" fmla="*/ 1016000 h 1093299"/>
              <a:gd name="connsiteX4" fmla="*/ 19553 w 1594353"/>
              <a:gd name="connsiteY4" fmla="*/ 1049867 h 1093299"/>
              <a:gd name="connsiteX0" fmla="*/ 1574800 w 1574800"/>
              <a:gd name="connsiteY0" fmla="*/ 0 h 1049867"/>
              <a:gd name="connsiteX1" fmla="*/ 1100667 w 1574800"/>
              <a:gd name="connsiteY1" fmla="*/ 270934 h 1049867"/>
              <a:gd name="connsiteX2" fmla="*/ 203200 w 1574800"/>
              <a:gd name="connsiteY2" fmla="*/ 338667 h 1049867"/>
              <a:gd name="connsiteX3" fmla="*/ 0 w 1574800"/>
              <a:gd name="connsiteY3" fmla="*/ 1049867 h 1049867"/>
              <a:gd name="connsiteX0" fmla="*/ 1574800 w 1574800"/>
              <a:gd name="connsiteY0" fmla="*/ 0 h 1049867"/>
              <a:gd name="connsiteX1" fmla="*/ 932790 w 1574800"/>
              <a:gd name="connsiteY1" fmla="*/ 78444 h 1049867"/>
              <a:gd name="connsiteX2" fmla="*/ 203200 w 1574800"/>
              <a:gd name="connsiteY2" fmla="*/ 338667 h 1049867"/>
              <a:gd name="connsiteX3" fmla="*/ 0 w 1574800"/>
              <a:gd name="connsiteY3" fmla="*/ 1049867 h 1049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74800" h="1049867">
                <a:moveTo>
                  <a:pt x="1574800" y="0"/>
                </a:moveTo>
                <a:cubicBezTo>
                  <a:pt x="1476022" y="56445"/>
                  <a:pt x="1161390" y="22000"/>
                  <a:pt x="932790" y="78444"/>
                </a:cubicBezTo>
                <a:cubicBezTo>
                  <a:pt x="704190" y="134889"/>
                  <a:pt x="358665" y="176763"/>
                  <a:pt x="203200" y="338667"/>
                </a:cubicBezTo>
                <a:cubicBezTo>
                  <a:pt x="47735" y="500571"/>
                  <a:pt x="42333" y="901700"/>
                  <a:pt x="0" y="1049867"/>
                </a:cubicBezTo>
              </a:path>
            </a:pathLst>
          </a:custGeom>
          <a:noFill/>
          <a:ln w="28575">
            <a:solidFill>
              <a:srgbClr val="C00600"/>
            </a:solidFill>
            <a:headEnd type="none" w="lg" len="med"/>
            <a:tailEnd type="triangl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600"/>
              </a:solidFill>
              <a:latin typeface="Calibri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5016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uild="p"/>
      <p:bldP spid="21" grpId="0"/>
      <p:bldP spid="22" grpId="0"/>
      <p:bldP spid="23" grpId="0"/>
      <p:bldP spid="24" grpId="0" animBg="1"/>
      <p:bldP spid="2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758A44-C8E5-5CAE-C1BA-BC3F5D8289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6BF859A-FEAF-29F7-710B-CF59EA726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 Dominates Arithmetic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9D0F6D-743F-65A8-2A1A-759757A00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16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ontent Placeholder 27">
                <a:extLst>
                  <a:ext uri="{FF2B5EF4-FFF2-40B4-BE49-F238E27FC236}">
                    <a16:creationId xmlns:a16="http://schemas.microsoft.com/office/drawing/2014/main" id="{39DD726F-86D8-95A3-26A9-C655D9EE791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Single </a:t>
                </a:r>
                <a:r>
                  <a:rPr lang="en-US" dirty="0">
                    <a:solidFill>
                      <a:srgbClr val="4473C4"/>
                    </a:solidFill>
                  </a:rPr>
                  <a:t>memory</a:t>
                </a:r>
                <a:r>
                  <a:rPr lang="en-US" dirty="0"/>
                  <a:t> request </a:t>
                </a:r>
                <a:r>
                  <a:rPr lang="en-US" dirty="0">
                    <a:solidFill>
                      <a:srgbClr val="C00600"/>
                    </a:solidFill>
                  </a:rPr>
                  <a:t>consumes</a:t>
                </a:r>
                <a:r>
                  <a:rPr lang="en-US" dirty="0"/>
                  <a:t> </a:t>
                </a:r>
                <a:r>
                  <a:rPr lang="en-US" b="1" dirty="0">
                    <a:solidFill>
                      <a:srgbClr val="C00600"/>
                    </a:solidFill>
                  </a:rPr>
                  <a:t>&gt;160</a:t>
                </a:r>
                <a14:m>
                  <m:oMath xmlns:m="http://schemas.openxmlformats.org/officeDocument/2006/math">
                    <m:r>
                      <a:rPr lang="en-US" b="1" i="1" dirty="0">
                        <a:solidFill>
                          <a:srgbClr val="C006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b="1" dirty="0">
                    <a:solidFill>
                      <a:srgbClr val="C00600"/>
                    </a:solidFill>
                  </a:rPr>
                  <a:t> - 800</a:t>
                </a:r>
                <a14:m>
                  <m:oMath xmlns:m="http://schemas.openxmlformats.org/officeDocument/2006/math">
                    <m:r>
                      <a:rPr lang="en-US" b="1" i="1" dirty="0">
                        <a:solidFill>
                          <a:srgbClr val="C006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b="1" dirty="0">
                    <a:solidFill>
                      <a:srgbClr val="C00600"/>
                    </a:solidFill>
                  </a:rPr>
                  <a:t> more energy </a:t>
                </a:r>
                <a:r>
                  <a:rPr lang="en-US" dirty="0"/>
                  <a:t>compared to performing an </a:t>
                </a:r>
                <a:r>
                  <a:rPr lang="en-US" dirty="0">
                    <a:solidFill>
                      <a:srgbClr val="4473C4"/>
                    </a:solidFill>
                  </a:rPr>
                  <a:t>addition operation</a:t>
                </a:r>
              </a:p>
            </p:txBody>
          </p:sp>
        </mc:Choice>
        <mc:Fallback xmlns="">
          <p:sp>
            <p:nvSpPr>
              <p:cNvPr id="28" name="Content Placeholder 27">
                <a:extLst>
                  <a:ext uri="{FF2B5EF4-FFF2-40B4-BE49-F238E27FC236}">
                    <a16:creationId xmlns:a16="http://schemas.microsoft.com/office/drawing/2014/main" id="{39DD726F-86D8-95A3-26A9-C655D9EE791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65" t="-17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Picture 19">
            <a:extLst>
              <a:ext uri="{FF2B5EF4-FFF2-40B4-BE49-F238E27FC236}">
                <a16:creationId xmlns:a16="http://schemas.microsoft.com/office/drawing/2014/main" id="{D54E9DE5-8D3A-BF81-2AA4-57AD8826D2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152" b="-1"/>
          <a:stretch>
            <a:fillRect/>
          </a:stretch>
        </p:blipFill>
        <p:spPr bwMode="auto">
          <a:xfrm>
            <a:off x="2112164" y="1829270"/>
            <a:ext cx="7967672" cy="4162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998A651F-458A-6533-D784-B815851702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8117" y="6049061"/>
            <a:ext cx="400986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William Dally,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HiPEAC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2015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91DF552-C6A2-7CA7-12E9-A6DC444907CB}"/>
              </a:ext>
            </a:extLst>
          </p:cNvPr>
          <p:cNvGrpSpPr/>
          <p:nvPr/>
        </p:nvGrpSpPr>
        <p:grpSpPr>
          <a:xfrm>
            <a:off x="2549434" y="2049642"/>
            <a:ext cx="6786610" cy="909770"/>
            <a:chOff x="2549434" y="2049642"/>
            <a:chExt cx="6786610" cy="909770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175299B0-C3C6-EB5B-D5A7-42F72E9CBAD6}"/>
                </a:ext>
              </a:extLst>
            </p:cNvPr>
            <p:cNvSpPr/>
            <p:nvPr/>
          </p:nvSpPr>
          <p:spPr>
            <a:xfrm>
              <a:off x="7235101" y="2123527"/>
              <a:ext cx="2100943" cy="762000"/>
            </a:xfrm>
            <a:prstGeom prst="ellipse">
              <a:avLst/>
            </a:prstGeom>
            <a:noFill/>
            <a:ln w="571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AA6B0168-79A5-94E8-56C0-0A1417CBB3E3}"/>
                </a:ext>
              </a:extLst>
            </p:cNvPr>
            <p:cNvSpPr/>
            <p:nvPr/>
          </p:nvSpPr>
          <p:spPr>
            <a:xfrm>
              <a:off x="2549434" y="2049642"/>
              <a:ext cx="1927609" cy="909770"/>
            </a:xfrm>
            <a:prstGeom prst="ellipse">
              <a:avLst/>
            </a:prstGeom>
            <a:noFill/>
            <a:ln w="57150">
              <a:solidFill>
                <a:srgbClr val="11813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11813C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87957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C16BCF7-CAFF-F431-21D2-45BB2BF01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Problems with Data Analysis Today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1682FD-3CA7-0D41-F3EC-184DC2C1D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17</a:t>
            </a:fld>
            <a:endParaRPr lang="en-US" dirty="0">
              <a:latin typeface="Garamond"/>
              <a:cs typeface="Calibri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18F2242-D885-3AF4-CD42-17309180D9C5}"/>
              </a:ext>
            </a:extLst>
          </p:cNvPr>
          <p:cNvGrpSpPr/>
          <p:nvPr/>
        </p:nvGrpSpPr>
        <p:grpSpPr>
          <a:xfrm>
            <a:off x="5770922" y="1430250"/>
            <a:ext cx="1262992" cy="1953722"/>
            <a:chOff x="5770922" y="1430250"/>
            <a:chExt cx="1262992" cy="1953722"/>
          </a:xfrm>
        </p:grpSpPr>
        <p:sp>
          <p:nvSpPr>
            <p:cNvPr id="5" name="Line 15">
              <a:extLst>
                <a:ext uri="{FF2B5EF4-FFF2-40B4-BE49-F238E27FC236}">
                  <a16:creationId xmlns:a16="http://schemas.microsoft.com/office/drawing/2014/main" id="{04C0C926-C1F7-E287-481C-BEF233CE918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770922" y="2605173"/>
              <a:ext cx="1262990" cy="127558"/>
            </a:xfrm>
            <a:prstGeom prst="line">
              <a:avLst/>
            </a:prstGeom>
            <a:noFill/>
            <a:ln w="76200">
              <a:solidFill>
                <a:srgbClr val="C00600"/>
              </a:solidFill>
              <a:round/>
              <a:headEnd type="triangle" w="med" len="med"/>
              <a:tailEnd type="none" w="med" len="med"/>
            </a:ln>
            <a:effectLst/>
          </p:spPr>
          <p:txBody>
            <a:bodyPr wrap="none" lIns="64008" tIns="32004" rIns="64008" bIns="32004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venir Next" panose="020B0503020202020204" pitchFamily="34" charset="0"/>
                <a:ea typeface="Arial" pitchFamily="-107" charset="0"/>
                <a:cs typeface="Arial" pitchFamily="-107" charset="0"/>
              </a:endParaRPr>
            </a:p>
          </p:txBody>
        </p:sp>
        <p:sp>
          <p:nvSpPr>
            <p:cNvPr id="6" name="Line 15">
              <a:extLst>
                <a:ext uri="{FF2B5EF4-FFF2-40B4-BE49-F238E27FC236}">
                  <a16:creationId xmlns:a16="http://schemas.microsoft.com/office/drawing/2014/main" id="{5C8AC9B3-D976-97E1-DBAD-5F2F8F63D7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770922" y="2907404"/>
              <a:ext cx="1262986" cy="476568"/>
            </a:xfrm>
            <a:prstGeom prst="line">
              <a:avLst/>
            </a:prstGeom>
            <a:noFill/>
            <a:ln w="76200">
              <a:solidFill>
                <a:srgbClr val="C00600"/>
              </a:solidFill>
              <a:round/>
              <a:headEnd type="triangle" w="med" len="med"/>
              <a:tailEnd type="none" w="med" len="med"/>
            </a:ln>
            <a:effectLst/>
          </p:spPr>
          <p:txBody>
            <a:bodyPr wrap="none" lIns="64008" tIns="32004" rIns="64008" bIns="32004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venir Next" panose="020B0503020202020204" pitchFamily="34" charset="0"/>
                <a:ea typeface="Arial" pitchFamily="-107" charset="0"/>
                <a:cs typeface="Arial" pitchFamily="-107" charset="0"/>
              </a:endParaRPr>
            </a:p>
          </p:txBody>
        </p:sp>
        <p:sp>
          <p:nvSpPr>
            <p:cNvPr id="7" name="Line 15">
              <a:extLst>
                <a:ext uri="{FF2B5EF4-FFF2-40B4-BE49-F238E27FC236}">
                  <a16:creationId xmlns:a16="http://schemas.microsoft.com/office/drawing/2014/main" id="{A128FECA-9BC4-7129-54AA-EE513671C0B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770922" y="2081490"/>
              <a:ext cx="1262992" cy="234381"/>
            </a:xfrm>
            <a:prstGeom prst="line">
              <a:avLst/>
            </a:prstGeom>
            <a:noFill/>
            <a:ln w="76200">
              <a:solidFill>
                <a:srgbClr val="C00600"/>
              </a:solidFill>
              <a:round/>
              <a:headEnd type="triangle" w="med" len="med"/>
              <a:tailEnd type="none" w="med" len="med"/>
            </a:ln>
            <a:effectLst/>
          </p:spPr>
          <p:txBody>
            <a:bodyPr wrap="none" lIns="64008" tIns="32004" rIns="64008" bIns="32004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venir Next" panose="020B0503020202020204" pitchFamily="34" charset="0"/>
                <a:ea typeface="Arial" pitchFamily="-107" charset="0"/>
                <a:cs typeface="Arial" pitchFamily="-107" charset="0"/>
              </a:endParaRPr>
            </a:p>
          </p:txBody>
        </p:sp>
        <p:sp>
          <p:nvSpPr>
            <p:cNvPr id="8" name="Line 15">
              <a:extLst>
                <a:ext uri="{FF2B5EF4-FFF2-40B4-BE49-F238E27FC236}">
                  <a16:creationId xmlns:a16="http://schemas.microsoft.com/office/drawing/2014/main" id="{338119EF-3D9F-AFBD-3A94-B793996A2B9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770922" y="1430250"/>
              <a:ext cx="1262986" cy="615553"/>
            </a:xfrm>
            <a:prstGeom prst="line">
              <a:avLst/>
            </a:prstGeom>
            <a:noFill/>
            <a:ln w="76200">
              <a:solidFill>
                <a:srgbClr val="C00600"/>
              </a:solidFill>
              <a:round/>
              <a:headEnd type="triangle" w="med" len="med"/>
              <a:tailEnd type="none" w="med" len="med"/>
            </a:ln>
            <a:effectLst/>
          </p:spPr>
          <p:txBody>
            <a:bodyPr wrap="none" lIns="64008" tIns="32004" rIns="64008" bIns="32004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venir Next" panose="020B0503020202020204" pitchFamily="34" charset="0"/>
                <a:ea typeface="Arial" pitchFamily="-107" charset="0"/>
                <a:cs typeface="Arial" pitchFamily="-107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776B2C48-E4FC-9857-8565-8C920B416F6B}"/>
              </a:ext>
            </a:extLst>
          </p:cNvPr>
          <p:cNvGrpSpPr/>
          <p:nvPr/>
        </p:nvGrpSpPr>
        <p:grpSpPr>
          <a:xfrm>
            <a:off x="1595697" y="1163788"/>
            <a:ext cx="3678887" cy="3882298"/>
            <a:chOff x="709009" y="1163788"/>
            <a:chExt cx="3678887" cy="3882298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14776979-028E-A9BF-E7B4-3547CE83EC37}"/>
                </a:ext>
              </a:extLst>
            </p:cNvPr>
            <p:cNvGrpSpPr/>
            <p:nvPr/>
          </p:nvGrpSpPr>
          <p:grpSpPr>
            <a:xfrm>
              <a:off x="1210507" y="1163788"/>
              <a:ext cx="2830933" cy="2402638"/>
              <a:chOff x="4343037" y="3937719"/>
              <a:chExt cx="2445779" cy="1954638"/>
            </a:xfrm>
          </p:grpSpPr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48B816CA-D795-1728-CBE2-2E2BCB63C03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5419577" y="3937719"/>
                <a:ext cx="1369239" cy="1954638"/>
              </a:xfrm>
              <a:prstGeom prst="roundRect">
                <a:avLst>
                  <a:gd name="adj" fmla="val 3215"/>
                </a:avLst>
              </a:prstGeom>
            </p:spPr>
          </p:pic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172F5FC8-FCD4-825A-C66C-1B00DAA8EE3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clrChange>
                  <a:clrFrom>
                    <a:srgbClr val="C8CBAC"/>
                  </a:clrFrom>
                  <a:clrTo>
                    <a:srgbClr val="C8CBAC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4413359" y="4016910"/>
                <a:ext cx="1021969" cy="649893"/>
              </a:xfrm>
              <a:prstGeom prst="rect">
                <a:avLst/>
              </a:prstGeom>
            </p:spPr>
          </p:pic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C102000C-3602-155F-DBAD-BED2148F293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4343037" y="4741368"/>
                <a:ext cx="1155916" cy="1106305"/>
              </a:xfrm>
              <a:prstGeom prst="roundRect">
                <a:avLst>
                  <a:gd name="adj" fmla="val 5499"/>
                </a:avLst>
              </a:prstGeom>
            </p:spPr>
          </p:pic>
        </p:grp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DE3050B-3500-E044-F140-5626248C43CA}"/>
                </a:ext>
              </a:extLst>
            </p:cNvPr>
            <p:cNvSpPr/>
            <p:nvPr/>
          </p:nvSpPr>
          <p:spPr>
            <a:xfrm>
              <a:off x="709009" y="3800802"/>
              <a:ext cx="3678887" cy="73866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473C4"/>
                  </a:solidFill>
                  <a:effectLst/>
                  <a:uLnTx/>
                  <a:uFillTx/>
                  <a:latin typeface="Calibri"/>
                  <a:ea typeface="Arial" pitchFamily="-107" charset="0"/>
                  <a:cs typeface="Calibri"/>
                </a:rPr>
                <a:t>Special-Purpose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Arial" pitchFamily="-107" charset="0"/>
                  <a:cs typeface="Calibri"/>
                </a:rPr>
                <a:t> Machine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Arial" pitchFamily="-107" charset="0"/>
                  <a:cs typeface="Calibri"/>
                </a:rPr>
                <a:t>for 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10813D"/>
                  </a:solidFill>
                  <a:effectLst/>
                  <a:uLnTx/>
                  <a:uFillTx/>
                  <a:latin typeface="Calibri"/>
                  <a:ea typeface="Arial" pitchFamily="-107" charset="0"/>
                  <a:cs typeface="Calibri"/>
                </a:rPr>
                <a:t>Data Generation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1A4506A-8012-9675-C05D-8A236B3FCCD1}"/>
                </a:ext>
              </a:extLst>
            </p:cNvPr>
            <p:cNvSpPr/>
            <p:nvPr/>
          </p:nvSpPr>
          <p:spPr>
            <a:xfrm>
              <a:off x="2160505" y="4615199"/>
              <a:ext cx="930936" cy="43088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10813D"/>
                  </a:solidFill>
                  <a:effectLst/>
                  <a:uLnTx/>
                  <a:uFillTx/>
                  <a:latin typeface="Calibri"/>
                  <a:ea typeface="Arial" pitchFamily="-107" charset="0"/>
                  <a:cs typeface="Calibri"/>
                </a:rPr>
                <a:t>FAST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6658017-68A4-3F5A-B9EE-D074B1DF5027}"/>
              </a:ext>
            </a:extLst>
          </p:cNvPr>
          <p:cNvGrpSpPr/>
          <p:nvPr/>
        </p:nvGrpSpPr>
        <p:grpSpPr>
          <a:xfrm>
            <a:off x="6777550" y="1655602"/>
            <a:ext cx="3803577" cy="3390484"/>
            <a:chOff x="4616238" y="1655602"/>
            <a:chExt cx="3803577" cy="3390484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43D706C1-9549-4DB2-5499-A163F5384D34}"/>
                </a:ext>
              </a:extLst>
            </p:cNvPr>
            <p:cNvGrpSpPr/>
            <p:nvPr/>
          </p:nvGrpSpPr>
          <p:grpSpPr>
            <a:xfrm>
              <a:off x="5509915" y="1655602"/>
              <a:ext cx="2016224" cy="2016224"/>
              <a:chOff x="5353733" y="1979665"/>
              <a:chExt cx="2016224" cy="2016224"/>
            </a:xfrm>
          </p:grpSpPr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77F435FB-1373-8C56-4824-BE7E596ECD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353733" y="1979665"/>
                <a:ext cx="2016224" cy="2016224"/>
              </a:xfrm>
              <a:prstGeom prst="rect">
                <a:avLst/>
              </a:prstGeom>
            </p:spPr>
          </p:pic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C3452140-ECE8-3C9C-86BE-EA4AAB38A94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r="-5153" b="30267"/>
              <a:stretch/>
            </p:blipFill>
            <p:spPr>
              <a:xfrm>
                <a:off x="5872655" y="2417468"/>
                <a:ext cx="585093" cy="525435"/>
              </a:xfrm>
              <a:prstGeom prst="rect">
                <a:avLst/>
              </a:prstGeom>
            </p:spPr>
          </p:pic>
        </p:grp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FBA4037-E184-1306-1899-566A4D1FDF38}"/>
                </a:ext>
              </a:extLst>
            </p:cNvPr>
            <p:cNvSpPr/>
            <p:nvPr/>
          </p:nvSpPr>
          <p:spPr>
            <a:xfrm>
              <a:off x="4616238" y="3800802"/>
              <a:ext cx="3803577" cy="73866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4473C4"/>
                  </a:solidFill>
                  <a:effectLst/>
                  <a:uLnTx/>
                  <a:uFillTx/>
                  <a:latin typeface="Calibri"/>
                  <a:ea typeface="Arial" pitchFamily="-107" charset="0"/>
                  <a:cs typeface="Calibri"/>
                </a:rPr>
                <a:t>General-Purpose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Arial" pitchFamily="-107" charset="0"/>
                  <a:cs typeface="Calibri"/>
                </a:rPr>
                <a:t> Machine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Arial" pitchFamily="-107" charset="0"/>
                  <a:cs typeface="Calibri"/>
                </a:rPr>
                <a:t>for 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C00600"/>
                  </a:solidFill>
                  <a:effectLst/>
                  <a:uLnTx/>
                  <a:uFillTx/>
                  <a:latin typeface="Calibri"/>
                  <a:ea typeface="Arial" pitchFamily="-107" charset="0"/>
                  <a:cs typeface="Calibri"/>
                </a:rPr>
                <a:t>Data Analysis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39871BD-64F9-BF9B-8934-A0F3F8050373}"/>
                </a:ext>
              </a:extLst>
            </p:cNvPr>
            <p:cNvSpPr/>
            <p:nvPr/>
          </p:nvSpPr>
          <p:spPr>
            <a:xfrm>
              <a:off x="5961239" y="4615199"/>
              <a:ext cx="1113577" cy="43088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C00600"/>
                  </a:solidFill>
                  <a:effectLst/>
                  <a:uLnTx/>
                  <a:uFillTx/>
                  <a:latin typeface="Calibri"/>
                  <a:ea typeface="Arial" pitchFamily="-107" charset="0"/>
                  <a:cs typeface="Calibri"/>
                </a:rPr>
                <a:t>SLOW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6CD94BD-5D58-B711-F3CA-FF99F4FA21FF}"/>
              </a:ext>
            </a:extLst>
          </p:cNvPr>
          <p:cNvGrpSpPr/>
          <p:nvPr/>
        </p:nvGrpSpPr>
        <p:grpSpPr>
          <a:xfrm>
            <a:off x="1450304" y="5353161"/>
            <a:ext cx="9291392" cy="851782"/>
            <a:chOff x="2249444" y="5353161"/>
            <a:chExt cx="9291392" cy="851782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7F777363-87FF-5958-FCC4-45FB06ABAFDB}"/>
                </a:ext>
              </a:extLst>
            </p:cNvPr>
            <p:cNvSpPr/>
            <p:nvPr/>
          </p:nvSpPr>
          <p:spPr>
            <a:xfrm>
              <a:off x="2249444" y="5353161"/>
              <a:ext cx="9291392" cy="3693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C00600"/>
                  </a:solidFill>
                  <a:effectLst/>
                  <a:uLnTx/>
                  <a:uFillTx/>
                  <a:latin typeface="Calibri"/>
                  <a:cs typeface="Calibri"/>
                </a:rPr>
                <a:t>Processing capabilities oblivious to data analysis requirements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3794D9B3-37E1-45B2-3F29-9D877ED6CF29}"/>
                </a:ext>
              </a:extLst>
            </p:cNvPr>
            <p:cNvSpPr/>
            <p:nvPr/>
          </p:nvSpPr>
          <p:spPr>
            <a:xfrm>
              <a:off x="4391211" y="5835611"/>
              <a:ext cx="5007859" cy="3693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C00600"/>
                  </a:solidFill>
                  <a:effectLst/>
                  <a:uLnTx/>
                  <a:uFillTx/>
                  <a:latin typeface="Calibri"/>
                  <a:cs typeface="Calibri"/>
                </a:rPr>
                <a:t>Large amounts of data movement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43475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DE03C-5A8C-D86C-421E-ED878AD3E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kern="0" dirty="0">
                <a:latin typeface="Calibri"/>
                <a:ea typeface="Helvetica Neue" panose="02000503000000020004" pitchFamily="2" charset="0"/>
                <a:cs typeface="Calibri"/>
              </a:rPr>
              <a:t>We need to co-design</a:t>
            </a:r>
            <a:br>
              <a:rPr lang="en-US" sz="5400" kern="0" dirty="0">
                <a:latin typeface="Calibri"/>
                <a:ea typeface="Helvetica Neue" panose="02000503000000020004" pitchFamily="2" charset="0"/>
                <a:cs typeface="Calibri"/>
              </a:rPr>
            </a:br>
            <a:r>
              <a:rPr lang="en-US" sz="5400" kern="0" dirty="0">
                <a:solidFill>
                  <a:srgbClr val="4473C4"/>
                </a:solidFill>
                <a:latin typeface="Calibri"/>
                <a:ea typeface="Helvetica Neue" panose="02000503000000020004" pitchFamily="2" charset="0"/>
                <a:cs typeface="Calibri"/>
              </a:rPr>
              <a:t>algorithms</a:t>
            </a:r>
            <a:r>
              <a:rPr lang="en-US" sz="5400" kern="0" dirty="0">
                <a:latin typeface="Calibri"/>
                <a:ea typeface="Helvetica Neue" panose="02000503000000020004" pitchFamily="2" charset="0"/>
                <a:cs typeface="Calibri"/>
              </a:rPr>
              <a:t> and </a:t>
            </a:r>
            <a:r>
              <a:rPr lang="en-US" sz="5400" kern="0" dirty="0">
                <a:solidFill>
                  <a:srgbClr val="4473C4"/>
                </a:solidFill>
                <a:latin typeface="Calibri"/>
                <a:ea typeface="Helvetica Neue" panose="02000503000000020004" pitchFamily="2" charset="0"/>
                <a:cs typeface="Calibri"/>
              </a:rPr>
              <a:t>architecture</a:t>
            </a:r>
            <a:br>
              <a:rPr lang="en-US" sz="5400" kern="0" dirty="0">
                <a:latin typeface="Calibri"/>
                <a:ea typeface="Helvetica Neue" panose="02000503000000020004" pitchFamily="2" charset="0"/>
                <a:cs typeface="Calibri"/>
              </a:rPr>
            </a:br>
            <a:r>
              <a:rPr lang="en-US" sz="5400" kern="0" dirty="0">
                <a:latin typeface="Calibri"/>
                <a:ea typeface="Helvetica Neue" panose="02000503000000020004" pitchFamily="2" charset="0"/>
                <a:cs typeface="Calibri"/>
              </a:rPr>
              <a:t>to </a:t>
            </a:r>
            <a:r>
              <a:rPr lang="en-US" sz="5400" kern="0" dirty="0">
                <a:solidFill>
                  <a:srgbClr val="10813D"/>
                </a:solidFill>
                <a:latin typeface="Calibri"/>
                <a:ea typeface="Helvetica Neue" panose="02000503000000020004" pitchFamily="2" charset="0"/>
                <a:cs typeface="Calibri"/>
              </a:rPr>
              <a:t>handle data well</a:t>
            </a:r>
            <a:endParaRPr lang="en-US" sz="5400" dirty="0">
              <a:latin typeface="Calibri"/>
              <a:ea typeface="Helvetica Neue" panose="02000503000000020004" pitchFamily="2" charset="0"/>
              <a:cs typeface="Calibri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7EB9BD-FE99-D8D5-FCB6-88850071C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18</a:t>
            </a:fld>
            <a:endParaRPr lang="en-US" dirty="0">
              <a:latin typeface="Garamond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696027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E74F9-F1CC-357F-7FD6-B8FEEDC36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Pushing Towards New Architectures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12ADB85-A63E-6A89-BF6D-AFC18A2DD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19</a:t>
            </a:fld>
            <a:endParaRPr lang="en-US">
              <a:latin typeface="Garamond"/>
              <a:cs typeface="Calibri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D461EC0-782B-337B-D1F1-B4695E15BF88}"/>
              </a:ext>
            </a:extLst>
          </p:cNvPr>
          <p:cNvGrpSpPr/>
          <p:nvPr/>
        </p:nvGrpSpPr>
        <p:grpSpPr>
          <a:xfrm>
            <a:off x="1649844" y="935437"/>
            <a:ext cx="8892313" cy="5697044"/>
            <a:chOff x="1300947" y="866164"/>
            <a:chExt cx="8892313" cy="5697044"/>
          </a:xfrm>
        </p:grpSpPr>
        <p:grpSp>
          <p:nvGrpSpPr>
            <p:cNvPr id="4" name="Group 47">
              <a:extLst>
                <a:ext uri="{FF2B5EF4-FFF2-40B4-BE49-F238E27FC236}">
                  <a16:creationId xmlns:a16="http://schemas.microsoft.com/office/drawing/2014/main" id="{288ABD1A-187A-57E7-5953-2D6B4C4076C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41476" y="4941164"/>
              <a:ext cx="1202038" cy="1622044"/>
              <a:chOff x="5264944" y="4774407"/>
              <a:chExt cx="1201936" cy="1622168"/>
            </a:xfrm>
          </p:grpSpPr>
          <p:sp>
            <p:nvSpPr>
              <p:cNvPr id="5" name="TextBox 8">
                <a:extLst>
                  <a:ext uri="{FF2B5EF4-FFF2-40B4-BE49-F238E27FC236}">
                    <a16:creationId xmlns:a16="http://schemas.microsoft.com/office/drawing/2014/main" id="{B7A9036A-5B41-B3C6-228E-395C0CACFD0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542934" y="5996434"/>
                <a:ext cx="645956" cy="4001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rIns="0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60000"/>
                  <a:buFont typeface="Wingdings" pitchFamily="2" charset="2"/>
                  <a:buChar char="q"/>
                  <a:defRPr sz="22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q"/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zh-CN" sz="2000" dirty="0">
                    <a:solidFill>
                      <a:srgbClr val="000000"/>
                    </a:solidFill>
                    <a:latin typeface="Calibri"/>
                    <a:cs typeface="Calibri"/>
                  </a:rPr>
                  <a:t>GPUs</a:t>
                </a:r>
              </a:p>
            </p:txBody>
          </p:sp>
          <p:pic>
            <p:nvPicPr>
              <p:cNvPr id="6" name="Picture 6" descr="C:\Daten\talks\invited\ferc2010\material\Fermi_Die_FINAL.png">
                <a:extLst>
                  <a:ext uri="{FF2B5EF4-FFF2-40B4-BE49-F238E27FC236}">
                    <a16:creationId xmlns:a16="http://schemas.microsoft.com/office/drawing/2014/main" id="{7E795589-2C36-91A5-4EAA-0143025EF32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4944" y="4774407"/>
                <a:ext cx="1201936" cy="11887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7" name="Line 15">
              <a:extLst>
                <a:ext uri="{FF2B5EF4-FFF2-40B4-BE49-F238E27FC236}">
                  <a16:creationId xmlns:a16="http://schemas.microsoft.com/office/drawing/2014/main" id="{EC0C5BDE-DF5A-2FB7-C296-17BF15B227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43104" y="3467100"/>
              <a:ext cx="1121068" cy="6806"/>
            </a:xfrm>
            <a:prstGeom prst="line">
              <a:avLst/>
            </a:prstGeom>
            <a:noFill/>
            <a:ln w="38100">
              <a:solidFill>
                <a:srgbClr val="4473C4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lIns="64008" tIns="32004" rIns="64008" bIns="32004" anchor="ctr"/>
            <a:lstStyle/>
            <a:p>
              <a:pPr eaLnBrk="1" hangingPunct="1">
                <a:defRPr/>
              </a:pPr>
              <a:endParaRPr lang="en-US" kern="0">
                <a:solidFill>
                  <a:sysClr val="windowText" lastClr="000000"/>
                </a:solidFill>
                <a:latin typeface="Avenir Next" panose="020B0503020202020204" pitchFamily="34" charset="0"/>
                <a:ea typeface="Arial" pitchFamily="-107" charset="0"/>
                <a:cs typeface="Arial" pitchFamily="-107" charset="0"/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79FC704-92E7-175D-EE38-C0788E71E08E}"/>
                </a:ext>
              </a:extLst>
            </p:cNvPr>
            <p:cNvGrpSpPr/>
            <p:nvPr/>
          </p:nvGrpSpPr>
          <p:grpSpPr>
            <a:xfrm>
              <a:off x="1300947" y="2653531"/>
              <a:ext cx="1883097" cy="2254328"/>
              <a:chOff x="240631" y="2653531"/>
              <a:chExt cx="1883097" cy="2254328"/>
            </a:xfrm>
          </p:grpSpPr>
          <p:sp>
            <p:nvSpPr>
              <p:cNvPr id="9" name="Text Box 13" descr="90%">
                <a:extLst>
                  <a:ext uri="{FF2B5EF4-FFF2-40B4-BE49-F238E27FC236}">
                    <a16:creationId xmlns:a16="http://schemas.microsoft.com/office/drawing/2014/main" id="{FE79E450-9EE0-CADB-4F32-811D0C9B37E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0631" y="3919896"/>
                <a:ext cx="1883097" cy="98796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square" lIns="0" tIns="32004" rIns="0" bIns="32004">
                <a:spAutoFit/>
              </a:bodyPr>
              <a:lstStyle/>
              <a:p>
                <a:pPr algn="ctr" eaLnBrk="1" hangingPunct="1">
                  <a:defRPr/>
                </a:pPr>
                <a:r>
                  <a:rPr lang="en-US" sz="2000" kern="0" dirty="0">
                    <a:solidFill>
                      <a:sysClr val="windowText" lastClr="000000"/>
                    </a:solidFill>
                    <a:latin typeface="Calibri"/>
                    <a:ea typeface="Arial" pitchFamily="-107" charset="0"/>
                    <a:cs typeface="Calibri"/>
                  </a:rPr>
                  <a:t>Heterogeneous</a:t>
                </a:r>
              </a:p>
              <a:p>
                <a:pPr algn="ctr" eaLnBrk="1" hangingPunct="1">
                  <a:defRPr/>
                </a:pPr>
                <a:r>
                  <a:rPr lang="en-US" sz="2000" kern="0" dirty="0">
                    <a:solidFill>
                      <a:sysClr val="windowText" lastClr="000000"/>
                    </a:solidFill>
                    <a:latin typeface="Calibri"/>
                    <a:ea typeface="Arial" pitchFamily="-107" charset="0"/>
                    <a:cs typeface="Calibri"/>
                  </a:rPr>
                  <a:t>Processors &amp; </a:t>
                </a:r>
              </a:p>
              <a:p>
                <a:pPr algn="ctr" eaLnBrk="1" hangingPunct="1">
                  <a:defRPr/>
                </a:pPr>
                <a:r>
                  <a:rPr lang="en-US" sz="2000" kern="0" dirty="0">
                    <a:solidFill>
                      <a:sysClr val="windowText" lastClr="000000"/>
                    </a:solidFill>
                    <a:latin typeface="Calibri"/>
                    <a:ea typeface="Arial" pitchFamily="-107" charset="0"/>
                    <a:cs typeface="Calibri"/>
                  </a:rPr>
                  <a:t>Accelerators</a:t>
                </a:r>
              </a:p>
            </p:txBody>
          </p:sp>
          <p:pic>
            <p:nvPicPr>
              <p:cNvPr id="10" name="Content Placeholder 6" descr="barcelona-die-photo-color.jpg">
                <a:extLst>
                  <a:ext uri="{FF2B5EF4-FFF2-40B4-BE49-F238E27FC236}">
                    <a16:creationId xmlns:a16="http://schemas.microsoft.com/office/drawing/2014/main" id="{4D096CEE-4026-503E-546F-B387BB1969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5748" y="2653531"/>
                <a:ext cx="1312863" cy="12795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274D2F7-8503-8D9A-82ED-6AF4D04D7892}"/>
                </a:ext>
              </a:extLst>
            </p:cNvPr>
            <p:cNvGrpSpPr/>
            <p:nvPr/>
          </p:nvGrpSpPr>
          <p:grpSpPr>
            <a:xfrm>
              <a:off x="4394798" y="2840038"/>
              <a:ext cx="2475037" cy="1811337"/>
              <a:chOff x="2825267" y="2840038"/>
              <a:chExt cx="2475037" cy="1811337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74AB14E5-AE14-1257-C3FC-65B033E0B3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00785" y="3621088"/>
                <a:ext cx="1524000" cy="10302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 Box 20" descr="90%">
                <a:extLst>
                  <a:ext uri="{FF2B5EF4-FFF2-40B4-BE49-F238E27FC236}">
                    <a16:creationId xmlns:a16="http://schemas.microsoft.com/office/drawing/2014/main" id="{5DC6E6DC-55FC-4C1E-915E-AFEE14B387D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25267" y="3370263"/>
                <a:ext cx="2475037" cy="372410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0" tIns="32004" rIns="0" bIns="32004">
                <a:spAutoFit/>
              </a:bodyPr>
              <a:lstStyle/>
              <a:p>
                <a:pPr algn="ctr" eaLnBrk="1" hangingPunct="1">
                  <a:defRPr/>
                </a:pPr>
                <a:r>
                  <a:rPr lang="en-US" sz="2000" kern="0" dirty="0">
                    <a:solidFill>
                      <a:sysClr val="windowText" lastClr="000000"/>
                    </a:solidFill>
                    <a:latin typeface="Calibri"/>
                    <a:ea typeface="Arial" pitchFamily="-107" charset="0"/>
                    <a:cs typeface="Calibri"/>
                  </a:rPr>
                  <a:t>Hybrid Main Memory</a:t>
                </a:r>
              </a:p>
            </p:txBody>
          </p:sp>
          <p:pic>
            <p:nvPicPr>
              <p:cNvPr id="14" name="Picture 16" descr="dimm.png">
                <a:extLst>
                  <a:ext uri="{FF2B5EF4-FFF2-40B4-BE49-F238E27FC236}">
                    <a16:creationId xmlns:a16="http://schemas.microsoft.com/office/drawing/2014/main" id="{0052F580-4F49-167E-271F-6D2A96ABF55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 flipV="1">
                <a:off x="2910260" y="2840038"/>
                <a:ext cx="2305050" cy="5492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325C98C-7EC5-97B0-6A20-8CD0190BFEDE}"/>
                </a:ext>
              </a:extLst>
            </p:cNvPr>
            <p:cNvGrpSpPr/>
            <p:nvPr/>
          </p:nvGrpSpPr>
          <p:grpSpPr>
            <a:xfrm>
              <a:off x="7016814" y="4639878"/>
              <a:ext cx="3176446" cy="1556523"/>
              <a:chOff x="5956498" y="4639878"/>
              <a:chExt cx="3176446" cy="1556523"/>
            </a:xfrm>
          </p:grpSpPr>
          <p:sp>
            <p:nvSpPr>
              <p:cNvPr id="16" name="Text Box 24" descr="90%">
                <a:extLst>
                  <a:ext uri="{FF2B5EF4-FFF2-40B4-BE49-F238E27FC236}">
                    <a16:creationId xmlns:a16="http://schemas.microsoft.com/office/drawing/2014/main" id="{A7B46EA0-2815-7FDD-1EBD-B7AC315DA6A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956498" y="5823991"/>
                <a:ext cx="3176446" cy="3724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32004" rIns="0" bIns="32004"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60000"/>
                  <a:buFont typeface="Wingdings" pitchFamily="2" charset="2"/>
                  <a:buChar char="q"/>
                  <a:defRPr sz="22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q"/>
                  <a:defRPr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2000" dirty="0">
                    <a:solidFill>
                      <a:srgbClr val="000000"/>
                    </a:solidFill>
                    <a:latin typeface="Calibri"/>
                    <a:cs typeface="Calibri"/>
                  </a:rPr>
                  <a:t>Persistent Memory/Storage</a:t>
                </a:r>
              </a:p>
            </p:txBody>
          </p: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78FDA90F-A36A-5BE8-5870-225DF80A8018}"/>
                  </a:ext>
                </a:extLst>
              </p:cNvPr>
              <p:cNvGrpSpPr/>
              <p:nvPr/>
            </p:nvGrpSpPr>
            <p:grpSpPr>
              <a:xfrm>
                <a:off x="6181696" y="4639878"/>
                <a:ext cx="2726050" cy="1061876"/>
                <a:chOff x="6115971" y="4639878"/>
                <a:chExt cx="2726050" cy="1061876"/>
              </a:xfrm>
            </p:grpSpPr>
            <p:pic>
              <p:nvPicPr>
                <p:cNvPr id="18" name="Picture 23" descr="http://i.ehow.com/images/a04/ac/qb/format-hard-drive-xp-800X800.jpg">
                  <a:extLst>
                    <a:ext uri="{FF2B5EF4-FFF2-40B4-BE49-F238E27FC236}">
                      <a16:creationId xmlns:a16="http://schemas.microsoft.com/office/drawing/2014/main" id="{DFB8FA34-022D-AD8D-3D05-7E4F23628A6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7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l="6469" t="9058" r="9515" b="14292"/>
                <a:stretch/>
              </p:blipFill>
              <p:spPr bwMode="auto">
                <a:xfrm rot="20433856">
                  <a:off x="7769677" y="4639878"/>
                  <a:ext cx="1072344" cy="9783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" name="Picture 17">
                  <a:extLst>
                    <a:ext uri="{FF2B5EF4-FFF2-40B4-BE49-F238E27FC236}">
                      <a16:creationId xmlns:a16="http://schemas.microsoft.com/office/drawing/2014/main" id="{2031C47A-5B06-94F5-0567-7D315BD27E9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15971" y="4696866"/>
                  <a:ext cx="1554162" cy="10048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sp>
          <p:nvSpPr>
            <p:cNvPr id="20" name="Line 15">
              <a:extLst>
                <a:ext uri="{FF2B5EF4-FFF2-40B4-BE49-F238E27FC236}">
                  <a16:creationId xmlns:a16="http://schemas.microsoft.com/office/drawing/2014/main" id="{C01D5987-C93B-29F3-5418-B7456158B9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342282" y="4427620"/>
              <a:ext cx="781950" cy="935567"/>
            </a:xfrm>
            <a:prstGeom prst="line">
              <a:avLst/>
            </a:prstGeom>
            <a:noFill/>
            <a:ln w="38100">
              <a:solidFill>
                <a:srgbClr val="4473C4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lIns="64008" tIns="32004" rIns="64008" bIns="32004" anchor="ctr"/>
            <a:lstStyle/>
            <a:p>
              <a:pPr eaLnBrk="1" hangingPunct="1">
                <a:defRPr/>
              </a:pPr>
              <a:endParaRPr lang="en-US" kern="0">
                <a:solidFill>
                  <a:sysClr val="windowText" lastClr="000000"/>
                </a:solidFill>
                <a:latin typeface="Avenir Next" panose="020B0503020202020204" pitchFamily="34" charset="0"/>
                <a:ea typeface="Arial" pitchFamily="-107" charset="0"/>
                <a:cs typeface="Arial" pitchFamily="-107" charset="0"/>
              </a:endParaRPr>
            </a:p>
          </p:txBody>
        </p:sp>
        <p:sp>
          <p:nvSpPr>
            <p:cNvPr id="21" name="Line 15">
              <a:extLst>
                <a:ext uri="{FF2B5EF4-FFF2-40B4-BE49-F238E27FC236}">
                  <a16:creationId xmlns:a16="http://schemas.microsoft.com/office/drawing/2014/main" id="{12E91E3F-924E-31A2-CFA0-9B2ADA19698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70376" y="4361652"/>
              <a:ext cx="1799939" cy="1245053"/>
            </a:xfrm>
            <a:prstGeom prst="line">
              <a:avLst/>
            </a:prstGeom>
            <a:noFill/>
            <a:ln w="38100">
              <a:solidFill>
                <a:srgbClr val="4473C4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lIns="64008" tIns="32004" rIns="64008" bIns="32004" anchor="ctr"/>
            <a:lstStyle/>
            <a:p>
              <a:pPr eaLnBrk="1" hangingPunct="1">
                <a:defRPr/>
              </a:pPr>
              <a:endParaRPr lang="en-US" kern="0">
                <a:solidFill>
                  <a:sysClr val="windowText" lastClr="000000"/>
                </a:solidFill>
                <a:latin typeface="Avenir Next" panose="020B0503020202020204" pitchFamily="34" charset="0"/>
                <a:ea typeface="Arial" pitchFamily="-107" charset="0"/>
                <a:cs typeface="Arial" pitchFamily="-107" charset="0"/>
              </a:endParaRP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E537426F-0E07-5B50-1D89-051DED4CA4E8}"/>
                </a:ext>
              </a:extLst>
            </p:cNvPr>
            <p:cNvGrpSpPr/>
            <p:nvPr/>
          </p:nvGrpSpPr>
          <p:grpSpPr>
            <a:xfrm>
              <a:off x="1414614" y="866164"/>
              <a:ext cx="1655763" cy="1692953"/>
              <a:chOff x="397399" y="866164"/>
              <a:chExt cx="1655763" cy="1692953"/>
            </a:xfrm>
          </p:grpSpPr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B2EA6A5E-5EA1-08DD-42DB-44AD374EA4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7399" y="866164"/>
                <a:ext cx="1655763" cy="1284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4" name="Text Box 20" descr="90%">
                <a:extLst>
                  <a:ext uri="{FF2B5EF4-FFF2-40B4-BE49-F238E27FC236}">
                    <a16:creationId xmlns:a16="http://schemas.microsoft.com/office/drawing/2014/main" id="{83B19ACE-8E15-DC6F-97BD-11F8EDE7085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31743" y="2186707"/>
                <a:ext cx="787075" cy="372410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0" tIns="32004" rIns="0" bIns="32004">
                <a:spAutoFit/>
              </a:bodyPr>
              <a:lstStyle/>
              <a:p>
                <a:pPr algn="ctr" eaLnBrk="1" hangingPunct="1">
                  <a:defRPr/>
                </a:pPr>
                <a:r>
                  <a:rPr lang="en-US" sz="2000" kern="0" dirty="0">
                    <a:solidFill>
                      <a:sysClr val="windowText" lastClr="000000"/>
                    </a:solidFill>
                    <a:latin typeface="Calibri"/>
                    <a:ea typeface="Arial" pitchFamily="-107" charset="0"/>
                    <a:cs typeface="Calibri"/>
                  </a:rPr>
                  <a:t>FPGAs</a:t>
                </a:r>
              </a:p>
            </p:txBody>
          </p:sp>
        </p:grpSp>
        <p:sp>
          <p:nvSpPr>
            <p:cNvPr id="25" name="Line 15">
              <a:extLst>
                <a:ext uri="{FF2B5EF4-FFF2-40B4-BE49-F238E27FC236}">
                  <a16:creationId xmlns:a16="http://schemas.microsoft.com/office/drawing/2014/main" id="{DEE4F2DD-6AB8-E5E4-105F-C39EFA6DBA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84044" y="1700808"/>
              <a:ext cx="1258657" cy="1067446"/>
            </a:xfrm>
            <a:prstGeom prst="line">
              <a:avLst/>
            </a:prstGeom>
            <a:noFill/>
            <a:ln w="38100">
              <a:solidFill>
                <a:srgbClr val="4473C4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lIns="64008" tIns="32004" rIns="64008" bIns="32004" anchor="ctr"/>
            <a:lstStyle/>
            <a:p>
              <a:pPr eaLnBrk="1" hangingPunct="1">
                <a:defRPr/>
              </a:pPr>
              <a:endParaRPr lang="en-US" kern="0">
                <a:solidFill>
                  <a:sysClr val="windowText" lastClr="000000"/>
                </a:solidFill>
                <a:latin typeface="Avenir Next" panose="020B0503020202020204" pitchFamily="34" charset="0"/>
                <a:ea typeface="Arial" pitchFamily="-107" charset="0"/>
                <a:cs typeface="Arial" pitchFamily="-107" charset="0"/>
              </a:endParaRPr>
            </a:p>
          </p:txBody>
        </p:sp>
        <p:sp>
          <p:nvSpPr>
            <p:cNvPr id="26" name="Content Placeholder 2">
              <a:extLst>
                <a:ext uri="{FF2B5EF4-FFF2-40B4-BE49-F238E27FC236}">
                  <a16:creationId xmlns:a16="http://schemas.microsoft.com/office/drawing/2014/main" id="{FD6D1EAF-CCE6-31A1-E275-08D61ED646FA}"/>
                </a:ext>
              </a:extLst>
            </p:cNvPr>
            <p:cNvSpPr txBox="1">
              <a:spLocks/>
            </p:cNvSpPr>
            <p:nvPr/>
          </p:nvSpPr>
          <p:spPr>
            <a:xfrm>
              <a:off x="4192215" y="958629"/>
              <a:ext cx="2880202" cy="490904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Wingdings" pitchFamily="2" charset="2"/>
                <a:buNone/>
              </a:pPr>
              <a:r>
                <a:rPr lang="en-US" altLang="en-US" sz="2800" b="1" dirty="0">
                  <a:solidFill>
                    <a:srgbClr val="4473C4"/>
                  </a:solidFill>
                  <a:latin typeface="Calibri"/>
                  <a:ea typeface="ＭＳ Ｐゴシック" panose="020B0600070205080204" pitchFamily="34" charset="-128"/>
                  <a:cs typeface="Calibri"/>
                </a:rPr>
                <a:t>Modern systems</a:t>
              </a:r>
            </a:p>
          </p:txBody>
        </p:sp>
        <p:sp>
          <p:nvSpPr>
            <p:cNvPr id="27" name="Content Placeholder 2">
              <a:extLst>
                <a:ext uri="{FF2B5EF4-FFF2-40B4-BE49-F238E27FC236}">
                  <a16:creationId xmlns:a16="http://schemas.microsoft.com/office/drawing/2014/main" id="{D433466D-E692-6632-6FDA-02F3C8998E7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6393866" y="1736113"/>
              <a:ext cx="781949" cy="12281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69925" indent="-325438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itchFamily="2" charset="2"/>
                <a:buChar char="q"/>
                <a:defRPr sz="2200">
                  <a:solidFill>
                    <a:schemeClr val="tx1"/>
                  </a:solidFill>
                  <a:latin typeface="+mn-lt"/>
                </a:defRPr>
              </a:lvl2pPr>
              <a:lvl3pPr marL="1022350" indent="-350838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+mn-lt"/>
                </a:defRPr>
              </a:lvl3pPr>
              <a:lvl4pPr marL="1339850" indent="-315913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q"/>
                <a:defRPr>
                  <a:solidFill>
                    <a:schemeClr val="tx1"/>
                  </a:solidFill>
                  <a:latin typeface="+mn-lt"/>
                </a:defRPr>
              </a:lvl4pPr>
              <a:lvl5pPr marL="1681163" indent="-339725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+mn-lt"/>
                </a:defRPr>
              </a:lvl5pPr>
              <a:lvl6pPr marL="2138363" indent="-339725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+mn-lt"/>
                </a:defRPr>
              </a:lvl6pPr>
              <a:lvl7pPr marL="2595563" indent="-339725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+mn-lt"/>
                </a:defRPr>
              </a:lvl7pPr>
              <a:lvl8pPr marL="3052763" indent="-339725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+mn-lt"/>
                </a:defRPr>
              </a:lvl8pPr>
              <a:lvl9pPr marL="3509963" indent="-339725" algn="l" rtl="0" fontAlgn="base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Font typeface="Wingdings" pitchFamily="2" charset="2"/>
                <a:buNone/>
              </a:pPr>
              <a:r>
                <a:rPr lang="en-US" altLang="en-US" sz="8000" kern="0" dirty="0">
                  <a:solidFill>
                    <a:srgbClr val="C00600"/>
                  </a:solidFill>
                  <a:latin typeface="Calibri"/>
                  <a:ea typeface="ＭＳ Ｐゴシック" panose="020B0600070205080204" pitchFamily="34" charset="-128"/>
                  <a:cs typeface="Calibri"/>
                </a:rPr>
                <a:t>?</a:t>
              </a:r>
            </a:p>
          </p:txBody>
        </p:sp>
        <p:sp>
          <p:nvSpPr>
            <p:cNvPr id="28" name="Line 15">
              <a:extLst>
                <a:ext uri="{FF2B5EF4-FFF2-40B4-BE49-F238E27FC236}">
                  <a16:creationId xmlns:a16="http://schemas.microsoft.com/office/drawing/2014/main" id="{55C5E5C0-149B-7B6E-1849-8ACB94C9BA5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016814" y="1916831"/>
              <a:ext cx="559718" cy="417647"/>
            </a:xfrm>
            <a:prstGeom prst="line">
              <a:avLst/>
            </a:prstGeom>
            <a:noFill/>
            <a:ln w="57150">
              <a:solidFill>
                <a:srgbClr val="C00600"/>
              </a:solidFill>
              <a:prstDash val="sysDot"/>
              <a:round/>
              <a:headEnd type="triangle" w="med" len="med"/>
              <a:tailEnd type="none" w="med" len="med"/>
            </a:ln>
            <a:effectLst/>
          </p:spPr>
          <p:txBody>
            <a:bodyPr wrap="none" lIns="64008" tIns="32004" rIns="64008" bIns="32004" anchor="ctr"/>
            <a:lstStyle/>
            <a:p>
              <a:pPr eaLnBrk="1" hangingPunct="1">
                <a:defRPr/>
              </a:pPr>
              <a:endParaRPr lang="en-US" kern="0">
                <a:solidFill>
                  <a:sysClr val="windowText" lastClr="000000"/>
                </a:solidFill>
                <a:latin typeface="Avenir Next" panose="020B0503020202020204" pitchFamily="34" charset="0"/>
                <a:ea typeface="Arial" pitchFamily="-107" charset="0"/>
                <a:cs typeface="Arial" pitchFamily="-107" charset="0"/>
              </a:endParaRPr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19857292-80EF-7757-13B7-8E8A81C0EA8A}"/>
                </a:ext>
              </a:extLst>
            </p:cNvPr>
            <p:cNvGrpSpPr/>
            <p:nvPr/>
          </p:nvGrpSpPr>
          <p:grpSpPr>
            <a:xfrm>
              <a:off x="7367519" y="1037508"/>
              <a:ext cx="2475037" cy="2191043"/>
              <a:chOff x="6365189" y="1254075"/>
              <a:chExt cx="2475037" cy="2191043"/>
            </a:xfrm>
          </p:grpSpPr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3AC993EA-9186-E59A-B376-18EBF68EE298}"/>
                  </a:ext>
                </a:extLst>
              </p:cNvPr>
              <p:cNvGrpSpPr/>
              <p:nvPr/>
            </p:nvGrpSpPr>
            <p:grpSpPr>
              <a:xfrm>
                <a:off x="6510645" y="1254075"/>
                <a:ext cx="2184124" cy="1745527"/>
                <a:chOff x="4343037" y="3937719"/>
                <a:chExt cx="2445779" cy="1954638"/>
              </a:xfrm>
            </p:grpSpPr>
            <p:pic>
              <p:nvPicPr>
                <p:cNvPr id="32" name="Picture 31">
                  <a:extLst>
                    <a:ext uri="{FF2B5EF4-FFF2-40B4-BE49-F238E27FC236}">
                      <a16:creationId xmlns:a16="http://schemas.microsoft.com/office/drawing/2014/main" id="{2DFB5692-CA2D-D318-E9B1-E2B99704ACB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0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5419577" y="3937719"/>
                  <a:ext cx="1369239" cy="1954638"/>
                </a:xfrm>
                <a:prstGeom prst="roundRect">
                  <a:avLst>
                    <a:gd name="adj" fmla="val 3215"/>
                  </a:avLst>
                </a:prstGeom>
              </p:spPr>
            </p:pic>
            <p:pic>
              <p:nvPicPr>
                <p:cNvPr id="33" name="Picture 32">
                  <a:extLst>
                    <a:ext uri="{FF2B5EF4-FFF2-40B4-BE49-F238E27FC236}">
                      <a16:creationId xmlns:a16="http://schemas.microsoft.com/office/drawing/2014/main" id="{1A8D16BD-A2C8-B042-C3DE-C776D51ACCC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1" cstate="print">
                  <a:clrChange>
                    <a:clrFrom>
                      <a:srgbClr val="C8CBAC"/>
                    </a:clrFrom>
                    <a:clrTo>
                      <a:srgbClr val="C8CBAC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4413359" y="4016910"/>
                  <a:ext cx="1021969" cy="649893"/>
                </a:xfrm>
                <a:prstGeom prst="rect">
                  <a:avLst/>
                </a:prstGeom>
              </p:spPr>
            </p:pic>
            <p:pic>
              <p:nvPicPr>
                <p:cNvPr id="34" name="Picture 33">
                  <a:extLst>
                    <a:ext uri="{FF2B5EF4-FFF2-40B4-BE49-F238E27FC236}">
                      <a16:creationId xmlns:a16="http://schemas.microsoft.com/office/drawing/2014/main" id="{C5FC9BBB-E860-A3CC-8A52-37096398326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2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4343037" y="4741368"/>
                  <a:ext cx="1155916" cy="1106305"/>
                </a:xfrm>
                <a:prstGeom prst="roundRect">
                  <a:avLst>
                    <a:gd name="adj" fmla="val 5499"/>
                  </a:avLst>
                </a:prstGeom>
              </p:spPr>
            </p:pic>
          </p:grpSp>
          <p:sp>
            <p:nvSpPr>
              <p:cNvPr id="31" name="Text Box 20" descr="90%">
                <a:extLst>
                  <a:ext uri="{FF2B5EF4-FFF2-40B4-BE49-F238E27FC236}">
                    <a16:creationId xmlns:a16="http://schemas.microsoft.com/office/drawing/2014/main" id="{2815497F-8BD3-F25F-12DA-31DD6B7DA3A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365189" y="3072708"/>
                <a:ext cx="2475037" cy="372410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square" lIns="0" tIns="32004" rIns="0" bIns="32004">
                <a:spAutoFit/>
              </a:bodyPr>
              <a:lstStyle/>
              <a:p>
                <a:pPr algn="ctr" eaLnBrk="1" hangingPunct="1">
                  <a:defRPr/>
                </a:pPr>
                <a:r>
                  <a:rPr lang="en-US" sz="2000" kern="0" dirty="0">
                    <a:solidFill>
                      <a:sysClr val="windowText" lastClr="000000"/>
                    </a:solidFill>
                    <a:latin typeface="Calibri"/>
                    <a:ea typeface="Arial" pitchFamily="-107" charset="0"/>
                    <a:cs typeface="Calibri"/>
                  </a:rPr>
                  <a:t>Sequencing Machine</a:t>
                </a:r>
              </a:p>
            </p:txBody>
          </p:sp>
        </p:grp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8924788F-1EB4-A3DC-8144-24D951E9E303}"/>
              </a:ext>
            </a:extLst>
          </p:cNvPr>
          <p:cNvGrpSpPr/>
          <p:nvPr/>
        </p:nvGrpSpPr>
        <p:grpSpPr>
          <a:xfrm>
            <a:off x="0" y="729184"/>
            <a:ext cx="11730748" cy="5835001"/>
            <a:chOff x="0" y="729184"/>
            <a:chExt cx="11730748" cy="5835001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8044036-2CA6-1FC1-BB18-548EC849FE4A}"/>
                </a:ext>
              </a:extLst>
            </p:cNvPr>
            <p:cNvSpPr/>
            <p:nvPr/>
          </p:nvSpPr>
          <p:spPr>
            <a:xfrm>
              <a:off x="0" y="729184"/>
              <a:ext cx="11730748" cy="5835001"/>
            </a:xfrm>
            <a:prstGeom prst="rect">
              <a:avLst/>
            </a:prstGeom>
            <a:solidFill>
              <a:srgbClr val="FFFFFF">
                <a:alpha val="65098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B8691FC8-F740-4F79-15A4-275EB36D1E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072553" y="1302200"/>
              <a:ext cx="8046895" cy="45748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56063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3BFD7-8CA6-D07E-2D56-7E6B5D826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Algorithm-Architecture Co-design is Critical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9AB8080-228D-7310-01BC-D57609A53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20</a:t>
            </a:fld>
            <a:endParaRPr lang="en-US">
              <a:latin typeface="Garamond"/>
              <a:cs typeface="Calibri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E13AE4D-CA46-B7CA-FC64-A4747FB71A7B}"/>
              </a:ext>
            </a:extLst>
          </p:cNvPr>
          <p:cNvGrpSpPr/>
          <p:nvPr/>
        </p:nvGrpSpPr>
        <p:grpSpPr>
          <a:xfrm>
            <a:off x="4728871" y="1700215"/>
            <a:ext cx="2734259" cy="3649827"/>
            <a:chOff x="3113087" y="1700215"/>
            <a:chExt cx="2734259" cy="3649827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D987448-156C-202C-1D4A-73B49A4C5F20}"/>
                </a:ext>
              </a:extLst>
            </p:cNvPr>
            <p:cNvGrpSpPr/>
            <p:nvPr/>
          </p:nvGrpSpPr>
          <p:grpSpPr>
            <a:xfrm>
              <a:off x="3382936" y="1916113"/>
              <a:ext cx="2194560" cy="3240722"/>
              <a:chOff x="3244849" y="1916113"/>
              <a:chExt cx="2194560" cy="3240722"/>
            </a:xfrm>
          </p:grpSpPr>
          <p:sp>
            <p:nvSpPr>
              <p:cNvPr id="7" name="Text Box 17">
                <a:extLst>
                  <a:ext uri="{FF2B5EF4-FFF2-40B4-BE49-F238E27FC236}">
                    <a16:creationId xmlns:a16="http://schemas.microsoft.com/office/drawing/2014/main" id="{55CB3F7A-A2C8-0719-77EB-8CDA8F56057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44849" y="3712963"/>
                <a:ext cx="2194560" cy="365760"/>
              </a:xfrm>
              <a:prstGeom prst="rect">
                <a:avLst/>
              </a:prstGeom>
              <a:solidFill>
                <a:srgbClr val="E3F4DB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noAutofit/>
              </a:bodyPr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60000"/>
                  <a:buFont typeface="Wingdings" pitchFamily="2" charset="2"/>
                  <a:buChar char="q"/>
                  <a:defRPr sz="2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q"/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34" charset="-128"/>
                    <a:cs typeface="Calibri"/>
                  </a:rPr>
                  <a:t>Micro-architecture</a:t>
                </a:r>
              </a:p>
            </p:txBody>
          </p:sp>
          <p:sp>
            <p:nvSpPr>
              <p:cNvPr id="8" name="Text Box 18">
                <a:extLst>
                  <a:ext uri="{FF2B5EF4-FFF2-40B4-BE49-F238E27FC236}">
                    <a16:creationId xmlns:a16="http://schemas.microsoft.com/office/drawing/2014/main" id="{A3F60789-E3D6-86F1-8129-4F3068FBD65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44849" y="3353593"/>
                <a:ext cx="2194560" cy="365760"/>
              </a:xfrm>
              <a:prstGeom prst="rect">
                <a:avLst/>
              </a:prstGeom>
              <a:solidFill>
                <a:srgbClr val="FFF3C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noAutofit/>
              </a:bodyPr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60000"/>
                  <a:buFont typeface="Wingdings" pitchFamily="2" charset="2"/>
                  <a:buChar char="q"/>
                  <a:defRPr sz="2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q"/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34" charset="-128"/>
                    <a:cs typeface="Calibri"/>
                  </a:rPr>
                  <a:t>SW/HW Interface</a:t>
                </a:r>
              </a:p>
            </p:txBody>
          </p:sp>
          <p:sp>
            <p:nvSpPr>
              <p:cNvPr id="9" name="Text Box 19">
                <a:extLst>
                  <a:ext uri="{FF2B5EF4-FFF2-40B4-BE49-F238E27FC236}">
                    <a16:creationId xmlns:a16="http://schemas.microsoft.com/office/drawing/2014/main" id="{D9F33EB6-9E98-E8D6-7F7D-A69EA0F214D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44849" y="2634853"/>
                <a:ext cx="2194560" cy="365760"/>
              </a:xfrm>
              <a:prstGeom prst="rect">
                <a:avLst/>
              </a:prstGeom>
              <a:solidFill>
                <a:srgbClr val="E5E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noAutofit/>
              </a:bodyPr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60000"/>
                  <a:buFont typeface="Wingdings" pitchFamily="2" charset="2"/>
                  <a:buChar char="q"/>
                  <a:defRPr sz="2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q"/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34" charset="-128"/>
                    <a:cs typeface="Calibri"/>
                  </a:rPr>
                  <a:t>Program/Language</a:t>
                </a:r>
              </a:p>
            </p:txBody>
          </p:sp>
          <p:sp>
            <p:nvSpPr>
              <p:cNvPr id="10" name="Text Box 20">
                <a:extLst>
                  <a:ext uri="{FF2B5EF4-FFF2-40B4-BE49-F238E27FC236}">
                    <a16:creationId xmlns:a16="http://schemas.microsoft.com/office/drawing/2014/main" id="{3080F5E3-61E7-51B7-F011-8D47A0B6545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44849" y="2275483"/>
                <a:ext cx="2194560" cy="365760"/>
              </a:xfrm>
              <a:prstGeom prst="rect">
                <a:avLst/>
              </a:prstGeom>
              <a:solidFill>
                <a:srgbClr val="E5E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noAutofit/>
              </a:bodyPr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60000"/>
                  <a:buFont typeface="Wingdings" pitchFamily="2" charset="2"/>
                  <a:buChar char="q"/>
                  <a:defRPr sz="2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q"/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34" charset="-128"/>
                    <a:cs typeface="Calibri"/>
                  </a:rPr>
                  <a:t>Algorithm</a:t>
                </a:r>
              </a:p>
            </p:txBody>
          </p:sp>
          <p:sp>
            <p:nvSpPr>
              <p:cNvPr id="11" name="Text Box 21">
                <a:extLst>
                  <a:ext uri="{FF2B5EF4-FFF2-40B4-BE49-F238E27FC236}">
                    <a16:creationId xmlns:a16="http://schemas.microsoft.com/office/drawing/2014/main" id="{9EC78266-9607-5601-9DBF-5F54166B375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44849" y="1916113"/>
                <a:ext cx="2194560" cy="365760"/>
              </a:xfrm>
              <a:prstGeom prst="rect">
                <a:avLst/>
              </a:prstGeom>
              <a:solidFill>
                <a:srgbClr val="E5E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noAutofit/>
              </a:bodyPr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60000"/>
                  <a:buFont typeface="Wingdings" pitchFamily="2" charset="2"/>
                  <a:buChar char="q"/>
                  <a:defRPr sz="2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q"/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34" charset="-128"/>
                    <a:cs typeface="Calibri"/>
                  </a:rPr>
                  <a:t>Problem</a:t>
                </a:r>
              </a:p>
            </p:txBody>
          </p:sp>
          <p:sp>
            <p:nvSpPr>
              <p:cNvPr id="12" name="Text Box 22">
                <a:extLst>
                  <a:ext uri="{FF2B5EF4-FFF2-40B4-BE49-F238E27FC236}">
                    <a16:creationId xmlns:a16="http://schemas.microsoft.com/office/drawing/2014/main" id="{6A016C08-994F-D8B9-1720-6DB903D6BA3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44849" y="4072333"/>
                <a:ext cx="2194560" cy="365760"/>
              </a:xfrm>
              <a:prstGeom prst="rect">
                <a:avLst/>
              </a:prstGeom>
              <a:solidFill>
                <a:srgbClr val="E3F4DB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34" charset="-128"/>
                    <a:cs typeface="Calibri"/>
                  </a:rPr>
                  <a:t>Logic</a:t>
                </a:r>
              </a:p>
            </p:txBody>
          </p:sp>
          <p:sp>
            <p:nvSpPr>
              <p:cNvPr id="13" name="Text Box 23">
                <a:extLst>
                  <a:ext uri="{FF2B5EF4-FFF2-40B4-BE49-F238E27FC236}">
                    <a16:creationId xmlns:a16="http://schemas.microsoft.com/office/drawing/2014/main" id="{B997A0F4-129B-1F1B-12E9-57BDDCDD129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44849" y="4431703"/>
                <a:ext cx="2194560" cy="365760"/>
              </a:xfrm>
              <a:prstGeom prst="rect">
                <a:avLst/>
              </a:prstGeom>
              <a:solidFill>
                <a:srgbClr val="E3F4DB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noAutofit/>
              </a:bodyPr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60000"/>
                  <a:buFont typeface="Wingdings" pitchFamily="2" charset="2"/>
                  <a:buChar char="q"/>
                  <a:defRPr sz="2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q"/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34" charset="-128"/>
                    <a:cs typeface="Calibri"/>
                  </a:rPr>
                  <a:t>Devices</a:t>
                </a:r>
              </a:p>
            </p:txBody>
          </p:sp>
          <p:sp>
            <p:nvSpPr>
              <p:cNvPr id="14" name="Text Box 24">
                <a:extLst>
                  <a:ext uri="{FF2B5EF4-FFF2-40B4-BE49-F238E27FC236}">
                    <a16:creationId xmlns:a16="http://schemas.microsoft.com/office/drawing/2014/main" id="{359C2333-F127-E866-CDB7-7ED388FF249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44849" y="2994223"/>
                <a:ext cx="2194560" cy="365760"/>
              </a:xfrm>
              <a:prstGeom prst="rect">
                <a:avLst/>
              </a:prstGeom>
              <a:solidFill>
                <a:srgbClr val="E5E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noAutofit/>
              </a:bodyPr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60000"/>
                  <a:buFont typeface="Wingdings" pitchFamily="2" charset="2"/>
                  <a:buChar char="q"/>
                  <a:defRPr sz="2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q"/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34" charset="-128"/>
                    <a:cs typeface="Calibri"/>
                  </a:rPr>
                  <a:t>System Software</a:t>
                </a:r>
              </a:p>
            </p:txBody>
          </p:sp>
          <p:sp>
            <p:nvSpPr>
              <p:cNvPr id="15" name="Text Box 23">
                <a:extLst>
                  <a:ext uri="{FF2B5EF4-FFF2-40B4-BE49-F238E27FC236}">
                    <a16:creationId xmlns:a16="http://schemas.microsoft.com/office/drawing/2014/main" id="{651CEE20-64D1-D84B-1CD5-0222556DE25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44849" y="4791075"/>
                <a:ext cx="2194560" cy="365760"/>
              </a:xfrm>
              <a:prstGeom prst="rect">
                <a:avLst/>
              </a:prstGeom>
              <a:solidFill>
                <a:srgbClr val="E3F4DB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noAutofit/>
              </a:bodyPr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60000"/>
                  <a:buFont typeface="Wingdings" pitchFamily="2" charset="2"/>
                  <a:buChar char="q"/>
                  <a:defRPr sz="2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65000"/>
                  <a:buFont typeface="Wingdings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q"/>
                  <a:defRPr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16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34" charset="-128"/>
                    <a:cs typeface="Calibri"/>
                  </a:rPr>
                  <a:t>Electrons</a:t>
                </a:r>
              </a:p>
            </p:txBody>
          </p:sp>
        </p:grpSp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9E8F1498-8398-279B-1358-0167F7F8ACA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2655303" y="2157999"/>
              <a:ext cx="3649827" cy="2734259"/>
            </a:xfrm>
            <a:prstGeom prst="roundRect">
              <a:avLst>
                <a:gd name="adj" fmla="val 16667"/>
              </a:avLst>
            </a:prstGeom>
            <a:noFill/>
            <a:ln w="44450">
              <a:solidFill>
                <a:srgbClr val="4473C4"/>
              </a:solidFill>
              <a:round/>
              <a:headEnd/>
              <a:tailEnd/>
            </a:ln>
            <a:extLst>
              <a:ext uri="{909E8E84-426E-40dd-AFC4-6F175D3DCCD1}"/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venir Next" panose="020B0503020202020204" pitchFamily="34" charset="0"/>
                <a:ea typeface="ＭＳ Ｐゴシック" panose="020B0600070205080204" pitchFamily="34" charset="-128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B76C5BA2-D5FD-2438-85C0-513F84DFDC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5413" y="3284538"/>
            <a:ext cx="339541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4473C4"/>
                </a:solidFill>
                <a:effectLst/>
                <a:uLnTx/>
                <a:uFillTx/>
                <a:latin typeface="Calibri"/>
                <a:ea typeface="ＭＳ Ｐゴシック" panose="020B0600070205080204" pitchFamily="34" charset="-128"/>
                <a:cs typeface="Calibri"/>
              </a:rPr>
              <a:t>Computer Architecture (expanded view)</a:t>
            </a:r>
          </a:p>
        </p:txBody>
      </p:sp>
    </p:spTree>
    <p:extLst>
      <p:ext uri="{BB962C8B-B14F-4D97-AF65-F5344CB8AC3E}">
        <p14:creationId xmlns:p14="http://schemas.microsoft.com/office/powerpoint/2010/main" val="15342767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4510FDB-D49A-84A2-257C-8DC41CE1FB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To give you the perspective:</a:t>
            </a:r>
          </a:p>
          <a:p>
            <a:endParaRPr lang="en-US" dirty="0">
              <a:latin typeface="Calibri"/>
              <a:cs typeface="Calibri"/>
            </a:endParaRPr>
          </a:p>
          <a:p>
            <a:endParaRPr lang="en-US" dirty="0">
              <a:latin typeface="Calibri"/>
              <a:cs typeface="Calibri"/>
            </a:endParaRPr>
          </a:p>
          <a:p>
            <a:endParaRPr lang="en-US" dirty="0">
              <a:latin typeface="Calibri"/>
              <a:cs typeface="Calibri"/>
            </a:endParaRPr>
          </a:p>
          <a:p>
            <a:endParaRPr lang="en-US" dirty="0">
              <a:latin typeface="Calibri"/>
              <a:cs typeface="Calibri"/>
            </a:endParaRPr>
          </a:p>
          <a:p>
            <a:endParaRPr lang="en-US" dirty="0">
              <a:latin typeface="Calibri"/>
              <a:cs typeface="Calibri"/>
            </a:endParaRPr>
          </a:p>
          <a:p>
            <a:endParaRPr lang="en-US" dirty="0">
              <a:latin typeface="Calibri"/>
              <a:cs typeface="Calibri"/>
            </a:endParaRPr>
          </a:p>
          <a:p>
            <a:endParaRPr lang="en-US" dirty="0">
              <a:latin typeface="Calibri"/>
              <a:cs typeface="Calibri"/>
            </a:endParaRPr>
          </a:p>
          <a:p>
            <a:r>
              <a:rPr lang="en-US" dirty="0">
                <a:latin typeface="Calibri"/>
                <a:cs typeface="Calibri"/>
              </a:rPr>
              <a:t>Learn how to critically analyze and present research papers</a:t>
            </a:r>
          </a:p>
          <a:p>
            <a:r>
              <a:rPr lang="en-US" dirty="0">
                <a:latin typeface="Calibri"/>
                <a:cs typeface="Calibri"/>
              </a:rPr>
              <a:t>To inform you on computational challenges and solutions in bioinformatics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9346869-D9E3-BA93-518B-77BDF5780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Do We Need This Course?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CCFE9A-70D4-56EB-FA5A-AB2A1376C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21</a:t>
            </a:fld>
            <a:endParaRPr lang="en-US" dirty="0">
              <a:latin typeface="Garamond"/>
              <a:cs typeface="Calibri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9453B8BD-1643-0451-E9A5-BACA24E64C9B}"/>
              </a:ext>
            </a:extLst>
          </p:cNvPr>
          <p:cNvSpPr/>
          <p:nvPr/>
        </p:nvSpPr>
        <p:spPr>
          <a:xfrm>
            <a:off x="1357384" y="1857375"/>
            <a:ext cx="9477233" cy="2557462"/>
          </a:xfrm>
          <a:prstGeom prst="roundRect">
            <a:avLst>
              <a:gd name="adj" fmla="val 8474"/>
            </a:avLst>
          </a:prstGeom>
          <a:solidFill>
            <a:srgbClr val="FFF3CD"/>
          </a:solidFill>
          <a:ln w="31750" cap="flat" cmpd="sng" algn="ctr">
            <a:solidFill>
              <a:srgbClr val="FFC30F"/>
            </a:solidFill>
            <a:prstDash val="solid"/>
          </a:ln>
          <a:effectLst/>
        </p:spPr>
        <p:txBody>
          <a:bodyPr rtlCol="0" anchor="ctr">
            <a:noAutofit/>
          </a:bodyPr>
          <a:lstStyle/>
          <a:p>
            <a:pPr algn="ctr" defTabSz="1600847"/>
            <a:endParaRPr lang="en-US" sz="1050" b="1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82F110D-88A6-891E-C40A-C754836519B2}"/>
              </a:ext>
            </a:extLst>
          </p:cNvPr>
          <p:cNvSpPr txBox="1">
            <a:spLocks/>
          </p:cNvSpPr>
          <p:nvPr/>
        </p:nvSpPr>
        <p:spPr>
          <a:xfrm>
            <a:off x="230626" y="1709738"/>
            <a:ext cx="11730749" cy="2852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Garamond" panose="02020404030301010803" pitchFamily="18" charset="0"/>
                <a:ea typeface="+mj-ea"/>
                <a:cs typeface="+mj-cs"/>
              </a:defRPr>
            </a:lvl1pPr>
          </a:lstStyle>
          <a:p>
            <a:pPr algn="ctr"/>
            <a:r>
              <a:rPr lang="en-US" sz="5400" kern="0" dirty="0">
                <a:latin typeface="Calibri"/>
                <a:ea typeface="Arial" pitchFamily="-107" charset="0"/>
                <a:cs typeface="Calibri"/>
              </a:rPr>
              <a:t>We need to co-design</a:t>
            </a:r>
            <a:br>
              <a:rPr lang="en-US" sz="5400" kern="0" dirty="0">
                <a:latin typeface="Calibri"/>
                <a:ea typeface="Arial" pitchFamily="-107" charset="0"/>
                <a:cs typeface="Calibri"/>
              </a:rPr>
            </a:br>
            <a:r>
              <a:rPr lang="en-US" sz="5400" kern="0" dirty="0">
                <a:solidFill>
                  <a:srgbClr val="4473C4"/>
                </a:solidFill>
                <a:latin typeface="Calibri"/>
                <a:ea typeface="Arial" pitchFamily="-107" charset="0"/>
                <a:cs typeface="Calibri"/>
              </a:rPr>
              <a:t>algorithms</a:t>
            </a:r>
            <a:r>
              <a:rPr lang="en-US" sz="5400" kern="0" dirty="0">
                <a:latin typeface="Calibri"/>
                <a:ea typeface="Arial" pitchFamily="-107" charset="0"/>
                <a:cs typeface="Calibri"/>
              </a:rPr>
              <a:t> and </a:t>
            </a:r>
            <a:r>
              <a:rPr lang="en-US" sz="5400" kern="0" dirty="0">
                <a:solidFill>
                  <a:srgbClr val="4473C4"/>
                </a:solidFill>
                <a:latin typeface="Calibri"/>
                <a:ea typeface="Arial" pitchFamily="-107" charset="0"/>
                <a:cs typeface="Calibri"/>
              </a:rPr>
              <a:t>architecture</a:t>
            </a:r>
            <a:br>
              <a:rPr lang="en-US" sz="5400" kern="0" dirty="0">
                <a:latin typeface="Calibri"/>
                <a:ea typeface="Arial" pitchFamily="-107" charset="0"/>
                <a:cs typeface="Calibri"/>
              </a:rPr>
            </a:br>
            <a:r>
              <a:rPr lang="en-US" sz="5400" kern="0" dirty="0">
                <a:latin typeface="Calibri"/>
                <a:ea typeface="Arial" pitchFamily="-107" charset="0"/>
                <a:cs typeface="Calibri"/>
              </a:rPr>
              <a:t>to </a:t>
            </a:r>
            <a:r>
              <a:rPr lang="en-US" sz="5400" kern="0" dirty="0">
                <a:solidFill>
                  <a:srgbClr val="10813D"/>
                </a:solidFill>
                <a:latin typeface="Calibri"/>
                <a:ea typeface="Arial" pitchFamily="-107" charset="0"/>
                <a:cs typeface="Calibri"/>
              </a:rPr>
              <a:t>handle data well</a:t>
            </a:r>
            <a:endParaRPr lang="en-US" sz="5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54897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18CCE-ED2E-46E9-15EB-D58330C5CF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87B34-7E82-F471-03A4-F9F5A6649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kern="0" dirty="0">
                <a:latin typeface="Calibri"/>
                <a:ea typeface="Arial" pitchFamily="-107" charset="0"/>
                <a:cs typeface="Calibri"/>
              </a:rPr>
              <a:t>Applications are</a:t>
            </a:r>
            <a:br>
              <a:rPr lang="en-US" kern="0" dirty="0">
                <a:latin typeface="Calibri"/>
                <a:ea typeface="Arial" pitchFamily="-107" charset="0"/>
                <a:cs typeface="Calibri"/>
              </a:rPr>
            </a:br>
            <a:r>
              <a:rPr lang="en-US" kern="0" dirty="0">
                <a:latin typeface="Calibri"/>
                <a:ea typeface="Arial" pitchFamily="-107" charset="0"/>
                <a:cs typeface="Calibri"/>
              </a:rPr>
              <a:t>Limitless (Almost)</a:t>
            </a:r>
            <a:endParaRPr lang="en-US" sz="5400" dirty="0">
              <a:latin typeface="Calibri"/>
              <a:cs typeface="Calibri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ACD1DDB-3708-BCE7-4C0E-64479E694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22</a:t>
            </a:fld>
            <a:endParaRPr lang="en-US">
              <a:latin typeface="Garamond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327235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F3EE3B1-EE0B-9452-082B-AC7541BF7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Genome Editing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EB15E2-56EC-7F43-59B8-70855EE6A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23</a:t>
            </a:fld>
            <a:endParaRPr lang="en-US" dirty="0">
              <a:latin typeface="Garamond"/>
              <a:cs typeface="Calibri"/>
            </a:endParaRPr>
          </a:p>
        </p:txBody>
      </p:sp>
      <p:pic>
        <p:nvPicPr>
          <p:cNvPr id="5" name="Picture 4" descr="A pair of hands holding a dna strand&#10;&#10;Description automatically generated">
            <a:extLst>
              <a:ext uri="{FF2B5EF4-FFF2-40B4-BE49-F238E27FC236}">
                <a16:creationId xmlns:a16="http://schemas.microsoft.com/office/drawing/2014/main" id="{083534CE-2F75-6F2C-15AC-9C05F4135C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1124745"/>
            <a:ext cx="6156176" cy="3517815"/>
          </a:xfrm>
          <a:prstGeom prst="rect">
            <a:avLst/>
          </a:prstGeom>
        </p:spPr>
      </p:pic>
      <p:pic>
        <p:nvPicPr>
          <p:cNvPr id="6" name="Picture 5" descr="A couple of women with text&#10;&#10;Description automatically generated">
            <a:extLst>
              <a:ext uri="{FF2B5EF4-FFF2-40B4-BE49-F238E27FC236}">
                <a16:creationId xmlns:a16="http://schemas.microsoft.com/office/drawing/2014/main" id="{D991444A-2272-4A6E-E609-4F610B2602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5880" y="3178102"/>
            <a:ext cx="5508104" cy="309830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F9D19E2-B541-1C68-F0D7-9806E6560D29}"/>
              </a:ext>
            </a:extLst>
          </p:cNvPr>
          <p:cNvSpPr txBox="1"/>
          <p:nvPr/>
        </p:nvSpPr>
        <p:spPr>
          <a:xfrm>
            <a:off x="6358468" y="6539400"/>
            <a:ext cx="520134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Calibri"/>
                <a:cs typeface="Calibri"/>
                <a:hlinkClick r:id="rId4"/>
              </a:rPr>
              <a:t>https://www.nobelprize.org/prizes/chemistry/2020/press-release/</a:t>
            </a:r>
            <a:r>
              <a:rPr lang="en-US" sz="1400" dirty="0">
                <a:latin typeface="Calibri"/>
                <a:cs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024326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CA96C4F-1E07-5BE1-C441-E94128BF9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Protein Structure Prediction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D9F86D-EC92-9F6A-C18D-53D187C3F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24</a:t>
            </a:fld>
            <a:endParaRPr lang="en-US" dirty="0">
              <a:latin typeface="Garamond"/>
              <a:cs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36493B-9E3F-9210-C6AD-80B4BBE65A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2064" y="2636912"/>
            <a:ext cx="3429000" cy="3429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037D16B-355E-AE04-6196-456574C682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8190" y="1219200"/>
            <a:ext cx="4111662" cy="37938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D9171DF-7380-9EB4-0A7C-D6C7BE5E87A2}"/>
              </a:ext>
            </a:extLst>
          </p:cNvPr>
          <p:cNvSpPr txBox="1"/>
          <p:nvPr/>
        </p:nvSpPr>
        <p:spPr>
          <a:xfrm>
            <a:off x="6348897" y="6539400"/>
            <a:ext cx="52109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alibri"/>
                <a:cs typeface="Calibri"/>
                <a:hlinkClick r:id="rId4"/>
              </a:rPr>
              <a:t>https://www.nobelprize.org/prizes/chemistry/2024/press-release/</a:t>
            </a:r>
            <a:r>
              <a:rPr lang="en-US" sz="1400" dirty="0">
                <a:latin typeface="Calibri"/>
                <a:cs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464750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BAE8D0-23EF-8F44-808B-5347A17390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Large Scale Analysis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73DF2939-4C60-EC75-508C-D1968464E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25</a:t>
            </a:fld>
            <a:endParaRPr lang="en-US" dirty="0">
              <a:latin typeface="Garamond"/>
              <a:cs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8E2287-08E9-2BC3-7126-B124C71423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41" b="6441"/>
          <a:stretch/>
        </p:blipFill>
        <p:spPr>
          <a:xfrm>
            <a:off x="794560" y="1082649"/>
            <a:ext cx="10602880" cy="5075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6025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FBD35A-89A2-CA38-F000-21463DA5EE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4A90BD0-920B-51FD-92A1-0E8669EDF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Democratizing Genome Analysis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DEB9373-67D1-7036-EC81-EC966A72F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26</a:t>
            </a:fld>
            <a:endParaRPr lang="en-US" dirty="0">
              <a:latin typeface="Garamond"/>
              <a:cs typeface="Calibri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756609D-07EB-F980-FCC9-EC2F0AF232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7345" y="986467"/>
            <a:ext cx="4791591" cy="310303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C4F5160-EFDD-A7E3-B099-B3EADDFA5A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8822" y="1156834"/>
            <a:ext cx="4679178" cy="157451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0169C3E8-8F5C-26BE-FE1A-46414D09BDA4}"/>
              </a:ext>
            </a:extLst>
          </p:cNvPr>
          <p:cNvSpPr txBox="1"/>
          <p:nvPr/>
        </p:nvSpPr>
        <p:spPr>
          <a:xfrm>
            <a:off x="4412224" y="6539400"/>
            <a:ext cx="71475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Calibri"/>
                <a:cs typeface="Calibri"/>
                <a:hlinkClick r:id="rId5"/>
              </a:rPr>
              <a:t>https://experiment.com/projects/sequencing-the-genome-of-the-freshwater-angelfish</a:t>
            </a:r>
            <a:r>
              <a:rPr lang="en-US" sz="1400" dirty="0">
                <a:latin typeface="Calibri"/>
                <a:cs typeface="Calibri"/>
              </a:rPr>
              <a:t> 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E7B2378-6669-217E-BD3C-3D871BED8D6D}"/>
              </a:ext>
            </a:extLst>
          </p:cNvPr>
          <p:cNvGrpSpPr>
            <a:grpSpLocks noChangeAspect="1"/>
          </p:cNvGrpSpPr>
          <p:nvPr/>
        </p:nvGrpSpPr>
        <p:grpSpPr>
          <a:xfrm>
            <a:off x="2323874" y="4346034"/>
            <a:ext cx="7733808" cy="1887977"/>
            <a:chOff x="2375534" y="3452154"/>
            <a:chExt cx="4791591" cy="1169723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820F3EDD-E393-F6BD-4461-91183B573FE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5480"/>
            <a:stretch/>
          </p:blipFill>
          <p:spPr>
            <a:xfrm>
              <a:off x="2375534" y="3452154"/>
              <a:ext cx="4791591" cy="1169723"/>
            </a:xfrm>
            <a:prstGeom prst="rect">
              <a:avLst/>
            </a:prstGeom>
          </p:spPr>
        </p:pic>
        <p:sp>
          <p:nvSpPr>
            <p:cNvPr id="23" name="Rounded Rectangle 22">
              <a:extLst>
                <a:ext uri="{FF2B5EF4-FFF2-40B4-BE49-F238E27FC236}">
                  <a16:creationId xmlns:a16="http://schemas.microsoft.com/office/drawing/2014/main" id="{C887619F-C426-BAE0-C030-C5082A837D74}"/>
                </a:ext>
              </a:extLst>
            </p:cNvPr>
            <p:cNvSpPr/>
            <p:nvPr/>
          </p:nvSpPr>
          <p:spPr>
            <a:xfrm>
              <a:off x="3000511" y="4330931"/>
              <a:ext cx="3583169" cy="290946"/>
            </a:xfrm>
            <a:prstGeom prst="roundRect">
              <a:avLst>
                <a:gd name="adj" fmla="val 7604"/>
              </a:avLst>
            </a:prstGeom>
            <a:noFill/>
            <a:ln w="31750" cap="flat" cmpd="sng" algn="ctr">
              <a:solidFill>
                <a:srgbClr val="4473C4"/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algn="ctr" defTabSz="1600847"/>
              <a:endParaRPr lang="en-US" sz="2000" b="1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8125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D9000C-9031-66C2-C165-4B14A9D681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1A503E3-85D1-32C4-AB73-3A0B82866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Democratizing Genome Analysis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112E065-38A6-881E-0171-06E84A925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27</a:t>
            </a:fld>
            <a:endParaRPr lang="en-US" dirty="0">
              <a:latin typeface="Garamond"/>
              <a:cs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EAD68B-F589-EFDA-28EA-CCC58C4EC6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8269" y="866165"/>
            <a:ext cx="5699695" cy="575566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07D4EB48-19AE-CDCC-0C2E-3C6C1F8B2EFF}"/>
              </a:ext>
            </a:extLst>
          </p:cNvPr>
          <p:cNvSpPr txBox="1"/>
          <p:nvPr/>
        </p:nvSpPr>
        <p:spPr>
          <a:xfrm>
            <a:off x="6619253" y="6539400"/>
            <a:ext cx="494055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Calibri"/>
                <a:cs typeface="Calibri"/>
                <a:hlinkClick r:id="rId4"/>
              </a:rPr>
              <a:t>https://x.com/SethSHowes/status/2045782975380406623</a:t>
            </a:r>
            <a:r>
              <a:rPr lang="en-US" sz="1400" dirty="0">
                <a:latin typeface="Calibri"/>
                <a:cs typeface="Calibri"/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A2174D5-FB34-628D-6AE2-E685F47AD3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4466" y="2596292"/>
            <a:ext cx="7607300" cy="248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007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leaning on a chair&#10;&#10;Description automatically generated">
            <a:extLst>
              <a:ext uri="{FF2B5EF4-FFF2-40B4-BE49-F238E27FC236}">
                <a16:creationId xmlns:a16="http://schemas.microsoft.com/office/drawing/2014/main" id="{6C97A007-76B3-CD7A-FF3F-D0E43D739C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5120" y="1001717"/>
            <a:ext cx="7781760" cy="2736000"/>
          </a:xfrm>
          <a:prstGeom prst="rect">
            <a:avLst/>
          </a:prstGeom>
        </p:spPr>
      </p:pic>
      <p:pic>
        <p:nvPicPr>
          <p:cNvPr id="9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ABF68485-BE0B-7F7E-D6B0-5AC33DF335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4480" y="3137405"/>
            <a:ext cx="7772400" cy="2961438"/>
          </a:xfrm>
          <a:prstGeom prst="rect">
            <a:avLst/>
          </a:prstGeom>
        </p:spPr>
      </p:pic>
      <p:pic>
        <p:nvPicPr>
          <p:cNvPr id="7" name="Picture 6" descr="A collage of several images of a computer&#10;&#10;Description automatically generated">
            <a:extLst>
              <a:ext uri="{FF2B5EF4-FFF2-40B4-BE49-F238E27FC236}">
                <a16:creationId xmlns:a16="http://schemas.microsoft.com/office/drawing/2014/main" id="{7E69789F-6B15-621A-87BB-98F8BD38EF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1" y="1419063"/>
            <a:ext cx="4995041" cy="428985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C4189B6-0B91-5327-4127-DBE6954FD3ED}"/>
              </a:ext>
            </a:extLst>
          </p:cNvPr>
          <p:cNvSpPr/>
          <p:nvPr/>
        </p:nvSpPr>
        <p:spPr>
          <a:xfrm>
            <a:off x="4733931" y="6536686"/>
            <a:ext cx="682588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Calibri"/>
                <a:cs typeface="Calibri"/>
              </a:rPr>
              <a:t>Quick+, “</a:t>
            </a:r>
            <a:r>
              <a:rPr lang="en-US" sz="1400" dirty="0">
                <a:latin typeface="Calibri"/>
                <a:cs typeface="Calibri"/>
                <a:hlinkClick r:id="rId5"/>
              </a:rPr>
              <a:t>Real-time, portable genome sequencing for Ebola surveillance</a:t>
            </a:r>
            <a:r>
              <a:rPr lang="en-US" sz="1400" dirty="0">
                <a:latin typeface="Calibri"/>
                <a:cs typeface="Calibri"/>
              </a:rPr>
              <a:t>”, </a:t>
            </a:r>
            <a:r>
              <a:rPr lang="en-US" sz="1400" i="1" dirty="0">
                <a:latin typeface="Calibri"/>
                <a:cs typeface="Calibri"/>
              </a:rPr>
              <a:t>Nature</a:t>
            </a:r>
            <a:r>
              <a:rPr lang="en-US" sz="1400" dirty="0">
                <a:latin typeface="Calibri"/>
                <a:cs typeface="Calibri"/>
              </a:rPr>
              <a:t>, 2016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42EA888-66B6-044A-4CAB-01C315A2D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Rapid Surveillance of Disease Outbreaks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11D02947-F7B5-7A78-F421-805E5BA2A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28</a:t>
            </a:fld>
            <a:endParaRPr lang="en-US" dirty="0">
              <a:latin typeface="Garamond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28858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105F3C-6A07-CC45-8619-B8A25009D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Cheap &amp; Fast SARS-CoV-2 Testing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D3A996-47C5-2AFA-2999-A0D80FE7B5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29</a:t>
            </a:fld>
            <a:endParaRPr lang="en-US" dirty="0">
              <a:latin typeface="Garamond"/>
              <a:cs typeface="Calibri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578754-F386-AB4C-97BD-5E60DBE9217B}"/>
              </a:ext>
            </a:extLst>
          </p:cNvPr>
          <p:cNvSpPr/>
          <p:nvPr/>
        </p:nvSpPr>
        <p:spPr>
          <a:xfrm>
            <a:off x="1785160" y="6539400"/>
            <a:ext cx="97746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Calibri"/>
                <a:cs typeface="Calibri"/>
              </a:rPr>
              <a:t>Bloom+, "</a:t>
            </a:r>
            <a:r>
              <a:rPr lang="en-US" sz="1400" dirty="0">
                <a:latin typeface="Calibri"/>
                <a:cs typeface="Calibri"/>
                <a:hlinkClick r:id="rId2"/>
              </a:rPr>
              <a:t>Swab-Seq: A high-throughput platform for massively scaled up SARS-CoV-2 testing</a:t>
            </a:r>
            <a:r>
              <a:rPr lang="en-US" sz="1400" dirty="0">
                <a:latin typeface="Calibri"/>
                <a:cs typeface="Calibri"/>
              </a:rPr>
              <a:t>", </a:t>
            </a:r>
            <a:r>
              <a:rPr lang="en-US" sz="1400" i="1" dirty="0">
                <a:latin typeface="Calibri"/>
                <a:cs typeface="Calibri"/>
              </a:rPr>
              <a:t>Nature Biomedical Engineering</a:t>
            </a:r>
            <a:r>
              <a:rPr lang="en-US" sz="1400" dirty="0">
                <a:latin typeface="Calibri"/>
                <a:cs typeface="Calibri"/>
              </a:rPr>
              <a:t>, 2021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6335915-2A5E-6A4B-853A-862474C84A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704" y="995082"/>
            <a:ext cx="7976728" cy="4743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2336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E03EB-AF1B-4B4E-8BB2-6F5CF30B9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In-Field Portable Analysis</a:t>
            </a: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8BEABF1C-4232-7C00-DA43-4F15B7342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30</a:t>
            </a:fld>
            <a:endParaRPr lang="en-US" dirty="0">
              <a:latin typeface="Garamond"/>
              <a:cs typeface="Calibri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AB9E9A3-BA97-1F1F-589F-7EB9B71D78C5}"/>
              </a:ext>
            </a:extLst>
          </p:cNvPr>
          <p:cNvSpPr txBox="1"/>
          <p:nvPr/>
        </p:nvSpPr>
        <p:spPr>
          <a:xfrm>
            <a:off x="1666754" y="6536686"/>
            <a:ext cx="989305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Calibri"/>
                <a:cs typeface="Calibri"/>
                <a:hlinkClick r:id="rId3"/>
              </a:rPr>
              <a:t>https://www.acs.org/pressroom/presspacs/2024/september/who-lives-in-the-treetops-dna-collecting-drone-provides-insights.html</a:t>
            </a:r>
            <a:r>
              <a:rPr lang="en-US" sz="1400" dirty="0">
                <a:latin typeface="Calibri"/>
                <a:cs typeface="Calibri"/>
              </a:rPr>
              <a:t> </a:t>
            </a:r>
          </a:p>
        </p:txBody>
      </p:sp>
      <p:pic>
        <p:nvPicPr>
          <p:cNvPr id="6" name="Picture 5" descr="A drone flying over a city&#10;&#10;Description automatically generated">
            <a:extLst>
              <a:ext uri="{FF2B5EF4-FFF2-40B4-BE49-F238E27FC236}">
                <a16:creationId xmlns:a16="http://schemas.microsoft.com/office/drawing/2014/main" id="{5EEB77A3-D177-5922-A8F7-BDD366C56C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8572" y="992372"/>
            <a:ext cx="8139090" cy="5392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605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939DCCE-18D6-C048-810A-C3DD597C0E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5700" y="1021600"/>
            <a:ext cx="7340600" cy="5287720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E08EA2BD-CE60-25AA-D46F-AD1AA8512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Challenging Environment in Outer Space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BE32C13-2320-7DDE-562B-992A61EDE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31</a:t>
            </a:fld>
            <a:endParaRPr lang="en-US" dirty="0">
              <a:latin typeface="Garamond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719121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04330FD-D081-1B4E-8702-63DB77EF4486}"/>
              </a:ext>
            </a:extLst>
          </p:cNvPr>
          <p:cNvSpPr/>
          <p:nvPr/>
        </p:nvSpPr>
        <p:spPr>
          <a:xfrm>
            <a:off x="4609816" y="6539400"/>
            <a:ext cx="69499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Calibri"/>
                <a:cs typeface="Calibri"/>
                <a:hlinkClick r:id="rId3"/>
              </a:rPr>
              <a:t>https://www.washingtonpost.com/technology/2023/10/12/23andme-hack-data-breach/</a:t>
            </a:r>
            <a:r>
              <a:rPr lang="en-US" sz="1400" dirty="0">
                <a:latin typeface="Calibri"/>
                <a:cs typeface="Calibri"/>
              </a:rPr>
              <a:t> </a:t>
            </a:r>
          </a:p>
        </p:txBody>
      </p:sp>
      <p:pic>
        <p:nvPicPr>
          <p:cNvPr id="10" name="Content Placeholder 9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DF7018BB-5926-7D2F-9D8B-C568BA8C62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0826" y="866775"/>
            <a:ext cx="5354799" cy="5643563"/>
          </a:xfr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F218983F-0DFD-9C0B-0FB3-4D6B493F0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DNA is a Valuable Asset to Protect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A17F07-8BEF-14FA-AF10-C835B5786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32</a:t>
            </a:fld>
            <a:endParaRPr lang="en-US" dirty="0">
              <a:latin typeface="Garamond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547768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1F89C08-4B5E-5E43-9731-AE673F2793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4550" y="985838"/>
            <a:ext cx="7886700" cy="5257800"/>
          </a:xfrm>
          <a:prstGeom prst="rect">
            <a:avLst/>
          </a:prstGeom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9F7A0791-1B2B-D50A-AB27-DA7E29747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Personalized Shopping Paradigm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8A5B08FE-C926-B05F-046E-97193EF63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33</a:t>
            </a:fld>
            <a:endParaRPr lang="en-US" dirty="0">
              <a:latin typeface="Garamond"/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3F5876-AD45-B285-3747-850E35ADC972}"/>
              </a:ext>
            </a:extLst>
          </p:cNvPr>
          <p:cNvSpPr txBox="1"/>
          <p:nvPr/>
        </p:nvSpPr>
        <p:spPr>
          <a:xfrm>
            <a:off x="4650054" y="6536605"/>
            <a:ext cx="690975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Calibri"/>
                <a:cs typeface="Calibri"/>
                <a:hlinkClick r:id="rId3"/>
              </a:rPr>
              <a:t>https://www.insightsip.com/news/what-s-new/600-dnanudge-shopping-with-your-dna</a:t>
            </a:r>
            <a:r>
              <a:rPr lang="en-US" sz="1400" dirty="0">
                <a:latin typeface="Calibri"/>
                <a:cs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787163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dna structure with lines and dots&#10;&#10;Description automatically generated">
            <a:extLst>
              <a:ext uri="{FF2B5EF4-FFF2-40B4-BE49-F238E27FC236}">
                <a16:creationId xmlns:a16="http://schemas.microsoft.com/office/drawing/2014/main" id="{A5527A1A-0476-0348-3B30-591798063E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5960" y="3356992"/>
            <a:ext cx="3921902" cy="2801358"/>
          </a:xfrm>
          <a:prstGeom prst="rect">
            <a:avLst/>
          </a:prstGeom>
        </p:spPr>
      </p:pic>
      <p:pic>
        <p:nvPicPr>
          <p:cNvPr id="7" name="Picture 6" descr="A diagram of different cities&#10;&#10;Description automatically generated">
            <a:extLst>
              <a:ext uri="{FF2B5EF4-FFF2-40B4-BE49-F238E27FC236}">
                <a16:creationId xmlns:a16="http://schemas.microsoft.com/office/drawing/2014/main" id="{9D459C2B-149D-6952-46E1-111256910B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4040" y="1436804"/>
            <a:ext cx="3048000" cy="1651000"/>
          </a:xfrm>
          <a:prstGeom prst="rect">
            <a:avLst/>
          </a:prstGeom>
        </p:spPr>
      </p:pic>
      <p:pic>
        <p:nvPicPr>
          <p:cNvPr id="14" name="Picture 13" descr="A diagram of a dna sequence&#10;&#10;Description automatically generated">
            <a:extLst>
              <a:ext uri="{FF2B5EF4-FFF2-40B4-BE49-F238E27FC236}">
                <a16:creationId xmlns:a16="http://schemas.microsoft.com/office/drawing/2014/main" id="{7E89CF29-193A-B7CC-0791-E1F6679293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1984" y="1703896"/>
            <a:ext cx="3048000" cy="1168400"/>
          </a:xfrm>
          <a:prstGeom prst="rect">
            <a:avLst/>
          </a:prstGeom>
        </p:spPr>
      </p:pic>
      <p:sp>
        <p:nvSpPr>
          <p:cNvPr id="15" name="Line 15">
            <a:extLst>
              <a:ext uri="{FF2B5EF4-FFF2-40B4-BE49-F238E27FC236}">
                <a16:creationId xmlns:a16="http://schemas.microsoft.com/office/drawing/2014/main" id="{6C22E440-F281-66C2-5F84-764C3857A31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087888" y="2276872"/>
            <a:ext cx="696912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non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 eaLnBrk="1" hangingPunct="1">
              <a:defRPr/>
            </a:pPr>
            <a:endParaRPr lang="en-US" kern="0" dirty="0">
              <a:solidFill>
                <a:sysClr val="windowText" lastClr="000000"/>
              </a:solidFill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16" name="Line 15">
            <a:extLst>
              <a:ext uri="{FF2B5EF4-FFF2-40B4-BE49-F238E27FC236}">
                <a16:creationId xmlns:a16="http://schemas.microsoft.com/office/drawing/2014/main" id="{B6A9F79C-0B05-0C00-EF36-A07BA5A3FAB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464152" y="2872296"/>
            <a:ext cx="0" cy="556704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non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 eaLnBrk="1" hangingPunct="1">
              <a:defRPr/>
            </a:pPr>
            <a:endParaRPr lang="en-US" kern="0" dirty="0">
              <a:solidFill>
                <a:sysClr val="windowText" lastClr="000000"/>
              </a:solidFill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EA0AE02-51CE-112F-CAC7-8AC0F40BD67A}"/>
              </a:ext>
            </a:extLst>
          </p:cNvPr>
          <p:cNvSpPr txBox="1"/>
          <p:nvPr/>
        </p:nvSpPr>
        <p:spPr>
          <a:xfrm>
            <a:off x="2218606" y="3861049"/>
            <a:ext cx="31409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latin typeface="Calibri"/>
                <a:cs typeface="Calibri"/>
              </a:rPr>
              <a:t>Massive parallelism to solve</a:t>
            </a:r>
          </a:p>
          <a:p>
            <a:pPr algn="ctr"/>
            <a:r>
              <a:rPr lang="en-US" b="1" dirty="0">
                <a:latin typeface="Calibri"/>
                <a:cs typeface="Calibri"/>
              </a:rPr>
              <a:t>(hard) problems!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6099E456-083D-B090-FB65-ACB62D235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DNA Computing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A5DF8D2-A8FF-0C72-681A-5FC65E8B2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34</a:t>
            </a:fld>
            <a:endParaRPr lang="en-US" dirty="0">
              <a:latin typeface="Garamond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486664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4A3B3-46FE-5F49-E222-61916A3CE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Things are Happening</a:t>
            </a:r>
            <a:br>
              <a:rPr lang="en-US" dirty="0">
                <a:latin typeface="Calibri"/>
                <a:cs typeface="Calibri"/>
              </a:rPr>
            </a:br>
            <a:r>
              <a:rPr lang="en-US" dirty="0">
                <a:latin typeface="Calibri"/>
                <a:cs typeface="Calibri"/>
              </a:rPr>
              <a:t>in Industry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DA86EA6-7C81-C9E3-8C6D-1A5EBB75C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35</a:t>
            </a:fld>
            <a:endParaRPr lang="en-US">
              <a:latin typeface="Garamond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950690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E75D171-CA2B-81DC-FC51-F04E82DB19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Processes whole genome at 40x coverage in ~30 minutes with hardware support for data compression</a:t>
            </a:r>
          </a:p>
          <a:p>
            <a:r>
              <a:rPr lang="en-US" b="1" dirty="0">
                <a:latin typeface="Calibri"/>
                <a:cs typeface="Calibri"/>
              </a:rPr>
              <a:t>FPGA Board</a:t>
            </a:r>
            <a:r>
              <a:rPr lang="en-US" dirty="0">
                <a:latin typeface="Calibri"/>
                <a:cs typeface="Calibri"/>
              </a:rPr>
              <a:t> integrated within Illumina sequencers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2C00F87-4EDD-5F1E-123C-F04031BA3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Illumina DRAGEN Platform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2C707A-C12E-539B-216D-51FBA7702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36</a:t>
            </a:fld>
            <a:endParaRPr lang="en-US" dirty="0">
              <a:latin typeface="Garamond"/>
              <a:cs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12EF9D-2565-24BE-22F2-1144ADC56C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842" y="2560991"/>
            <a:ext cx="8054549" cy="331952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875DA7D-AB99-C1E8-AB7F-2FCF5BAC78F2}"/>
              </a:ext>
            </a:extLst>
          </p:cNvPr>
          <p:cNvSpPr txBox="1"/>
          <p:nvPr/>
        </p:nvSpPr>
        <p:spPr>
          <a:xfrm>
            <a:off x="3670131" y="6539400"/>
            <a:ext cx="788968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Calibri"/>
                <a:cs typeface="Calibri"/>
                <a:hlinkClick r:id="rId3"/>
              </a:rPr>
              <a:t>https://www.illumina.com/products/by-type/informatics-products/dragen-secondary-analysis.html</a:t>
            </a:r>
            <a:r>
              <a:rPr lang="en-US" sz="1400" dirty="0">
                <a:latin typeface="Calibri"/>
                <a:cs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354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A white and orange device&#10;&#10;Description automatically generated with medium confidence">
            <a:extLst>
              <a:ext uri="{FF2B5EF4-FFF2-40B4-BE49-F238E27FC236}">
                <a16:creationId xmlns:a16="http://schemas.microsoft.com/office/drawing/2014/main" id="{A379D61B-DB34-8130-A239-ED5FD56CEA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13" y="1360977"/>
            <a:ext cx="11731625" cy="4655158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F01BF25-2E8A-E94B-9285-0A65A6911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Nova/</a:t>
            </a:r>
            <a:r>
              <a:rPr lang="en-US" dirty="0" err="1"/>
              <a:t>NextSeq</a:t>
            </a:r>
            <a:r>
              <a:rPr lang="en-US" dirty="0"/>
              <a:t> with Analysis Capability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AA218771-A420-E26D-3901-0C251805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37</a:t>
            </a:fld>
            <a:endParaRPr lang="en-US" dirty="0">
              <a:latin typeface="Garamond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1E5966-127E-486E-5337-0A898AFBC4B0}"/>
              </a:ext>
            </a:extLst>
          </p:cNvPr>
          <p:cNvSpPr txBox="1"/>
          <p:nvPr/>
        </p:nvSpPr>
        <p:spPr>
          <a:xfrm>
            <a:off x="1860878" y="6119336"/>
            <a:ext cx="969893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Calibri"/>
                <a:cs typeface="Calibri"/>
                <a:hlinkClick r:id="rId4"/>
              </a:rPr>
              <a:t>https://www.illumina.com/content/dam/illumina/gcs/assembled-assets/marketing-literature/dragen-bio-it-data-sheet-m-gl-00680/dragen-bio-it-data-sheet-m-gl-00680.pdf</a:t>
            </a:r>
            <a:r>
              <a:rPr lang="en-US" sz="1400" dirty="0">
                <a:latin typeface="Calibri"/>
                <a:cs typeface="Calibri"/>
              </a:rPr>
              <a:t> </a:t>
            </a:r>
          </a:p>
          <a:p>
            <a:r>
              <a:rPr lang="en-US" sz="1400" dirty="0">
                <a:latin typeface="Calibri"/>
                <a:cs typeface="Calibri"/>
                <a:hlinkClick r:id="rId5"/>
              </a:rPr>
              <a:t>https://emea.illumina.com/systems/sequencing-platforms/novaseq-x-plus/products-services/software.html</a:t>
            </a:r>
            <a:r>
              <a:rPr lang="en-US" sz="1400" dirty="0">
                <a:latin typeface="Calibri"/>
                <a:cs typeface="Calibri"/>
              </a:rPr>
              <a:t>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D1D10FD-8E90-EB8A-D776-94C5BD8DB799}"/>
              </a:ext>
            </a:extLst>
          </p:cNvPr>
          <p:cNvSpPr/>
          <p:nvPr/>
        </p:nvSpPr>
        <p:spPr>
          <a:xfrm>
            <a:off x="8755484" y="2717427"/>
            <a:ext cx="1813904" cy="284460"/>
          </a:xfrm>
          <a:prstGeom prst="rect">
            <a:avLst/>
          </a:prstGeom>
          <a:noFill/>
          <a:ln w="31750" cap="flat">
            <a:solidFill>
              <a:srgbClr val="C00A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CH" sz="2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D2DBDF9-9F90-977B-9B0A-1AD6B4FA6B18}"/>
              </a:ext>
            </a:extLst>
          </p:cNvPr>
          <p:cNvSpPr/>
          <p:nvPr/>
        </p:nvSpPr>
        <p:spPr>
          <a:xfrm>
            <a:off x="8122356" y="3105088"/>
            <a:ext cx="1525909" cy="216024"/>
          </a:xfrm>
          <a:prstGeom prst="rect">
            <a:avLst/>
          </a:prstGeom>
          <a:noFill/>
          <a:ln w="31750" cap="flat">
            <a:solidFill>
              <a:srgbClr val="C00A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CH" sz="2200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64822046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9D470-0F61-8442-8742-154FBCAF2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NVIDIA H100 (2022)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B4CC9A2D-ABDA-ACB0-7E8A-8A0AD56ED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38</a:t>
            </a:fld>
            <a:endParaRPr lang="en-US" dirty="0">
              <a:latin typeface="Garamond"/>
              <a:cs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DDE564-1863-E344-86E2-F85CA3EB5E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0898" y="923687"/>
            <a:ext cx="8838386" cy="409329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5E0AACE-DF88-214E-8986-014D1701A33F}"/>
              </a:ext>
            </a:extLst>
          </p:cNvPr>
          <p:cNvSpPr/>
          <p:nvPr/>
        </p:nvSpPr>
        <p:spPr>
          <a:xfrm>
            <a:off x="615549" y="5160702"/>
            <a:ext cx="6143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000000"/>
                </a:solidFill>
                <a:latin typeface="Calibri"/>
                <a:cs typeface="Calibri"/>
              </a:rPr>
              <a:t>NVIDIA is claiming a </a:t>
            </a:r>
            <a:r>
              <a:rPr lang="en-US" b="1" dirty="0">
                <a:solidFill>
                  <a:srgbClr val="4473C4"/>
                </a:solidFill>
                <a:latin typeface="Calibri"/>
                <a:cs typeface="Calibri"/>
              </a:rPr>
              <a:t>7x improvement</a:t>
            </a:r>
            <a:r>
              <a:rPr lang="en-US" b="1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lang="en-US" dirty="0">
                <a:solidFill>
                  <a:srgbClr val="000000"/>
                </a:solidFill>
                <a:latin typeface="Calibri"/>
                <a:cs typeface="Calibri"/>
              </a:rPr>
              <a:t>in dynamic programming algorithm (</a:t>
            </a:r>
            <a:r>
              <a:rPr lang="en-US" b="1" dirty="0">
                <a:solidFill>
                  <a:srgbClr val="4473C4"/>
                </a:solidFill>
                <a:latin typeface="Calibri"/>
                <a:cs typeface="Calibri"/>
              </a:rPr>
              <a:t>DPX instructions</a:t>
            </a:r>
            <a:r>
              <a:rPr lang="en-US" dirty="0">
                <a:solidFill>
                  <a:srgbClr val="000000"/>
                </a:solidFill>
                <a:latin typeface="Calibri"/>
                <a:cs typeface="Calibri"/>
              </a:rPr>
              <a:t>) performance on a single H100 versus naïve execution on an A100.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98F254-BFC9-E4AF-5144-948A68A5BECC}"/>
              </a:ext>
            </a:extLst>
          </p:cNvPr>
          <p:cNvSpPr txBox="1"/>
          <p:nvPr/>
        </p:nvSpPr>
        <p:spPr>
          <a:xfrm>
            <a:off x="7551443" y="6539400"/>
            <a:ext cx="400836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Calibri"/>
                <a:cs typeface="Calibri"/>
                <a:hlinkClick r:id="rId3"/>
              </a:rPr>
              <a:t>https://www.nvidia.com/en-us/data-center/h100/</a:t>
            </a:r>
            <a:r>
              <a:rPr lang="en-US" sz="1400" dirty="0">
                <a:latin typeface="Calibri"/>
                <a:cs typeface="Calibri"/>
              </a:rPr>
              <a:t> 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3BCA7675-7178-F842-93EB-7F76418B1D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2315" y="3096281"/>
            <a:ext cx="3537497" cy="2987751"/>
          </a:xfrm>
        </p:spPr>
      </p:pic>
    </p:spTree>
    <p:extLst>
      <p:ext uri="{BB962C8B-B14F-4D97-AF65-F5344CB8AC3E}">
        <p14:creationId xmlns:p14="http://schemas.microsoft.com/office/powerpoint/2010/main" val="356111091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24BE51-ACF8-CE44-AA89-9ADF4B6211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latin typeface="Calibri"/>
              <a:cs typeface="Calibri"/>
            </a:endParaRPr>
          </a:p>
          <a:p>
            <a:endParaRPr lang="en-US" dirty="0">
              <a:latin typeface="Calibri"/>
              <a:cs typeface="Calibri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9937FE8A-82AC-D5AB-6D40-0F08BBEC6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Cerebras’s Wafer Scale Engine (2024)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539C6F62-A8A6-FA1A-E185-200214AB4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39</a:t>
            </a:fld>
            <a:endParaRPr lang="en-US" dirty="0">
              <a:latin typeface="Garamond"/>
              <a:cs typeface="Calibri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278018D-EB18-9A46-B233-A318B649D48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8333" t="82151"/>
          <a:stretch/>
        </p:blipFill>
        <p:spPr>
          <a:xfrm>
            <a:off x="7848600" y="4323312"/>
            <a:ext cx="533400" cy="70588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9D62E1C-752D-EC42-93F7-CE6899ADF6F0}"/>
              </a:ext>
            </a:extLst>
          </p:cNvPr>
          <p:cNvSpPr txBox="1"/>
          <p:nvPr/>
        </p:nvSpPr>
        <p:spPr>
          <a:xfrm>
            <a:off x="3352800" y="5196704"/>
            <a:ext cx="2590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 err="1">
                <a:solidFill>
                  <a:srgbClr val="FF0000"/>
                </a:solidFill>
                <a:latin typeface="Calibri"/>
                <a:ea typeface="ＭＳ Ｐゴシック" panose="020B0600070205080204" pitchFamily="34" charset="-128"/>
                <a:cs typeface="Calibri"/>
              </a:rPr>
              <a:t>Cerebras</a:t>
            </a:r>
            <a:r>
              <a:rPr lang="en-US" b="1" dirty="0">
                <a:solidFill>
                  <a:srgbClr val="FF0000"/>
                </a:solidFill>
                <a:latin typeface="Calibri"/>
                <a:ea typeface="ＭＳ Ｐゴシック" panose="020B0600070205080204" pitchFamily="34" charset="-128"/>
                <a:cs typeface="Calibri"/>
              </a:rPr>
              <a:t> WSE-3              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Calibri"/>
                <a:ea typeface="ＭＳ Ｐゴシック" panose="020B0600070205080204" pitchFamily="34" charset="-128"/>
                <a:cs typeface="Calibri"/>
              </a:rPr>
              <a:t>~4 Trillion transistors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Calibri"/>
                <a:ea typeface="ＭＳ Ｐゴシック" panose="020B0600070205080204" pitchFamily="34" charset="-128"/>
                <a:cs typeface="Calibri"/>
              </a:rPr>
              <a:t>46,225 mm</a:t>
            </a:r>
            <a:r>
              <a:rPr lang="en-US" baseline="30000" dirty="0">
                <a:solidFill>
                  <a:srgbClr val="000000"/>
                </a:solidFill>
                <a:latin typeface="Calibri"/>
                <a:ea typeface="ＭＳ Ｐゴシック" panose="020B0600070205080204" pitchFamily="34" charset="-128"/>
                <a:cs typeface="Calibri"/>
              </a:rPr>
              <a:t>2</a:t>
            </a:r>
            <a:r>
              <a:rPr lang="en-US" dirty="0">
                <a:solidFill>
                  <a:srgbClr val="000000"/>
                </a:solidFill>
                <a:latin typeface="Calibri"/>
                <a:ea typeface="ＭＳ Ｐゴシック" panose="020B0600070205080204" pitchFamily="34" charset="-128"/>
                <a:cs typeface="Calibri"/>
              </a:rPr>
              <a:t>  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641D3ED-D597-EE40-A81A-14BD50D95420}"/>
              </a:ext>
            </a:extLst>
          </p:cNvPr>
          <p:cNvSpPr txBox="1"/>
          <p:nvPr/>
        </p:nvSpPr>
        <p:spPr>
          <a:xfrm>
            <a:off x="6858000" y="5183079"/>
            <a:ext cx="2590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srgbClr val="FF0000"/>
                </a:solidFill>
                <a:latin typeface="Calibri"/>
                <a:ea typeface="ＭＳ Ｐゴシック" panose="020B0600070205080204" pitchFamily="34" charset="-128"/>
                <a:cs typeface="Calibri"/>
              </a:rPr>
              <a:t>NVIDIA H100 GPU              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Calibri"/>
                <a:ea typeface="ＭＳ Ｐゴシック" panose="020B0600070205080204" pitchFamily="34" charset="-128"/>
                <a:cs typeface="Calibri"/>
              </a:rPr>
              <a:t>80 Billion transistors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Calibri"/>
                <a:ea typeface="ＭＳ Ｐゴシック" panose="020B0600070205080204" pitchFamily="34" charset="-128"/>
                <a:cs typeface="Calibri"/>
              </a:rPr>
              <a:t>814 mm</a:t>
            </a:r>
            <a:r>
              <a:rPr lang="en-US" baseline="30000" dirty="0">
                <a:solidFill>
                  <a:srgbClr val="000000"/>
                </a:solidFill>
                <a:latin typeface="Calibri"/>
                <a:ea typeface="ＭＳ Ｐゴシック" panose="020B0600070205080204" pitchFamily="34" charset="-128"/>
                <a:cs typeface="Calibri"/>
              </a:rPr>
              <a:t>2</a:t>
            </a:r>
            <a:r>
              <a:rPr lang="en-US" dirty="0">
                <a:solidFill>
                  <a:srgbClr val="000000"/>
                </a:solidFill>
                <a:latin typeface="Calibri"/>
                <a:ea typeface="ＭＳ Ｐゴシック" panose="020B0600070205080204" pitchFamily="34" charset="-128"/>
                <a:cs typeface="Calibri"/>
              </a:rPr>
              <a:t>   </a:t>
            </a:r>
          </a:p>
        </p:txBody>
      </p:sp>
      <p:pic>
        <p:nvPicPr>
          <p:cNvPr id="1026" name="Picture 2" descr="https://cerebras.net/wp-content/uploads/2021/03/img-chip-section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6370" y="1083392"/>
            <a:ext cx="4035425" cy="4035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9C9DCE1-9387-224F-B474-2091B2AD1D02}"/>
              </a:ext>
            </a:extLst>
          </p:cNvPr>
          <p:cNvSpPr txBox="1"/>
          <p:nvPr/>
        </p:nvSpPr>
        <p:spPr>
          <a:xfrm>
            <a:off x="8544735" y="6539400"/>
            <a:ext cx="31277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latin typeface="Calibri"/>
                <a:ea typeface="ＭＳ Ｐゴシック" panose="020B0600070205080204" pitchFamily="34" charset="-128"/>
                <a:cs typeface="Calibri"/>
                <a:hlinkClick r:id="rId5"/>
              </a:rPr>
              <a:t>https://cerebras.ai/blog/cerebras-cs3</a:t>
            </a:r>
            <a:r>
              <a:rPr lang="en-US" sz="1400" dirty="0">
                <a:solidFill>
                  <a:srgbClr val="000000"/>
                </a:solidFill>
                <a:latin typeface="Calibri"/>
                <a:ea typeface="ＭＳ Ｐゴシック" panose="020B0600070205080204" pitchFamily="34" charset="-128"/>
                <a:cs typeface="Calibri"/>
              </a:rPr>
              <a:t>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B40AFCB-646F-37E3-5296-11A4AC627E2D}"/>
              </a:ext>
            </a:extLst>
          </p:cNvPr>
          <p:cNvSpPr txBox="1"/>
          <p:nvPr/>
        </p:nvSpPr>
        <p:spPr>
          <a:xfrm>
            <a:off x="6742361" y="1083392"/>
            <a:ext cx="493015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alibri"/>
                <a:cs typeface="Calibri"/>
              </a:rPr>
              <a:t>The largest ML accelerator chip (2024)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alibri"/>
                <a:cs typeface="Calibri"/>
              </a:rPr>
              <a:t>900,000 cores </a:t>
            </a:r>
          </a:p>
        </p:txBody>
      </p:sp>
    </p:spTree>
    <p:extLst>
      <p:ext uri="{BB962C8B-B14F-4D97-AF65-F5344CB8AC3E}">
        <p14:creationId xmlns:p14="http://schemas.microsoft.com/office/powerpoint/2010/main" val="132100819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858BA9-5E92-B34C-6B5F-7CE8B27997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A53C7748-7E1D-0E74-11DF-E15FA95F923A}"/>
              </a:ext>
            </a:extLst>
          </p:cNvPr>
          <p:cNvSpPr txBox="1"/>
          <p:nvPr/>
        </p:nvSpPr>
        <p:spPr>
          <a:xfrm>
            <a:off x="4919380" y="6202950"/>
            <a:ext cx="31277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latin typeface="Calibri"/>
                <a:ea typeface="ＭＳ Ｐゴシック" panose="020B0600070205080204" pitchFamily="34" charset="-128"/>
                <a:cs typeface="Calibri"/>
                <a:hlinkClick r:id="rId3"/>
              </a:rPr>
              <a:t>https://cerebras.ai/blog/cerebras-cs3</a:t>
            </a:r>
            <a:r>
              <a:rPr lang="en-US" sz="1400" dirty="0">
                <a:solidFill>
                  <a:srgbClr val="000000"/>
                </a:solidFill>
                <a:latin typeface="Calibri"/>
                <a:ea typeface="ＭＳ Ｐゴシック" panose="020B0600070205080204" pitchFamily="34" charset="-128"/>
                <a:cs typeface="Calibri"/>
              </a:rPr>
              <a:t>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7E12A5A-5FC4-2630-CBD2-B0E09C6C996A}"/>
              </a:ext>
            </a:extLst>
          </p:cNvPr>
          <p:cNvSpPr/>
          <p:nvPr/>
        </p:nvSpPr>
        <p:spPr>
          <a:xfrm>
            <a:off x="4896804" y="6543329"/>
            <a:ext cx="66643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latin typeface="Calibri"/>
                <a:ea typeface="ＭＳ Ｐゴシック" panose="020B0600070205080204" pitchFamily="34" charset="-128"/>
                <a:cs typeface="Calibri"/>
                <a:hlinkClick r:id="rId4"/>
              </a:rPr>
              <a:t>https://cerebras.ai/press-release/cerebras-launches-the-worlds-fastest-ai-inference</a:t>
            </a:r>
            <a:r>
              <a:rPr lang="en-US" sz="1400" dirty="0">
                <a:solidFill>
                  <a:srgbClr val="000000"/>
                </a:solidFill>
                <a:latin typeface="Calibri"/>
                <a:ea typeface="ＭＳ Ｐゴシック" panose="020B0600070205080204" pitchFamily="34" charset="-128"/>
                <a:cs typeface="Calibri"/>
              </a:rPr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869CE1B-9335-C535-26BB-33DF672CAD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9692" y="1525785"/>
            <a:ext cx="5652616" cy="4239462"/>
          </a:xfrm>
          <a:prstGeom prst="rect">
            <a:avLst/>
          </a:prstGeom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CB71EC9-C3E8-7A76-EEDC-EA6DDE4801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1102C8D-AB97-95EA-F070-0F0B2B02C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Cerebras’s Wafer Scale Engine (2024)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0185E2CE-69F1-3866-DB3D-0E76F1D7E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40</a:t>
            </a:fld>
            <a:endParaRPr lang="en-US" dirty="0">
              <a:latin typeface="Garamond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514930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F660F6CC-3456-E264-27E5-AE6C521E0E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4473C4"/>
                </a:solidFill>
                <a:latin typeface="Calibri"/>
                <a:cs typeface="Calibri"/>
              </a:rPr>
              <a:t>Processing in DRAM Engine </a:t>
            </a:r>
          </a:p>
          <a:p>
            <a:r>
              <a:rPr lang="en-US" dirty="0">
                <a:latin typeface="Calibri"/>
                <a:cs typeface="Calibri"/>
              </a:rPr>
              <a:t>Includes </a:t>
            </a:r>
            <a:r>
              <a:rPr lang="en-US" b="1" dirty="0">
                <a:latin typeface="Calibri"/>
                <a:cs typeface="Calibri"/>
              </a:rPr>
              <a:t>standard DIMM modules</a:t>
            </a:r>
            <a:r>
              <a:rPr lang="en-US" dirty="0">
                <a:latin typeface="Calibri"/>
                <a:cs typeface="Calibri"/>
              </a:rPr>
              <a:t>, with a </a:t>
            </a:r>
            <a:r>
              <a:rPr lang="en-US" b="1" dirty="0">
                <a:latin typeface="Calibri"/>
                <a:cs typeface="Calibri"/>
              </a:rPr>
              <a:t>large number of DPU processors </a:t>
            </a:r>
            <a:r>
              <a:rPr lang="en-US" dirty="0">
                <a:latin typeface="Calibri"/>
                <a:cs typeface="Calibri"/>
              </a:rPr>
              <a:t>combined with DRAM chips.</a:t>
            </a:r>
          </a:p>
          <a:p>
            <a:pPr marL="0" indent="0">
              <a:buNone/>
            </a:pPr>
            <a:endParaRPr lang="en-US" dirty="0">
              <a:latin typeface="Calibri"/>
              <a:cs typeface="Calibri"/>
            </a:endParaRPr>
          </a:p>
          <a:p>
            <a:r>
              <a:rPr lang="en-US" dirty="0">
                <a:latin typeface="Calibri"/>
                <a:cs typeface="Calibri"/>
              </a:rPr>
              <a:t>Replaces </a:t>
            </a:r>
            <a:r>
              <a:rPr lang="en-US" b="1" dirty="0">
                <a:latin typeface="Calibri"/>
                <a:cs typeface="Calibri"/>
              </a:rPr>
              <a:t>standard</a:t>
            </a:r>
            <a:r>
              <a:rPr lang="en-US" dirty="0">
                <a:latin typeface="Calibri"/>
                <a:cs typeface="Calibri"/>
              </a:rPr>
              <a:t> DIMMs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DDR4 R-DIMM modules</a:t>
            </a:r>
          </a:p>
          <a:p>
            <a:pPr lvl="2"/>
            <a:r>
              <a:rPr lang="en-US" dirty="0">
                <a:latin typeface="Calibri"/>
                <a:cs typeface="Calibri"/>
              </a:rPr>
              <a:t>8GB+128 DPUs (16 PIM chips)</a:t>
            </a:r>
          </a:p>
          <a:p>
            <a:pPr lvl="2"/>
            <a:r>
              <a:rPr lang="en-US" dirty="0">
                <a:latin typeface="Calibri"/>
                <a:cs typeface="Calibri"/>
              </a:rPr>
              <a:t>Standard 2x-nm DRAM process</a:t>
            </a:r>
          </a:p>
          <a:p>
            <a:pPr lvl="1"/>
            <a:r>
              <a:rPr lang="en-US" b="1" dirty="0">
                <a:latin typeface="Calibri"/>
                <a:cs typeface="Calibri"/>
              </a:rPr>
              <a:t>Large amounts of</a:t>
            </a:r>
            <a:r>
              <a:rPr lang="en-US" dirty="0">
                <a:latin typeface="Calibri"/>
                <a:cs typeface="Calibri"/>
              </a:rPr>
              <a:t> compute &amp; memory bandwidth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DDDD8D3-11CE-7CF9-5E00-81311BAF0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UPMEM Processing-in-DRAM Engine (2019)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A79D7052-5EF5-839B-7D9F-0EBF57686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41</a:t>
            </a:fld>
            <a:endParaRPr lang="en-US" dirty="0">
              <a:latin typeface="Garamond"/>
              <a:cs typeface="Calibri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52C3A3A-02C6-5F46-8278-4883459024F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3332" y="2362201"/>
            <a:ext cx="3064669" cy="180946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9DF79F1-207B-C34F-AF17-579F237B3EF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71946" y="4843040"/>
            <a:ext cx="6890467" cy="134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85661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D513DD6-9F4A-0791-1614-865D06E15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GPU Acceleration of Bioinformatics Workloads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2B0DC3-3A28-F8FD-F69A-A7E64AEDA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42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3BDB470-083E-0A03-4B03-6CA18F4DF0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402" y="989298"/>
            <a:ext cx="3300942" cy="487940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51CE4A7-312C-8AAF-5063-2D34A8A2AF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4077" y="866165"/>
            <a:ext cx="3782346" cy="276387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C9A4035-43E1-29DC-7519-17579E182B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6283" y="3746853"/>
            <a:ext cx="5223353" cy="229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89571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40B636-1451-DDF0-E4FA-9FA5D93669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9B2E464-6D44-8D01-E50C-38E0B66FF0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1" dirty="0">
                <a:latin typeface="Calibri"/>
                <a:cs typeface="Calibri"/>
              </a:rPr>
              <a:t>Invited: Accelerating Genome Analysis via Algorithm-Architecture Co-Design</a:t>
            </a:r>
            <a:br>
              <a:rPr lang="en-US" sz="2000" b="1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</a:rPr>
              <a:t>Onur Mutlu, </a:t>
            </a:r>
            <a:r>
              <a:rPr lang="en-US" sz="2000" u="sng" dirty="0">
                <a:latin typeface="Calibri"/>
                <a:cs typeface="Calibri"/>
              </a:rPr>
              <a:t>Can Firtina</a:t>
            </a:r>
            <a:br>
              <a:rPr lang="en-US" sz="2000" u="sng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  <a:hlinkClick r:id="rId3"/>
              </a:rPr>
              <a:t>Proceedings of the 60th Design Automation Conference (</a:t>
            </a:r>
            <a:r>
              <a:rPr lang="en-US" sz="2000" b="1" dirty="0">
                <a:latin typeface="Calibri"/>
                <a:cs typeface="Calibri"/>
                <a:hlinkClick r:id="rId3"/>
              </a:rPr>
              <a:t>DAC 2023</a:t>
            </a:r>
            <a:r>
              <a:rPr lang="en-US" sz="2000" dirty="0">
                <a:latin typeface="Calibri"/>
                <a:cs typeface="Calibri"/>
                <a:hlinkClick r:id="rId3"/>
              </a:rPr>
              <a:t>)</a:t>
            </a:r>
            <a:r>
              <a:rPr lang="en-US" sz="2000" dirty="0">
                <a:latin typeface="Calibri"/>
                <a:cs typeface="Calibri"/>
              </a:rPr>
              <a:t>, San Francisco, CA, USA, July 2023.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  <a:hlinkClick r:id="rId4"/>
              </a:rPr>
              <a:t>[PDF]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5"/>
              </a:rPr>
              <a:t>[Link]</a:t>
            </a:r>
            <a:endParaRPr lang="en-US" sz="2000" dirty="0">
              <a:latin typeface="Calibri"/>
              <a:cs typeface="Calibri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8677A20-293C-AB4D-47B1-48E1E1C57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Recommended: Accelerating Genome Analysis </a:t>
            </a:r>
            <a:r>
              <a:rPr lang="en-US" sz="2400" dirty="0"/>
              <a:t>[DAC '23]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C4C9C-42B9-7A35-F7A2-72529E2AE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43</a:t>
            </a:fld>
            <a:endParaRPr lang="en-US" dirty="0">
              <a:latin typeface="Garamond"/>
              <a:cs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C90C74D-5957-EE8C-7E04-CFA1AE158CD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107" y="2923876"/>
            <a:ext cx="11815785" cy="2887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77230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14456BD-6C61-E3A0-664E-3BD9230B8E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Veli Mäkinen, Djamal </a:t>
            </a:r>
            <a:r>
              <a:rPr lang="en-US" dirty="0" err="1">
                <a:latin typeface="Calibri"/>
                <a:cs typeface="Calibri"/>
              </a:rPr>
              <a:t>Belazzougui</a:t>
            </a:r>
            <a:r>
              <a:rPr lang="en-US" dirty="0">
                <a:latin typeface="Calibri"/>
                <a:cs typeface="Calibri"/>
              </a:rPr>
              <a:t>, Fabio </a:t>
            </a:r>
            <a:r>
              <a:rPr lang="en-US" dirty="0" err="1">
                <a:latin typeface="Calibri"/>
                <a:cs typeface="Calibri"/>
              </a:rPr>
              <a:t>Cunial</a:t>
            </a:r>
            <a:r>
              <a:rPr lang="en-US" dirty="0">
                <a:latin typeface="Calibri"/>
                <a:cs typeface="Calibri"/>
              </a:rPr>
              <a:t>, and Alexandru I. Tomescu. "Genome-Scale Algorithm Design: Bioinformatics in the Era of High-Throughput Sequencing," Cambridge University Press, 2023.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AF93B21-308F-D6C5-8B1A-F43A7F70B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Recommended Textbook for Algorithm Design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5DB44F-E3B7-2CB2-15F1-6C1A41A52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44</a:t>
            </a:fld>
            <a:endParaRPr lang="en-US" dirty="0">
              <a:latin typeface="Garamond"/>
              <a:cs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6F60B9-58AC-6640-F4A8-8938E98137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183" y="2284791"/>
            <a:ext cx="2823633" cy="4086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41301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C56A64-D958-7BDD-AEED-C3CC916ED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>
                <a:solidFill>
                  <a:srgbClr val="4473C4"/>
                </a:solidFill>
                <a:latin typeface="Calibri"/>
                <a:cs typeface="Calibri"/>
              </a:rPr>
              <a:t>Enabling New Directions in</a:t>
            </a:r>
            <a:br>
              <a:rPr lang="en-US" b="0" dirty="0">
                <a:solidFill>
                  <a:srgbClr val="4473C4"/>
                </a:solidFill>
                <a:latin typeface="Calibri"/>
                <a:cs typeface="Calibri"/>
              </a:rPr>
            </a:br>
            <a:r>
              <a:rPr lang="en-US" b="0" dirty="0">
                <a:latin typeface="Calibri"/>
                <a:cs typeface="Calibri"/>
              </a:rPr>
              <a:t>Genome Analysis</a:t>
            </a:r>
            <a:br>
              <a:rPr lang="en-US" b="0" dirty="0">
                <a:latin typeface="Calibri"/>
                <a:cs typeface="Calibri"/>
              </a:rPr>
            </a:br>
            <a:r>
              <a:rPr lang="en-US" dirty="0">
                <a:latin typeface="Calibri"/>
                <a:cs typeface="Calibri"/>
              </a:rPr>
              <a:t>via New Algorithms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93C4AC0-F988-D740-A1B5-188C7AD99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45</a:t>
            </a:fld>
            <a:endParaRPr lang="en-US">
              <a:latin typeface="Garamond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3736934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24661A9-145B-57DA-BAC7-9CE3F84111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1" dirty="0" err="1">
                <a:latin typeface="Calibri"/>
                <a:cs typeface="Calibri"/>
              </a:rPr>
              <a:t>RawHash</a:t>
            </a:r>
            <a:r>
              <a:rPr lang="en-US" sz="2000" b="1" dirty="0">
                <a:latin typeface="Calibri"/>
                <a:cs typeface="Calibri"/>
              </a:rPr>
              <a:t>: enabling fast and accurate real-time analysis of raw nanopore signals</a:t>
            </a:r>
            <a:br>
              <a:rPr lang="en-US" sz="2000" b="1" dirty="0">
                <a:latin typeface="Calibri"/>
                <a:cs typeface="Calibri"/>
              </a:rPr>
            </a:br>
            <a:r>
              <a:rPr lang="en-US" sz="2000" b="1" dirty="0">
                <a:latin typeface="Calibri"/>
                <a:cs typeface="Calibri"/>
              </a:rPr>
              <a:t>for large genomes</a:t>
            </a:r>
            <a:br>
              <a:rPr lang="en-US" sz="2000" b="1" dirty="0">
                <a:latin typeface="Calibri"/>
                <a:cs typeface="Calibri"/>
              </a:rPr>
            </a:br>
            <a:r>
              <a:rPr lang="en-US" sz="2000" u="sng" dirty="0">
                <a:latin typeface="Calibri"/>
                <a:cs typeface="Calibri"/>
              </a:rPr>
              <a:t>Can Firtina</a:t>
            </a:r>
            <a:r>
              <a:rPr lang="en-US" sz="2000" dirty="0">
                <a:latin typeface="Calibri"/>
                <a:cs typeface="Calibri"/>
              </a:rPr>
              <a:t>, Nika Mansouri </a:t>
            </a:r>
            <a:r>
              <a:rPr lang="en-US" sz="2000" dirty="0" err="1">
                <a:latin typeface="Calibri"/>
                <a:cs typeface="Calibri"/>
              </a:rPr>
              <a:t>Ghiasi</a:t>
            </a:r>
            <a:r>
              <a:rPr lang="en-US" sz="2000" dirty="0">
                <a:latin typeface="Calibri"/>
                <a:cs typeface="Calibri"/>
              </a:rPr>
              <a:t>, Joel </a:t>
            </a:r>
            <a:r>
              <a:rPr lang="en-US" sz="2000" dirty="0" err="1">
                <a:latin typeface="Calibri"/>
                <a:cs typeface="Calibri"/>
              </a:rPr>
              <a:t>Lindegger</a:t>
            </a:r>
            <a:r>
              <a:rPr lang="en-US" sz="2000" dirty="0">
                <a:latin typeface="Calibri"/>
                <a:cs typeface="Calibri"/>
              </a:rPr>
              <a:t>, Gagandeep Singh, Meryem Banu </a:t>
            </a:r>
            <a:r>
              <a:rPr lang="en-US" sz="2000" dirty="0" err="1">
                <a:latin typeface="Calibri"/>
                <a:cs typeface="Calibri"/>
              </a:rPr>
              <a:t>Cavlak</a:t>
            </a:r>
            <a:r>
              <a:rPr lang="en-US" sz="2000" dirty="0">
                <a:latin typeface="Calibri"/>
                <a:cs typeface="Calibri"/>
              </a:rPr>
              <a:t>, </a:t>
            </a:r>
            <a:r>
              <a:rPr lang="en-US" sz="2000" dirty="0" err="1">
                <a:latin typeface="Calibri"/>
                <a:cs typeface="Calibri"/>
              </a:rPr>
              <a:t>Haiyu</a:t>
            </a:r>
            <a:r>
              <a:rPr lang="en-US" sz="2000" dirty="0">
                <a:latin typeface="Calibri"/>
                <a:cs typeface="Calibri"/>
              </a:rPr>
              <a:t> Mao, Onur Mutlu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  <a:hlinkClick r:id="rId3"/>
              </a:rPr>
              <a:t>Proceedings of the 31st Annual Conference on Intelligent Systems for Molecular Biology and the 22nd European Conference on Computational Biology (</a:t>
            </a:r>
            <a:r>
              <a:rPr lang="en-US" sz="2000" b="1" dirty="0">
                <a:latin typeface="Calibri"/>
                <a:cs typeface="Calibri"/>
                <a:hlinkClick r:id="rId3"/>
              </a:rPr>
              <a:t>ISMB/ECCB 2023</a:t>
            </a:r>
            <a:r>
              <a:rPr lang="en-US" sz="2000" dirty="0">
                <a:latin typeface="Calibri"/>
                <a:cs typeface="Calibri"/>
                <a:hlinkClick r:id="rId3"/>
              </a:rPr>
              <a:t>)</a:t>
            </a:r>
            <a:r>
              <a:rPr lang="en-US" sz="2000" dirty="0">
                <a:latin typeface="Calibri"/>
                <a:cs typeface="Calibri"/>
              </a:rPr>
              <a:t>, Lyon, France, July 2023.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  <a:hlinkClick r:id="rId4"/>
              </a:rPr>
              <a:t>[PDF]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5"/>
              </a:rPr>
              <a:t>[Code]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6"/>
              </a:rPr>
              <a:t>[DOI]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</a:rPr>
              <a:t>Conference talk </a:t>
            </a:r>
            <a:r>
              <a:rPr lang="en-US" sz="2000" dirty="0">
                <a:latin typeface="Calibri"/>
                <a:cs typeface="Calibri"/>
                <a:hlinkClick r:id="rId7"/>
              </a:rPr>
              <a:t>[Video]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8"/>
              </a:rPr>
              <a:t>[Slides (pptx)]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9"/>
              </a:rPr>
              <a:t>[Slides (pdf)]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</a:rPr>
              <a:t>Preprint (bioRxiv) </a:t>
            </a:r>
            <a:r>
              <a:rPr lang="en-US" sz="2000" dirty="0">
                <a:latin typeface="Calibri"/>
                <a:cs typeface="Calibri"/>
                <a:hlinkClick r:id="rId10"/>
              </a:rPr>
              <a:t>[Link]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11"/>
              </a:rPr>
              <a:t>[PDF]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</a:rPr>
              <a:t>Social media thread </a:t>
            </a:r>
            <a:r>
              <a:rPr lang="en-US" sz="2000" dirty="0">
                <a:latin typeface="Calibri"/>
                <a:cs typeface="Calibri"/>
                <a:hlinkClick r:id="rId12"/>
              </a:rPr>
              <a:t>[Twitter (X)]</a:t>
            </a:r>
            <a:endParaRPr lang="en-US" sz="2000" dirty="0">
              <a:latin typeface="Calibri"/>
              <a:cs typeface="Calibri"/>
            </a:endParaRPr>
          </a:p>
          <a:p>
            <a:endParaRPr lang="en-US" sz="2000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0" indent="0">
              <a:buNone/>
            </a:pPr>
            <a:endParaRPr lang="en-US" sz="20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9CD6A8D-7E58-6AF0-F0F4-CB0473D38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45720" rIns="0" bIns="45720" rtlCol="0" anchor="ctr">
            <a:noAutofit/>
          </a:bodyPr>
          <a:lstStyle/>
          <a:p>
            <a:r>
              <a:rPr lang="en-US" dirty="0"/>
              <a:t>New Frontiers: Raw Signal Analysis </a:t>
            </a:r>
            <a:r>
              <a:rPr lang="en-US" sz="2400" dirty="0"/>
              <a:t>[ISMB '23]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D0C02DD-E38F-7488-2B70-5A221CEB3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46</a:t>
            </a:fld>
            <a:endParaRPr lang="en-US" dirty="0">
              <a:latin typeface="Garamond"/>
              <a:cs typeface="Calibri"/>
            </a:endParaRPr>
          </a:p>
        </p:txBody>
      </p:sp>
      <p:pic>
        <p:nvPicPr>
          <p:cNvPr id="5" name="Picture 4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FA8E02A1-42DC-B55D-2E27-E51C57A16B4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188" y="4000501"/>
            <a:ext cx="6925624" cy="2584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71120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7CCBE63-87A0-081A-5513-07E7159533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1" dirty="0">
                <a:latin typeface="Calibri"/>
                <a:cs typeface="Calibri"/>
              </a:rPr>
              <a:t>RawHash2: Mapping Raw Nanopore Signals Using Hash-Based Seeding</a:t>
            </a:r>
            <a:br>
              <a:rPr lang="en-US" sz="2000" b="1" dirty="0">
                <a:latin typeface="Calibri"/>
                <a:cs typeface="Calibri"/>
              </a:rPr>
            </a:br>
            <a:r>
              <a:rPr lang="en-US" sz="2000" b="1" dirty="0">
                <a:latin typeface="Calibri"/>
                <a:cs typeface="Calibri"/>
              </a:rPr>
              <a:t>and Adaptive Quantization</a:t>
            </a:r>
            <a:br>
              <a:rPr lang="en-US" sz="2000" b="1" dirty="0">
                <a:latin typeface="Calibri"/>
                <a:cs typeface="Calibri"/>
              </a:rPr>
            </a:br>
            <a:r>
              <a:rPr lang="en-US" sz="2000" u="sng" dirty="0">
                <a:latin typeface="Calibri"/>
                <a:cs typeface="Calibri"/>
              </a:rPr>
              <a:t>Can Firtina</a:t>
            </a:r>
            <a:r>
              <a:rPr lang="en-US" sz="2000" dirty="0">
                <a:latin typeface="Calibri"/>
                <a:cs typeface="Calibri"/>
              </a:rPr>
              <a:t>, Melina Soysal, Joël </a:t>
            </a:r>
            <a:r>
              <a:rPr lang="en-US" sz="2000" dirty="0" err="1">
                <a:latin typeface="Calibri"/>
                <a:cs typeface="Calibri"/>
              </a:rPr>
              <a:t>Lindegger</a:t>
            </a:r>
            <a:r>
              <a:rPr lang="en-US" sz="2000" dirty="0">
                <a:latin typeface="Calibri"/>
                <a:cs typeface="Calibri"/>
              </a:rPr>
              <a:t>, Onur Mutlu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  <a:hlinkClick r:id="rId3"/>
              </a:rPr>
              <a:t>Bioinformatics</a:t>
            </a:r>
            <a:r>
              <a:rPr lang="en-US" sz="2000" dirty="0">
                <a:latin typeface="Calibri"/>
                <a:cs typeface="Calibri"/>
              </a:rPr>
              <a:t>, July 2024.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  <a:hlinkClick r:id="rId4"/>
              </a:rPr>
              <a:t>[PDF]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5"/>
              </a:rPr>
              <a:t>[Code]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6"/>
              </a:rPr>
              <a:t>[DOI]</a:t>
            </a:r>
            <a:endParaRPr lang="en-US" sz="2000" dirty="0">
              <a:latin typeface="Calibri"/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F6BED34-9383-D205-4E49-CFD7CD86C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Real-Time Raw Signal Analysis </a:t>
            </a:r>
            <a:r>
              <a:rPr lang="en-US" sz="2400" dirty="0"/>
              <a:t>[Bioinformatics '24]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C4AECF3-DC8E-DB31-4F04-D3AC162B3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47</a:t>
            </a:fld>
            <a:endParaRPr lang="en-US" dirty="0">
              <a:latin typeface="Garamond"/>
              <a:cs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D6A14A-D42B-7EA3-9BB4-2D6B3AD02B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-1153"/>
          <a:stretch/>
        </p:blipFill>
        <p:spPr>
          <a:xfrm>
            <a:off x="2311400" y="3000372"/>
            <a:ext cx="7569200" cy="3122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58185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E4BCC55-46F9-71AB-836D-2B4C09BEB0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1" dirty="0" err="1">
                <a:latin typeface="Calibri"/>
                <a:cs typeface="Calibri"/>
              </a:rPr>
              <a:t>Rawsamble</a:t>
            </a:r>
            <a:r>
              <a:rPr lang="en-US" sz="2000" b="1" dirty="0">
                <a:latin typeface="Calibri"/>
                <a:cs typeface="Calibri"/>
              </a:rPr>
              <a:t>: Overlapping Raw Nanopore Signals using a Hash-based Seeding Mechanism</a:t>
            </a:r>
            <a:br>
              <a:rPr lang="en-US" sz="2000" b="1" dirty="0">
                <a:latin typeface="Calibri"/>
                <a:cs typeface="Calibri"/>
              </a:rPr>
            </a:br>
            <a:r>
              <a:rPr lang="en-US" sz="2000" u="sng" dirty="0">
                <a:latin typeface="Calibri"/>
                <a:cs typeface="Calibri"/>
              </a:rPr>
              <a:t>Can Firtina</a:t>
            </a:r>
            <a:r>
              <a:rPr lang="en-US" sz="2000" dirty="0">
                <a:latin typeface="Calibri"/>
                <a:cs typeface="Calibri"/>
              </a:rPr>
              <a:t>, Maximilian </a:t>
            </a:r>
            <a:r>
              <a:rPr lang="en-US" sz="2000" dirty="0" err="1">
                <a:latin typeface="Calibri"/>
                <a:cs typeface="Calibri"/>
              </a:rPr>
              <a:t>Mordig</a:t>
            </a:r>
            <a:r>
              <a:rPr lang="en-US" sz="2000" dirty="0">
                <a:latin typeface="Calibri"/>
                <a:cs typeface="Calibri"/>
              </a:rPr>
              <a:t>, Harun Mustafa, Sayan Goswami, Nika Mansouri </a:t>
            </a:r>
            <a:r>
              <a:rPr lang="en-US" sz="2000" dirty="0" err="1">
                <a:latin typeface="Calibri"/>
                <a:cs typeface="Calibri"/>
              </a:rPr>
              <a:t>Ghiasi</a:t>
            </a:r>
            <a:r>
              <a:rPr lang="en-US" sz="2000" dirty="0">
                <a:latin typeface="Calibri"/>
                <a:cs typeface="Calibri"/>
              </a:rPr>
              <a:t>, Stefano Mercogliano, Furkan Eris, Joel </a:t>
            </a:r>
            <a:r>
              <a:rPr lang="en-US" sz="2000" dirty="0" err="1">
                <a:latin typeface="Calibri"/>
                <a:cs typeface="Calibri"/>
              </a:rPr>
              <a:t>Lindegger</a:t>
            </a:r>
            <a:r>
              <a:rPr lang="en-US" sz="2000" dirty="0">
                <a:latin typeface="Calibri"/>
                <a:cs typeface="Calibri"/>
              </a:rPr>
              <a:t>, Andre Kahles, Onur Mutlu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  <a:hlinkClick r:id="rId3"/>
              </a:rPr>
              <a:t>Bioinformatics</a:t>
            </a:r>
            <a:r>
              <a:rPr lang="en-US" sz="2000" dirty="0">
                <a:latin typeface="Calibri"/>
                <a:cs typeface="Calibri"/>
              </a:rPr>
              <a:t>, February 2026.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  <a:hlinkClick r:id="rId4"/>
              </a:rPr>
              <a:t>[PDF]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5"/>
              </a:rPr>
              <a:t>[Code]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6"/>
              </a:rPr>
              <a:t>[DOI]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</a:rPr>
              <a:t>ISMB 2024 Talk </a:t>
            </a:r>
            <a:r>
              <a:rPr lang="en-US" sz="2000" dirty="0">
                <a:latin typeface="Calibri"/>
                <a:cs typeface="Calibri"/>
                <a:hlinkClick r:id="rId7"/>
              </a:rPr>
              <a:t>[Video]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8"/>
              </a:rPr>
              <a:t>[Slides (pptx)]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9"/>
              </a:rPr>
              <a:t>[Slides (pdf)]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</a:rPr>
              <a:t>CSHL 2024 (Biological Data Science) Talk </a:t>
            </a:r>
            <a:r>
              <a:rPr lang="en-US" sz="2000" dirty="0">
                <a:latin typeface="Calibri"/>
                <a:cs typeface="Calibri"/>
                <a:hlinkClick r:id="rId10"/>
              </a:rPr>
              <a:t>[Video]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11"/>
              </a:rPr>
              <a:t>[Slides (pptx)]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12"/>
              </a:rPr>
              <a:t>[Slides (pdf)]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</a:rPr>
              <a:t>Social media thread </a:t>
            </a:r>
            <a:r>
              <a:rPr lang="en-US" sz="2000" dirty="0">
                <a:latin typeface="Calibri"/>
                <a:cs typeface="Calibri"/>
                <a:hlinkClick r:id="rId13"/>
              </a:rPr>
              <a:t>[Twitter (X)]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14"/>
              </a:rPr>
              <a:t>[LinkedIn]</a:t>
            </a:r>
            <a:endParaRPr lang="en-US" sz="2000" dirty="0">
              <a:latin typeface="Calibri"/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53B962D-AED8-C8F9-D92E-75C59F27F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Directions: Assembling Raw Signals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0702062-E3FA-09FE-49DB-5BD915F42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48</a:t>
            </a:fld>
            <a:endParaRPr lang="en-US" dirty="0">
              <a:latin typeface="Garamond"/>
              <a:cs typeface="Calibri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0753C02-4D9F-3186-7182-21C24381311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3238050"/>
            <a:ext cx="6248400" cy="3272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75096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5E2F2F0-6366-39E7-15FA-626049C418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1" dirty="0" err="1">
                <a:latin typeface="Calibri"/>
                <a:cs typeface="Calibri"/>
              </a:rPr>
              <a:t>RawAlign</a:t>
            </a:r>
            <a:r>
              <a:rPr lang="en-US" sz="2000" b="1" dirty="0">
                <a:latin typeface="Calibri"/>
                <a:cs typeface="Calibri"/>
              </a:rPr>
              <a:t>: Accurate, Fast, and Scalable Raw Nanopore Signal Mapping</a:t>
            </a:r>
            <a:br>
              <a:rPr lang="en-US" sz="2000" b="1" dirty="0">
                <a:latin typeface="Calibri"/>
                <a:cs typeface="Calibri"/>
              </a:rPr>
            </a:br>
            <a:r>
              <a:rPr lang="en-US" sz="2000" b="1" dirty="0">
                <a:latin typeface="Calibri"/>
                <a:cs typeface="Calibri"/>
              </a:rPr>
              <a:t>via Combining Seeding and Alignment</a:t>
            </a:r>
            <a:br>
              <a:rPr lang="en-US" sz="2000" b="1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</a:rPr>
              <a:t>Joël </a:t>
            </a:r>
            <a:r>
              <a:rPr lang="en-US" sz="2000" dirty="0" err="1">
                <a:latin typeface="Calibri"/>
                <a:cs typeface="Calibri"/>
              </a:rPr>
              <a:t>Lindegger</a:t>
            </a:r>
            <a:r>
              <a:rPr lang="en-US" sz="2000" dirty="0">
                <a:latin typeface="Calibri"/>
                <a:cs typeface="Calibri"/>
              </a:rPr>
              <a:t>, </a:t>
            </a:r>
            <a:r>
              <a:rPr lang="en-US" sz="2000" u="sng" dirty="0">
                <a:latin typeface="Calibri"/>
                <a:cs typeface="Calibri"/>
              </a:rPr>
              <a:t>Can Firtina</a:t>
            </a:r>
            <a:r>
              <a:rPr lang="en-US" sz="2000" dirty="0">
                <a:latin typeface="Calibri"/>
                <a:cs typeface="Calibri"/>
              </a:rPr>
              <a:t>, Nika Mansouri </a:t>
            </a:r>
            <a:r>
              <a:rPr lang="en-US" sz="2000" dirty="0" err="1">
                <a:latin typeface="Calibri"/>
                <a:cs typeface="Calibri"/>
              </a:rPr>
              <a:t>Ghiasi</a:t>
            </a:r>
            <a:r>
              <a:rPr lang="en-US" sz="2000" dirty="0">
                <a:latin typeface="Calibri"/>
                <a:cs typeface="Calibri"/>
              </a:rPr>
              <a:t>, Mohammad </a:t>
            </a:r>
            <a:r>
              <a:rPr lang="en-US" sz="2000" dirty="0" err="1">
                <a:latin typeface="Calibri"/>
                <a:cs typeface="Calibri"/>
              </a:rPr>
              <a:t>Sadrosadati</a:t>
            </a:r>
            <a:r>
              <a:rPr lang="en-US" sz="2000" dirty="0">
                <a:latin typeface="Calibri"/>
                <a:cs typeface="Calibri"/>
              </a:rPr>
              <a:t>, Mohammed </a:t>
            </a:r>
            <a:r>
              <a:rPr lang="en-US" sz="2000" dirty="0" err="1">
                <a:latin typeface="Calibri"/>
                <a:cs typeface="Calibri"/>
              </a:rPr>
              <a:t>Alser</a:t>
            </a:r>
            <a:r>
              <a:rPr lang="en-US" sz="2000" dirty="0">
                <a:latin typeface="Calibri"/>
                <a:cs typeface="Calibri"/>
              </a:rPr>
              <a:t>, Onur Mutlu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  <a:hlinkClick r:id="rId3"/>
              </a:rPr>
              <a:t>IEEE Access</a:t>
            </a:r>
            <a:r>
              <a:rPr lang="en-US" sz="2000" dirty="0">
                <a:latin typeface="Calibri"/>
                <a:cs typeface="Calibri"/>
              </a:rPr>
              <a:t>, December 2024.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  <a:hlinkClick r:id="rId4"/>
              </a:rPr>
              <a:t>[PDF]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5"/>
              </a:rPr>
              <a:t>[Code]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6"/>
              </a:rPr>
              <a:t>[DOI]</a:t>
            </a:r>
            <a:endParaRPr lang="en-US" sz="2000" dirty="0">
              <a:latin typeface="Calibri"/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9EAE0D9-830A-3785-9CE3-BA841EF4F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Quickly Aligning Raw Signals </a:t>
            </a:r>
            <a:r>
              <a:rPr lang="en-US" sz="2400" dirty="0"/>
              <a:t>[IEEE Access '24]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7CCE56-63DE-FA90-3FE3-9691965D8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49</a:t>
            </a:fld>
            <a:endParaRPr lang="en-US" dirty="0">
              <a:latin typeface="Garamond"/>
              <a:cs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327325-EB16-1B2A-B33D-4B10BB4D9C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917" y="2914784"/>
            <a:ext cx="8398165" cy="3415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70274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847CAD-7440-4433-C4FF-5F82F80712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827BBDF-9D6C-8B71-FFCC-3F7A4B944B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1" dirty="0">
                <a:latin typeface="Calibri"/>
                <a:cs typeface="Calibri"/>
              </a:rPr>
              <a:t>MARS: Processing-In-Memory Acceleration of Raw Signal Genome Analysis</a:t>
            </a:r>
            <a:br>
              <a:rPr lang="en-US" sz="2000" b="1" dirty="0">
                <a:latin typeface="Calibri"/>
                <a:cs typeface="Calibri"/>
              </a:rPr>
            </a:br>
            <a:r>
              <a:rPr lang="en-US" sz="2000" b="1" dirty="0">
                <a:latin typeface="Calibri"/>
                <a:cs typeface="Calibri"/>
              </a:rPr>
              <a:t>Inside the Storage Subsystem</a:t>
            </a:r>
            <a:br>
              <a:rPr lang="en-US" sz="2000" b="1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</a:rPr>
              <a:t>Melina Soysal, Konstantina </a:t>
            </a:r>
            <a:r>
              <a:rPr lang="en-US" sz="2000" dirty="0" err="1">
                <a:latin typeface="Calibri"/>
                <a:cs typeface="Calibri"/>
              </a:rPr>
              <a:t>Koliogeorgi</a:t>
            </a:r>
            <a:r>
              <a:rPr lang="en-US" sz="2000" dirty="0">
                <a:latin typeface="Calibri"/>
                <a:cs typeface="Calibri"/>
              </a:rPr>
              <a:t>, </a:t>
            </a:r>
            <a:r>
              <a:rPr lang="en-US" sz="2000" u="sng" dirty="0">
                <a:latin typeface="Calibri"/>
                <a:cs typeface="Calibri"/>
              </a:rPr>
              <a:t>Can Firtina</a:t>
            </a:r>
            <a:r>
              <a:rPr lang="en-US" sz="2000" dirty="0">
                <a:latin typeface="Calibri"/>
                <a:cs typeface="Calibri"/>
              </a:rPr>
              <a:t>, Nika Mansouri </a:t>
            </a:r>
            <a:r>
              <a:rPr lang="en-US" sz="2000" dirty="0" err="1">
                <a:latin typeface="Calibri"/>
                <a:cs typeface="Calibri"/>
              </a:rPr>
              <a:t>Ghiasi</a:t>
            </a:r>
            <a:r>
              <a:rPr lang="en-US" sz="2000" dirty="0">
                <a:latin typeface="Calibri"/>
                <a:cs typeface="Calibri"/>
              </a:rPr>
              <a:t>, Rakesh Nadig, </a:t>
            </a:r>
            <a:r>
              <a:rPr lang="en-US" sz="2000" dirty="0" err="1">
                <a:latin typeface="Calibri"/>
                <a:cs typeface="Calibri"/>
              </a:rPr>
              <a:t>Haiyu</a:t>
            </a:r>
            <a:r>
              <a:rPr lang="en-US" sz="2000" dirty="0">
                <a:latin typeface="Calibri"/>
                <a:cs typeface="Calibri"/>
              </a:rPr>
              <a:t> Mao, Geraldo Francisco Oliveira Junior, Yu Liang, Klea </a:t>
            </a:r>
            <a:r>
              <a:rPr lang="en-US" sz="2000" dirty="0" err="1">
                <a:latin typeface="Calibri"/>
                <a:cs typeface="Calibri"/>
              </a:rPr>
              <a:t>Zambaku</a:t>
            </a:r>
            <a:r>
              <a:rPr lang="en-US" sz="2000" dirty="0">
                <a:latin typeface="Calibri"/>
                <a:cs typeface="Calibri"/>
              </a:rPr>
              <a:t>, Mohammad </a:t>
            </a:r>
            <a:r>
              <a:rPr lang="en-US" sz="2000" dirty="0" err="1">
                <a:latin typeface="Calibri"/>
                <a:cs typeface="Calibri"/>
              </a:rPr>
              <a:t>Sadrosadati</a:t>
            </a:r>
            <a:r>
              <a:rPr lang="en-US" sz="2000" dirty="0">
                <a:latin typeface="Calibri"/>
                <a:cs typeface="Calibri"/>
              </a:rPr>
              <a:t>,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</a:rPr>
              <a:t>Onur Mutlu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  <a:hlinkClick r:id="rId3"/>
              </a:rPr>
              <a:t>Proceedings of the 39th International Conference on Supercomputing (</a:t>
            </a:r>
            <a:r>
              <a:rPr lang="en-US" sz="2000" b="1" dirty="0">
                <a:latin typeface="Calibri"/>
                <a:cs typeface="Calibri"/>
                <a:hlinkClick r:id="rId3"/>
              </a:rPr>
              <a:t>ICS 2025</a:t>
            </a:r>
            <a:r>
              <a:rPr lang="en-US" sz="2000" dirty="0">
                <a:latin typeface="Calibri"/>
                <a:cs typeface="Calibri"/>
                <a:hlinkClick r:id="rId3"/>
              </a:rPr>
              <a:t>)</a:t>
            </a:r>
            <a:r>
              <a:rPr lang="en-US" sz="2000" dirty="0">
                <a:latin typeface="Calibri"/>
                <a:cs typeface="Calibri"/>
              </a:rPr>
              <a:t>, Salt Lake City, Utah, USA, June 2025.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  <a:hlinkClick r:id="rId4"/>
              </a:rPr>
              <a:t>[PDF]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5"/>
              </a:rPr>
              <a:t>[DOI]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</a:rPr>
              <a:t>Conference talk </a:t>
            </a:r>
            <a:r>
              <a:rPr lang="en-US" sz="2000" dirty="0">
                <a:latin typeface="Calibri"/>
                <a:cs typeface="Calibri"/>
                <a:hlinkClick r:id="rId6"/>
              </a:rPr>
              <a:t>[Video]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7"/>
              </a:rPr>
              <a:t>[Slides (pptx)]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8"/>
              </a:rPr>
              <a:t>[Slides (pdf)]</a:t>
            </a:r>
            <a:endParaRPr lang="en-US" sz="2000" dirty="0">
              <a:latin typeface="Calibri"/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402B04D-6DC0-853D-8BE4-46895F7C1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In-Storage Raw Signal Analysis </a:t>
            </a:r>
            <a:r>
              <a:rPr lang="en-US" sz="2400" dirty="0"/>
              <a:t>[ICS '25]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57DBEF7-BBF7-17F4-7434-2DED4D2EE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50</a:t>
            </a:fld>
            <a:endParaRPr lang="en-US" dirty="0">
              <a:latin typeface="Garamond"/>
              <a:cs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F6D0F9B-01D1-C73B-8105-CDE27DF4107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117" y="3515767"/>
            <a:ext cx="10609767" cy="2905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45032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3D9AB5-9834-DA38-BA2D-0366A28D76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DCDE176-257B-E2AA-25EC-75223CFC74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1" dirty="0">
                <a:latin typeface="Calibri"/>
                <a:cs typeface="Calibri"/>
              </a:rPr>
              <a:t>CRANE: Correcting Errors in Raw Nanopore Signals Using Hidden Markov Models</a:t>
            </a:r>
            <a:br>
              <a:rPr lang="en-US" sz="2000" b="1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</a:rPr>
              <a:t>Simon </a:t>
            </a:r>
            <a:r>
              <a:rPr lang="en-US" sz="2000" dirty="0" err="1">
                <a:latin typeface="Calibri"/>
                <a:cs typeface="Calibri"/>
              </a:rPr>
              <a:t>Ambrozak</a:t>
            </a:r>
            <a:r>
              <a:rPr lang="en-US" sz="2000" dirty="0">
                <a:latin typeface="Calibri"/>
                <a:cs typeface="Calibri"/>
              </a:rPr>
              <a:t>, Ulysse McConnell, Bhargav Srinivasan, Burak Ozkan, Ernest Zhang, </a:t>
            </a:r>
            <a:r>
              <a:rPr lang="en-US" sz="2000" u="sng" dirty="0">
                <a:latin typeface="Calibri"/>
                <a:cs typeface="Calibri"/>
              </a:rPr>
              <a:t>Can Firtina</a:t>
            </a:r>
            <a:br>
              <a:rPr lang="en-US" sz="2000" u="sng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  <a:hlinkClick r:id="rId3"/>
              </a:rPr>
              <a:t>arXiv</a:t>
            </a:r>
            <a:r>
              <a:rPr lang="en-US" sz="2000" dirty="0">
                <a:latin typeface="Calibri"/>
                <a:cs typeface="Calibri"/>
              </a:rPr>
              <a:t>, March 2026.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  <a:hlinkClick r:id="rId4"/>
              </a:rPr>
              <a:t>[PDF]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5"/>
              </a:rPr>
              <a:t>[Code]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3"/>
              </a:rPr>
              <a:t>[Link]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</a:rPr>
              <a:t>ISMB 2026 (</a:t>
            </a:r>
            <a:r>
              <a:rPr lang="en-US" sz="2000" dirty="0" err="1">
                <a:latin typeface="Calibri"/>
                <a:cs typeface="Calibri"/>
              </a:rPr>
              <a:t>HiTSeq</a:t>
            </a:r>
            <a:r>
              <a:rPr lang="en-US" sz="2000" dirty="0">
                <a:latin typeface="Calibri"/>
                <a:cs typeface="Calibri"/>
              </a:rPr>
              <a:t>) Talk </a:t>
            </a:r>
            <a:r>
              <a:rPr lang="en-US" sz="2000" dirty="0">
                <a:latin typeface="Calibri"/>
                <a:cs typeface="Calibri"/>
                <a:hlinkClick r:id="rId6"/>
              </a:rPr>
              <a:t>[Slides (pptx)]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7"/>
              </a:rPr>
              <a:t>[Slides (pdf)]</a:t>
            </a:r>
            <a:endParaRPr lang="en-US" sz="2000" dirty="0">
              <a:latin typeface="Calibri"/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5699DF-BC76-820F-D0C0-185AC1132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Correcting Raw Signals </a:t>
            </a:r>
            <a:r>
              <a:rPr lang="en-US" sz="2400" dirty="0"/>
              <a:t>[</a:t>
            </a:r>
            <a:r>
              <a:rPr lang="en-US" sz="2400" dirty="0" err="1"/>
              <a:t>arXiv</a:t>
            </a:r>
            <a:r>
              <a:rPr lang="en-US" sz="2400" dirty="0"/>
              <a:t> '26 &amp; ISMB'26]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BBFC6C-7EAC-5E54-98E3-8F32C0DCF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51</a:t>
            </a:fld>
            <a:endParaRPr lang="en-US" dirty="0">
              <a:latin typeface="Garamond"/>
              <a:cs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3C87CBC-C93A-3D10-E022-A30BFDFF129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8" y="2994190"/>
            <a:ext cx="12187512" cy="2997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85450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EC1364-568A-1355-6A3B-430B4B5CA0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734D721-22F2-1314-3202-1AFC673535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1" dirty="0" err="1">
                <a:latin typeface="Calibri"/>
                <a:cs typeface="Calibri"/>
              </a:rPr>
              <a:t>RawBench</a:t>
            </a:r>
            <a:r>
              <a:rPr lang="en-US" sz="2000" b="1" dirty="0">
                <a:latin typeface="Calibri"/>
                <a:cs typeface="Calibri"/>
              </a:rPr>
              <a:t>: A Comprehensive Benchmarking Framework for</a:t>
            </a:r>
            <a:br>
              <a:rPr lang="en-US" sz="2000" b="1" dirty="0">
                <a:latin typeface="Calibri"/>
                <a:cs typeface="Calibri"/>
              </a:rPr>
            </a:br>
            <a:r>
              <a:rPr lang="en-US" sz="2000" b="1" dirty="0">
                <a:latin typeface="Calibri"/>
                <a:cs typeface="Calibri"/>
              </a:rPr>
              <a:t>Raw Nanopore Signal Analysis Techniques</a:t>
            </a:r>
            <a:br>
              <a:rPr lang="en-US" sz="2000" b="1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</a:rPr>
              <a:t>Furkan Eris, Ulysse McConnell, </a:t>
            </a:r>
            <a:r>
              <a:rPr lang="en-US" sz="2000" u="sng" dirty="0">
                <a:latin typeface="Calibri"/>
                <a:cs typeface="Calibri"/>
              </a:rPr>
              <a:t>Can Firtina</a:t>
            </a:r>
            <a:r>
              <a:rPr lang="en-US" sz="2000" dirty="0">
                <a:latin typeface="Calibri"/>
                <a:cs typeface="Calibri"/>
              </a:rPr>
              <a:t>, Onur Mutlu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  <a:hlinkClick r:id="rId3"/>
              </a:rPr>
              <a:t>Proceedings of the 16th ACM Conference on Bioinformatics, Computational Biology, and Health Informatics (</a:t>
            </a:r>
            <a:r>
              <a:rPr lang="en-US" sz="2000" b="1" dirty="0">
                <a:latin typeface="Calibri"/>
                <a:cs typeface="Calibri"/>
                <a:hlinkClick r:id="rId3"/>
              </a:rPr>
              <a:t>ACM-BCB 2025</a:t>
            </a:r>
            <a:r>
              <a:rPr lang="en-US" sz="2000" dirty="0">
                <a:latin typeface="Calibri"/>
                <a:cs typeface="Calibri"/>
                <a:hlinkClick r:id="rId3"/>
              </a:rPr>
              <a:t>)</a:t>
            </a:r>
            <a:r>
              <a:rPr lang="en-US" sz="2000" dirty="0">
                <a:latin typeface="Calibri"/>
                <a:cs typeface="Calibri"/>
              </a:rPr>
              <a:t>, Philadelphia, PA, USA, October 2025.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  <a:hlinkClick r:id="rId4"/>
              </a:rPr>
              <a:t>[PDF]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5"/>
              </a:rPr>
              <a:t>[DOI]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</a:rPr>
              <a:t>Conference talk </a:t>
            </a:r>
            <a:r>
              <a:rPr lang="en-US" sz="2000" dirty="0">
                <a:latin typeface="Calibri"/>
                <a:cs typeface="Calibri"/>
                <a:hlinkClick r:id="rId6"/>
              </a:rPr>
              <a:t>[Slides (pptx)]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7"/>
              </a:rPr>
              <a:t>[Slides (pdf)]</a:t>
            </a:r>
            <a:endParaRPr lang="en-US" sz="2000" dirty="0">
              <a:latin typeface="Calibri"/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AFB77AF-29BC-006B-D6B4-76D6B92B7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Benchmarking Raw Signal Analysis </a:t>
            </a:r>
            <a:r>
              <a:rPr lang="en-US" sz="2400" dirty="0"/>
              <a:t>[ACM-BCB '25]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A69603B-CAB7-0FF5-6FBE-EB4C633F5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52</a:t>
            </a:fld>
            <a:endParaRPr lang="en-US" dirty="0">
              <a:latin typeface="Garamond"/>
              <a:cs typeface="Calibri"/>
            </a:endParaRPr>
          </a:p>
        </p:txBody>
      </p:sp>
      <p:pic>
        <p:nvPicPr>
          <p:cNvPr id="7" name="Picture 6" descr="A close-up of a benchmark&#10;&#10;AI-generated content may be incorrect.">
            <a:extLst>
              <a:ext uri="{FF2B5EF4-FFF2-40B4-BE49-F238E27FC236}">
                <a16:creationId xmlns:a16="http://schemas.microsoft.com/office/drawing/2014/main" id="{335D0001-5586-ACB8-9A27-D2B35088424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0740" y="3210634"/>
            <a:ext cx="8974753" cy="3133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30422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8B25445-4902-ACA3-3F32-5703C0B3CA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1" dirty="0">
                <a:latin typeface="Calibri"/>
                <a:cs typeface="Calibri"/>
              </a:rPr>
              <a:t>BLEND: a fast, memory-efficient and accurate mechanism to find fuzzy seed matches</a:t>
            </a:r>
            <a:br>
              <a:rPr lang="en-US" sz="2000" b="1" dirty="0">
                <a:latin typeface="Calibri"/>
                <a:cs typeface="Calibri"/>
              </a:rPr>
            </a:br>
            <a:r>
              <a:rPr lang="en-US" sz="2000" b="1" dirty="0">
                <a:latin typeface="Calibri"/>
                <a:cs typeface="Calibri"/>
              </a:rPr>
              <a:t>in genome analysis</a:t>
            </a:r>
            <a:br>
              <a:rPr lang="en-US" sz="2000" b="1" dirty="0">
                <a:latin typeface="Calibri"/>
                <a:cs typeface="Calibri"/>
              </a:rPr>
            </a:br>
            <a:r>
              <a:rPr lang="en-US" sz="2000" u="sng" dirty="0">
                <a:latin typeface="Calibri"/>
                <a:cs typeface="Calibri"/>
              </a:rPr>
              <a:t>Can Firtina</a:t>
            </a:r>
            <a:r>
              <a:rPr lang="en-US" sz="2000" dirty="0">
                <a:latin typeface="Calibri"/>
                <a:cs typeface="Calibri"/>
              </a:rPr>
              <a:t>, </a:t>
            </a:r>
            <a:r>
              <a:rPr lang="en-US" sz="2000" dirty="0" err="1">
                <a:latin typeface="Calibri"/>
                <a:cs typeface="Calibri"/>
              </a:rPr>
              <a:t>Jisung</a:t>
            </a:r>
            <a:r>
              <a:rPr lang="en-US" sz="2000" dirty="0">
                <a:latin typeface="Calibri"/>
                <a:cs typeface="Calibri"/>
              </a:rPr>
              <a:t> Park, Mohammed </a:t>
            </a:r>
            <a:r>
              <a:rPr lang="en-US" sz="2000" dirty="0" err="1">
                <a:latin typeface="Calibri"/>
                <a:cs typeface="Calibri"/>
              </a:rPr>
              <a:t>Alser</a:t>
            </a:r>
            <a:r>
              <a:rPr lang="en-US" sz="2000" dirty="0">
                <a:latin typeface="Calibri"/>
                <a:cs typeface="Calibri"/>
              </a:rPr>
              <a:t>, Jeremie S. Kim, Damla Senol Cali, Taha </a:t>
            </a:r>
            <a:r>
              <a:rPr lang="en-US" sz="2000" dirty="0" err="1">
                <a:latin typeface="Calibri"/>
                <a:cs typeface="Calibri"/>
              </a:rPr>
              <a:t>Shahroodi</a:t>
            </a:r>
            <a:r>
              <a:rPr lang="en-US" sz="2000" dirty="0">
                <a:latin typeface="Calibri"/>
                <a:cs typeface="Calibri"/>
              </a:rPr>
              <a:t>, Nika Mansouri </a:t>
            </a:r>
            <a:r>
              <a:rPr lang="en-US" sz="2000" dirty="0" err="1">
                <a:latin typeface="Calibri"/>
                <a:cs typeface="Calibri"/>
              </a:rPr>
              <a:t>Ghiasi</a:t>
            </a:r>
            <a:r>
              <a:rPr lang="en-US" sz="2000" dirty="0">
                <a:latin typeface="Calibri"/>
                <a:cs typeface="Calibri"/>
              </a:rPr>
              <a:t>, Gagandeep Singh, Konstantinos Kanellopoulos, Can Alkan, Onur Mutlu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  <a:hlinkClick r:id="rId3"/>
              </a:rPr>
              <a:t>NAR Genomics and Bioinformatics (</a:t>
            </a:r>
            <a:r>
              <a:rPr lang="en-US" sz="2000" b="1" dirty="0">
                <a:latin typeface="Calibri"/>
                <a:cs typeface="Calibri"/>
                <a:hlinkClick r:id="rId3"/>
              </a:rPr>
              <a:t>NARGAB</a:t>
            </a:r>
            <a:r>
              <a:rPr lang="en-US" sz="2000" dirty="0">
                <a:latin typeface="Calibri"/>
                <a:cs typeface="Calibri"/>
                <a:hlinkClick r:id="rId3"/>
              </a:rPr>
              <a:t>)</a:t>
            </a:r>
            <a:r>
              <a:rPr lang="en-US" sz="2000" dirty="0">
                <a:latin typeface="Calibri"/>
                <a:cs typeface="Calibri"/>
              </a:rPr>
              <a:t>, March 2023.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  <a:hlinkClick r:id="rId4"/>
              </a:rPr>
              <a:t>[PDF]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5"/>
              </a:rPr>
              <a:t>[Code]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6"/>
              </a:rPr>
              <a:t>[DOI]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</a:rPr>
              <a:t>Preprint (bioRxiv) </a:t>
            </a:r>
            <a:r>
              <a:rPr lang="en-US" sz="2000" dirty="0">
                <a:latin typeface="Calibri"/>
                <a:cs typeface="Calibri"/>
                <a:hlinkClick r:id="rId7"/>
              </a:rPr>
              <a:t>[Link]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8"/>
              </a:rPr>
              <a:t>[PDF]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</a:rPr>
              <a:t>RECOMB 2023 Talk </a:t>
            </a:r>
            <a:r>
              <a:rPr lang="en-US" sz="2000" dirty="0">
                <a:latin typeface="Calibri"/>
                <a:cs typeface="Calibri"/>
                <a:hlinkClick r:id="rId9"/>
              </a:rPr>
              <a:t>[Video]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10"/>
              </a:rPr>
              <a:t>[Slides (pptx)]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11"/>
              </a:rPr>
              <a:t>[Slides (pdf)]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</a:rPr>
              <a:t>Social media thread </a:t>
            </a:r>
            <a:r>
              <a:rPr lang="en-US" sz="2000" dirty="0">
                <a:latin typeface="Calibri"/>
                <a:cs typeface="Calibri"/>
                <a:hlinkClick r:id="rId12"/>
              </a:rPr>
              <a:t>[Twitter (X), publication]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13"/>
              </a:rPr>
              <a:t>[Twitter (X), preprint]</a:t>
            </a:r>
            <a:endParaRPr lang="en-US" sz="2000" dirty="0">
              <a:latin typeface="Calibri"/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20BC0F4-8144-3E72-C402-B520170B6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Tolerating Noise in String Matching </a:t>
            </a:r>
            <a:r>
              <a:rPr lang="en-US" sz="2400" dirty="0"/>
              <a:t>[NARGAB '23]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13D0F4A-DCAD-613D-168D-5B4A2BA6C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53</a:t>
            </a:fld>
            <a:endParaRPr lang="en-US" dirty="0">
              <a:latin typeface="Garamond"/>
              <a:cs typeface="Calibri"/>
            </a:endParaRPr>
          </a:p>
        </p:txBody>
      </p:sp>
      <p:pic>
        <p:nvPicPr>
          <p:cNvPr id="5" name="Picture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6E3A6F65-800A-4509-C703-6C6FE6E2D82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910" y="3688445"/>
            <a:ext cx="9784179" cy="2583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12884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4FA2B57-2A36-BA69-8F80-29BF7B406E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1" dirty="0" err="1">
                <a:latin typeface="Calibri"/>
                <a:cs typeface="Calibri"/>
              </a:rPr>
              <a:t>AirLift</a:t>
            </a:r>
            <a:r>
              <a:rPr lang="en-US" sz="2000" b="1" dirty="0">
                <a:latin typeface="Calibri"/>
                <a:cs typeface="Calibri"/>
              </a:rPr>
              <a:t>: A Fast and Comprehensive Technique for Remapping Alignments between Reference Genomes</a:t>
            </a:r>
            <a:br>
              <a:rPr lang="en-US" sz="2000" b="1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</a:rPr>
              <a:t>Jeremie S. Kim, </a:t>
            </a:r>
            <a:r>
              <a:rPr lang="en-US" sz="2000" u="sng" dirty="0">
                <a:latin typeface="Calibri"/>
                <a:cs typeface="Calibri"/>
              </a:rPr>
              <a:t>Can Firtina</a:t>
            </a:r>
            <a:r>
              <a:rPr lang="en-US" sz="2000" dirty="0">
                <a:latin typeface="Calibri"/>
                <a:cs typeface="Calibri"/>
              </a:rPr>
              <a:t>, Meryem Banu </a:t>
            </a:r>
            <a:r>
              <a:rPr lang="en-US" sz="2000" dirty="0" err="1">
                <a:latin typeface="Calibri"/>
                <a:cs typeface="Calibri"/>
              </a:rPr>
              <a:t>Cavlak</a:t>
            </a:r>
            <a:r>
              <a:rPr lang="en-US" sz="2000" dirty="0">
                <a:latin typeface="Calibri"/>
                <a:cs typeface="Calibri"/>
              </a:rPr>
              <a:t>, Damla Senol Cali, Nastaran </a:t>
            </a:r>
            <a:r>
              <a:rPr lang="en-US" sz="2000" dirty="0" err="1">
                <a:latin typeface="Calibri"/>
                <a:cs typeface="Calibri"/>
              </a:rPr>
              <a:t>Hajinazar</a:t>
            </a:r>
            <a:r>
              <a:rPr lang="en-US" sz="2000" dirty="0">
                <a:latin typeface="Calibri"/>
                <a:cs typeface="Calibri"/>
              </a:rPr>
              <a:t>, Mohammed </a:t>
            </a:r>
            <a:r>
              <a:rPr lang="en-US" sz="2000" dirty="0" err="1">
                <a:latin typeface="Calibri"/>
                <a:cs typeface="Calibri"/>
              </a:rPr>
              <a:t>Alser</a:t>
            </a:r>
            <a:r>
              <a:rPr lang="en-US" sz="2000" dirty="0">
                <a:latin typeface="Calibri"/>
                <a:cs typeface="Calibri"/>
              </a:rPr>
              <a:t>, Can Alkan, Onur Mutlu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  <a:hlinkClick r:id="rId3"/>
              </a:rPr>
              <a:t>IEEE/ACM Transactions on Computational Biology and Bioinformatics (</a:t>
            </a:r>
            <a:r>
              <a:rPr lang="en-US" sz="2000" b="1" dirty="0">
                <a:latin typeface="Calibri"/>
                <a:cs typeface="Calibri"/>
                <a:hlinkClick r:id="rId3"/>
              </a:rPr>
              <a:t>TCBB</a:t>
            </a:r>
            <a:r>
              <a:rPr lang="en-US" sz="2000" dirty="0">
                <a:latin typeface="Calibri"/>
                <a:cs typeface="Calibri"/>
                <a:hlinkClick r:id="rId3"/>
              </a:rPr>
              <a:t>)</a:t>
            </a:r>
            <a:r>
              <a:rPr lang="en-US" sz="2000" dirty="0">
                <a:latin typeface="Calibri"/>
                <a:cs typeface="Calibri"/>
              </a:rPr>
              <a:t>, August 2024.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  <a:hlinkClick r:id="rId4"/>
              </a:rPr>
              <a:t>[PDF]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5"/>
              </a:rPr>
              <a:t>[Code]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6"/>
              </a:rPr>
              <a:t>[DOI]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</a:rPr>
              <a:t>APBC 2023 Talk </a:t>
            </a:r>
            <a:r>
              <a:rPr lang="en-US" sz="2000" dirty="0">
                <a:latin typeface="Calibri"/>
                <a:cs typeface="Calibri"/>
                <a:hlinkClick r:id="rId7"/>
              </a:rPr>
              <a:t>[Video]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8"/>
              </a:rPr>
              <a:t>[Slides (pptx)]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9"/>
              </a:rPr>
              <a:t>[Slides (pdf)]</a:t>
            </a:r>
            <a:endParaRPr lang="en-US" sz="2000" dirty="0">
              <a:latin typeface="Calibri"/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610CD33-9B27-A25E-F163-87C98A8D9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Mitigating Useless Computations </a:t>
            </a:r>
            <a:r>
              <a:rPr lang="en-US" sz="2400" dirty="0"/>
              <a:t>[IEEE/ACM TCBB '24]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A6B6454-E30C-4CE3-D6D7-5117A666D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54</a:t>
            </a:fld>
            <a:endParaRPr lang="en-US" dirty="0">
              <a:latin typeface="Garamond"/>
              <a:cs typeface="Calibri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2366A4B-0F25-B48D-3984-79874FE726F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259" y="3429000"/>
            <a:ext cx="11541715" cy="2510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58260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0465E5C-DC20-B14A-3B66-443E842B54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1" dirty="0" err="1">
                <a:latin typeface="Calibri"/>
                <a:cs typeface="Calibri"/>
              </a:rPr>
              <a:t>FastRemap</a:t>
            </a:r>
            <a:r>
              <a:rPr lang="en-US" sz="2000" b="1" dirty="0">
                <a:latin typeface="Calibri"/>
                <a:cs typeface="Calibri"/>
              </a:rPr>
              <a:t>: a tool for quickly remapping reads between genome assemblies</a:t>
            </a:r>
            <a:br>
              <a:rPr lang="en-US" sz="2000" b="1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</a:rPr>
              <a:t>Jeremie S. Kim, </a:t>
            </a:r>
            <a:r>
              <a:rPr lang="en-US" sz="2000" u="sng" dirty="0">
                <a:latin typeface="Calibri"/>
                <a:cs typeface="Calibri"/>
              </a:rPr>
              <a:t>Can Firtina</a:t>
            </a:r>
            <a:r>
              <a:rPr lang="en-US" sz="2000" dirty="0">
                <a:latin typeface="Calibri"/>
                <a:cs typeface="Calibri"/>
              </a:rPr>
              <a:t>, Meryem Banu </a:t>
            </a:r>
            <a:r>
              <a:rPr lang="en-US" sz="2000" dirty="0" err="1">
                <a:latin typeface="Calibri"/>
                <a:cs typeface="Calibri"/>
              </a:rPr>
              <a:t>Cavlak</a:t>
            </a:r>
            <a:r>
              <a:rPr lang="en-US" sz="2000" dirty="0">
                <a:latin typeface="Calibri"/>
                <a:cs typeface="Calibri"/>
              </a:rPr>
              <a:t>, Damla Senol Cali, Can Alkan, Onur Mutlu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  <a:hlinkClick r:id="rId3"/>
              </a:rPr>
              <a:t>Bioinformatics</a:t>
            </a:r>
            <a:r>
              <a:rPr lang="en-US" sz="2000" dirty="0">
                <a:latin typeface="Calibri"/>
                <a:cs typeface="Calibri"/>
              </a:rPr>
              <a:t>, September 2022.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  <a:hlinkClick r:id="rId4"/>
              </a:rPr>
              <a:t>[PDF]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5"/>
              </a:rPr>
              <a:t>[Code]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6"/>
              </a:rPr>
              <a:t>[DOI]</a:t>
            </a:r>
            <a:endParaRPr lang="en-US" sz="2000" dirty="0">
              <a:latin typeface="Calibri"/>
              <a:cs typeface="Calibri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54014040-5DAB-70C7-C5F0-97EFA633A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Mitigating Useless Computations </a:t>
            </a:r>
            <a:r>
              <a:rPr lang="en-US" sz="2400" dirty="0"/>
              <a:t>[Bioinformatics '22]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1054DBB-B109-A509-980E-0415DD4D5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55</a:t>
            </a:fld>
            <a:endParaRPr lang="en-US" dirty="0">
              <a:latin typeface="Garamond"/>
              <a:cs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B14F01-194E-3F83-75D9-B936D76D8CC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257" y="2371148"/>
            <a:ext cx="8641485" cy="3620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32104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0CD26-D795-D2E3-A179-774814E5B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0" dirty="0">
                <a:solidFill>
                  <a:srgbClr val="4473C4"/>
                </a:solidFill>
                <a:latin typeface="Calibri"/>
                <a:cs typeface="Calibri"/>
              </a:rPr>
              <a:t>Utilizing AI/ML in</a:t>
            </a:r>
            <a:br>
              <a:rPr lang="en-US" b="0" dirty="0">
                <a:solidFill>
                  <a:srgbClr val="4473C4"/>
                </a:solidFill>
                <a:latin typeface="Calibri"/>
                <a:cs typeface="Calibri"/>
              </a:rPr>
            </a:br>
            <a:r>
              <a:rPr lang="en-US" b="0" dirty="0">
                <a:latin typeface="Calibri"/>
                <a:cs typeface="Calibri"/>
              </a:rPr>
              <a:t>Genome Analysis</a:t>
            </a:r>
            <a:br>
              <a:rPr lang="en-US" dirty="0">
                <a:solidFill>
                  <a:srgbClr val="FF0000"/>
                </a:solidFill>
                <a:latin typeface="Calibri"/>
                <a:cs typeface="Calibri"/>
              </a:rPr>
            </a:br>
            <a:r>
              <a:rPr lang="en-US" dirty="0">
                <a:latin typeface="Calibri"/>
                <a:cs typeface="Calibri"/>
              </a:rPr>
              <a:t>via New Algorithms and</a:t>
            </a:r>
            <a:br>
              <a:rPr lang="en-US" dirty="0">
                <a:latin typeface="Calibri"/>
                <a:cs typeface="Calibri"/>
              </a:rPr>
            </a:br>
            <a:r>
              <a:rPr lang="en-US" dirty="0">
                <a:latin typeface="Calibri"/>
                <a:cs typeface="Calibri"/>
              </a:rPr>
              <a:t>Architectures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5AA976C-5D80-2FF5-AAE5-213F255BD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56</a:t>
            </a:fld>
            <a:endParaRPr lang="en-US">
              <a:latin typeface="Garamond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226278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71ACF7D-A3FA-7323-68E0-FE1A758E79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1" dirty="0">
                <a:latin typeface="Calibri"/>
                <a:cs typeface="Calibri"/>
              </a:rPr>
              <a:t>Apollo: a sequencing-technology-independent, scalable and accurate</a:t>
            </a:r>
            <a:br>
              <a:rPr lang="en-US" sz="2000" b="1" dirty="0">
                <a:latin typeface="Calibri"/>
                <a:cs typeface="Calibri"/>
              </a:rPr>
            </a:br>
            <a:r>
              <a:rPr lang="en-US" sz="2000" b="1" dirty="0">
                <a:latin typeface="Calibri"/>
                <a:cs typeface="Calibri"/>
              </a:rPr>
              <a:t>assembly polishing algorithm</a:t>
            </a:r>
            <a:br>
              <a:rPr lang="en-US" sz="2000" b="1" dirty="0">
                <a:latin typeface="Calibri"/>
                <a:cs typeface="Calibri"/>
              </a:rPr>
            </a:br>
            <a:r>
              <a:rPr lang="en-US" sz="2000" u="sng" dirty="0">
                <a:latin typeface="Calibri"/>
                <a:cs typeface="Calibri"/>
              </a:rPr>
              <a:t>Can Firtina</a:t>
            </a:r>
            <a:r>
              <a:rPr lang="en-US" sz="2000" dirty="0">
                <a:latin typeface="Calibri"/>
                <a:cs typeface="Calibri"/>
              </a:rPr>
              <a:t>, Jeremie S. Kim, Mohammed </a:t>
            </a:r>
            <a:r>
              <a:rPr lang="en-US" sz="2000" dirty="0" err="1">
                <a:latin typeface="Calibri"/>
                <a:cs typeface="Calibri"/>
              </a:rPr>
              <a:t>Alser</a:t>
            </a:r>
            <a:r>
              <a:rPr lang="en-US" sz="2000" dirty="0">
                <a:latin typeface="Calibri"/>
                <a:cs typeface="Calibri"/>
              </a:rPr>
              <a:t>, Damla Senol Cali, A </a:t>
            </a:r>
            <a:r>
              <a:rPr lang="en-US" sz="2000" dirty="0" err="1">
                <a:latin typeface="Calibri"/>
                <a:cs typeface="Calibri"/>
              </a:rPr>
              <a:t>Ercument</a:t>
            </a:r>
            <a:r>
              <a:rPr lang="en-US" sz="2000" dirty="0">
                <a:latin typeface="Calibri"/>
                <a:cs typeface="Calibri"/>
              </a:rPr>
              <a:t> Cicek, Can Alkan, Onur Mutlu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  <a:hlinkClick r:id="rId3"/>
              </a:rPr>
              <a:t>Bioinformatics</a:t>
            </a:r>
            <a:r>
              <a:rPr lang="en-US" sz="2000" dirty="0">
                <a:latin typeface="Calibri"/>
                <a:cs typeface="Calibri"/>
              </a:rPr>
              <a:t>, June 2020.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  <a:hlinkClick r:id="rId4"/>
              </a:rPr>
              <a:t>[PDF]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5"/>
              </a:rPr>
              <a:t>[Code]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6"/>
              </a:rPr>
              <a:t>[Link]</a:t>
            </a:r>
            <a:br>
              <a:rPr lang="en-US" sz="2000" dirty="0">
                <a:latin typeface="Calibri"/>
                <a:cs typeface="Calibri"/>
              </a:rPr>
            </a:br>
            <a:endParaRPr lang="en-US" sz="2000" dirty="0">
              <a:latin typeface="Calibri"/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922ADD8-6C10-CEB3-4683-471ED950D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Error Correction using ML </a:t>
            </a:r>
            <a:r>
              <a:rPr lang="en-US" sz="2400" dirty="0"/>
              <a:t>[Bioinformatics '20]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8B808D-7399-765D-3DEE-C7D26FCD1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57</a:t>
            </a:fld>
            <a:endParaRPr lang="en-US" dirty="0">
              <a:latin typeface="Garamond"/>
              <a:cs typeface="Calibri"/>
            </a:endParaRPr>
          </a:p>
        </p:txBody>
      </p:sp>
      <p:pic>
        <p:nvPicPr>
          <p:cNvPr id="5" name="Content Placeholder 2">
            <a:extLst>
              <a:ext uri="{FF2B5EF4-FFF2-40B4-BE49-F238E27FC236}">
                <a16:creationId xmlns:a16="http://schemas.microsoft.com/office/drawing/2014/main" id="{38E76BF0-F2BC-8A7E-34F5-230B4F892F2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93067" y="2867527"/>
            <a:ext cx="9005865" cy="3389797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919135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133F981-8B58-6765-5224-EB58C4AA9E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1" dirty="0" err="1">
                <a:latin typeface="Calibri"/>
                <a:cs typeface="Calibri"/>
              </a:rPr>
              <a:t>ApHMM</a:t>
            </a:r>
            <a:r>
              <a:rPr lang="en-US" sz="2000" b="1" dirty="0">
                <a:latin typeface="Calibri"/>
                <a:cs typeface="Calibri"/>
              </a:rPr>
              <a:t>: Accelerating Profile Hidden Markov Models for Fast and Energy-efficient</a:t>
            </a:r>
            <a:br>
              <a:rPr lang="en-US" sz="2000" b="1" dirty="0">
                <a:latin typeface="Calibri"/>
                <a:cs typeface="Calibri"/>
              </a:rPr>
            </a:br>
            <a:r>
              <a:rPr lang="en-US" sz="2000" b="1" dirty="0">
                <a:latin typeface="Calibri"/>
                <a:cs typeface="Calibri"/>
              </a:rPr>
              <a:t>Genome Analysis</a:t>
            </a:r>
            <a:br>
              <a:rPr lang="en-US" sz="2000" b="1" dirty="0">
                <a:latin typeface="Calibri"/>
                <a:cs typeface="Calibri"/>
              </a:rPr>
            </a:br>
            <a:r>
              <a:rPr lang="en-US" sz="2000" u="sng" dirty="0">
                <a:latin typeface="Calibri"/>
                <a:cs typeface="Calibri"/>
              </a:rPr>
              <a:t>Can Firtina</a:t>
            </a:r>
            <a:r>
              <a:rPr lang="en-US" sz="2000" dirty="0">
                <a:latin typeface="Calibri"/>
                <a:cs typeface="Calibri"/>
              </a:rPr>
              <a:t>, Kamlesh Pillai, Gurpreet S. Kalsi, Bharathwaj Suresh, Damla Senol Cali, Jeremie S. Kim, Taha </a:t>
            </a:r>
            <a:r>
              <a:rPr lang="en-US" sz="2000" dirty="0" err="1">
                <a:latin typeface="Calibri"/>
                <a:cs typeface="Calibri"/>
              </a:rPr>
              <a:t>Shahroodi</a:t>
            </a:r>
            <a:r>
              <a:rPr lang="en-US" sz="2000" dirty="0">
                <a:latin typeface="Calibri"/>
                <a:cs typeface="Calibri"/>
              </a:rPr>
              <a:t>, Meryem Banu </a:t>
            </a:r>
            <a:r>
              <a:rPr lang="en-US" sz="2000" dirty="0" err="1">
                <a:latin typeface="Calibri"/>
                <a:cs typeface="Calibri"/>
              </a:rPr>
              <a:t>Cavlak</a:t>
            </a:r>
            <a:r>
              <a:rPr lang="en-US" sz="2000" dirty="0">
                <a:latin typeface="Calibri"/>
                <a:cs typeface="Calibri"/>
              </a:rPr>
              <a:t>, Joël </a:t>
            </a:r>
            <a:r>
              <a:rPr lang="en-US" sz="2000" dirty="0" err="1">
                <a:latin typeface="Calibri"/>
                <a:cs typeface="Calibri"/>
              </a:rPr>
              <a:t>Lindegger</a:t>
            </a:r>
            <a:r>
              <a:rPr lang="en-US" sz="2000" dirty="0">
                <a:latin typeface="Calibri"/>
                <a:cs typeface="Calibri"/>
              </a:rPr>
              <a:t>, Mohammed </a:t>
            </a:r>
            <a:r>
              <a:rPr lang="en-US" sz="2000" dirty="0" err="1">
                <a:latin typeface="Calibri"/>
                <a:cs typeface="Calibri"/>
              </a:rPr>
              <a:t>Alser</a:t>
            </a:r>
            <a:r>
              <a:rPr lang="en-US" sz="2000" dirty="0">
                <a:latin typeface="Calibri"/>
                <a:cs typeface="Calibri"/>
              </a:rPr>
              <a:t>, Juan Gómez Luna, Sreenivas </a:t>
            </a:r>
            <a:r>
              <a:rPr lang="en-US" sz="2000" dirty="0" err="1">
                <a:latin typeface="Calibri"/>
                <a:cs typeface="Calibri"/>
              </a:rPr>
              <a:t>Subramoney</a:t>
            </a:r>
            <a:r>
              <a:rPr lang="en-US" sz="2000" dirty="0">
                <a:latin typeface="Calibri"/>
                <a:cs typeface="Calibri"/>
              </a:rPr>
              <a:t>, Onur Mutlu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  <a:hlinkClick r:id="rId3"/>
              </a:rPr>
              <a:t>ACM Transactions on Architecture and Code Optimization (</a:t>
            </a:r>
            <a:r>
              <a:rPr lang="en-US" sz="2000" b="1" dirty="0">
                <a:latin typeface="Calibri"/>
                <a:cs typeface="Calibri"/>
                <a:hlinkClick r:id="rId3"/>
              </a:rPr>
              <a:t>TACO</a:t>
            </a:r>
            <a:r>
              <a:rPr lang="en-US" sz="2000" dirty="0">
                <a:latin typeface="Calibri"/>
                <a:cs typeface="Calibri"/>
                <a:hlinkClick r:id="rId3"/>
              </a:rPr>
              <a:t>)</a:t>
            </a:r>
            <a:r>
              <a:rPr lang="en-US" sz="2000" dirty="0">
                <a:latin typeface="Calibri"/>
                <a:cs typeface="Calibri"/>
              </a:rPr>
              <a:t>, February 2024.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  <a:hlinkClick r:id="rId4"/>
              </a:rPr>
              <a:t>[PDF]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5"/>
              </a:rPr>
              <a:t>[Code]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6"/>
              </a:rPr>
              <a:t>[DOI]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 err="1">
                <a:latin typeface="Calibri"/>
                <a:cs typeface="Calibri"/>
              </a:rPr>
              <a:t>HiPEAC</a:t>
            </a:r>
            <a:r>
              <a:rPr lang="en-US" sz="2000" dirty="0">
                <a:latin typeface="Calibri"/>
                <a:cs typeface="Calibri"/>
              </a:rPr>
              <a:t> 2024 Talk </a:t>
            </a:r>
            <a:r>
              <a:rPr lang="en-US" sz="2000" dirty="0">
                <a:latin typeface="Calibri"/>
                <a:cs typeface="Calibri"/>
                <a:hlinkClick r:id="rId7"/>
              </a:rPr>
              <a:t>[Video]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8"/>
              </a:rPr>
              <a:t>[Slides (pptx)]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9"/>
              </a:rPr>
              <a:t>[Slides (pdf)]</a:t>
            </a:r>
            <a:endParaRPr lang="en-US" sz="2000" dirty="0">
              <a:latin typeface="Calibri"/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73D8579-5C69-2045-028A-4433CF91C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45720" rIns="0" bIns="45720" rtlCol="0" anchor="ctr">
            <a:noAutofit/>
          </a:bodyPr>
          <a:lstStyle/>
          <a:p>
            <a:r>
              <a:rPr lang="en-US" dirty="0"/>
              <a:t>Accelerating ML &amp; Genome Graphs </a:t>
            </a:r>
            <a:r>
              <a:rPr lang="en-US" sz="2400" dirty="0"/>
              <a:t>[ACM TACO '24]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D8242C7-B7C3-C40C-64C1-EB8D58B2D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58</a:t>
            </a:fld>
            <a:endParaRPr lang="en-US" dirty="0">
              <a:latin typeface="Garamond"/>
              <a:cs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37FF4F-8256-6354-EB12-814F5B33721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857" y="3429000"/>
            <a:ext cx="10630286" cy="2875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79137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8EC2F59-9CF4-F992-9C45-68DB7521E7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1" dirty="0">
                <a:latin typeface="Calibri"/>
                <a:cs typeface="Calibri"/>
              </a:rPr>
              <a:t>RUBICON: a framework for designing efficient deep learning-based genomic </a:t>
            </a:r>
            <a:r>
              <a:rPr lang="en-US" sz="2000" b="1" dirty="0" err="1">
                <a:latin typeface="Calibri"/>
                <a:cs typeface="Calibri"/>
              </a:rPr>
              <a:t>basecallers</a:t>
            </a:r>
            <a:br>
              <a:rPr lang="en-US" sz="2000" b="1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</a:rPr>
              <a:t>Gagandeep Singh, Mohammed </a:t>
            </a:r>
            <a:r>
              <a:rPr lang="en-US" sz="2000" dirty="0" err="1">
                <a:latin typeface="Calibri"/>
                <a:cs typeface="Calibri"/>
              </a:rPr>
              <a:t>Alser</a:t>
            </a:r>
            <a:r>
              <a:rPr lang="en-US" sz="2000" dirty="0">
                <a:latin typeface="Calibri"/>
                <a:cs typeface="Calibri"/>
              </a:rPr>
              <a:t>, Kristof </a:t>
            </a:r>
            <a:r>
              <a:rPr lang="en-US" sz="2000" dirty="0" err="1">
                <a:latin typeface="Calibri"/>
                <a:cs typeface="Calibri"/>
              </a:rPr>
              <a:t>Denolf</a:t>
            </a:r>
            <a:r>
              <a:rPr lang="en-US" sz="2000" dirty="0">
                <a:latin typeface="Calibri"/>
                <a:cs typeface="Calibri"/>
              </a:rPr>
              <a:t>, </a:t>
            </a:r>
            <a:r>
              <a:rPr lang="en-US" sz="2000" u="sng" dirty="0">
                <a:latin typeface="Calibri"/>
                <a:cs typeface="Calibri"/>
              </a:rPr>
              <a:t>Can Firtina</a:t>
            </a:r>
            <a:r>
              <a:rPr lang="en-US" sz="2000" dirty="0">
                <a:latin typeface="Calibri"/>
                <a:cs typeface="Calibri"/>
              </a:rPr>
              <a:t>, Alireza </a:t>
            </a:r>
            <a:r>
              <a:rPr lang="en-US" sz="2000" dirty="0" err="1">
                <a:latin typeface="Calibri"/>
                <a:cs typeface="Calibri"/>
              </a:rPr>
              <a:t>Khodamoradi</a:t>
            </a:r>
            <a:r>
              <a:rPr lang="en-US" sz="2000" dirty="0">
                <a:latin typeface="Calibri"/>
                <a:cs typeface="Calibri"/>
              </a:rPr>
              <a:t>, Meryem Banu </a:t>
            </a:r>
            <a:r>
              <a:rPr lang="en-US" sz="2000" dirty="0" err="1">
                <a:latin typeface="Calibri"/>
                <a:cs typeface="Calibri"/>
              </a:rPr>
              <a:t>Cavlak</a:t>
            </a:r>
            <a:r>
              <a:rPr lang="en-US" sz="2000" dirty="0">
                <a:latin typeface="Calibri"/>
                <a:cs typeface="Calibri"/>
              </a:rPr>
              <a:t>, Henk </a:t>
            </a:r>
            <a:r>
              <a:rPr lang="en-US" sz="2000" dirty="0" err="1">
                <a:latin typeface="Calibri"/>
                <a:cs typeface="Calibri"/>
              </a:rPr>
              <a:t>Corporaal</a:t>
            </a:r>
            <a:r>
              <a:rPr lang="en-US" sz="2000" dirty="0">
                <a:latin typeface="Calibri"/>
                <a:cs typeface="Calibri"/>
              </a:rPr>
              <a:t>, Onur Mutlu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  <a:hlinkClick r:id="rId3"/>
              </a:rPr>
              <a:t>Genome Biology</a:t>
            </a:r>
            <a:r>
              <a:rPr lang="en-US" sz="2000" dirty="0">
                <a:latin typeface="Calibri"/>
                <a:cs typeface="Calibri"/>
              </a:rPr>
              <a:t>, February 2024.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  <a:hlinkClick r:id="rId4"/>
              </a:rPr>
              <a:t>[PDF]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5"/>
              </a:rPr>
              <a:t>[Code]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6"/>
              </a:rPr>
              <a:t>[DOI]</a:t>
            </a:r>
            <a:endParaRPr lang="en-US" sz="2000" dirty="0">
              <a:latin typeface="Calibri"/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DE91BDB-CC40-CEE2-115E-1558CF058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Translating Raw Signals using ML </a:t>
            </a:r>
            <a:r>
              <a:rPr lang="en-US" sz="2400" dirty="0"/>
              <a:t>[Genome Biology '24]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1D95D4A-A315-EFCF-FEE4-E2FFDC872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59</a:t>
            </a:fld>
            <a:endParaRPr lang="en-US" dirty="0">
              <a:latin typeface="Garamond"/>
              <a:cs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1E142C-A5D7-BC1C-EA61-FDE19E626A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674" y="2709124"/>
            <a:ext cx="11334652" cy="3282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97039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12B3C8C-D17D-F0E5-0375-0D24835C0D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1" dirty="0" err="1">
                <a:latin typeface="Calibri"/>
                <a:cs typeface="Calibri"/>
              </a:rPr>
              <a:t>TargetCall</a:t>
            </a:r>
            <a:r>
              <a:rPr lang="en-US" sz="2000" b="1" dirty="0">
                <a:latin typeface="Calibri"/>
                <a:cs typeface="Calibri"/>
              </a:rPr>
              <a:t>: Eliminating the Wasted Computation in </a:t>
            </a:r>
            <a:r>
              <a:rPr lang="en-US" sz="2000" b="1" dirty="0" err="1">
                <a:latin typeface="Calibri"/>
                <a:cs typeface="Calibri"/>
              </a:rPr>
              <a:t>Basecalling</a:t>
            </a:r>
            <a:r>
              <a:rPr lang="en-US" sz="2000" b="1" dirty="0">
                <a:latin typeface="Calibri"/>
                <a:cs typeface="Calibri"/>
              </a:rPr>
              <a:t> via Pre-</a:t>
            </a:r>
            <a:r>
              <a:rPr lang="en-US" sz="2000" b="1" dirty="0" err="1">
                <a:latin typeface="Calibri"/>
                <a:cs typeface="Calibri"/>
              </a:rPr>
              <a:t>Basecalling</a:t>
            </a:r>
            <a:r>
              <a:rPr lang="en-US" sz="2000" b="1" dirty="0">
                <a:latin typeface="Calibri"/>
                <a:cs typeface="Calibri"/>
              </a:rPr>
              <a:t> Filtering</a:t>
            </a:r>
            <a:br>
              <a:rPr lang="en-US" sz="2000" b="1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</a:rPr>
              <a:t>Meryem Banu </a:t>
            </a:r>
            <a:r>
              <a:rPr lang="en-US" sz="2000" dirty="0" err="1">
                <a:latin typeface="Calibri"/>
                <a:cs typeface="Calibri"/>
              </a:rPr>
              <a:t>Cavlak</a:t>
            </a:r>
            <a:r>
              <a:rPr lang="en-US" sz="2000" dirty="0">
                <a:latin typeface="Calibri"/>
                <a:cs typeface="Calibri"/>
              </a:rPr>
              <a:t>, Gagandeep Singh, Mohammed </a:t>
            </a:r>
            <a:r>
              <a:rPr lang="en-US" sz="2000" dirty="0" err="1">
                <a:latin typeface="Calibri"/>
                <a:cs typeface="Calibri"/>
              </a:rPr>
              <a:t>Alser</a:t>
            </a:r>
            <a:r>
              <a:rPr lang="en-US" sz="2000" dirty="0">
                <a:latin typeface="Calibri"/>
                <a:cs typeface="Calibri"/>
              </a:rPr>
              <a:t>, </a:t>
            </a:r>
            <a:r>
              <a:rPr lang="en-US" sz="2000" u="sng" dirty="0">
                <a:latin typeface="Calibri"/>
                <a:cs typeface="Calibri"/>
              </a:rPr>
              <a:t>Can Firtina</a:t>
            </a:r>
            <a:r>
              <a:rPr lang="en-US" sz="2000" dirty="0">
                <a:latin typeface="Calibri"/>
                <a:cs typeface="Calibri"/>
              </a:rPr>
              <a:t>, Joel </a:t>
            </a:r>
            <a:r>
              <a:rPr lang="en-US" sz="2000" dirty="0" err="1">
                <a:latin typeface="Calibri"/>
                <a:cs typeface="Calibri"/>
              </a:rPr>
              <a:t>Lindegger</a:t>
            </a:r>
            <a:r>
              <a:rPr lang="en-US" sz="2000" dirty="0">
                <a:latin typeface="Calibri"/>
                <a:cs typeface="Calibri"/>
              </a:rPr>
              <a:t>, Mohammad </a:t>
            </a:r>
            <a:r>
              <a:rPr lang="en-US" sz="2000" dirty="0" err="1">
                <a:latin typeface="Calibri"/>
                <a:cs typeface="Calibri"/>
              </a:rPr>
              <a:t>Sadrosadati</a:t>
            </a:r>
            <a:r>
              <a:rPr lang="en-US" sz="2000" dirty="0">
                <a:latin typeface="Calibri"/>
                <a:cs typeface="Calibri"/>
              </a:rPr>
              <a:t>, Nika Mansouri </a:t>
            </a:r>
            <a:r>
              <a:rPr lang="en-US" sz="2000" dirty="0" err="1">
                <a:latin typeface="Calibri"/>
                <a:cs typeface="Calibri"/>
              </a:rPr>
              <a:t>Ghiasi</a:t>
            </a:r>
            <a:r>
              <a:rPr lang="en-US" sz="2000" dirty="0">
                <a:latin typeface="Calibri"/>
                <a:cs typeface="Calibri"/>
              </a:rPr>
              <a:t>, Can Alkan, Onur Mutlu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  <a:hlinkClick r:id="rId3"/>
              </a:rPr>
              <a:t>Frontiers in Genetics</a:t>
            </a:r>
            <a:r>
              <a:rPr lang="en-US" sz="2000" dirty="0">
                <a:latin typeface="Calibri"/>
                <a:cs typeface="Calibri"/>
              </a:rPr>
              <a:t>, September 2024.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  <a:hlinkClick r:id="rId4"/>
              </a:rPr>
              <a:t>[PDF]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5"/>
              </a:rPr>
              <a:t>[Code]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6"/>
              </a:rPr>
              <a:t>[DOI]</a:t>
            </a:r>
            <a:endParaRPr lang="en-US" sz="2000" dirty="0">
              <a:latin typeface="Calibri"/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B4D5BAD-00BA-F824-B5BE-7D8BF00A2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0" bIns="45720" rtlCol="0" anchor="ctr">
            <a:normAutofit/>
          </a:bodyPr>
          <a:lstStyle/>
          <a:p>
            <a:r>
              <a:rPr lang="en-US" dirty="0"/>
              <a:t>Eliminating Useless Basecalling </a:t>
            </a:r>
            <a:r>
              <a:rPr lang="en-US" sz="2400" dirty="0"/>
              <a:t>[Frontiers In Genetics '24]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300D545-955C-5DEE-E980-6C4345420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60</a:t>
            </a:fld>
            <a:endParaRPr lang="en-US" dirty="0">
              <a:latin typeface="Garamond"/>
              <a:cs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A395F1D-F294-6F9E-5E21-CD85DCD1FC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881" y="2449953"/>
            <a:ext cx="8648919" cy="4060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50945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69A2787-0888-307D-DAD6-16D28D21D0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1" dirty="0">
                <a:latin typeface="Calibri"/>
                <a:cs typeface="Calibri"/>
              </a:rPr>
              <a:t>Swordfish: A Framework for Evaluating Deep Neural Network-Based </a:t>
            </a:r>
            <a:r>
              <a:rPr lang="en-US" sz="2000" b="1" dirty="0" err="1">
                <a:latin typeface="Calibri"/>
                <a:cs typeface="Calibri"/>
              </a:rPr>
              <a:t>Basecalling</a:t>
            </a:r>
            <a:br>
              <a:rPr lang="en-US" sz="2000" b="1" dirty="0">
                <a:latin typeface="Calibri"/>
                <a:cs typeface="Calibri"/>
              </a:rPr>
            </a:br>
            <a:r>
              <a:rPr lang="en-US" sz="2000" b="1" dirty="0">
                <a:latin typeface="Calibri"/>
                <a:cs typeface="Calibri"/>
              </a:rPr>
              <a:t>Using Computation-In-Memory with Non-Ideal Memristors</a:t>
            </a:r>
            <a:br>
              <a:rPr lang="en-US" sz="2000" b="1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</a:rPr>
              <a:t>Taha </a:t>
            </a:r>
            <a:r>
              <a:rPr lang="en-US" sz="2000" dirty="0" err="1">
                <a:latin typeface="Calibri"/>
                <a:cs typeface="Calibri"/>
              </a:rPr>
              <a:t>Shahroodi</a:t>
            </a:r>
            <a:r>
              <a:rPr lang="en-US" sz="2000" dirty="0">
                <a:latin typeface="Calibri"/>
                <a:cs typeface="Calibri"/>
              </a:rPr>
              <a:t>, Gagandeep Singh, Mahdi Zahedi, </a:t>
            </a:r>
            <a:r>
              <a:rPr lang="en-US" sz="2000" dirty="0" err="1">
                <a:latin typeface="Calibri"/>
                <a:cs typeface="Calibri"/>
              </a:rPr>
              <a:t>Haiyu</a:t>
            </a:r>
            <a:r>
              <a:rPr lang="en-US" sz="2000" dirty="0">
                <a:latin typeface="Calibri"/>
                <a:cs typeface="Calibri"/>
              </a:rPr>
              <a:t> Mao, Joel </a:t>
            </a:r>
            <a:r>
              <a:rPr lang="en-US" sz="2000" dirty="0" err="1">
                <a:latin typeface="Calibri"/>
                <a:cs typeface="Calibri"/>
              </a:rPr>
              <a:t>Lindegger</a:t>
            </a:r>
            <a:r>
              <a:rPr lang="en-US" sz="2000" dirty="0">
                <a:latin typeface="Calibri"/>
                <a:cs typeface="Calibri"/>
              </a:rPr>
              <a:t>, </a:t>
            </a:r>
            <a:r>
              <a:rPr lang="en-US" sz="2000" u="sng" dirty="0">
                <a:latin typeface="Calibri"/>
                <a:cs typeface="Calibri"/>
              </a:rPr>
              <a:t>Can Firtina</a:t>
            </a:r>
            <a:r>
              <a:rPr lang="en-US" sz="2000" dirty="0">
                <a:latin typeface="Calibri"/>
                <a:cs typeface="Calibri"/>
              </a:rPr>
              <a:t>, Stephan Wong, Onur Mutlu, Said </a:t>
            </a:r>
            <a:r>
              <a:rPr lang="en-US" sz="2000" dirty="0" err="1">
                <a:latin typeface="Calibri"/>
                <a:cs typeface="Calibri"/>
              </a:rPr>
              <a:t>Hamdioui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  <a:hlinkClick r:id="rId3"/>
              </a:rPr>
              <a:t>Proceedings of the 56th International Symposium on Microarchitecture (</a:t>
            </a:r>
            <a:r>
              <a:rPr lang="en-US" sz="2000" b="1" dirty="0">
                <a:latin typeface="Calibri"/>
                <a:cs typeface="Calibri"/>
                <a:hlinkClick r:id="rId3"/>
              </a:rPr>
              <a:t>MICRO 2023</a:t>
            </a:r>
            <a:r>
              <a:rPr lang="en-US" sz="2000" dirty="0">
                <a:latin typeface="Calibri"/>
                <a:cs typeface="Calibri"/>
                <a:hlinkClick r:id="rId3"/>
              </a:rPr>
              <a:t>)</a:t>
            </a:r>
            <a:r>
              <a:rPr lang="en-US" sz="2000" dirty="0">
                <a:latin typeface="Calibri"/>
                <a:cs typeface="Calibri"/>
              </a:rPr>
              <a:t>, Toronto, ON, Canada, November 2023.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  <a:hlinkClick r:id="rId4"/>
              </a:rPr>
              <a:t>[PDF]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5"/>
              </a:rPr>
              <a:t>[DOI]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</a:rPr>
              <a:t>Conference talk </a:t>
            </a:r>
            <a:r>
              <a:rPr lang="en-US" sz="2000" dirty="0">
                <a:latin typeface="Calibri"/>
                <a:cs typeface="Calibri"/>
                <a:hlinkClick r:id="rId6"/>
              </a:rPr>
              <a:t>[Slides (pptx)]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7"/>
              </a:rPr>
              <a:t>[Slides (pdf)]</a:t>
            </a:r>
            <a:endParaRPr lang="en-US" sz="2000" dirty="0">
              <a:latin typeface="Calibri"/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3946279-BE0E-577D-1EAB-C3CC43B2D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Basecalling using PIM </a:t>
            </a:r>
            <a:r>
              <a:rPr lang="en-US" sz="2400" dirty="0"/>
              <a:t>[MICRO '23]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DAD7224-FC3E-0E8A-AC3E-D1AB08835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61</a:t>
            </a:fld>
            <a:endParaRPr lang="en-US" dirty="0">
              <a:latin typeface="Garamond"/>
              <a:cs typeface="Calibri"/>
            </a:endParaRPr>
          </a:p>
        </p:txBody>
      </p:sp>
      <p:pic>
        <p:nvPicPr>
          <p:cNvPr id="6" name="Picture 5" descr="A close-up of a computer&#10;&#10;Description automatically generated">
            <a:extLst>
              <a:ext uri="{FF2B5EF4-FFF2-40B4-BE49-F238E27FC236}">
                <a16:creationId xmlns:a16="http://schemas.microsoft.com/office/drawing/2014/main" id="{C1F8311E-7ECA-D941-709A-5C84BFAD077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707" y="3429000"/>
            <a:ext cx="11068586" cy="2771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75578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1FD2B2D6-FC8E-ED17-5F31-9E7BA4993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DNN Hardware Acceleration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7E9A367-133B-DD3C-C12B-255225706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62</a:t>
            </a:fld>
            <a:endParaRPr lang="en-US">
              <a:latin typeface="Garamond"/>
              <a:cs typeface="Calibri"/>
            </a:endParaRPr>
          </a:p>
        </p:txBody>
      </p:sp>
      <p:sp>
        <p:nvSpPr>
          <p:cNvPr id="4" name="Down Arrow 7">
            <a:extLst>
              <a:ext uri="{FF2B5EF4-FFF2-40B4-BE49-F238E27FC236}">
                <a16:creationId xmlns:a16="http://schemas.microsoft.com/office/drawing/2014/main" id="{AF5F7940-5BD0-3313-47EE-286D8B3F73B5}"/>
              </a:ext>
            </a:extLst>
          </p:cNvPr>
          <p:cNvSpPr/>
          <p:nvPr/>
        </p:nvSpPr>
        <p:spPr>
          <a:xfrm>
            <a:off x="8292002" y="3610378"/>
            <a:ext cx="674915" cy="784261"/>
          </a:xfrm>
          <a:prstGeom prst="downArrow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latin typeface="Avenir Next" panose="020B0503020202020204"/>
            </a:endParaRPr>
          </a:p>
        </p:txBody>
      </p:sp>
      <p:sp>
        <p:nvSpPr>
          <p:cNvPr id="5" name="Down Arrow 8">
            <a:extLst>
              <a:ext uri="{FF2B5EF4-FFF2-40B4-BE49-F238E27FC236}">
                <a16:creationId xmlns:a16="http://schemas.microsoft.com/office/drawing/2014/main" id="{CDA769A0-2C2D-CF8F-F357-D48B85C77087}"/>
              </a:ext>
            </a:extLst>
          </p:cNvPr>
          <p:cNvSpPr/>
          <p:nvPr/>
        </p:nvSpPr>
        <p:spPr>
          <a:xfrm>
            <a:off x="3690538" y="3610378"/>
            <a:ext cx="674915" cy="784261"/>
          </a:xfrm>
          <a:prstGeom prst="downArrow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latin typeface="Avenir Next" panose="020B0503020202020204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8C24535-6085-F9FC-228A-E065D70766CA}"/>
              </a:ext>
            </a:extLst>
          </p:cNvPr>
          <p:cNvSpPr/>
          <p:nvPr/>
        </p:nvSpPr>
        <p:spPr>
          <a:xfrm>
            <a:off x="2718169" y="841441"/>
            <a:ext cx="7344478" cy="700461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prstClr val="black"/>
                </a:solidFill>
                <a:latin typeface="Calibri"/>
                <a:cs typeface="Calibri"/>
              </a:rPr>
              <a:t>DNN execution is dominated by: </a:t>
            </a:r>
          </a:p>
        </p:txBody>
      </p:sp>
      <p:sp>
        <p:nvSpPr>
          <p:cNvPr id="7" name="Rounded Rectangle 5">
            <a:extLst>
              <a:ext uri="{FF2B5EF4-FFF2-40B4-BE49-F238E27FC236}">
                <a16:creationId xmlns:a16="http://schemas.microsoft.com/office/drawing/2014/main" id="{31C1F13E-D3DC-1F03-6DDB-D9D9B11D4888}"/>
              </a:ext>
            </a:extLst>
          </p:cNvPr>
          <p:cNvSpPr/>
          <p:nvPr/>
        </p:nvSpPr>
        <p:spPr>
          <a:xfrm>
            <a:off x="2042953" y="4394639"/>
            <a:ext cx="3970086" cy="200906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rgbClr val="3857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sz="2800" dirty="0">
                <a:solidFill>
                  <a:schemeClr val="tx1"/>
                </a:solidFill>
                <a:latin typeface="Calibri"/>
                <a:cs typeface="Calibri"/>
              </a:rPr>
              <a:t>Memristor-based crossbars support VMM</a:t>
            </a:r>
          </a:p>
        </p:txBody>
      </p:sp>
      <p:sp>
        <p:nvSpPr>
          <p:cNvPr id="8" name="Rounded Rectangle 5">
            <a:extLst>
              <a:ext uri="{FF2B5EF4-FFF2-40B4-BE49-F238E27FC236}">
                <a16:creationId xmlns:a16="http://schemas.microsoft.com/office/drawing/2014/main" id="{77D02629-9837-7C66-E047-E49F499CF166}"/>
              </a:ext>
            </a:extLst>
          </p:cNvPr>
          <p:cNvSpPr/>
          <p:nvPr/>
        </p:nvSpPr>
        <p:spPr>
          <a:xfrm>
            <a:off x="2042953" y="1601317"/>
            <a:ext cx="3970086" cy="200906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defTabSz="457200"/>
            <a:r>
              <a:rPr lang="en-US" sz="2800" dirty="0">
                <a:solidFill>
                  <a:schemeClr val="tx1"/>
                </a:solidFill>
                <a:latin typeface="Calibri"/>
                <a:cs typeface="Calibri"/>
              </a:rPr>
              <a:t>Vector-Matrix Multiplication (VMM)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68E69BE6-3F01-13BC-0E5B-5DE35B60064B}"/>
              </a:ext>
            </a:extLst>
          </p:cNvPr>
          <p:cNvSpPr/>
          <p:nvPr/>
        </p:nvSpPr>
        <p:spPr>
          <a:xfrm>
            <a:off x="6644416" y="1601317"/>
            <a:ext cx="3970086" cy="200906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defTabSz="457200"/>
            <a:r>
              <a:rPr lang="en-US" sz="2800" dirty="0">
                <a:solidFill>
                  <a:schemeClr val="tx1"/>
                </a:solidFill>
                <a:latin typeface="Calibri"/>
                <a:cs typeface="Calibri"/>
              </a:rPr>
              <a:t>Data movement between memory and accelerator</a:t>
            </a:r>
          </a:p>
          <a:p>
            <a:pPr algn="ctr" defTabSz="457200"/>
            <a:r>
              <a:rPr lang="en-US" sz="2800" dirty="0">
                <a:solidFill>
                  <a:schemeClr val="tx1"/>
                </a:solidFill>
                <a:latin typeface="Calibri"/>
                <a:cs typeface="Calibri"/>
              </a:rPr>
              <a:t>(e.g., GPU or TPU)</a:t>
            </a:r>
          </a:p>
        </p:txBody>
      </p:sp>
      <p:sp>
        <p:nvSpPr>
          <p:cNvPr id="10" name="Rounded Rectangle 5">
            <a:extLst>
              <a:ext uri="{FF2B5EF4-FFF2-40B4-BE49-F238E27FC236}">
                <a16:creationId xmlns:a16="http://schemas.microsoft.com/office/drawing/2014/main" id="{A109D53B-AD00-EB5F-DFDE-5C6B9E2A8935}"/>
              </a:ext>
            </a:extLst>
          </p:cNvPr>
          <p:cNvSpPr/>
          <p:nvPr/>
        </p:nvSpPr>
        <p:spPr>
          <a:xfrm>
            <a:off x="6644416" y="4394639"/>
            <a:ext cx="3970086" cy="200906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rgbClr val="3857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sz="2800" dirty="0">
                <a:solidFill>
                  <a:schemeClr val="tx1"/>
                </a:solidFill>
                <a:latin typeface="Calibri"/>
                <a:cs typeface="Calibri"/>
              </a:rPr>
              <a:t>Processing in Memory (PIM) minimizes data movement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23DB3E8-8083-7189-7590-E41E60156058}"/>
              </a:ext>
            </a:extLst>
          </p:cNvPr>
          <p:cNvSpPr/>
          <p:nvPr/>
        </p:nvSpPr>
        <p:spPr>
          <a:xfrm>
            <a:off x="-1842" y="973193"/>
            <a:ext cx="12193842" cy="5537534"/>
          </a:xfrm>
          <a:prstGeom prst="rect">
            <a:avLst/>
          </a:prstGeom>
          <a:solidFill>
            <a:srgbClr val="FFFFFF">
              <a:alpha val="8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  <a:latin typeface="Quire Sans" panose="020B0502040400020003" pitchFamily="34" charset="0"/>
              <a:cs typeface="Quire Sans" panose="020B0502040400020003" pitchFamily="34" charset="0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F17E137B-A6FD-65C1-E2A2-FCE1320DE56B}"/>
              </a:ext>
            </a:extLst>
          </p:cNvPr>
          <p:cNvSpPr/>
          <p:nvPr/>
        </p:nvSpPr>
        <p:spPr>
          <a:xfrm>
            <a:off x="-169718" y="3003441"/>
            <a:ext cx="12531436" cy="1457844"/>
          </a:xfrm>
          <a:prstGeom prst="roundRect">
            <a:avLst>
              <a:gd name="adj" fmla="val 0"/>
            </a:avLst>
          </a:prstGeom>
          <a:solidFill>
            <a:srgbClr val="E5EFFF"/>
          </a:solidFill>
          <a:ln w="57150" cap="sq">
            <a:solidFill>
              <a:srgbClr val="4473C4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3600" b="1" dirty="0">
                <a:solidFill>
                  <a:prstClr val="black"/>
                </a:solidFill>
                <a:latin typeface="Calibri"/>
                <a:cs typeface="Calibri"/>
              </a:rPr>
              <a:t>Memristor-based PIM for DNN Acceleration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FD02E6-DB0F-02EE-1141-251666A969C3}"/>
              </a:ext>
            </a:extLst>
          </p:cNvPr>
          <p:cNvSpPr txBox="1"/>
          <p:nvPr/>
        </p:nvSpPr>
        <p:spPr>
          <a:xfrm>
            <a:off x="802886" y="6510727"/>
            <a:ext cx="100626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sz="1800" b="1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[Ankit+, ASPLOS 2019], [Chi+, ISCA 2016], </a:t>
            </a:r>
            <a:r>
              <a:rPr lang="en-US" b="1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[Lou+, PACT2020], </a:t>
            </a:r>
            <a:r>
              <a:rPr lang="en-US" sz="1800" b="1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[Shafiee+, ISCA 2016]</a:t>
            </a:r>
            <a:endParaRPr lang="en-US" b="1" dirty="0">
              <a:solidFill>
                <a:schemeClr val="bg2">
                  <a:lumMod val="50000"/>
                </a:schemeClr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40991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297D67-C0E3-D3BD-DD0C-72FBADC2FA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itle 39">
            <a:extLst>
              <a:ext uri="{FF2B5EF4-FFF2-40B4-BE49-F238E27FC236}">
                <a16:creationId xmlns:a16="http://schemas.microsoft.com/office/drawing/2014/main" id="{4B1E58F8-2430-7FA1-708E-07B43120C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VMM in Memristor-based Crossbars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FE39FFC-036C-59A8-AEDC-78466D365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63</a:t>
            </a:fld>
            <a:endParaRPr lang="en-US">
              <a:latin typeface="Garamond"/>
              <a:cs typeface="Calibri"/>
            </a:endParaRPr>
          </a:p>
        </p:txBody>
      </p:sp>
      <p:pic>
        <p:nvPicPr>
          <p:cNvPr id="4" name="图片 4">
            <a:extLst>
              <a:ext uri="{FF2B5EF4-FFF2-40B4-BE49-F238E27FC236}">
                <a16:creationId xmlns:a16="http://schemas.microsoft.com/office/drawing/2014/main" id="{52CA568E-B31E-9564-1EE5-CABC0E5246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1051" y="2084461"/>
            <a:ext cx="2394612" cy="987092"/>
          </a:xfrm>
          <a:prstGeom prst="rect">
            <a:avLst/>
          </a:prstGeom>
        </p:spPr>
      </p:pic>
      <p:pic>
        <p:nvPicPr>
          <p:cNvPr id="5" name="图片 5">
            <a:extLst>
              <a:ext uri="{FF2B5EF4-FFF2-40B4-BE49-F238E27FC236}">
                <a16:creationId xmlns:a16="http://schemas.microsoft.com/office/drawing/2014/main" id="{CF38D0EF-3F19-D5C6-A941-98BB9CA807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5154" y="2410153"/>
            <a:ext cx="399943" cy="399943"/>
          </a:xfrm>
          <a:prstGeom prst="rect">
            <a:avLst/>
          </a:prstGeom>
        </p:spPr>
      </p:pic>
      <p:pic>
        <p:nvPicPr>
          <p:cNvPr id="6" name="图片 6">
            <a:extLst>
              <a:ext uri="{FF2B5EF4-FFF2-40B4-BE49-F238E27FC236}">
                <a16:creationId xmlns:a16="http://schemas.microsoft.com/office/drawing/2014/main" id="{74F5F389-669F-F5CD-FB67-F6E33936A1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3111" y="1271181"/>
            <a:ext cx="2504052" cy="2707083"/>
          </a:xfrm>
          <a:prstGeom prst="rect">
            <a:avLst/>
          </a:prstGeom>
        </p:spPr>
      </p:pic>
      <p:pic>
        <p:nvPicPr>
          <p:cNvPr id="7" name="图片 8">
            <a:extLst>
              <a:ext uri="{FF2B5EF4-FFF2-40B4-BE49-F238E27FC236}">
                <a16:creationId xmlns:a16="http://schemas.microsoft.com/office/drawing/2014/main" id="{4F4475DC-3827-DA47-19A6-1ECD81265D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17136" y="2193827"/>
            <a:ext cx="2048885" cy="731744"/>
          </a:xfrm>
          <a:prstGeom prst="rect">
            <a:avLst/>
          </a:prstGeom>
        </p:spPr>
      </p:pic>
      <p:pic>
        <p:nvPicPr>
          <p:cNvPr id="8" name="图片 9">
            <a:extLst>
              <a:ext uri="{FF2B5EF4-FFF2-40B4-BE49-F238E27FC236}">
                <a16:creationId xmlns:a16="http://schemas.microsoft.com/office/drawing/2014/main" id="{616D4762-C7E5-40BD-C4FB-6D0FC81D7A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48623" y="2084461"/>
            <a:ext cx="846584" cy="940649"/>
          </a:xfrm>
          <a:prstGeom prst="rect">
            <a:avLst/>
          </a:prstGeom>
        </p:spPr>
      </p:pic>
      <p:pic>
        <p:nvPicPr>
          <p:cNvPr id="9" name="图片 10">
            <a:extLst>
              <a:ext uri="{FF2B5EF4-FFF2-40B4-BE49-F238E27FC236}">
                <a16:creationId xmlns:a16="http://schemas.microsoft.com/office/drawing/2014/main" id="{A25B031E-B28B-C8BC-4D66-0855D7C4AE2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69072" y="1080498"/>
            <a:ext cx="3655361" cy="3460927"/>
          </a:xfrm>
          <a:prstGeom prst="rect">
            <a:avLst/>
          </a:prstGeom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图片 17">
            <a:extLst>
              <a:ext uri="{FF2B5EF4-FFF2-40B4-BE49-F238E27FC236}">
                <a16:creationId xmlns:a16="http://schemas.microsoft.com/office/drawing/2014/main" id="{99ED8EC0-078B-0A14-13D4-9DC95E98CB2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5244" y="1183306"/>
            <a:ext cx="1189586" cy="2808203"/>
          </a:xfrm>
          <a:prstGeom prst="rect">
            <a:avLst/>
          </a:prstGeom>
        </p:spPr>
      </p:pic>
      <p:pic>
        <p:nvPicPr>
          <p:cNvPr id="11" name="图片 18">
            <a:extLst>
              <a:ext uri="{FF2B5EF4-FFF2-40B4-BE49-F238E27FC236}">
                <a16:creationId xmlns:a16="http://schemas.microsoft.com/office/drawing/2014/main" id="{DB0E4C47-D7FD-F1C1-BC19-8B40A39A3A2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80200" y="4473213"/>
            <a:ext cx="3117315" cy="986492"/>
          </a:xfrm>
          <a:prstGeom prst="rect">
            <a:avLst/>
          </a:prstGeom>
        </p:spPr>
      </p:pic>
      <p:cxnSp>
        <p:nvCxnSpPr>
          <p:cNvPr id="12" name="直接箭头连接符 22">
            <a:extLst>
              <a:ext uri="{FF2B5EF4-FFF2-40B4-BE49-F238E27FC236}">
                <a16:creationId xmlns:a16="http://schemas.microsoft.com/office/drawing/2014/main" id="{22D679E2-8850-A5C6-ED80-761DE4577B59}"/>
              </a:ext>
            </a:extLst>
          </p:cNvPr>
          <p:cNvCxnSpPr/>
          <p:nvPr/>
        </p:nvCxnSpPr>
        <p:spPr>
          <a:xfrm flipH="1">
            <a:off x="5110700" y="1449691"/>
            <a:ext cx="13313" cy="3023522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47">
            <a:extLst>
              <a:ext uri="{FF2B5EF4-FFF2-40B4-BE49-F238E27FC236}">
                <a16:creationId xmlns:a16="http://schemas.microsoft.com/office/drawing/2014/main" id="{90FC231F-E0D7-ECAA-9734-23F384D162E4}"/>
              </a:ext>
            </a:extLst>
          </p:cNvPr>
          <p:cNvGrpSpPr/>
          <p:nvPr/>
        </p:nvGrpSpPr>
        <p:grpSpPr>
          <a:xfrm>
            <a:off x="4279856" y="1467896"/>
            <a:ext cx="830844" cy="2236488"/>
            <a:chOff x="2382229" y="2776110"/>
            <a:chExt cx="830844" cy="2236488"/>
          </a:xfrm>
        </p:grpSpPr>
        <p:grpSp>
          <p:nvGrpSpPr>
            <p:cNvPr id="14" name="组合 46">
              <a:extLst>
                <a:ext uri="{FF2B5EF4-FFF2-40B4-BE49-F238E27FC236}">
                  <a16:creationId xmlns:a16="http://schemas.microsoft.com/office/drawing/2014/main" id="{25ED1D32-8FF1-E0CF-F70C-E52BD769E2B9}"/>
                </a:ext>
              </a:extLst>
            </p:cNvPr>
            <p:cNvGrpSpPr/>
            <p:nvPr/>
          </p:nvGrpSpPr>
          <p:grpSpPr>
            <a:xfrm>
              <a:off x="2382229" y="2776110"/>
              <a:ext cx="830844" cy="1493556"/>
              <a:chOff x="2382229" y="2776110"/>
              <a:chExt cx="830844" cy="1493556"/>
            </a:xfrm>
          </p:grpSpPr>
          <p:cxnSp>
            <p:nvCxnSpPr>
              <p:cNvPr id="16" name="直接连接符 3">
                <a:extLst>
                  <a:ext uri="{FF2B5EF4-FFF2-40B4-BE49-F238E27FC236}">
                    <a16:creationId xmlns:a16="http://schemas.microsoft.com/office/drawing/2014/main" id="{4CE4FCBE-6623-232E-B8D8-7E06648AA243}"/>
                  </a:ext>
                </a:extLst>
              </p:cNvPr>
              <p:cNvCxnSpPr/>
              <p:nvPr/>
            </p:nvCxnSpPr>
            <p:spPr>
              <a:xfrm>
                <a:off x="2412583" y="2776110"/>
                <a:ext cx="800490" cy="0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26">
                <a:extLst>
                  <a:ext uri="{FF2B5EF4-FFF2-40B4-BE49-F238E27FC236}">
                    <a16:creationId xmlns:a16="http://schemas.microsoft.com/office/drawing/2014/main" id="{6ECD7E0A-3517-2E5D-FA7C-922055CFA733}"/>
                  </a:ext>
                </a:extLst>
              </p:cNvPr>
              <p:cNvCxnSpPr/>
              <p:nvPr/>
            </p:nvCxnSpPr>
            <p:spPr>
              <a:xfrm>
                <a:off x="2412583" y="3545846"/>
                <a:ext cx="800490" cy="0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27">
                <a:extLst>
                  <a:ext uri="{FF2B5EF4-FFF2-40B4-BE49-F238E27FC236}">
                    <a16:creationId xmlns:a16="http://schemas.microsoft.com/office/drawing/2014/main" id="{4417FBAD-4A5F-0523-D1F3-D02EB19CB31F}"/>
                  </a:ext>
                </a:extLst>
              </p:cNvPr>
              <p:cNvCxnSpPr/>
              <p:nvPr/>
            </p:nvCxnSpPr>
            <p:spPr>
              <a:xfrm>
                <a:off x="2382229" y="4269666"/>
                <a:ext cx="800490" cy="0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5" name="直接连接符 28">
              <a:extLst>
                <a:ext uri="{FF2B5EF4-FFF2-40B4-BE49-F238E27FC236}">
                  <a16:creationId xmlns:a16="http://schemas.microsoft.com/office/drawing/2014/main" id="{27B0DF66-C8DB-B070-C49E-B9BF8CEB7EC6}"/>
                </a:ext>
              </a:extLst>
            </p:cNvPr>
            <p:cNvCxnSpPr/>
            <p:nvPr/>
          </p:nvCxnSpPr>
          <p:spPr>
            <a:xfrm>
              <a:off x="2412583" y="5012598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" name="直接箭头连接符 29">
            <a:extLst>
              <a:ext uri="{FF2B5EF4-FFF2-40B4-BE49-F238E27FC236}">
                <a16:creationId xmlns:a16="http://schemas.microsoft.com/office/drawing/2014/main" id="{43949A71-2771-057D-7EE7-5DA81AC19411}"/>
              </a:ext>
            </a:extLst>
          </p:cNvPr>
          <p:cNvCxnSpPr/>
          <p:nvPr/>
        </p:nvCxnSpPr>
        <p:spPr>
          <a:xfrm flipH="1">
            <a:off x="5934125" y="1469051"/>
            <a:ext cx="13313" cy="3023522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30">
            <a:extLst>
              <a:ext uri="{FF2B5EF4-FFF2-40B4-BE49-F238E27FC236}">
                <a16:creationId xmlns:a16="http://schemas.microsoft.com/office/drawing/2014/main" id="{27DBFF62-906A-10D5-6D97-6DDE395F90BB}"/>
              </a:ext>
            </a:extLst>
          </p:cNvPr>
          <p:cNvCxnSpPr/>
          <p:nvPr/>
        </p:nvCxnSpPr>
        <p:spPr>
          <a:xfrm flipH="1">
            <a:off x="6799941" y="1458388"/>
            <a:ext cx="13313" cy="3023522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31">
            <a:extLst>
              <a:ext uri="{FF2B5EF4-FFF2-40B4-BE49-F238E27FC236}">
                <a16:creationId xmlns:a16="http://schemas.microsoft.com/office/drawing/2014/main" id="{86417C45-A998-9EFF-CEAC-9D91F5F80045}"/>
              </a:ext>
            </a:extLst>
          </p:cNvPr>
          <p:cNvCxnSpPr/>
          <p:nvPr/>
        </p:nvCxnSpPr>
        <p:spPr>
          <a:xfrm flipH="1">
            <a:off x="7591600" y="1469051"/>
            <a:ext cx="13313" cy="3023522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48">
            <a:extLst>
              <a:ext uri="{FF2B5EF4-FFF2-40B4-BE49-F238E27FC236}">
                <a16:creationId xmlns:a16="http://schemas.microsoft.com/office/drawing/2014/main" id="{BB3C5A5F-DB9A-E420-ED6F-87C8D2CB4517}"/>
              </a:ext>
            </a:extLst>
          </p:cNvPr>
          <p:cNvGrpSpPr/>
          <p:nvPr/>
        </p:nvGrpSpPr>
        <p:grpSpPr>
          <a:xfrm>
            <a:off x="5102943" y="1467896"/>
            <a:ext cx="830844" cy="2236488"/>
            <a:chOff x="3205316" y="2776110"/>
            <a:chExt cx="830844" cy="2236488"/>
          </a:xfrm>
        </p:grpSpPr>
        <p:cxnSp>
          <p:nvCxnSpPr>
            <p:cNvPr id="23" name="直接连接符 32">
              <a:extLst>
                <a:ext uri="{FF2B5EF4-FFF2-40B4-BE49-F238E27FC236}">
                  <a16:creationId xmlns:a16="http://schemas.microsoft.com/office/drawing/2014/main" id="{C377A87C-E931-C9DE-C8C0-9BF99611DECA}"/>
                </a:ext>
              </a:extLst>
            </p:cNvPr>
            <p:cNvCxnSpPr/>
            <p:nvPr/>
          </p:nvCxnSpPr>
          <p:spPr>
            <a:xfrm>
              <a:off x="3235670" y="2776110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33">
              <a:extLst>
                <a:ext uri="{FF2B5EF4-FFF2-40B4-BE49-F238E27FC236}">
                  <a16:creationId xmlns:a16="http://schemas.microsoft.com/office/drawing/2014/main" id="{5C222A3B-E917-3908-B08B-FBC6EAA59D58}"/>
                </a:ext>
              </a:extLst>
            </p:cNvPr>
            <p:cNvCxnSpPr/>
            <p:nvPr/>
          </p:nvCxnSpPr>
          <p:spPr>
            <a:xfrm>
              <a:off x="3235670" y="3545846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34">
              <a:extLst>
                <a:ext uri="{FF2B5EF4-FFF2-40B4-BE49-F238E27FC236}">
                  <a16:creationId xmlns:a16="http://schemas.microsoft.com/office/drawing/2014/main" id="{2741C763-714F-5672-FC11-6E1EDE9D163B}"/>
                </a:ext>
              </a:extLst>
            </p:cNvPr>
            <p:cNvCxnSpPr/>
            <p:nvPr/>
          </p:nvCxnSpPr>
          <p:spPr>
            <a:xfrm>
              <a:off x="3205316" y="4269666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35">
              <a:extLst>
                <a:ext uri="{FF2B5EF4-FFF2-40B4-BE49-F238E27FC236}">
                  <a16:creationId xmlns:a16="http://schemas.microsoft.com/office/drawing/2014/main" id="{A5EAFE16-A61F-1477-FD3C-4450AD46BE7C}"/>
                </a:ext>
              </a:extLst>
            </p:cNvPr>
            <p:cNvCxnSpPr/>
            <p:nvPr/>
          </p:nvCxnSpPr>
          <p:spPr>
            <a:xfrm>
              <a:off x="3235670" y="5012598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组合 40">
            <a:extLst>
              <a:ext uri="{FF2B5EF4-FFF2-40B4-BE49-F238E27FC236}">
                <a16:creationId xmlns:a16="http://schemas.microsoft.com/office/drawing/2014/main" id="{E2AE1C98-7FE7-A489-8FEE-82AF83F100F6}"/>
              </a:ext>
            </a:extLst>
          </p:cNvPr>
          <p:cNvGrpSpPr/>
          <p:nvPr/>
        </p:nvGrpSpPr>
        <p:grpSpPr>
          <a:xfrm>
            <a:off x="5917084" y="1469051"/>
            <a:ext cx="896170" cy="2236488"/>
            <a:chOff x="4019457" y="2777265"/>
            <a:chExt cx="830844" cy="2236488"/>
          </a:xfrm>
        </p:grpSpPr>
        <p:cxnSp>
          <p:nvCxnSpPr>
            <p:cNvPr id="28" name="直接连接符 36">
              <a:extLst>
                <a:ext uri="{FF2B5EF4-FFF2-40B4-BE49-F238E27FC236}">
                  <a16:creationId xmlns:a16="http://schemas.microsoft.com/office/drawing/2014/main" id="{C287C98E-AE64-0030-5481-927EC1802596}"/>
                </a:ext>
              </a:extLst>
            </p:cNvPr>
            <p:cNvCxnSpPr/>
            <p:nvPr/>
          </p:nvCxnSpPr>
          <p:spPr>
            <a:xfrm>
              <a:off x="4049811" y="2777265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37">
              <a:extLst>
                <a:ext uri="{FF2B5EF4-FFF2-40B4-BE49-F238E27FC236}">
                  <a16:creationId xmlns:a16="http://schemas.microsoft.com/office/drawing/2014/main" id="{1512C618-4F9C-994E-BB63-47494CC43BDB}"/>
                </a:ext>
              </a:extLst>
            </p:cNvPr>
            <p:cNvCxnSpPr/>
            <p:nvPr/>
          </p:nvCxnSpPr>
          <p:spPr>
            <a:xfrm>
              <a:off x="4049811" y="3547001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38">
              <a:extLst>
                <a:ext uri="{FF2B5EF4-FFF2-40B4-BE49-F238E27FC236}">
                  <a16:creationId xmlns:a16="http://schemas.microsoft.com/office/drawing/2014/main" id="{192DF397-092D-3F7E-A885-1F8D31072144}"/>
                </a:ext>
              </a:extLst>
            </p:cNvPr>
            <p:cNvCxnSpPr/>
            <p:nvPr/>
          </p:nvCxnSpPr>
          <p:spPr>
            <a:xfrm>
              <a:off x="4019457" y="4270821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9">
              <a:extLst>
                <a:ext uri="{FF2B5EF4-FFF2-40B4-BE49-F238E27FC236}">
                  <a16:creationId xmlns:a16="http://schemas.microsoft.com/office/drawing/2014/main" id="{6394F502-DC16-4072-8258-148033ACAF60}"/>
                </a:ext>
              </a:extLst>
            </p:cNvPr>
            <p:cNvCxnSpPr/>
            <p:nvPr/>
          </p:nvCxnSpPr>
          <p:spPr>
            <a:xfrm>
              <a:off x="4049811" y="5013753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组合 41">
            <a:extLst>
              <a:ext uri="{FF2B5EF4-FFF2-40B4-BE49-F238E27FC236}">
                <a16:creationId xmlns:a16="http://schemas.microsoft.com/office/drawing/2014/main" id="{1EE65B6F-77F9-9ABF-62A9-C383B8D0B2E2}"/>
              </a:ext>
            </a:extLst>
          </p:cNvPr>
          <p:cNvGrpSpPr/>
          <p:nvPr/>
        </p:nvGrpSpPr>
        <p:grpSpPr>
          <a:xfrm>
            <a:off x="6763313" y="1463254"/>
            <a:ext cx="851439" cy="2236488"/>
            <a:chOff x="4019457" y="2777265"/>
            <a:chExt cx="830844" cy="2236488"/>
          </a:xfrm>
        </p:grpSpPr>
        <p:cxnSp>
          <p:nvCxnSpPr>
            <p:cNvPr id="33" name="直接连接符 42">
              <a:extLst>
                <a:ext uri="{FF2B5EF4-FFF2-40B4-BE49-F238E27FC236}">
                  <a16:creationId xmlns:a16="http://schemas.microsoft.com/office/drawing/2014/main" id="{04FAAFBD-EEB3-2CF1-593D-A5105B6F6D34}"/>
                </a:ext>
              </a:extLst>
            </p:cNvPr>
            <p:cNvCxnSpPr/>
            <p:nvPr/>
          </p:nvCxnSpPr>
          <p:spPr>
            <a:xfrm>
              <a:off x="4049811" y="2777265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43">
              <a:extLst>
                <a:ext uri="{FF2B5EF4-FFF2-40B4-BE49-F238E27FC236}">
                  <a16:creationId xmlns:a16="http://schemas.microsoft.com/office/drawing/2014/main" id="{2E2535E0-3289-0DA3-6FA0-A9E3682083D1}"/>
                </a:ext>
              </a:extLst>
            </p:cNvPr>
            <p:cNvCxnSpPr/>
            <p:nvPr/>
          </p:nvCxnSpPr>
          <p:spPr>
            <a:xfrm>
              <a:off x="4049811" y="3547001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44">
              <a:extLst>
                <a:ext uri="{FF2B5EF4-FFF2-40B4-BE49-F238E27FC236}">
                  <a16:creationId xmlns:a16="http://schemas.microsoft.com/office/drawing/2014/main" id="{82D66C06-2403-50C4-BCF8-69D1FEA954F0}"/>
                </a:ext>
              </a:extLst>
            </p:cNvPr>
            <p:cNvCxnSpPr/>
            <p:nvPr/>
          </p:nvCxnSpPr>
          <p:spPr>
            <a:xfrm>
              <a:off x="4019457" y="4270821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45">
              <a:extLst>
                <a:ext uri="{FF2B5EF4-FFF2-40B4-BE49-F238E27FC236}">
                  <a16:creationId xmlns:a16="http://schemas.microsoft.com/office/drawing/2014/main" id="{9C6B70A1-0E0B-E82C-9BC4-02C44DF709C3}"/>
                </a:ext>
              </a:extLst>
            </p:cNvPr>
            <p:cNvCxnSpPr/>
            <p:nvPr/>
          </p:nvCxnSpPr>
          <p:spPr>
            <a:xfrm>
              <a:off x="4049811" y="5013753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Content Placeholder 4">
            <a:extLst>
              <a:ext uri="{FF2B5EF4-FFF2-40B4-BE49-F238E27FC236}">
                <a16:creationId xmlns:a16="http://schemas.microsoft.com/office/drawing/2014/main" id="{D5C71782-0227-46BA-FC6A-97C0EF005366}"/>
              </a:ext>
            </a:extLst>
          </p:cNvPr>
          <p:cNvSpPr txBox="1">
            <a:spLocks/>
          </p:cNvSpPr>
          <p:nvPr/>
        </p:nvSpPr>
        <p:spPr>
          <a:xfrm rot="16200000">
            <a:off x="3144601" y="2420999"/>
            <a:ext cx="2763708" cy="28832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1000" indent="0">
              <a:buFont typeface="Arial" panose="020B0604020202020204" pitchFamily="34" charset="0"/>
              <a:buNone/>
            </a:pPr>
            <a:r>
              <a:rPr lang="en-US" sz="1400" b="1" dirty="0">
                <a:latin typeface="Calibri"/>
                <a:cs typeface="Calibri"/>
              </a:rPr>
              <a:t>Digital to Analog Converters</a:t>
            </a:r>
            <a:endParaRPr lang="en-US" sz="1400" dirty="0">
              <a:latin typeface="Calibri"/>
              <a:cs typeface="Calibri"/>
            </a:endParaRPr>
          </a:p>
        </p:txBody>
      </p:sp>
      <p:sp>
        <p:nvSpPr>
          <p:cNvPr id="38" name="Content Placeholder 4">
            <a:extLst>
              <a:ext uri="{FF2B5EF4-FFF2-40B4-BE49-F238E27FC236}">
                <a16:creationId xmlns:a16="http://schemas.microsoft.com/office/drawing/2014/main" id="{67131E56-6D9E-ED07-6EAC-BBE9E67572BC}"/>
              </a:ext>
            </a:extLst>
          </p:cNvPr>
          <p:cNvSpPr txBox="1">
            <a:spLocks/>
          </p:cNvSpPr>
          <p:nvPr/>
        </p:nvSpPr>
        <p:spPr>
          <a:xfrm>
            <a:off x="5006127" y="4227889"/>
            <a:ext cx="2750823" cy="24068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324000" indent="-243000" algn="l" defTabSz="685800" rtl="0" eaLnBrk="1" latinLnBrk="0" hangingPunct="1">
              <a:lnSpc>
                <a:spcPct val="90000"/>
              </a:lnSpc>
              <a:spcBef>
                <a:spcPts val="1063"/>
              </a:spcBef>
              <a:buClr>
                <a:schemeClr val="tx1"/>
              </a:buClr>
              <a:buSzPct val="45000"/>
              <a:buFont typeface="Wingdings" charset="2"/>
              <a:buChar char=""/>
              <a:defRPr sz="2400" kern="1200">
                <a:solidFill>
                  <a:schemeClr val="tx1"/>
                </a:solidFill>
                <a:latin typeface="Avenir Next"/>
                <a:ea typeface="Lato" panose="020F0502020204030203" pitchFamily="34" charset="0"/>
                <a:cs typeface="Segoe UI" panose="020B0502040204020203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Cambria" panose="02040503050406030204" pitchFamily="18" charset="0"/>
              <a:buChar char="-"/>
              <a:defRPr sz="2000" kern="1200">
                <a:solidFill>
                  <a:schemeClr val="tx1"/>
                </a:solidFill>
                <a:latin typeface="Avenir Next"/>
                <a:ea typeface="Lato" panose="020F0502020204030203" pitchFamily="34" charset="0"/>
                <a:cs typeface="Segoe UI" panose="020B0502040204020203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venir Next"/>
                <a:ea typeface="Lato" panose="020F0502020204030203" pitchFamily="34" charset="0"/>
                <a:cs typeface="Segoe UI" panose="020B0502040204020203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venir Next"/>
                <a:ea typeface="Lato" panose="020F0502020204030203" pitchFamily="34" charset="0"/>
                <a:cs typeface="Segoe UI" panose="020B0502040204020203" pitchFamily="34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venir Next"/>
                <a:ea typeface="Lato" panose="020F0502020204030203" pitchFamily="34" charset="0"/>
                <a:cs typeface="Segoe UI" panose="020B0502040204020203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Avenir Next"/>
                <a:ea typeface="Lato" panose="020F0502020204030203" pitchFamily="34" charset="0"/>
                <a:cs typeface="Lato" panose="020F0502020204030203" pitchFamily="34" charset="0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Avenir Next"/>
                <a:ea typeface="Lato" panose="020F0502020204030203" pitchFamily="34" charset="0"/>
                <a:cs typeface="Lato" panose="020F0502020204030203" pitchFamily="34" charset="0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1000" indent="0">
              <a:buNone/>
            </a:pPr>
            <a:r>
              <a:rPr lang="en-US" sz="1400" b="1" dirty="0">
                <a:latin typeface="Calibri"/>
                <a:cs typeface="Calibri"/>
              </a:rPr>
              <a:t>Analog to Digital Converters</a:t>
            </a:r>
            <a:endParaRPr lang="en-US" sz="1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39755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0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FCE316-8EE9-87AD-B742-32C8CA6335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itle 50">
            <a:extLst>
              <a:ext uri="{FF2B5EF4-FFF2-40B4-BE49-F238E27FC236}">
                <a16:creationId xmlns:a16="http://schemas.microsoft.com/office/drawing/2014/main" id="{A42A3F43-C0ED-8B5C-ADBF-0717442C7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Non-idealities in Memristor-based Crossbars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BD44C4F-7F2C-2D1E-76FA-ECE16ED19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64</a:t>
            </a:fld>
            <a:endParaRPr lang="en-US">
              <a:latin typeface="Garamond"/>
              <a:cs typeface="Calibri"/>
            </a:endParaRPr>
          </a:p>
        </p:txBody>
      </p:sp>
      <p:pic>
        <p:nvPicPr>
          <p:cNvPr id="4" name="图片 10">
            <a:extLst>
              <a:ext uri="{FF2B5EF4-FFF2-40B4-BE49-F238E27FC236}">
                <a16:creationId xmlns:a16="http://schemas.microsoft.com/office/drawing/2014/main" id="{CA2DCE82-90E4-1690-EEEC-C643F27AAA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9073" y="1080502"/>
            <a:ext cx="3655361" cy="3460927"/>
          </a:xfrm>
          <a:prstGeom prst="rect">
            <a:avLst/>
          </a:prstGeom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 17">
            <a:extLst>
              <a:ext uri="{FF2B5EF4-FFF2-40B4-BE49-F238E27FC236}">
                <a16:creationId xmlns:a16="http://schemas.microsoft.com/office/drawing/2014/main" id="{BE83F544-A249-4249-5C03-85E380F61C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5245" y="1183310"/>
            <a:ext cx="1189586" cy="2808203"/>
          </a:xfrm>
          <a:prstGeom prst="rect">
            <a:avLst/>
          </a:prstGeom>
        </p:spPr>
      </p:pic>
      <p:pic>
        <p:nvPicPr>
          <p:cNvPr id="6" name="图片 18">
            <a:extLst>
              <a:ext uri="{FF2B5EF4-FFF2-40B4-BE49-F238E27FC236}">
                <a16:creationId xmlns:a16="http://schemas.microsoft.com/office/drawing/2014/main" id="{B4CE6DED-658C-4567-22AE-23934452FB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0201" y="4473217"/>
            <a:ext cx="3117315" cy="986492"/>
          </a:xfrm>
          <a:prstGeom prst="rect">
            <a:avLst/>
          </a:prstGeom>
        </p:spPr>
      </p:pic>
      <p:cxnSp>
        <p:nvCxnSpPr>
          <p:cNvPr id="7" name="直接箭头连接符 22">
            <a:extLst>
              <a:ext uri="{FF2B5EF4-FFF2-40B4-BE49-F238E27FC236}">
                <a16:creationId xmlns:a16="http://schemas.microsoft.com/office/drawing/2014/main" id="{D205AA92-5073-7BC1-289A-25E5AA06A454}"/>
              </a:ext>
            </a:extLst>
          </p:cNvPr>
          <p:cNvCxnSpPr/>
          <p:nvPr/>
        </p:nvCxnSpPr>
        <p:spPr>
          <a:xfrm flipH="1">
            <a:off x="5110701" y="1449695"/>
            <a:ext cx="13313" cy="3023522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47">
            <a:extLst>
              <a:ext uri="{FF2B5EF4-FFF2-40B4-BE49-F238E27FC236}">
                <a16:creationId xmlns:a16="http://schemas.microsoft.com/office/drawing/2014/main" id="{5AAE0BA7-6532-225C-EC8B-447E0A778BB9}"/>
              </a:ext>
            </a:extLst>
          </p:cNvPr>
          <p:cNvGrpSpPr/>
          <p:nvPr/>
        </p:nvGrpSpPr>
        <p:grpSpPr>
          <a:xfrm>
            <a:off x="4279857" y="1467900"/>
            <a:ext cx="830844" cy="2236488"/>
            <a:chOff x="2382229" y="2776110"/>
            <a:chExt cx="830844" cy="2236488"/>
          </a:xfrm>
        </p:grpSpPr>
        <p:grpSp>
          <p:nvGrpSpPr>
            <p:cNvPr id="9" name="组合 46">
              <a:extLst>
                <a:ext uri="{FF2B5EF4-FFF2-40B4-BE49-F238E27FC236}">
                  <a16:creationId xmlns:a16="http://schemas.microsoft.com/office/drawing/2014/main" id="{33938953-A879-EA54-0AFB-4B5397F729A9}"/>
                </a:ext>
              </a:extLst>
            </p:cNvPr>
            <p:cNvGrpSpPr/>
            <p:nvPr/>
          </p:nvGrpSpPr>
          <p:grpSpPr>
            <a:xfrm>
              <a:off x="2382229" y="2776110"/>
              <a:ext cx="830844" cy="1493556"/>
              <a:chOff x="2382229" y="2776110"/>
              <a:chExt cx="830844" cy="1493556"/>
            </a:xfrm>
          </p:grpSpPr>
          <p:cxnSp>
            <p:nvCxnSpPr>
              <p:cNvPr id="11" name="直接连接符 3">
                <a:extLst>
                  <a:ext uri="{FF2B5EF4-FFF2-40B4-BE49-F238E27FC236}">
                    <a16:creationId xmlns:a16="http://schemas.microsoft.com/office/drawing/2014/main" id="{A4A7CB55-C2EC-9901-4EF1-0CF20CE57EF7}"/>
                  </a:ext>
                </a:extLst>
              </p:cNvPr>
              <p:cNvCxnSpPr/>
              <p:nvPr/>
            </p:nvCxnSpPr>
            <p:spPr>
              <a:xfrm>
                <a:off x="2412583" y="2776110"/>
                <a:ext cx="800490" cy="0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26">
                <a:extLst>
                  <a:ext uri="{FF2B5EF4-FFF2-40B4-BE49-F238E27FC236}">
                    <a16:creationId xmlns:a16="http://schemas.microsoft.com/office/drawing/2014/main" id="{28A4EC93-D4AC-997A-ABE4-CE873FF1BDD3}"/>
                  </a:ext>
                </a:extLst>
              </p:cNvPr>
              <p:cNvCxnSpPr/>
              <p:nvPr/>
            </p:nvCxnSpPr>
            <p:spPr>
              <a:xfrm>
                <a:off x="2412583" y="3545846"/>
                <a:ext cx="800490" cy="0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27">
                <a:extLst>
                  <a:ext uri="{FF2B5EF4-FFF2-40B4-BE49-F238E27FC236}">
                    <a16:creationId xmlns:a16="http://schemas.microsoft.com/office/drawing/2014/main" id="{28B5E952-1890-A693-5C21-4AD889648A21}"/>
                  </a:ext>
                </a:extLst>
              </p:cNvPr>
              <p:cNvCxnSpPr/>
              <p:nvPr/>
            </p:nvCxnSpPr>
            <p:spPr>
              <a:xfrm>
                <a:off x="2382229" y="4269666"/>
                <a:ext cx="800490" cy="0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0" name="直接连接符 28">
              <a:extLst>
                <a:ext uri="{FF2B5EF4-FFF2-40B4-BE49-F238E27FC236}">
                  <a16:creationId xmlns:a16="http://schemas.microsoft.com/office/drawing/2014/main" id="{7D7FDB06-189D-4B36-0A99-582A619EA2B2}"/>
                </a:ext>
              </a:extLst>
            </p:cNvPr>
            <p:cNvCxnSpPr/>
            <p:nvPr/>
          </p:nvCxnSpPr>
          <p:spPr>
            <a:xfrm>
              <a:off x="2412583" y="5012598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" name="直接箭头连接符 29">
            <a:extLst>
              <a:ext uri="{FF2B5EF4-FFF2-40B4-BE49-F238E27FC236}">
                <a16:creationId xmlns:a16="http://schemas.microsoft.com/office/drawing/2014/main" id="{68EDE1E5-105C-FEE8-0772-6E321C31A0EE}"/>
              </a:ext>
            </a:extLst>
          </p:cNvPr>
          <p:cNvCxnSpPr/>
          <p:nvPr/>
        </p:nvCxnSpPr>
        <p:spPr>
          <a:xfrm flipH="1">
            <a:off x="5934126" y="1469055"/>
            <a:ext cx="13313" cy="3023522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30">
            <a:extLst>
              <a:ext uri="{FF2B5EF4-FFF2-40B4-BE49-F238E27FC236}">
                <a16:creationId xmlns:a16="http://schemas.microsoft.com/office/drawing/2014/main" id="{F7EBA599-6A24-A2D5-3BFB-5E4BE2D1FAFD}"/>
              </a:ext>
            </a:extLst>
          </p:cNvPr>
          <p:cNvCxnSpPr/>
          <p:nvPr/>
        </p:nvCxnSpPr>
        <p:spPr>
          <a:xfrm flipH="1">
            <a:off x="6799942" y="1458392"/>
            <a:ext cx="13313" cy="3023522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31">
            <a:extLst>
              <a:ext uri="{FF2B5EF4-FFF2-40B4-BE49-F238E27FC236}">
                <a16:creationId xmlns:a16="http://schemas.microsoft.com/office/drawing/2014/main" id="{77FC94DB-A1F6-47EA-E707-28B44478BDAC}"/>
              </a:ext>
            </a:extLst>
          </p:cNvPr>
          <p:cNvCxnSpPr/>
          <p:nvPr/>
        </p:nvCxnSpPr>
        <p:spPr>
          <a:xfrm flipH="1">
            <a:off x="7591601" y="1469055"/>
            <a:ext cx="13313" cy="3023522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组合 48">
            <a:extLst>
              <a:ext uri="{FF2B5EF4-FFF2-40B4-BE49-F238E27FC236}">
                <a16:creationId xmlns:a16="http://schemas.microsoft.com/office/drawing/2014/main" id="{62D8F6AC-0CBF-5EE8-EDEE-EA78B13A8841}"/>
              </a:ext>
            </a:extLst>
          </p:cNvPr>
          <p:cNvGrpSpPr/>
          <p:nvPr/>
        </p:nvGrpSpPr>
        <p:grpSpPr>
          <a:xfrm>
            <a:off x="5102944" y="1467900"/>
            <a:ext cx="830844" cy="2236488"/>
            <a:chOff x="3205316" y="2776110"/>
            <a:chExt cx="830844" cy="2236488"/>
          </a:xfrm>
        </p:grpSpPr>
        <p:cxnSp>
          <p:nvCxnSpPr>
            <p:cNvPr id="18" name="直接连接符 32">
              <a:extLst>
                <a:ext uri="{FF2B5EF4-FFF2-40B4-BE49-F238E27FC236}">
                  <a16:creationId xmlns:a16="http://schemas.microsoft.com/office/drawing/2014/main" id="{81F921BF-CDBB-1561-4DA3-3ADF9D81993D}"/>
                </a:ext>
              </a:extLst>
            </p:cNvPr>
            <p:cNvCxnSpPr/>
            <p:nvPr/>
          </p:nvCxnSpPr>
          <p:spPr>
            <a:xfrm>
              <a:off x="3235670" y="2776110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33">
              <a:extLst>
                <a:ext uri="{FF2B5EF4-FFF2-40B4-BE49-F238E27FC236}">
                  <a16:creationId xmlns:a16="http://schemas.microsoft.com/office/drawing/2014/main" id="{ABEFBD49-C370-F9F8-D905-1D139D3158D8}"/>
                </a:ext>
              </a:extLst>
            </p:cNvPr>
            <p:cNvCxnSpPr/>
            <p:nvPr/>
          </p:nvCxnSpPr>
          <p:spPr>
            <a:xfrm>
              <a:off x="3235670" y="3545846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34">
              <a:extLst>
                <a:ext uri="{FF2B5EF4-FFF2-40B4-BE49-F238E27FC236}">
                  <a16:creationId xmlns:a16="http://schemas.microsoft.com/office/drawing/2014/main" id="{8ECB945D-99FD-CD4A-90B2-C845FE845AE7}"/>
                </a:ext>
              </a:extLst>
            </p:cNvPr>
            <p:cNvCxnSpPr/>
            <p:nvPr/>
          </p:nvCxnSpPr>
          <p:spPr>
            <a:xfrm>
              <a:off x="3205316" y="4269666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35">
              <a:extLst>
                <a:ext uri="{FF2B5EF4-FFF2-40B4-BE49-F238E27FC236}">
                  <a16:creationId xmlns:a16="http://schemas.microsoft.com/office/drawing/2014/main" id="{89481A77-126D-7BD5-DC43-AD316C8B2133}"/>
                </a:ext>
              </a:extLst>
            </p:cNvPr>
            <p:cNvCxnSpPr/>
            <p:nvPr/>
          </p:nvCxnSpPr>
          <p:spPr>
            <a:xfrm>
              <a:off x="3235670" y="5012598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40">
            <a:extLst>
              <a:ext uri="{FF2B5EF4-FFF2-40B4-BE49-F238E27FC236}">
                <a16:creationId xmlns:a16="http://schemas.microsoft.com/office/drawing/2014/main" id="{8ED2E4AC-CDFC-15B6-3619-58250607DAD7}"/>
              </a:ext>
            </a:extLst>
          </p:cNvPr>
          <p:cNvGrpSpPr/>
          <p:nvPr/>
        </p:nvGrpSpPr>
        <p:grpSpPr>
          <a:xfrm>
            <a:off x="5917085" y="1469055"/>
            <a:ext cx="896170" cy="2236488"/>
            <a:chOff x="4019457" y="2777265"/>
            <a:chExt cx="830844" cy="2236488"/>
          </a:xfrm>
        </p:grpSpPr>
        <p:cxnSp>
          <p:nvCxnSpPr>
            <p:cNvPr id="23" name="直接连接符 36">
              <a:extLst>
                <a:ext uri="{FF2B5EF4-FFF2-40B4-BE49-F238E27FC236}">
                  <a16:creationId xmlns:a16="http://schemas.microsoft.com/office/drawing/2014/main" id="{D66507C1-7D05-7D93-1E24-3A7FBBA8AA3B}"/>
                </a:ext>
              </a:extLst>
            </p:cNvPr>
            <p:cNvCxnSpPr/>
            <p:nvPr/>
          </p:nvCxnSpPr>
          <p:spPr>
            <a:xfrm>
              <a:off x="4049811" y="2777265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37">
              <a:extLst>
                <a:ext uri="{FF2B5EF4-FFF2-40B4-BE49-F238E27FC236}">
                  <a16:creationId xmlns:a16="http://schemas.microsoft.com/office/drawing/2014/main" id="{14C9A832-4819-9335-2E1D-1550A6B3FC42}"/>
                </a:ext>
              </a:extLst>
            </p:cNvPr>
            <p:cNvCxnSpPr/>
            <p:nvPr/>
          </p:nvCxnSpPr>
          <p:spPr>
            <a:xfrm>
              <a:off x="4049811" y="3547001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38">
              <a:extLst>
                <a:ext uri="{FF2B5EF4-FFF2-40B4-BE49-F238E27FC236}">
                  <a16:creationId xmlns:a16="http://schemas.microsoft.com/office/drawing/2014/main" id="{8D8C9BB3-B91C-C278-B722-EC8196FD60A8}"/>
                </a:ext>
              </a:extLst>
            </p:cNvPr>
            <p:cNvCxnSpPr/>
            <p:nvPr/>
          </p:nvCxnSpPr>
          <p:spPr>
            <a:xfrm>
              <a:off x="4019457" y="4270821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39">
              <a:extLst>
                <a:ext uri="{FF2B5EF4-FFF2-40B4-BE49-F238E27FC236}">
                  <a16:creationId xmlns:a16="http://schemas.microsoft.com/office/drawing/2014/main" id="{6E2DCB27-0FB8-0120-EC31-AE743B87EF30}"/>
                </a:ext>
              </a:extLst>
            </p:cNvPr>
            <p:cNvCxnSpPr/>
            <p:nvPr/>
          </p:nvCxnSpPr>
          <p:spPr>
            <a:xfrm>
              <a:off x="4049811" y="5013753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组合 41">
            <a:extLst>
              <a:ext uri="{FF2B5EF4-FFF2-40B4-BE49-F238E27FC236}">
                <a16:creationId xmlns:a16="http://schemas.microsoft.com/office/drawing/2014/main" id="{5D25329E-C531-B20E-E9D9-4254DDA10E1B}"/>
              </a:ext>
            </a:extLst>
          </p:cNvPr>
          <p:cNvGrpSpPr/>
          <p:nvPr/>
        </p:nvGrpSpPr>
        <p:grpSpPr>
          <a:xfrm>
            <a:off x="6763314" y="1463258"/>
            <a:ext cx="851439" cy="2236488"/>
            <a:chOff x="4019457" y="2777265"/>
            <a:chExt cx="830844" cy="2236488"/>
          </a:xfrm>
        </p:grpSpPr>
        <p:cxnSp>
          <p:nvCxnSpPr>
            <p:cNvPr id="28" name="直接连接符 42">
              <a:extLst>
                <a:ext uri="{FF2B5EF4-FFF2-40B4-BE49-F238E27FC236}">
                  <a16:creationId xmlns:a16="http://schemas.microsoft.com/office/drawing/2014/main" id="{03629D34-FC68-48F7-2FC4-3C7ADE1D62D8}"/>
                </a:ext>
              </a:extLst>
            </p:cNvPr>
            <p:cNvCxnSpPr/>
            <p:nvPr/>
          </p:nvCxnSpPr>
          <p:spPr>
            <a:xfrm>
              <a:off x="4049811" y="2777265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43">
              <a:extLst>
                <a:ext uri="{FF2B5EF4-FFF2-40B4-BE49-F238E27FC236}">
                  <a16:creationId xmlns:a16="http://schemas.microsoft.com/office/drawing/2014/main" id="{1673A7C5-4C44-6E8A-D3C4-489F18A4B509}"/>
                </a:ext>
              </a:extLst>
            </p:cNvPr>
            <p:cNvCxnSpPr/>
            <p:nvPr/>
          </p:nvCxnSpPr>
          <p:spPr>
            <a:xfrm>
              <a:off x="4049811" y="3547001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44">
              <a:extLst>
                <a:ext uri="{FF2B5EF4-FFF2-40B4-BE49-F238E27FC236}">
                  <a16:creationId xmlns:a16="http://schemas.microsoft.com/office/drawing/2014/main" id="{413AE51D-0520-2AFA-3673-F33394B3C59E}"/>
                </a:ext>
              </a:extLst>
            </p:cNvPr>
            <p:cNvCxnSpPr/>
            <p:nvPr/>
          </p:nvCxnSpPr>
          <p:spPr>
            <a:xfrm>
              <a:off x="4019457" y="4270821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45">
              <a:extLst>
                <a:ext uri="{FF2B5EF4-FFF2-40B4-BE49-F238E27FC236}">
                  <a16:creationId xmlns:a16="http://schemas.microsoft.com/office/drawing/2014/main" id="{78A6030E-739A-174D-71AE-3635CB2072E9}"/>
                </a:ext>
              </a:extLst>
            </p:cNvPr>
            <p:cNvCxnSpPr/>
            <p:nvPr/>
          </p:nvCxnSpPr>
          <p:spPr>
            <a:xfrm>
              <a:off x="4049811" y="5013753"/>
              <a:ext cx="80049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Content Placeholder 4">
            <a:extLst>
              <a:ext uri="{FF2B5EF4-FFF2-40B4-BE49-F238E27FC236}">
                <a16:creationId xmlns:a16="http://schemas.microsoft.com/office/drawing/2014/main" id="{982B83A6-4589-23CD-E114-69867151A8BA}"/>
              </a:ext>
            </a:extLst>
          </p:cNvPr>
          <p:cNvSpPr txBox="1">
            <a:spLocks/>
          </p:cNvSpPr>
          <p:nvPr/>
        </p:nvSpPr>
        <p:spPr>
          <a:xfrm rot="16200000">
            <a:off x="3117339" y="2479671"/>
            <a:ext cx="2732300" cy="20239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1000" indent="0">
              <a:buFont typeface="Arial" panose="020B0604020202020204" pitchFamily="34" charset="0"/>
              <a:buNone/>
            </a:pPr>
            <a:r>
              <a:rPr lang="en-US" sz="1400" b="1" dirty="0">
                <a:latin typeface="Calibri"/>
                <a:cs typeface="Calibri"/>
              </a:rPr>
              <a:t>Digital to Analog Converters</a:t>
            </a:r>
            <a:endParaRPr lang="en-US" sz="1400" dirty="0">
              <a:latin typeface="Calibri"/>
              <a:cs typeface="Calibri"/>
            </a:endParaRPr>
          </a:p>
        </p:txBody>
      </p:sp>
      <p:sp>
        <p:nvSpPr>
          <p:cNvPr id="33" name="Content Placeholder 4">
            <a:extLst>
              <a:ext uri="{FF2B5EF4-FFF2-40B4-BE49-F238E27FC236}">
                <a16:creationId xmlns:a16="http://schemas.microsoft.com/office/drawing/2014/main" id="{5DCA70E2-E6B6-39E7-82D7-3E410D0CD33D}"/>
              </a:ext>
            </a:extLst>
          </p:cNvPr>
          <p:cNvSpPr txBox="1">
            <a:spLocks/>
          </p:cNvSpPr>
          <p:nvPr/>
        </p:nvSpPr>
        <p:spPr>
          <a:xfrm>
            <a:off x="5006128" y="4227893"/>
            <a:ext cx="2750823" cy="24068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324000" indent="-243000" algn="l" defTabSz="685800" rtl="0" eaLnBrk="1" latinLnBrk="0" hangingPunct="1">
              <a:lnSpc>
                <a:spcPct val="90000"/>
              </a:lnSpc>
              <a:spcBef>
                <a:spcPts val="1063"/>
              </a:spcBef>
              <a:buClr>
                <a:schemeClr val="tx1"/>
              </a:buClr>
              <a:buSzPct val="45000"/>
              <a:buFont typeface="Wingdings" charset="2"/>
              <a:buChar char=""/>
              <a:defRPr sz="2400" kern="1200">
                <a:solidFill>
                  <a:schemeClr val="tx1"/>
                </a:solidFill>
                <a:latin typeface="Avenir Next"/>
                <a:ea typeface="Lato" panose="020F0502020204030203" pitchFamily="34" charset="0"/>
                <a:cs typeface="Segoe UI" panose="020B0502040204020203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Cambria" panose="02040503050406030204" pitchFamily="18" charset="0"/>
              <a:buChar char="-"/>
              <a:defRPr sz="2000" kern="1200">
                <a:solidFill>
                  <a:schemeClr val="tx1"/>
                </a:solidFill>
                <a:latin typeface="Avenir Next"/>
                <a:ea typeface="Lato" panose="020F0502020204030203" pitchFamily="34" charset="0"/>
                <a:cs typeface="Segoe UI" panose="020B0502040204020203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venir Next"/>
                <a:ea typeface="Lato" panose="020F0502020204030203" pitchFamily="34" charset="0"/>
                <a:cs typeface="Segoe UI" panose="020B0502040204020203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venir Next"/>
                <a:ea typeface="Lato" panose="020F0502020204030203" pitchFamily="34" charset="0"/>
                <a:cs typeface="Segoe UI" panose="020B0502040204020203" pitchFamily="34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venir Next"/>
                <a:ea typeface="Lato" panose="020F0502020204030203" pitchFamily="34" charset="0"/>
                <a:cs typeface="Segoe UI" panose="020B0502040204020203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Avenir Next"/>
                <a:ea typeface="Lato" panose="020F0502020204030203" pitchFamily="34" charset="0"/>
                <a:cs typeface="Lato" panose="020F0502020204030203" pitchFamily="34" charset="0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Avenir Next"/>
                <a:ea typeface="Lato" panose="020F0502020204030203" pitchFamily="34" charset="0"/>
                <a:cs typeface="Lato" panose="020F0502020204030203" pitchFamily="34" charset="0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1000" indent="0">
              <a:buNone/>
            </a:pPr>
            <a:r>
              <a:rPr lang="en-US" sz="1400" b="1" dirty="0">
                <a:latin typeface="Calibri"/>
                <a:cs typeface="Calibri"/>
              </a:rPr>
              <a:t>Analog to Digital Converters</a:t>
            </a:r>
            <a:endParaRPr lang="en-US" sz="1400" dirty="0">
              <a:latin typeface="Calibri"/>
              <a:cs typeface="Calibri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69EB0B1-496F-EF9B-BA16-328CA7CED34E}"/>
              </a:ext>
            </a:extLst>
          </p:cNvPr>
          <p:cNvGrpSpPr/>
          <p:nvPr/>
        </p:nvGrpSpPr>
        <p:grpSpPr>
          <a:xfrm>
            <a:off x="1688828" y="1067362"/>
            <a:ext cx="2875403" cy="1186393"/>
            <a:chOff x="78237" y="828369"/>
            <a:chExt cx="2875403" cy="118639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3F4D711-D516-AFFA-3CC7-744AB38C3C21}"/>
                </a:ext>
              </a:extLst>
            </p:cNvPr>
            <p:cNvSpPr txBox="1"/>
            <p:nvPr/>
          </p:nvSpPr>
          <p:spPr>
            <a:xfrm>
              <a:off x="78237" y="1645430"/>
              <a:ext cx="1984151" cy="36933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en-US" sz="2400" b="1" spc="-38" dirty="0">
                  <a:latin typeface="Calibri"/>
                  <a:ea typeface="Lato" panose="020F0502020204030203" pitchFamily="34" charset="0"/>
                  <a:cs typeface="Calibri"/>
                </a:rPr>
                <a:t>Non-ideal DAC</a:t>
              </a:r>
            </a:p>
          </p:txBody>
        </p:sp>
        <p:sp>
          <p:nvSpPr>
            <p:cNvPr id="36" name="Lightning Bolt 35">
              <a:extLst>
                <a:ext uri="{FF2B5EF4-FFF2-40B4-BE49-F238E27FC236}">
                  <a16:creationId xmlns:a16="http://schemas.microsoft.com/office/drawing/2014/main" id="{782429CE-C5D3-752D-B137-236D275EAFD8}"/>
                </a:ext>
              </a:extLst>
            </p:cNvPr>
            <p:cNvSpPr/>
            <p:nvPr/>
          </p:nvSpPr>
          <p:spPr>
            <a:xfrm rot="1800000">
              <a:off x="2119780" y="828369"/>
              <a:ext cx="833860" cy="490356"/>
            </a:xfrm>
            <a:prstGeom prst="lightningBolt">
              <a:avLst/>
            </a:prstGeom>
            <a:solidFill>
              <a:srgbClr val="FFFF00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Arc 36">
              <a:extLst>
                <a:ext uri="{FF2B5EF4-FFF2-40B4-BE49-F238E27FC236}">
                  <a16:creationId xmlns:a16="http://schemas.microsoft.com/office/drawing/2014/main" id="{C16C0B48-CCEB-4BA7-8CA4-34CA5D20D500}"/>
                </a:ext>
              </a:extLst>
            </p:cNvPr>
            <p:cNvSpPr/>
            <p:nvPr/>
          </p:nvSpPr>
          <p:spPr>
            <a:xfrm rot="11487980" flipH="1">
              <a:off x="1460431" y="846341"/>
              <a:ext cx="1117539" cy="1030713"/>
            </a:xfrm>
            <a:prstGeom prst="arc">
              <a:avLst>
                <a:gd name="adj1" fmla="val 16199996"/>
                <a:gd name="adj2" fmla="val 127622"/>
              </a:avLst>
            </a:prstGeom>
            <a:ln w="44450" cap="rnd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venir Next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2BAB8A3-E301-D422-3830-B9367A692C72}"/>
              </a:ext>
            </a:extLst>
          </p:cNvPr>
          <p:cNvGrpSpPr/>
          <p:nvPr/>
        </p:nvGrpSpPr>
        <p:grpSpPr>
          <a:xfrm>
            <a:off x="7490482" y="884442"/>
            <a:ext cx="3379661" cy="1465796"/>
            <a:chOff x="5879891" y="645449"/>
            <a:chExt cx="3379661" cy="1465796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8CB86BA-B5F3-EE51-5293-92090F5976C8}"/>
                </a:ext>
              </a:extLst>
            </p:cNvPr>
            <p:cNvSpPr txBox="1"/>
            <p:nvPr/>
          </p:nvSpPr>
          <p:spPr>
            <a:xfrm>
              <a:off x="6402477" y="1372581"/>
              <a:ext cx="2857075" cy="73866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en-US" sz="2400" b="1" spc="-38" dirty="0">
                  <a:latin typeface="Calibri"/>
                  <a:ea typeface="Lato" panose="020F0502020204030203" pitchFamily="34" charset="0"/>
                  <a:cs typeface="Calibri"/>
                </a:rPr>
                <a:t>Variation in </a:t>
              </a:r>
            </a:p>
            <a:p>
              <a:r>
                <a:rPr lang="en-US" sz="2400" b="1" spc="-38" dirty="0">
                  <a:latin typeface="Calibri"/>
                  <a:ea typeface="Lato" panose="020F0502020204030203" pitchFamily="34" charset="0"/>
                  <a:cs typeface="Calibri"/>
                </a:rPr>
                <a:t>Synaptic Conductance</a:t>
              </a:r>
            </a:p>
          </p:txBody>
        </p:sp>
        <p:sp>
          <p:nvSpPr>
            <p:cNvPr id="40" name="Lightning Bolt 39">
              <a:extLst>
                <a:ext uri="{FF2B5EF4-FFF2-40B4-BE49-F238E27FC236}">
                  <a16:creationId xmlns:a16="http://schemas.microsoft.com/office/drawing/2014/main" id="{32B61438-F312-AB83-EA18-980D67D7BB53}"/>
                </a:ext>
              </a:extLst>
            </p:cNvPr>
            <p:cNvSpPr/>
            <p:nvPr/>
          </p:nvSpPr>
          <p:spPr>
            <a:xfrm rot="19800000" flipH="1">
              <a:off x="5879891" y="645449"/>
              <a:ext cx="833860" cy="490356"/>
            </a:xfrm>
            <a:prstGeom prst="lightningBolt">
              <a:avLst/>
            </a:prstGeom>
            <a:solidFill>
              <a:srgbClr val="FFFF00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Arc 40">
              <a:extLst>
                <a:ext uri="{FF2B5EF4-FFF2-40B4-BE49-F238E27FC236}">
                  <a16:creationId xmlns:a16="http://schemas.microsoft.com/office/drawing/2014/main" id="{C8290247-DA68-B3BD-AD2F-D1D6113441BD}"/>
                </a:ext>
              </a:extLst>
            </p:cNvPr>
            <p:cNvSpPr/>
            <p:nvPr/>
          </p:nvSpPr>
          <p:spPr>
            <a:xfrm rot="4977794" flipH="1">
              <a:off x="6171891" y="928507"/>
              <a:ext cx="1117539" cy="1030713"/>
            </a:xfrm>
            <a:prstGeom prst="arc">
              <a:avLst>
                <a:gd name="adj1" fmla="val 16199996"/>
                <a:gd name="adj2" fmla="val 127622"/>
              </a:avLst>
            </a:prstGeom>
            <a:ln w="44450" cap="rnd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venir Next"/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3C3673D-18F7-3241-9284-8F145105EC61}"/>
              </a:ext>
            </a:extLst>
          </p:cNvPr>
          <p:cNvGrpSpPr/>
          <p:nvPr/>
        </p:nvGrpSpPr>
        <p:grpSpPr>
          <a:xfrm>
            <a:off x="7480586" y="2590449"/>
            <a:ext cx="3937279" cy="502546"/>
            <a:chOff x="5869995" y="2472643"/>
            <a:chExt cx="3937279" cy="502546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62C4184-E01A-1C9A-77B7-0E7C1BFAE8EC}"/>
                </a:ext>
              </a:extLst>
            </p:cNvPr>
            <p:cNvSpPr txBox="1"/>
            <p:nvPr/>
          </p:nvSpPr>
          <p:spPr>
            <a:xfrm>
              <a:off x="7022221" y="2605857"/>
              <a:ext cx="2785053" cy="36933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en-US" sz="2400" b="1" spc="-38" dirty="0">
                  <a:latin typeface="Calibri"/>
                  <a:ea typeface="Lato" panose="020F0502020204030203" pitchFamily="34" charset="0"/>
                  <a:cs typeface="Calibri"/>
                </a:rPr>
                <a:t>Wire Resistance</a:t>
              </a:r>
            </a:p>
          </p:txBody>
        </p:sp>
        <p:sp>
          <p:nvSpPr>
            <p:cNvPr id="44" name="Lightning Bolt 43">
              <a:extLst>
                <a:ext uri="{FF2B5EF4-FFF2-40B4-BE49-F238E27FC236}">
                  <a16:creationId xmlns:a16="http://schemas.microsoft.com/office/drawing/2014/main" id="{A10B194D-2F6D-10DB-FD7B-9EEC4AF2C3D8}"/>
                </a:ext>
              </a:extLst>
            </p:cNvPr>
            <p:cNvSpPr/>
            <p:nvPr/>
          </p:nvSpPr>
          <p:spPr>
            <a:xfrm rot="19800000" flipH="1">
              <a:off x="5869995" y="2472643"/>
              <a:ext cx="833860" cy="490356"/>
            </a:xfrm>
            <a:prstGeom prst="lightningBolt">
              <a:avLst/>
            </a:prstGeom>
            <a:solidFill>
              <a:srgbClr val="FFFF00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B05CB233-66C3-8058-FC47-9043952C9B2D}"/>
                </a:ext>
              </a:extLst>
            </p:cNvPr>
            <p:cNvCxnSpPr>
              <a:cxnSpLocks/>
            </p:cNvCxnSpPr>
            <p:nvPr/>
          </p:nvCxnSpPr>
          <p:spPr>
            <a:xfrm>
              <a:off x="6517588" y="2828202"/>
              <a:ext cx="415290" cy="0"/>
            </a:xfrm>
            <a:prstGeom prst="line">
              <a:avLst/>
            </a:prstGeom>
            <a:ln w="44450" cap="rnd">
              <a:solidFill>
                <a:schemeClr val="tx1"/>
              </a:solidFill>
              <a:round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6C98F1B4-740B-AEB6-B3AC-D79916FDAE28}"/>
              </a:ext>
            </a:extLst>
          </p:cNvPr>
          <p:cNvGrpSpPr/>
          <p:nvPr/>
        </p:nvGrpSpPr>
        <p:grpSpPr>
          <a:xfrm>
            <a:off x="7545999" y="3550905"/>
            <a:ext cx="3492543" cy="1305040"/>
            <a:chOff x="5935408" y="3311912"/>
            <a:chExt cx="3492543" cy="1305040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83164FD-C4CE-FEBD-CF84-843CAB541A67}"/>
                </a:ext>
              </a:extLst>
            </p:cNvPr>
            <p:cNvSpPr txBox="1"/>
            <p:nvPr/>
          </p:nvSpPr>
          <p:spPr>
            <a:xfrm>
              <a:off x="6839859" y="4098433"/>
              <a:ext cx="2588092" cy="36933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en-US" sz="2400" b="1" spc="-38" dirty="0">
                  <a:latin typeface="Calibri"/>
                  <a:ea typeface="Lato" panose="020F0502020204030203" pitchFamily="34" charset="0"/>
                  <a:cs typeface="Calibri"/>
                </a:rPr>
                <a:t>Non-ideal ADC</a:t>
              </a:r>
            </a:p>
          </p:txBody>
        </p:sp>
        <p:sp>
          <p:nvSpPr>
            <p:cNvPr id="48" name="Lightning Bolt 47">
              <a:extLst>
                <a:ext uri="{FF2B5EF4-FFF2-40B4-BE49-F238E27FC236}">
                  <a16:creationId xmlns:a16="http://schemas.microsoft.com/office/drawing/2014/main" id="{F38657B0-A223-40BD-44A2-F724D1D6E9F6}"/>
                </a:ext>
              </a:extLst>
            </p:cNvPr>
            <p:cNvSpPr/>
            <p:nvPr/>
          </p:nvSpPr>
          <p:spPr>
            <a:xfrm rot="19800000" flipH="1">
              <a:off x="5935408" y="3311912"/>
              <a:ext cx="833860" cy="490356"/>
            </a:xfrm>
            <a:prstGeom prst="lightningBolt">
              <a:avLst/>
            </a:prstGeom>
            <a:solidFill>
              <a:srgbClr val="FFFF00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Arc 48">
              <a:extLst>
                <a:ext uri="{FF2B5EF4-FFF2-40B4-BE49-F238E27FC236}">
                  <a16:creationId xmlns:a16="http://schemas.microsoft.com/office/drawing/2014/main" id="{1334E1C4-1008-58FE-9B65-69BB75BEF0B5}"/>
                </a:ext>
              </a:extLst>
            </p:cNvPr>
            <p:cNvSpPr/>
            <p:nvPr/>
          </p:nvSpPr>
          <p:spPr>
            <a:xfrm rot="4977794" flipH="1">
              <a:off x="6117328" y="3542826"/>
              <a:ext cx="1117539" cy="1030713"/>
            </a:xfrm>
            <a:prstGeom prst="arc">
              <a:avLst>
                <a:gd name="adj1" fmla="val 16199996"/>
                <a:gd name="adj2" fmla="val 127622"/>
              </a:avLst>
            </a:prstGeom>
            <a:ln w="44450" cap="rnd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venir Next"/>
              </a:endParaRPr>
            </a:p>
          </p:txBody>
        </p:sp>
      </p:grpSp>
      <p:sp>
        <p:nvSpPr>
          <p:cNvPr id="53" name="Rounded Rectangle 6">
            <a:extLst>
              <a:ext uri="{FF2B5EF4-FFF2-40B4-BE49-F238E27FC236}">
                <a16:creationId xmlns:a16="http://schemas.microsoft.com/office/drawing/2014/main" id="{1E629DC8-CA2B-B554-7685-A4A7D61A88BD}"/>
              </a:ext>
            </a:extLst>
          </p:cNvPr>
          <p:cNvSpPr/>
          <p:nvPr/>
        </p:nvSpPr>
        <p:spPr>
          <a:xfrm>
            <a:off x="1066800" y="5347203"/>
            <a:ext cx="10058400" cy="1148846"/>
          </a:xfrm>
          <a:prstGeom prst="roundRect">
            <a:avLst/>
          </a:prstGeom>
          <a:solidFill>
            <a:srgbClr val="FFE0D7"/>
          </a:solidFill>
          <a:ln w="38100">
            <a:solidFill>
              <a:srgbClr val="BF0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800" dirty="0">
                <a:solidFill>
                  <a:schemeClr val="tx1"/>
                </a:solidFill>
                <a:latin typeface="Calibri"/>
                <a:ea typeface="Lato" panose="020F0502020204030203" pitchFamily="34" charset="0"/>
                <a:cs typeface="Calibri"/>
              </a:rPr>
              <a:t>Subpar utilization of trained models</a:t>
            </a:r>
            <a:r>
              <a:rPr lang="en-US" sz="2800" dirty="0">
                <a:solidFill>
                  <a:srgbClr val="FF0000"/>
                </a:solidFill>
                <a:latin typeface="Calibri"/>
                <a:ea typeface="Lato" panose="020F0502020204030203" pitchFamily="34" charset="0"/>
                <a:cs typeface="Calibri"/>
              </a:rPr>
              <a:t> </a:t>
            </a:r>
            <a:r>
              <a:rPr lang="en-US" sz="2800" b="1" dirty="0">
                <a:solidFill>
                  <a:srgbClr val="C00600"/>
                </a:solidFill>
                <a:latin typeface="Calibri"/>
                <a:ea typeface="Lato" panose="020F0502020204030203" pitchFamily="34" charset="0"/>
                <a:cs typeface="Calibri"/>
              </a:rPr>
              <a:t>due to non-idealities</a:t>
            </a:r>
            <a:endParaRPr lang="en-US" sz="2000" b="1" dirty="0">
              <a:solidFill>
                <a:srgbClr val="C0060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73589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9E17AC-FAF1-CACE-1242-8CBDDEC1F2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>
            <a:extLst>
              <a:ext uri="{FF2B5EF4-FFF2-40B4-BE49-F238E27FC236}">
                <a16:creationId xmlns:a16="http://schemas.microsoft.com/office/drawing/2014/main" id="{81CF7B6B-9147-ED68-DC8B-9A32C51F9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Accuracy: All Non-idealities without Mitigation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5D54259-7711-AEAB-F103-FE1523ECD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65</a:t>
            </a:fld>
            <a:endParaRPr lang="en-US">
              <a:latin typeface="Garamond"/>
              <a:cs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F641B3-ABEC-379F-7641-DCEE2A6361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71016"/>
          <a:stretch>
            <a:fillRect/>
          </a:stretch>
        </p:blipFill>
        <p:spPr>
          <a:xfrm>
            <a:off x="3233297" y="868873"/>
            <a:ext cx="2995620" cy="3771940"/>
          </a:xfrm>
          <a:custGeom>
            <a:avLst/>
            <a:gdLst>
              <a:gd name="connsiteX0" fmla="*/ 0 w 5122599"/>
              <a:gd name="connsiteY0" fmla="*/ 0 h 6450128"/>
              <a:gd name="connsiteX1" fmla="*/ 5122599 w 5122599"/>
              <a:gd name="connsiteY1" fmla="*/ 0 h 6450128"/>
              <a:gd name="connsiteX2" fmla="*/ 5122599 w 5122599"/>
              <a:gd name="connsiteY2" fmla="*/ 6450128 h 6450128"/>
              <a:gd name="connsiteX3" fmla="*/ 0 w 5122599"/>
              <a:gd name="connsiteY3" fmla="*/ 6450128 h 6450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22599" h="6450128">
                <a:moveTo>
                  <a:pt x="0" y="0"/>
                </a:moveTo>
                <a:lnTo>
                  <a:pt x="5122599" y="0"/>
                </a:lnTo>
                <a:lnTo>
                  <a:pt x="5122599" y="6450128"/>
                </a:lnTo>
                <a:lnTo>
                  <a:pt x="0" y="6450128"/>
                </a:ln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D400250-168D-0B53-ECC9-E48AEAEA81E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887" r="47246"/>
          <a:stretch>
            <a:fillRect/>
          </a:stretch>
        </p:blipFill>
        <p:spPr>
          <a:xfrm>
            <a:off x="7281365" y="868873"/>
            <a:ext cx="2466763" cy="3771940"/>
          </a:xfrm>
          <a:custGeom>
            <a:avLst/>
            <a:gdLst>
              <a:gd name="connsiteX0" fmla="*/ 0 w 4218237"/>
              <a:gd name="connsiteY0" fmla="*/ 0 h 6450128"/>
              <a:gd name="connsiteX1" fmla="*/ 4218237 w 4218237"/>
              <a:gd name="connsiteY1" fmla="*/ 0 h 6450128"/>
              <a:gd name="connsiteX2" fmla="*/ 4218237 w 4218237"/>
              <a:gd name="connsiteY2" fmla="*/ 6450128 h 6450128"/>
              <a:gd name="connsiteX3" fmla="*/ 0 w 4218237"/>
              <a:gd name="connsiteY3" fmla="*/ 6450128 h 6450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18237" h="6450128">
                <a:moveTo>
                  <a:pt x="0" y="0"/>
                </a:moveTo>
                <a:lnTo>
                  <a:pt x="4218237" y="0"/>
                </a:lnTo>
                <a:lnTo>
                  <a:pt x="4218237" y="6450128"/>
                </a:lnTo>
                <a:lnTo>
                  <a:pt x="0" y="6450128"/>
                </a:lnTo>
                <a:close/>
              </a:path>
            </a:pathLst>
          </a:cu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B18FBB8-D937-D9DD-89EB-429ED61EE31C}"/>
              </a:ext>
            </a:extLst>
          </p:cNvPr>
          <p:cNvSpPr txBox="1"/>
          <p:nvPr/>
        </p:nvSpPr>
        <p:spPr>
          <a:xfrm>
            <a:off x="2011841" y="3429000"/>
            <a:ext cx="1609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alibri"/>
                <a:ea typeface="Cambria" panose="02040503050406030204" pitchFamily="18" charset="0"/>
                <a:cs typeface="Calibri"/>
              </a:rPr>
              <a:t>Non-idealities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8544C9D-9B33-1D25-8F9F-E803B26A1F5D}"/>
              </a:ext>
            </a:extLst>
          </p:cNvPr>
          <p:cNvSpPr txBox="1"/>
          <p:nvPr/>
        </p:nvSpPr>
        <p:spPr>
          <a:xfrm rot="16200000">
            <a:off x="1966846" y="1860121"/>
            <a:ext cx="1933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libri"/>
                <a:ea typeface="Cambria" panose="02040503050406030204" pitchFamily="18" charset="0"/>
                <a:cs typeface="Calibri"/>
              </a:rPr>
              <a:t>Accuracy (%)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05ED24-E0BE-90FF-BC3B-7E9A114C5F86}"/>
              </a:ext>
            </a:extLst>
          </p:cNvPr>
          <p:cNvSpPr/>
          <p:nvPr/>
        </p:nvSpPr>
        <p:spPr>
          <a:xfrm>
            <a:off x="3702104" y="774482"/>
            <a:ext cx="655664" cy="4311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Calibri"/>
                <a:ea typeface="Cambria" panose="02040503050406030204" pitchFamily="18" charset="0"/>
                <a:cs typeface="Calibri"/>
              </a:rPr>
              <a:t>D1</a:t>
            </a:r>
            <a:endParaRPr lang="en-NL" sz="1600" dirty="0">
              <a:solidFill>
                <a:schemeClr val="tx1"/>
              </a:solidFill>
              <a:latin typeface="Calibri"/>
              <a:ea typeface="Cambria" panose="02040503050406030204" pitchFamily="18" charset="0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A288DE6-3E9F-59F8-B44C-6F9ACF7DA028}"/>
              </a:ext>
            </a:extLst>
          </p:cNvPr>
          <p:cNvSpPr/>
          <p:nvPr/>
        </p:nvSpPr>
        <p:spPr>
          <a:xfrm>
            <a:off x="7099649" y="774482"/>
            <a:ext cx="655664" cy="4311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Calibri"/>
                <a:ea typeface="Cambria" panose="02040503050406030204" pitchFamily="18" charset="0"/>
                <a:cs typeface="Calibri"/>
              </a:rPr>
              <a:t>D2</a:t>
            </a:r>
            <a:endParaRPr lang="en-NL" sz="1600" dirty="0">
              <a:solidFill>
                <a:schemeClr val="tx1"/>
              </a:solidFill>
              <a:latin typeface="Calibri"/>
              <a:ea typeface="Cambria" panose="02040503050406030204" pitchFamily="18" charset="0"/>
              <a:cs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D944E86-F0EF-0B12-A7B4-51BF2BC25015}"/>
              </a:ext>
            </a:extLst>
          </p:cNvPr>
          <p:cNvSpPr txBox="1"/>
          <p:nvPr/>
        </p:nvSpPr>
        <p:spPr>
          <a:xfrm>
            <a:off x="4496027" y="803748"/>
            <a:ext cx="10794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Calibri"/>
                <a:cs typeface="Calibri"/>
              </a:rPr>
              <a:t>Baseline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60EAC16-0279-1516-86FE-88891822980E}"/>
              </a:ext>
            </a:extLst>
          </p:cNvPr>
          <p:cNvSpPr txBox="1"/>
          <p:nvPr/>
        </p:nvSpPr>
        <p:spPr>
          <a:xfrm>
            <a:off x="7975006" y="803748"/>
            <a:ext cx="10794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Calibri"/>
                <a:cs typeface="Calibri"/>
              </a:rPr>
              <a:t>Baseline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F158ADD-737D-9327-1473-2E446419790C}"/>
              </a:ext>
            </a:extLst>
          </p:cNvPr>
          <p:cNvGrpSpPr/>
          <p:nvPr/>
        </p:nvGrpSpPr>
        <p:grpSpPr>
          <a:xfrm>
            <a:off x="5581724" y="1111250"/>
            <a:ext cx="3989228" cy="963594"/>
            <a:chOff x="7258221" y="1119773"/>
            <a:chExt cx="5318971" cy="1284792"/>
          </a:xfrm>
        </p:grpSpPr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EE5E663B-C45E-EE9D-70DB-43F216734E2B}"/>
                </a:ext>
              </a:extLst>
            </p:cNvPr>
            <p:cNvCxnSpPr>
              <a:cxnSpLocks/>
            </p:cNvCxnSpPr>
            <p:nvPr/>
          </p:nvCxnSpPr>
          <p:spPr>
            <a:xfrm>
              <a:off x="7258221" y="1119773"/>
              <a:ext cx="0" cy="958207"/>
            </a:xfrm>
            <a:prstGeom prst="straightConnector1">
              <a:avLst/>
            </a:prstGeom>
            <a:ln w="38100">
              <a:solidFill>
                <a:srgbClr val="C00000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B4563D00-17A7-59D4-CA68-9811101CC24F}"/>
                </a:ext>
              </a:extLst>
            </p:cNvPr>
            <p:cNvCxnSpPr>
              <a:cxnSpLocks/>
            </p:cNvCxnSpPr>
            <p:nvPr/>
          </p:nvCxnSpPr>
          <p:spPr>
            <a:xfrm>
              <a:off x="7896550" y="1119773"/>
              <a:ext cx="0" cy="1096793"/>
            </a:xfrm>
            <a:prstGeom prst="straightConnector1">
              <a:avLst/>
            </a:prstGeom>
            <a:ln w="38100">
              <a:solidFill>
                <a:srgbClr val="C00000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98B85839-D928-7DE3-74E2-DDA78C78DA90}"/>
                </a:ext>
              </a:extLst>
            </p:cNvPr>
            <p:cNvCxnSpPr>
              <a:cxnSpLocks/>
            </p:cNvCxnSpPr>
            <p:nvPr/>
          </p:nvCxnSpPr>
          <p:spPr>
            <a:xfrm>
              <a:off x="11953291" y="1119773"/>
              <a:ext cx="0" cy="1201163"/>
            </a:xfrm>
            <a:prstGeom prst="straightConnector1">
              <a:avLst/>
            </a:prstGeom>
            <a:ln w="38100">
              <a:solidFill>
                <a:srgbClr val="C00000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4246636C-4CB6-E805-DD86-97BB8894CCCF}"/>
                </a:ext>
              </a:extLst>
            </p:cNvPr>
            <p:cNvCxnSpPr>
              <a:cxnSpLocks/>
            </p:cNvCxnSpPr>
            <p:nvPr/>
          </p:nvCxnSpPr>
          <p:spPr>
            <a:xfrm>
              <a:off x="12577192" y="1119773"/>
              <a:ext cx="0" cy="1284792"/>
            </a:xfrm>
            <a:prstGeom prst="straightConnector1">
              <a:avLst/>
            </a:prstGeom>
            <a:ln w="38100">
              <a:solidFill>
                <a:srgbClr val="C00000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ounded Rectangle 6">
            <a:extLst>
              <a:ext uri="{FF2B5EF4-FFF2-40B4-BE49-F238E27FC236}">
                <a16:creationId xmlns:a16="http://schemas.microsoft.com/office/drawing/2014/main" id="{524E0A75-54C4-1D49-B2A6-2925F05E1B34}"/>
              </a:ext>
            </a:extLst>
          </p:cNvPr>
          <p:cNvSpPr/>
          <p:nvPr/>
        </p:nvSpPr>
        <p:spPr>
          <a:xfrm>
            <a:off x="533400" y="5296404"/>
            <a:ext cx="11125200" cy="1148846"/>
          </a:xfrm>
          <a:prstGeom prst="roundRect">
            <a:avLst/>
          </a:prstGeom>
          <a:solidFill>
            <a:srgbClr val="FFE0D7"/>
          </a:solidFill>
          <a:ln w="38100">
            <a:solidFill>
              <a:srgbClr val="BF0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C00000"/>
                </a:solidFill>
                <a:latin typeface="Calibri"/>
                <a:ea typeface="Lato" panose="020F0502020204030203" pitchFamily="34" charset="0"/>
                <a:cs typeface="Calibri"/>
              </a:rPr>
              <a:t>Combined</a:t>
            </a:r>
            <a:r>
              <a:rPr lang="en-US" sz="2800" dirty="0">
                <a:solidFill>
                  <a:schemeClr val="tx1"/>
                </a:solidFill>
                <a:latin typeface="Calibri"/>
                <a:ea typeface="Lato" panose="020F0502020204030203" pitchFamily="34" charset="0"/>
                <a:cs typeface="Calibri"/>
              </a:rPr>
              <a:t> non-idealities leads to </a:t>
            </a:r>
            <a:r>
              <a:rPr lang="en-US" sz="2800" dirty="0">
                <a:solidFill>
                  <a:srgbClr val="C00000"/>
                </a:solidFill>
                <a:latin typeface="Calibri"/>
                <a:ea typeface="Lato" panose="020F0502020204030203" pitchFamily="34" charset="0"/>
                <a:cs typeface="Calibri"/>
              </a:rPr>
              <a:t>significant accuracy loss </a:t>
            </a:r>
            <a:r>
              <a:rPr lang="en-US" sz="2800" dirty="0">
                <a:solidFill>
                  <a:schemeClr val="tx1"/>
                </a:solidFill>
                <a:latin typeface="Calibri"/>
                <a:ea typeface="Lato" panose="020F0502020204030203" pitchFamily="34" charset="0"/>
                <a:cs typeface="Calibri"/>
              </a:rPr>
              <a:t>(</a:t>
            </a:r>
            <a:r>
              <a:rPr lang="en-US" sz="2800" b="1" dirty="0">
                <a:solidFill>
                  <a:srgbClr val="C00000"/>
                </a:solidFill>
                <a:latin typeface="Calibri"/>
                <a:ea typeface="Lato" panose="020F0502020204030203" pitchFamily="34" charset="0"/>
                <a:cs typeface="Calibri"/>
              </a:rPr>
              <a:t>&gt;18%</a:t>
            </a:r>
            <a:r>
              <a:rPr lang="en-US" sz="2800" dirty="0">
                <a:solidFill>
                  <a:schemeClr val="tx1"/>
                </a:solidFill>
                <a:latin typeface="Calibri"/>
                <a:ea typeface="Lato" panose="020F0502020204030203" pitchFamily="34" charset="0"/>
                <a:cs typeface="Calibri"/>
              </a:rPr>
              <a:t>)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DE1CD4A-6267-D0F0-EEC7-9EA4C2C005C6}"/>
              </a:ext>
            </a:extLst>
          </p:cNvPr>
          <p:cNvSpPr/>
          <p:nvPr/>
        </p:nvSpPr>
        <p:spPr>
          <a:xfrm>
            <a:off x="3874835" y="1205604"/>
            <a:ext cx="1487195" cy="1931491"/>
          </a:xfrm>
          <a:prstGeom prst="rect">
            <a:avLst/>
          </a:prstGeom>
          <a:solidFill>
            <a:srgbClr val="FFFFFF">
              <a:alpha val="8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  <a:latin typeface="Quire Sans" panose="020B0502040400020003" pitchFamily="34" charset="0"/>
              <a:cs typeface="Quire Sans" panose="020B0502040400020003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FC6D4D4-2653-BDAF-514F-9C6DF69899A1}"/>
              </a:ext>
            </a:extLst>
          </p:cNvPr>
          <p:cNvSpPr/>
          <p:nvPr/>
        </p:nvSpPr>
        <p:spPr>
          <a:xfrm>
            <a:off x="7249302" y="1147017"/>
            <a:ext cx="1487195" cy="1931491"/>
          </a:xfrm>
          <a:prstGeom prst="rect">
            <a:avLst/>
          </a:prstGeom>
          <a:solidFill>
            <a:srgbClr val="FFFFFF">
              <a:alpha val="8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  <a:latin typeface="Quire Sans" panose="020B0502040400020003" pitchFamily="34" charset="0"/>
              <a:cs typeface="Quire Sans" panose="020B05020404000200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6234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7" grpId="0" animBg="1"/>
      <p:bldP spid="18" grpId="0" animBg="1"/>
      <p:bldP spid="19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>
            <a:extLst>
              <a:ext uri="{FF2B5EF4-FFF2-40B4-BE49-F238E27FC236}">
                <a16:creationId xmlns:a16="http://schemas.microsoft.com/office/drawing/2014/main" id="{1B94E708-3CC8-B7AA-CE1F-8B6FB8C70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Accuracy: Enhancement Techniques on All Non-idealities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A6A5DD0-DD94-613B-3963-DCBA2D42E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66</a:t>
            </a:fld>
            <a:endParaRPr lang="en-US">
              <a:latin typeface="Garamond"/>
              <a:cs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04D955-0573-A8CC-D9B0-489AA9EE1E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143" r="38872"/>
          <a:stretch>
            <a:fillRect/>
          </a:stretch>
        </p:blipFill>
        <p:spPr>
          <a:xfrm>
            <a:off x="6959486" y="1100174"/>
            <a:ext cx="3586486" cy="3396476"/>
          </a:xfrm>
          <a:custGeom>
            <a:avLst/>
            <a:gdLst>
              <a:gd name="connsiteX0" fmla="*/ 0 w 5497699"/>
              <a:gd name="connsiteY0" fmla="*/ 0 h 5206434"/>
              <a:gd name="connsiteX1" fmla="*/ 5497699 w 5497699"/>
              <a:gd name="connsiteY1" fmla="*/ 0 h 5206434"/>
              <a:gd name="connsiteX2" fmla="*/ 5497699 w 5497699"/>
              <a:gd name="connsiteY2" fmla="*/ 5206434 h 5206434"/>
              <a:gd name="connsiteX3" fmla="*/ 0 w 5497699"/>
              <a:gd name="connsiteY3" fmla="*/ 5206434 h 5206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97699" h="5206434">
                <a:moveTo>
                  <a:pt x="0" y="0"/>
                </a:moveTo>
                <a:lnTo>
                  <a:pt x="5497699" y="0"/>
                </a:lnTo>
                <a:lnTo>
                  <a:pt x="5497699" y="5206434"/>
                </a:lnTo>
                <a:lnTo>
                  <a:pt x="0" y="5206434"/>
                </a:ln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F5B9775-DB8D-2481-4A0B-B439A4176FE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77411"/>
          <a:stretch>
            <a:fillRect/>
          </a:stretch>
        </p:blipFill>
        <p:spPr>
          <a:xfrm>
            <a:off x="2313289" y="1100174"/>
            <a:ext cx="4267343" cy="3396477"/>
          </a:xfrm>
          <a:custGeom>
            <a:avLst/>
            <a:gdLst>
              <a:gd name="connsiteX0" fmla="*/ 0 w 6541380"/>
              <a:gd name="connsiteY0" fmla="*/ 0 h 5206436"/>
              <a:gd name="connsiteX1" fmla="*/ 6541380 w 6541380"/>
              <a:gd name="connsiteY1" fmla="*/ 0 h 5206436"/>
              <a:gd name="connsiteX2" fmla="*/ 6541380 w 6541380"/>
              <a:gd name="connsiteY2" fmla="*/ 5206436 h 5206436"/>
              <a:gd name="connsiteX3" fmla="*/ 0 w 6541380"/>
              <a:gd name="connsiteY3" fmla="*/ 5206436 h 5206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41380" h="5206436">
                <a:moveTo>
                  <a:pt x="0" y="0"/>
                </a:moveTo>
                <a:lnTo>
                  <a:pt x="6541380" y="0"/>
                </a:lnTo>
                <a:lnTo>
                  <a:pt x="6541380" y="5206436"/>
                </a:lnTo>
                <a:lnTo>
                  <a:pt x="0" y="5206436"/>
                </a:lnTo>
                <a:close/>
              </a:path>
            </a:pathLst>
          </a:cu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2F8A3BD-3C02-2104-247C-3CD876EF0702}"/>
              </a:ext>
            </a:extLst>
          </p:cNvPr>
          <p:cNvSpPr/>
          <p:nvPr/>
        </p:nvSpPr>
        <p:spPr>
          <a:xfrm>
            <a:off x="2848712" y="1060105"/>
            <a:ext cx="655664" cy="4311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Calibri"/>
                <a:ea typeface="Cambria" panose="02040503050406030204" pitchFamily="18" charset="0"/>
                <a:cs typeface="Calibri"/>
              </a:rPr>
              <a:t>D1</a:t>
            </a:r>
            <a:endParaRPr lang="en-NL" sz="1600" dirty="0">
              <a:solidFill>
                <a:schemeClr val="tx1"/>
              </a:solidFill>
              <a:latin typeface="Calibri"/>
              <a:ea typeface="Cambria" panose="02040503050406030204" pitchFamily="18" charset="0"/>
              <a:cs typeface="Calibri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05795B7-DF65-5830-26DD-D4D84B0684A3}"/>
              </a:ext>
            </a:extLst>
          </p:cNvPr>
          <p:cNvCxnSpPr>
            <a:cxnSpLocks/>
          </p:cNvCxnSpPr>
          <p:nvPr/>
        </p:nvCxnSpPr>
        <p:spPr>
          <a:xfrm>
            <a:off x="7099694" y="1404385"/>
            <a:ext cx="3265714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2E9D97E-9090-E46F-FB5D-DD83EB2E62B6}"/>
              </a:ext>
            </a:extLst>
          </p:cNvPr>
          <p:cNvCxnSpPr>
            <a:cxnSpLocks/>
          </p:cNvCxnSpPr>
          <p:nvPr/>
        </p:nvCxnSpPr>
        <p:spPr>
          <a:xfrm>
            <a:off x="2985302" y="1404385"/>
            <a:ext cx="3450799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86245DE8-84E6-1A1A-541E-C14BF3B092F2}"/>
              </a:ext>
            </a:extLst>
          </p:cNvPr>
          <p:cNvGrpSpPr/>
          <p:nvPr/>
        </p:nvGrpSpPr>
        <p:grpSpPr>
          <a:xfrm>
            <a:off x="6321978" y="1393578"/>
            <a:ext cx="4011244" cy="210145"/>
            <a:chOff x="5432830" y="2137854"/>
            <a:chExt cx="5348328" cy="280191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3E60DD97-DB0B-47E5-1813-764F2EFC62ED}"/>
                </a:ext>
              </a:extLst>
            </p:cNvPr>
            <p:cNvCxnSpPr>
              <a:cxnSpLocks/>
            </p:cNvCxnSpPr>
            <p:nvPr/>
          </p:nvCxnSpPr>
          <p:spPr>
            <a:xfrm>
              <a:off x="5432830" y="2137854"/>
              <a:ext cx="0" cy="280191"/>
            </a:xfrm>
            <a:prstGeom prst="straightConnector1">
              <a:avLst/>
            </a:prstGeom>
            <a:ln w="38100">
              <a:solidFill>
                <a:srgbClr val="C00000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6A2E72F7-CC0C-0BDB-3514-EA9B20365335}"/>
                </a:ext>
              </a:extLst>
            </p:cNvPr>
            <p:cNvCxnSpPr>
              <a:cxnSpLocks/>
            </p:cNvCxnSpPr>
            <p:nvPr/>
          </p:nvCxnSpPr>
          <p:spPr>
            <a:xfrm>
              <a:off x="10781158" y="2137854"/>
              <a:ext cx="0" cy="237274"/>
            </a:xfrm>
            <a:prstGeom prst="straightConnector1">
              <a:avLst/>
            </a:prstGeom>
            <a:ln w="38100">
              <a:solidFill>
                <a:srgbClr val="C00000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49859B79-76CC-AA33-CC73-63176F03BB6D}"/>
              </a:ext>
            </a:extLst>
          </p:cNvPr>
          <p:cNvSpPr txBox="1"/>
          <p:nvPr/>
        </p:nvSpPr>
        <p:spPr>
          <a:xfrm rot="16200000">
            <a:off x="1140369" y="2026954"/>
            <a:ext cx="1933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Calibri"/>
                <a:ea typeface="Cambria" panose="02040503050406030204" pitchFamily="18" charset="0"/>
                <a:cs typeface="Calibri"/>
              </a:rPr>
              <a:t>Accuracy (%)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1FB528F-66D5-0F45-2465-EB6A8D849438}"/>
              </a:ext>
            </a:extLst>
          </p:cNvPr>
          <p:cNvSpPr txBox="1"/>
          <p:nvPr/>
        </p:nvSpPr>
        <p:spPr>
          <a:xfrm>
            <a:off x="4337589" y="1097347"/>
            <a:ext cx="10794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Calibri"/>
                <a:cs typeface="Calibri"/>
              </a:rPr>
              <a:t>Baseline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2645408-6D6A-F3AA-4E9F-61E5A4C1C5B5}"/>
              </a:ext>
            </a:extLst>
          </p:cNvPr>
          <p:cNvSpPr txBox="1"/>
          <p:nvPr/>
        </p:nvSpPr>
        <p:spPr>
          <a:xfrm>
            <a:off x="8187553" y="1097347"/>
            <a:ext cx="10794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Calibri"/>
                <a:cs typeface="Calibri"/>
              </a:rPr>
              <a:t>Baseline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16D9F88-424E-6752-7D76-97C28F35F39B}"/>
              </a:ext>
            </a:extLst>
          </p:cNvPr>
          <p:cNvSpPr/>
          <p:nvPr/>
        </p:nvSpPr>
        <p:spPr>
          <a:xfrm>
            <a:off x="6865142" y="1060105"/>
            <a:ext cx="655664" cy="4311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Calibri"/>
                <a:ea typeface="Cambria" panose="02040503050406030204" pitchFamily="18" charset="0"/>
                <a:cs typeface="Calibri"/>
              </a:rPr>
              <a:t>D3</a:t>
            </a:r>
            <a:endParaRPr lang="en-NL" sz="1600" dirty="0">
              <a:solidFill>
                <a:schemeClr val="tx1"/>
              </a:solidFill>
              <a:latin typeface="Calibri"/>
              <a:ea typeface="Cambria" panose="02040503050406030204" pitchFamily="18" charset="0"/>
              <a:cs typeface="Calibri"/>
            </a:endParaRPr>
          </a:p>
        </p:txBody>
      </p:sp>
      <p:sp>
        <p:nvSpPr>
          <p:cNvPr id="16" name="Rounded Rectangle 6">
            <a:extLst>
              <a:ext uri="{FF2B5EF4-FFF2-40B4-BE49-F238E27FC236}">
                <a16:creationId xmlns:a16="http://schemas.microsoft.com/office/drawing/2014/main" id="{1DA6FADC-2F52-1A84-AB10-4AC4D4581CE4}"/>
              </a:ext>
            </a:extLst>
          </p:cNvPr>
          <p:cNvSpPr/>
          <p:nvPr/>
        </p:nvSpPr>
        <p:spPr>
          <a:xfrm>
            <a:off x="1066800" y="5296404"/>
            <a:ext cx="10058400" cy="1148846"/>
          </a:xfrm>
          <a:prstGeom prst="roundRect">
            <a:avLst/>
          </a:prstGeom>
          <a:solidFill>
            <a:srgbClr val="E4F3DE"/>
          </a:solidFill>
          <a:ln w="38100">
            <a:solidFill>
              <a:srgbClr val="108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10813B"/>
                </a:solidFill>
                <a:latin typeface="Calibri"/>
                <a:ea typeface="Lato" panose="020F0502020204030203" pitchFamily="34" charset="0"/>
                <a:cs typeface="Calibri"/>
              </a:rPr>
              <a:t>Accuracy loss drops to 6%</a:t>
            </a:r>
            <a:r>
              <a:rPr lang="en-US" sz="2400" dirty="0">
                <a:solidFill>
                  <a:srgbClr val="10813B"/>
                </a:solidFill>
                <a:latin typeface="Calibri"/>
                <a:ea typeface="Lato" panose="020F0502020204030203" pitchFamily="34" charset="0"/>
                <a:cs typeface="Calibri"/>
              </a:rPr>
              <a:t> </a:t>
            </a:r>
            <a:r>
              <a:rPr lang="en-US" sz="2400" b="1" dirty="0">
                <a:solidFill>
                  <a:srgbClr val="10813B"/>
                </a:solidFill>
                <a:latin typeface="Calibri"/>
                <a:ea typeface="Lato" panose="020F0502020204030203" pitchFamily="34" charset="0"/>
                <a:cs typeface="Calibri"/>
              </a:rPr>
              <a:t>from 18% </a:t>
            </a:r>
            <a:r>
              <a:rPr lang="en-US" sz="2400" dirty="0">
                <a:solidFill>
                  <a:schemeClr val="tx1"/>
                </a:solidFill>
                <a:latin typeface="Calibri"/>
                <a:ea typeface="Lato" panose="020F0502020204030203" pitchFamily="34" charset="0"/>
                <a:cs typeface="Calibri"/>
              </a:rPr>
              <a:t>after handling all non-idealities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3DFEB9B-6292-C9DD-3E76-4625262A9A32}"/>
              </a:ext>
            </a:extLst>
          </p:cNvPr>
          <p:cNvSpPr txBox="1"/>
          <p:nvPr/>
        </p:nvSpPr>
        <p:spPr>
          <a:xfrm>
            <a:off x="4119145" y="4475388"/>
            <a:ext cx="4620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alibri"/>
                <a:cs typeface="Calibri"/>
              </a:rPr>
              <a:t>Enhancement Technique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9A69BE-A338-38EB-5FF1-49012159D0B8}"/>
              </a:ext>
            </a:extLst>
          </p:cNvPr>
          <p:cNvSpPr/>
          <p:nvPr/>
        </p:nvSpPr>
        <p:spPr>
          <a:xfrm>
            <a:off x="3090804" y="1475970"/>
            <a:ext cx="2729131" cy="1953028"/>
          </a:xfrm>
          <a:prstGeom prst="rect">
            <a:avLst/>
          </a:prstGeom>
          <a:solidFill>
            <a:srgbClr val="FFFFFF">
              <a:alpha val="8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  <a:latin typeface="Quire Sans" panose="020B0502040400020003" pitchFamily="34" charset="0"/>
              <a:cs typeface="Quire Sans" panose="020B0502040400020003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A8EC3DC-B771-2C59-F35E-0AE3DF98349D}"/>
              </a:ext>
            </a:extLst>
          </p:cNvPr>
          <p:cNvSpPr/>
          <p:nvPr/>
        </p:nvSpPr>
        <p:spPr>
          <a:xfrm>
            <a:off x="7022856" y="1475970"/>
            <a:ext cx="2729131" cy="1953028"/>
          </a:xfrm>
          <a:prstGeom prst="rect">
            <a:avLst/>
          </a:prstGeom>
          <a:solidFill>
            <a:srgbClr val="FFFFFF">
              <a:alpha val="8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/>
              </a:solidFill>
              <a:latin typeface="Quire Sans" panose="020B0502040400020003" pitchFamily="34" charset="0"/>
              <a:cs typeface="Quire Sans" panose="020B05020404000200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4582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3" grpId="0"/>
      <p:bldP spid="14" grpId="0"/>
      <p:bldP spid="15" grpId="0"/>
      <p:bldP spid="16" grpId="0" animBg="1"/>
      <p:bldP spid="17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116A89D-D05C-06D9-A4B0-BB0CCF9C96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1" dirty="0" err="1">
                <a:latin typeface="Calibri"/>
                <a:cs typeface="Calibri"/>
              </a:rPr>
              <a:t>GenPIP</a:t>
            </a:r>
            <a:r>
              <a:rPr lang="en-US" sz="2000" b="1" dirty="0">
                <a:latin typeface="Calibri"/>
                <a:cs typeface="Calibri"/>
              </a:rPr>
              <a:t>: In-Memory Acceleration of Genome Analysis via Tight Integration of</a:t>
            </a:r>
            <a:br>
              <a:rPr lang="en-US" sz="2000" b="1" dirty="0">
                <a:latin typeface="Calibri"/>
                <a:cs typeface="Calibri"/>
              </a:rPr>
            </a:br>
            <a:r>
              <a:rPr lang="en-US" sz="2000" b="1" dirty="0" err="1">
                <a:latin typeface="Calibri"/>
                <a:cs typeface="Calibri"/>
              </a:rPr>
              <a:t>Basecalling</a:t>
            </a:r>
            <a:r>
              <a:rPr lang="en-US" sz="2000" b="1" dirty="0">
                <a:latin typeface="Calibri"/>
                <a:cs typeface="Calibri"/>
              </a:rPr>
              <a:t> and Read Mapping</a:t>
            </a:r>
            <a:br>
              <a:rPr lang="en-US" sz="2000" b="1" dirty="0">
                <a:latin typeface="Calibri"/>
                <a:cs typeface="Calibri"/>
              </a:rPr>
            </a:br>
            <a:r>
              <a:rPr lang="en-US" sz="2000" dirty="0" err="1">
                <a:latin typeface="Calibri"/>
                <a:cs typeface="Calibri"/>
              </a:rPr>
              <a:t>Haiyu</a:t>
            </a:r>
            <a:r>
              <a:rPr lang="en-US" sz="2000" dirty="0">
                <a:latin typeface="Calibri"/>
                <a:cs typeface="Calibri"/>
              </a:rPr>
              <a:t> Mao, Mohammed </a:t>
            </a:r>
            <a:r>
              <a:rPr lang="en-US" sz="2000" dirty="0" err="1">
                <a:latin typeface="Calibri"/>
                <a:cs typeface="Calibri"/>
              </a:rPr>
              <a:t>Alser</a:t>
            </a:r>
            <a:r>
              <a:rPr lang="en-US" sz="2000" dirty="0">
                <a:latin typeface="Calibri"/>
                <a:cs typeface="Calibri"/>
              </a:rPr>
              <a:t>, Mohammad </a:t>
            </a:r>
            <a:r>
              <a:rPr lang="en-US" sz="2000" dirty="0" err="1">
                <a:latin typeface="Calibri"/>
                <a:cs typeface="Calibri"/>
              </a:rPr>
              <a:t>Sadrosadati</a:t>
            </a:r>
            <a:r>
              <a:rPr lang="en-US" sz="2000" dirty="0">
                <a:latin typeface="Calibri"/>
                <a:cs typeface="Calibri"/>
              </a:rPr>
              <a:t>, </a:t>
            </a:r>
            <a:r>
              <a:rPr lang="en-US" sz="2000" u="sng" dirty="0">
                <a:latin typeface="Calibri"/>
                <a:cs typeface="Calibri"/>
              </a:rPr>
              <a:t>Can Firtina</a:t>
            </a:r>
            <a:r>
              <a:rPr lang="en-US" sz="2000" dirty="0">
                <a:latin typeface="Calibri"/>
                <a:cs typeface="Calibri"/>
              </a:rPr>
              <a:t>, Akanksha Baranwal, Damla Senol Cali, Aditya </a:t>
            </a:r>
            <a:r>
              <a:rPr lang="en-US" sz="2000" dirty="0" err="1">
                <a:latin typeface="Calibri"/>
                <a:cs typeface="Calibri"/>
              </a:rPr>
              <a:t>Manglik</a:t>
            </a:r>
            <a:r>
              <a:rPr lang="en-US" sz="2000" dirty="0">
                <a:latin typeface="Calibri"/>
                <a:cs typeface="Calibri"/>
              </a:rPr>
              <a:t>, Nour </a:t>
            </a:r>
            <a:r>
              <a:rPr lang="en-US" sz="2000" dirty="0" err="1">
                <a:latin typeface="Calibri"/>
                <a:cs typeface="Calibri"/>
              </a:rPr>
              <a:t>Almadhoun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Alserr</a:t>
            </a:r>
            <a:r>
              <a:rPr lang="en-US" sz="2000" dirty="0">
                <a:latin typeface="Calibri"/>
                <a:cs typeface="Calibri"/>
              </a:rPr>
              <a:t>, Onur Mutlu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  <a:hlinkClick r:id="rId3"/>
              </a:rPr>
              <a:t>Proceedings of the 55th International Symposium on Microarchitecture (</a:t>
            </a:r>
            <a:r>
              <a:rPr lang="en-US" sz="2000" b="1" dirty="0">
                <a:latin typeface="Calibri"/>
                <a:cs typeface="Calibri"/>
                <a:hlinkClick r:id="rId3"/>
              </a:rPr>
              <a:t>MICRO 2022</a:t>
            </a:r>
            <a:r>
              <a:rPr lang="en-US" sz="2000" dirty="0">
                <a:latin typeface="Calibri"/>
                <a:cs typeface="Calibri"/>
                <a:hlinkClick r:id="rId3"/>
              </a:rPr>
              <a:t>)</a:t>
            </a:r>
            <a:r>
              <a:rPr lang="en-US" sz="2000" dirty="0">
                <a:latin typeface="Calibri"/>
                <a:cs typeface="Calibri"/>
              </a:rPr>
              <a:t>, Chicago, IL, USA, October 2022.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  <a:hlinkClick r:id="rId4"/>
              </a:rPr>
              <a:t>[PDF]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5"/>
              </a:rPr>
              <a:t>[Link]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</a:rPr>
              <a:t>Conference talk </a:t>
            </a:r>
            <a:r>
              <a:rPr lang="en-US" sz="2000" dirty="0">
                <a:latin typeface="Calibri"/>
                <a:cs typeface="Calibri"/>
                <a:hlinkClick r:id="rId6"/>
              </a:rPr>
              <a:t>[Slides (pptx)]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7"/>
              </a:rPr>
              <a:t>[Slides (pdf)]</a:t>
            </a:r>
            <a:endParaRPr lang="en-US" sz="2000" dirty="0">
              <a:latin typeface="Calibri"/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22EA9C0-14C1-3438-99BF-C5703C7F1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ML-based Genome Analysis via PIM </a:t>
            </a:r>
            <a:r>
              <a:rPr lang="en-US" sz="2400" dirty="0"/>
              <a:t>[MICRO '22]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229C86E-8476-5196-9B16-2AB99B8D5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67</a:t>
            </a:fld>
            <a:endParaRPr lang="en-US" dirty="0">
              <a:latin typeface="Garamond"/>
              <a:cs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CB7275-37A0-75D4-C72B-156833E134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7031" y="3688445"/>
            <a:ext cx="11682171" cy="2201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84236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32">
            <a:extLst>
              <a:ext uri="{FF2B5EF4-FFF2-40B4-BE49-F238E27FC236}">
                <a16:creationId xmlns:a16="http://schemas.microsoft.com/office/drawing/2014/main" id="{69B500B6-0DFB-9937-5D8F-86F6CA917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1: Large Data Movement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93D80FD-3C4D-3F91-FC58-AFE822EDF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68</a:t>
            </a:fld>
            <a:endParaRPr lang="en-US">
              <a:latin typeface="Garamond"/>
              <a:cs typeface="Calibri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EF4D97C-2240-4663-B955-8A8B526D0A39}"/>
              </a:ext>
            </a:extLst>
          </p:cNvPr>
          <p:cNvGrpSpPr/>
          <p:nvPr/>
        </p:nvGrpSpPr>
        <p:grpSpPr>
          <a:xfrm>
            <a:off x="1668090" y="1710322"/>
            <a:ext cx="1071258" cy="523206"/>
            <a:chOff x="320538" y="1839686"/>
            <a:chExt cx="1071258" cy="523206"/>
          </a:xfrm>
        </p:grpSpPr>
        <p:sp>
          <p:nvSpPr>
            <p:cNvPr id="5" name="Pentagon 4">
              <a:extLst>
                <a:ext uri="{FF2B5EF4-FFF2-40B4-BE49-F238E27FC236}">
                  <a16:creationId xmlns:a16="http://schemas.microsoft.com/office/drawing/2014/main" id="{3A066B99-1DC7-C8A8-F5C7-D396270F22C8}"/>
                </a:ext>
              </a:extLst>
            </p:cNvPr>
            <p:cNvSpPr/>
            <p:nvPr/>
          </p:nvSpPr>
          <p:spPr>
            <a:xfrm>
              <a:off x="366963" y="1839686"/>
              <a:ext cx="978408" cy="484632"/>
            </a:xfrm>
            <a:prstGeom prst="homePlate">
              <a:avLst/>
            </a:prstGeom>
            <a:solidFill>
              <a:srgbClr val="FE6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2928413-2C9E-A94C-4347-22F7EC5360B9}"/>
                </a:ext>
              </a:extLst>
            </p:cNvPr>
            <p:cNvSpPr txBox="1"/>
            <p:nvPr/>
          </p:nvSpPr>
          <p:spPr>
            <a:xfrm>
              <a:off x="320538" y="1850572"/>
              <a:ext cx="1071258" cy="512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16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华文楷体" panose="02010600040101010101" pitchFamily="2" charset="-122"/>
                  <a:cs typeface="Calibri"/>
                </a:rPr>
                <a:t>Raw</a:t>
              </a: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华文楷体" panose="02010600040101010101" pitchFamily="2" charset="-122"/>
                  <a:cs typeface="Calibri"/>
                </a:rPr>
                <a:t> </a:t>
              </a: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华文楷体" panose="02010600040101010101" pitchFamily="2" charset="-122"/>
                  <a:cs typeface="Calibri"/>
                </a:rPr>
                <a:t>Signals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</p:grpSp>
      <p:sp>
        <p:nvSpPr>
          <p:cNvPr id="7" name="Chevron 6">
            <a:extLst>
              <a:ext uri="{FF2B5EF4-FFF2-40B4-BE49-F238E27FC236}">
                <a16:creationId xmlns:a16="http://schemas.microsoft.com/office/drawing/2014/main" id="{D07EC5AA-F29E-CA75-AA60-BFE6EB02264C}"/>
              </a:ext>
            </a:extLst>
          </p:cNvPr>
          <p:cNvSpPr/>
          <p:nvPr/>
        </p:nvSpPr>
        <p:spPr>
          <a:xfrm>
            <a:off x="2523207" y="1710322"/>
            <a:ext cx="1839688" cy="484632"/>
          </a:xfrm>
          <a:prstGeom prst="chevr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华文楷体" panose="02010600040101010101" pitchFamily="2" charset="-122"/>
                <a:cs typeface="Calibri"/>
              </a:rPr>
              <a:t>Basecalling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" name="Chevron 7">
            <a:extLst>
              <a:ext uri="{FF2B5EF4-FFF2-40B4-BE49-F238E27FC236}">
                <a16:creationId xmlns:a16="http://schemas.microsoft.com/office/drawing/2014/main" id="{BABC679F-94A0-A6B2-CA55-5701EA648E1D}"/>
              </a:ext>
            </a:extLst>
          </p:cNvPr>
          <p:cNvSpPr/>
          <p:nvPr/>
        </p:nvSpPr>
        <p:spPr>
          <a:xfrm>
            <a:off x="4188721" y="1710322"/>
            <a:ext cx="1273631" cy="484632"/>
          </a:xfrm>
          <a:prstGeom prst="chevron">
            <a:avLst/>
          </a:prstGeom>
          <a:solidFill>
            <a:srgbClr val="FE6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华文楷体" panose="02010600040101010101" pitchFamily="2" charset="-122"/>
                <a:cs typeface="Calibri"/>
              </a:rPr>
              <a:t>Reads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C9EF0E9-3789-BEF5-FA4C-D2E4172CAEE0}"/>
              </a:ext>
            </a:extLst>
          </p:cNvPr>
          <p:cNvGrpSpPr/>
          <p:nvPr/>
        </p:nvGrpSpPr>
        <p:grpSpPr>
          <a:xfrm>
            <a:off x="5288178" y="1710322"/>
            <a:ext cx="1839688" cy="523206"/>
            <a:chOff x="3820884" y="1251857"/>
            <a:chExt cx="1839688" cy="523206"/>
          </a:xfrm>
        </p:grpSpPr>
        <p:sp>
          <p:nvSpPr>
            <p:cNvPr id="10" name="Chevron 9">
              <a:extLst>
                <a:ext uri="{FF2B5EF4-FFF2-40B4-BE49-F238E27FC236}">
                  <a16:creationId xmlns:a16="http://schemas.microsoft.com/office/drawing/2014/main" id="{4DDF9B6D-7323-E4CB-9214-EEB6DDCE9BA1}"/>
                </a:ext>
              </a:extLst>
            </p:cNvPr>
            <p:cNvSpPr/>
            <p:nvPr/>
          </p:nvSpPr>
          <p:spPr>
            <a:xfrm>
              <a:off x="3820884" y="1251857"/>
              <a:ext cx="1839688" cy="484632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A50BF57-ACF1-4BA6-6A4A-52FD77B81590}"/>
                </a:ext>
              </a:extLst>
            </p:cNvPr>
            <p:cNvSpPr txBox="1"/>
            <p:nvPr/>
          </p:nvSpPr>
          <p:spPr>
            <a:xfrm>
              <a:off x="3995057" y="1262743"/>
              <a:ext cx="1449373" cy="512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16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华文楷体" panose="02010600040101010101" pitchFamily="2" charset="-122"/>
                  <a:cs typeface="Calibri"/>
                </a:rPr>
                <a:t>Read</a:t>
              </a: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华文楷体" panose="02010600040101010101" pitchFamily="2" charset="-122"/>
                  <a:cs typeface="Calibri"/>
                </a:rPr>
                <a:t> </a:t>
              </a: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华文楷体" panose="02010600040101010101" pitchFamily="2" charset="-122"/>
                  <a:cs typeface="Calibri"/>
                </a:rPr>
                <a:t>quality</a:t>
              </a:r>
            </a:p>
            <a:p>
              <a:pPr marL="0" marR="0" lvl="0" indent="0" algn="ctr" defTabSz="914400" rtl="0" eaLnBrk="1" fontAlgn="auto" latinLnBrk="0" hangingPunct="1">
                <a:lnSpc>
                  <a:spcPts val="16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华文楷体" panose="02010600040101010101" pitchFamily="2" charset="-122"/>
                  <a:cs typeface="Calibri"/>
                </a:rPr>
                <a:t>control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726051E-7002-E695-FFD2-70F285BE1A3E}"/>
              </a:ext>
            </a:extLst>
          </p:cNvPr>
          <p:cNvGrpSpPr/>
          <p:nvPr/>
        </p:nvGrpSpPr>
        <p:grpSpPr>
          <a:xfrm>
            <a:off x="6899261" y="1700130"/>
            <a:ext cx="1949771" cy="512961"/>
            <a:chOff x="5431967" y="1241665"/>
            <a:chExt cx="1578431" cy="512961"/>
          </a:xfrm>
        </p:grpSpPr>
        <p:sp>
          <p:nvSpPr>
            <p:cNvPr id="13" name="Chevron 12">
              <a:extLst>
                <a:ext uri="{FF2B5EF4-FFF2-40B4-BE49-F238E27FC236}">
                  <a16:creationId xmlns:a16="http://schemas.microsoft.com/office/drawing/2014/main" id="{F145E7F1-8DEC-D894-5C30-624D9EC05A61}"/>
                </a:ext>
              </a:extLst>
            </p:cNvPr>
            <p:cNvSpPr/>
            <p:nvPr/>
          </p:nvSpPr>
          <p:spPr>
            <a:xfrm>
              <a:off x="5486397" y="1251857"/>
              <a:ext cx="1426030" cy="484632"/>
            </a:xfrm>
            <a:prstGeom prst="chevron">
              <a:avLst/>
            </a:prstGeom>
            <a:solidFill>
              <a:srgbClr val="FE6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C831E15-5FAA-DFD5-521E-0611F0DC3143}"/>
                </a:ext>
              </a:extLst>
            </p:cNvPr>
            <p:cNvSpPr txBox="1"/>
            <p:nvPr/>
          </p:nvSpPr>
          <p:spPr>
            <a:xfrm>
              <a:off x="5431967" y="1241665"/>
              <a:ext cx="1578431" cy="5129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16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华文楷体" panose="02010600040101010101" pitchFamily="2" charset="-122"/>
                  <a:cs typeface="Calibri"/>
                </a:rPr>
                <a:t>High-quality</a:t>
              </a:r>
            </a:p>
            <a:p>
              <a:pPr marL="0" marR="0" lvl="0" indent="0" algn="ctr" defTabSz="914400" rtl="0" eaLnBrk="1" fontAlgn="auto" latinLnBrk="0" hangingPunct="1">
                <a:lnSpc>
                  <a:spcPts val="16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华文楷体" panose="02010600040101010101" pitchFamily="2" charset="-122"/>
                  <a:cs typeface="Calibri"/>
                </a:rPr>
                <a:t>reads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93ED6C3-5044-D1C2-E037-15EBD701E159}"/>
              </a:ext>
            </a:extLst>
          </p:cNvPr>
          <p:cNvGrpSpPr/>
          <p:nvPr/>
        </p:nvGrpSpPr>
        <p:grpSpPr>
          <a:xfrm>
            <a:off x="8559510" y="1710322"/>
            <a:ext cx="1555112" cy="523847"/>
            <a:chOff x="6738253" y="1251857"/>
            <a:chExt cx="1328061" cy="523847"/>
          </a:xfrm>
        </p:grpSpPr>
        <p:sp>
          <p:nvSpPr>
            <p:cNvPr id="16" name="Chevron 15">
              <a:extLst>
                <a:ext uri="{FF2B5EF4-FFF2-40B4-BE49-F238E27FC236}">
                  <a16:creationId xmlns:a16="http://schemas.microsoft.com/office/drawing/2014/main" id="{24090348-730B-6C58-6719-32922163BFC0}"/>
                </a:ext>
              </a:extLst>
            </p:cNvPr>
            <p:cNvSpPr/>
            <p:nvPr/>
          </p:nvSpPr>
          <p:spPr>
            <a:xfrm>
              <a:off x="6738253" y="1251857"/>
              <a:ext cx="1328061" cy="484632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0435473-D07B-DAE4-53C0-867781F7C621}"/>
                </a:ext>
              </a:extLst>
            </p:cNvPr>
            <p:cNvSpPr txBox="1"/>
            <p:nvPr/>
          </p:nvSpPr>
          <p:spPr>
            <a:xfrm>
              <a:off x="6912427" y="1262743"/>
              <a:ext cx="968831" cy="5129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16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华文楷体" panose="02010600040101010101" pitchFamily="2" charset="-122"/>
                  <a:cs typeface="Calibri"/>
                </a:rPr>
                <a:t>Read</a:t>
              </a: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华文楷体" panose="02010600040101010101" pitchFamily="2" charset="-122"/>
                  <a:cs typeface="Calibri"/>
                </a:rPr>
                <a:t> </a:t>
              </a:r>
              <a:endPara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华文楷体" panose="02010600040101010101" pitchFamily="2" charset="-122"/>
                <a:cs typeface="Calibri"/>
              </a:endParaRPr>
            </a:p>
            <a:p>
              <a:pPr marL="0" marR="0" lvl="0" indent="0" algn="ctr" defTabSz="914400" rtl="0" eaLnBrk="1" fontAlgn="auto" latinLnBrk="0" hangingPunct="1">
                <a:lnSpc>
                  <a:spcPts val="16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华文楷体" panose="02010600040101010101" pitchFamily="2" charset="-122"/>
                  <a:cs typeface="Calibri"/>
                </a:rPr>
                <a:t>mapping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5342E8A-E486-E1F3-75AA-A6F69DF4FA95}"/>
              </a:ext>
            </a:extLst>
          </p:cNvPr>
          <p:cNvGrpSpPr/>
          <p:nvPr/>
        </p:nvGrpSpPr>
        <p:grpSpPr>
          <a:xfrm>
            <a:off x="9864392" y="1700130"/>
            <a:ext cx="1659319" cy="512320"/>
            <a:chOff x="7826825" y="1241665"/>
            <a:chExt cx="1197434" cy="512320"/>
          </a:xfrm>
        </p:grpSpPr>
        <p:sp>
          <p:nvSpPr>
            <p:cNvPr id="19" name="Chevron 18">
              <a:extLst>
                <a:ext uri="{FF2B5EF4-FFF2-40B4-BE49-F238E27FC236}">
                  <a16:creationId xmlns:a16="http://schemas.microsoft.com/office/drawing/2014/main" id="{7A63CB36-415F-0019-677E-49FE0343676B}"/>
                </a:ext>
              </a:extLst>
            </p:cNvPr>
            <p:cNvSpPr/>
            <p:nvPr/>
          </p:nvSpPr>
          <p:spPr>
            <a:xfrm>
              <a:off x="7881254" y="1251857"/>
              <a:ext cx="1055918" cy="484632"/>
            </a:xfrm>
            <a:prstGeom prst="chevron">
              <a:avLst/>
            </a:prstGeom>
            <a:solidFill>
              <a:srgbClr val="FE6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7913B0E-9380-5D6B-AD30-6C20A11CC7D2}"/>
                </a:ext>
              </a:extLst>
            </p:cNvPr>
            <p:cNvSpPr txBox="1"/>
            <p:nvPr/>
          </p:nvSpPr>
          <p:spPr>
            <a:xfrm>
              <a:off x="7826825" y="1241665"/>
              <a:ext cx="1197434" cy="512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16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华文楷体" panose="02010600040101010101" pitchFamily="2" charset="-122"/>
                  <a:cs typeface="Calibri"/>
                </a:rPr>
                <a:t>Mapped</a:t>
              </a:r>
            </a:p>
            <a:p>
              <a:pPr marL="0" marR="0" lvl="0" indent="0" algn="ctr" defTabSz="914400" rtl="0" eaLnBrk="1" fontAlgn="auto" latinLnBrk="0" hangingPunct="1">
                <a:lnSpc>
                  <a:spcPts val="16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华文楷体" panose="02010600040101010101" pitchFamily="2" charset="-122"/>
                  <a:cs typeface="Calibri"/>
                </a:rPr>
                <a:t>reads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</p:grpSp>
      <p:sp>
        <p:nvSpPr>
          <p:cNvPr id="21" name="Rounded Rectangle 5">
            <a:extLst>
              <a:ext uri="{FF2B5EF4-FFF2-40B4-BE49-F238E27FC236}">
                <a16:creationId xmlns:a16="http://schemas.microsoft.com/office/drawing/2014/main" id="{4CF33733-304C-5043-A333-34C5EAB44B03}"/>
              </a:ext>
            </a:extLst>
          </p:cNvPr>
          <p:cNvSpPr/>
          <p:nvPr/>
        </p:nvSpPr>
        <p:spPr>
          <a:xfrm>
            <a:off x="1714515" y="3822148"/>
            <a:ext cx="8529815" cy="1153886"/>
          </a:xfrm>
          <a:prstGeom prst="roundRect">
            <a:avLst>
              <a:gd name="adj" fmla="val 1116"/>
            </a:avLst>
          </a:prstGeom>
          <a:solidFill>
            <a:srgbClr val="C00000">
              <a:alpha val="17000"/>
            </a:srgb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华文楷体" panose="02010600040101010101" pitchFamily="2" charset="-122"/>
                <a:cs typeface="Calibri"/>
              </a:rPr>
              <a:t>Large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华文楷体" panose="02010600040101010101" pitchFamily="2" charset="-122"/>
                <a:cs typeface="Calibri"/>
              </a:rPr>
              <a:t>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华文楷体" panose="02010600040101010101" pitchFamily="2" charset="-122"/>
                <a:cs typeface="Calibri"/>
              </a:rPr>
              <a:t>data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华文楷体" panose="02010600040101010101" pitchFamily="2" charset="-122"/>
                <a:cs typeface="Calibri"/>
              </a:rPr>
              <a:t>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华文楷体" panose="02010600040101010101" pitchFamily="2" charset="-122"/>
                <a:cs typeface="Calibri"/>
              </a:rPr>
              <a:t>movement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华文楷体" panose="02010600040101010101" pitchFamily="2" charset="-122"/>
                <a:cs typeface="Calibri"/>
              </a:rPr>
              <a:t>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/>
                <a:ea typeface="华文楷体" panose="02010600040101010101" pitchFamily="2" charset="-122"/>
                <a:cs typeface="Calibri"/>
              </a:rPr>
              <a:t>between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/>
                <a:ea typeface="华文楷体" panose="02010600040101010101" pitchFamily="2" charset="-122"/>
                <a:cs typeface="Calibri"/>
              </a:rPr>
              <a:t>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/>
                <a:ea typeface="华文楷体" panose="02010600040101010101" pitchFamily="2" charset="-122"/>
                <a:cs typeface="Calibri"/>
              </a:rPr>
              <a:t>genome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/>
                <a:ea typeface="华文楷体" panose="02010600040101010101" pitchFamily="2" charset="-122"/>
                <a:cs typeface="Calibri"/>
              </a:rPr>
              <a:t>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/>
                <a:ea typeface="华文楷体" panose="02010600040101010101" pitchFamily="2" charset="-122"/>
                <a:cs typeface="Calibri"/>
              </a:rPr>
              <a:t>analysis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/>
                <a:ea typeface="华文楷体" panose="02010600040101010101" pitchFamily="2" charset="-122"/>
                <a:cs typeface="Calibri"/>
              </a:rPr>
              <a:t>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/>
                <a:ea typeface="华文楷体" panose="02010600040101010101" pitchFamily="2" charset="-122"/>
                <a:cs typeface="Calibri"/>
              </a:rPr>
              <a:t>steps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/>
                <a:ea typeface="华文楷体" panose="02010600040101010101" pitchFamily="2" charset="-122"/>
                <a:cs typeface="Calibri"/>
              </a:rPr>
              <a:t> 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alibri"/>
              <a:ea typeface="华文楷体" panose="02010600040101010101" pitchFamily="2" charset="-122"/>
              <a:cs typeface="Calibri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AB5E167-E828-8CDC-5CC4-66CF22BF2410}"/>
              </a:ext>
            </a:extLst>
          </p:cNvPr>
          <p:cNvSpPr/>
          <p:nvPr/>
        </p:nvSpPr>
        <p:spPr>
          <a:xfrm>
            <a:off x="2034890" y="2671516"/>
            <a:ext cx="15760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cs typeface="Calibri"/>
              </a:rPr>
              <a:t>3913 GB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华文楷体" panose="02010600040101010101" pitchFamily="2" charset="-122"/>
                <a:cs typeface="Calibri"/>
              </a:rPr>
              <a:t>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cxnSp>
        <p:nvCxnSpPr>
          <p:cNvPr id="23" name="Elbow Connector 22">
            <a:extLst>
              <a:ext uri="{FF2B5EF4-FFF2-40B4-BE49-F238E27FC236}">
                <a16:creationId xmlns:a16="http://schemas.microsoft.com/office/drawing/2014/main" id="{888162CF-0121-C402-F07A-5432A64F0146}"/>
              </a:ext>
            </a:extLst>
          </p:cNvPr>
          <p:cNvCxnSpPr>
            <a:cxnSpLocks/>
            <a:stCxn id="6" idx="2"/>
            <a:endCxn id="22" idx="0"/>
          </p:cNvCxnSpPr>
          <p:nvPr/>
        </p:nvCxnSpPr>
        <p:spPr>
          <a:xfrm rot="16200000" flipH="1">
            <a:off x="2294328" y="2142918"/>
            <a:ext cx="437988" cy="619207"/>
          </a:xfrm>
          <a:prstGeom prst="bentConnector3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A2B0FFF8-45A7-157E-75F2-EEC9A7EC5E61}"/>
              </a:ext>
            </a:extLst>
          </p:cNvPr>
          <p:cNvSpPr/>
          <p:nvPr/>
        </p:nvSpPr>
        <p:spPr>
          <a:xfrm>
            <a:off x="4102742" y="2682402"/>
            <a:ext cx="13773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cs typeface="Calibri"/>
              </a:rPr>
              <a:t>546 GB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华文楷体" panose="02010600040101010101" pitchFamily="2" charset="-122"/>
                <a:cs typeface="Calibri"/>
              </a:rPr>
              <a:t>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649C5822-F579-2E99-EEA3-BE44ED8ECE6A}"/>
              </a:ext>
            </a:extLst>
          </p:cNvPr>
          <p:cNvCxnSpPr>
            <a:cxnSpLocks/>
          </p:cNvCxnSpPr>
          <p:nvPr/>
        </p:nvCxnSpPr>
        <p:spPr>
          <a:xfrm>
            <a:off x="4791392" y="2233527"/>
            <a:ext cx="0" cy="448875"/>
          </a:xfrm>
          <a:prstGeom prst="straightConnector1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396E5E9B-5EB0-BA23-5AF2-CE5E89F15385}"/>
              </a:ext>
            </a:extLst>
          </p:cNvPr>
          <p:cNvSpPr/>
          <p:nvPr/>
        </p:nvSpPr>
        <p:spPr>
          <a:xfrm>
            <a:off x="6208022" y="2682402"/>
            <a:ext cx="13773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cs typeface="Calibri"/>
              </a:rPr>
              <a:t>437 GB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华文楷体" panose="02010600040101010101" pitchFamily="2" charset="-122"/>
                <a:cs typeface="Calibri"/>
              </a:rPr>
              <a:t>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cxnSp>
        <p:nvCxnSpPr>
          <p:cNvPr id="27" name="Elbow Connector 26">
            <a:extLst>
              <a:ext uri="{FF2B5EF4-FFF2-40B4-BE49-F238E27FC236}">
                <a16:creationId xmlns:a16="http://schemas.microsoft.com/office/drawing/2014/main" id="{F3911130-3629-141B-7E1E-C921CE4816CA}"/>
              </a:ext>
            </a:extLst>
          </p:cNvPr>
          <p:cNvCxnSpPr>
            <a:cxnSpLocks/>
            <a:stCxn id="14" idx="2"/>
            <a:endCxn id="26" idx="0"/>
          </p:cNvCxnSpPr>
          <p:nvPr/>
        </p:nvCxnSpPr>
        <p:spPr>
          <a:xfrm rot="5400000">
            <a:off x="7150755" y="1959009"/>
            <a:ext cx="469311" cy="977475"/>
          </a:xfrm>
          <a:prstGeom prst="bentConnector3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FB44FDD9-A41C-842F-BB4B-5709B2A8A488}"/>
              </a:ext>
            </a:extLst>
          </p:cNvPr>
          <p:cNvSpPr/>
          <p:nvPr/>
        </p:nvSpPr>
        <p:spPr>
          <a:xfrm>
            <a:off x="10061912" y="2681706"/>
            <a:ext cx="13773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F8100"/>
                </a:solidFill>
                <a:effectLst/>
                <a:uLnTx/>
                <a:uFillTx/>
                <a:latin typeface="Calibri"/>
                <a:cs typeface="Calibri"/>
              </a:rPr>
              <a:t>382 GB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F8100"/>
                </a:solidFill>
                <a:effectLst/>
                <a:uLnTx/>
                <a:uFillTx/>
                <a:latin typeface="Calibri"/>
                <a:ea typeface="华文楷体" panose="02010600040101010101" pitchFamily="2" charset="-122"/>
                <a:cs typeface="Calibri"/>
              </a:rPr>
              <a:t>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2F81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8389EC5A-61AE-8D57-1737-FC70E1BD743D}"/>
              </a:ext>
            </a:extLst>
          </p:cNvPr>
          <p:cNvCxnSpPr>
            <a:cxnSpLocks/>
          </p:cNvCxnSpPr>
          <p:nvPr/>
        </p:nvCxnSpPr>
        <p:spPr>
          <a:xfrm>
            <a:off x="10667645" y="2221948"/>
            <a:ext cx="1549" cy="448872"/>
          </a:xfrm>
          <a:prstGeom prst="straightConnector1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ounded Rectangle 5">
            <a:extLst>
              <a:ext uri="{FF2B5EF4-FFF2-40B4-BE49-F238E27FC236}">
                <a16:creationId xmlns:a16="http://schemas.microsoft.com/office/drawing/2014/main" id="{653A0D8B-2F6A-653F-0983-F73EF66239D0}"/>
              </a:ext>
            </a:extLst>
          </p:cNvPr>
          <p:cNvSpPr/>
          <p:nvPr/>
        </p:nvSpPr>
        <p:spPr>
          <a:xfrm>
            <a:off x="2013118" y="2689340"/>
            <a:ext cx="5523573" cy="431050"/>
          </a:xfrm>
          <a:prstGeom prst="roundRect">
            <a:avLst>
              <a:gd name="adj" fmla="val 1116"/>
            </a:avLst>
          </a:prstGeom>
          <a:solidFill>
            <a:srgbClr val="C00000">
              <a:alpha val="17000"/>
            </a:srgb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Avenir Next" panose="020B0503020202020204" pitchFamily="34" charset="0"/>
              <a:ea typeface="华文楷体" panose="02010600040101010101" pitchFamily="2" charset="-122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44EC76F-181F-2023-0FA5-1F45E4497697}"/>
              </a:ext>
            </a:extLst>
          </p:cNvPr>
          <p:cNvSpPr/>
          <p:nvPr/>
        </p:nvSpPr>
        <p:spPr>
          <a:xfrm>
            <a:off x="1207096" y="6585091"/>
            <a:ext cx="865729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rPr>
              <a:t>Bowden+ “Sequencing of human genomes with nanopore technology,” Nature Communications, 2019. </a:t>
            </a:r>
          </a:p>
        </p:txBody>
      </p:sp>
    </p:spTree>
    <p:extLst>
      <p:ext uri="{BB962C8B-B14F-4D97-AF65-F5344CB8AC3E}">
        <p14:creationId xmlns:p14="http://schemas.microsoft.com/office/powerpoint/2010/main" val="1719989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21" grpId="0" animBg="1"/>
      <p:bldP spid="22" grpId="0"/>
      <p:bldP spid="24" grpId="0"/>
      <p:bldP spid="26" grpId="0"/>
      <p:bldP spid="28" grpId="0"/>
      <p:bldP spid="30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5B5B6-1213-1665-E291-F5CDF424E9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3BD2AA7-7CCE-F562-CB35-AE60D6D75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2: Wasted Computation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438229F-F1B6-2F88-1309-38F84AA2F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69</a:t>
            </a:fld>
            <a:endParaRPr lang="en-US">
              <a:latin typeface="Garamond"/>
              <a:cs typeface="Calibri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427EA74-6182-A4EA-7814-F47233859D5C}"/>
              </a:ext>
            </a:extLst>
          </p:cNvPr>
          <p:cNvGrpSpPr/>
          <p:nvPr/>
        </p:nvGrpSpPr>
        <p:grpSpPr>
          <a:xfrm>
            <a:off x="5692527" y="2201947"/>
            <a:ext cx="1914320" cy="1050090"/>
            <a:chOff x="5074307" y="1743495"/>
            <a:chExt cx="1914320" cy="1050090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B8136A90-68CA-ED75-D980-14C35BEF87E4}"/>
                </a:ext>
              </a:extLst>
            </p:cNvPr>
            <p:cNvGrpSpPr/>
            <p:nvPr/>
          </p:nvGrpSpPr>
          <p:grpSpPr>
            <a:xfrm>
              <a:off x="5074307" y="2281265"/>
              <a:ext cx="1914320" cy="512320"/>
              <a:chOff x="5074307" y="2281265"/>
              <a:chExt cx="1914320" cy="512320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E896F9E-628F-994B-CCA0-7CC1841C21D5}"/>
                  </a:ext>
                </a:extLst>
              </p:cNvPr>
              <p:cNvSpPr txBox="1"/>
              <p:nvPr/>
            </p:nvSpPr>
            <p:spPr>
              <a:xfrm>
                <a:off x="5410196" y="2281265"/>
                <a:ext cx="1578431" cy="512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ts val="16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/>
                    <a:ea typeface="华文楷体" panose="02010600040101010101" pitchFamily="2" charset="-122"/>
                    <a:cs typeface="Calibri"/>
                  </a:rPr>
                  <a:t>Low-quality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ts val="16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/>
                    <a:ea typeface="华文楷体" panose="02010600040101010101" pitchFamily="2" charset="-122"/>
                    <a:cs typeface="Calibri"/>
                  </a:rPr>
                  <a:t>reads</a:t>
                </a:r>
                <a:endPara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25" name="Multiply 24">
                <a:extLst>
                  <a:ext uri="{FF2B5EF4-FFF2-40B4-BE49-F238E27FC236}">
                    <a16:creationId xmlns:a16="http://schemas.microsoft.com/office/drawing/2014/main" id="{6F67ACB0-CFA5-3C72-BEEF-088DAED4A096}"/>
                  </a:ext>
                </a:extLst>
              </p:cNvPr>
              <p:cNvSpPr/>
              <p:nvPr/>
            </p:nvSpPr>
            <p:spPr>
              <a:xfrm>
                <a:off x="5074307" y="2287997"/>
                <a:ext cx="424546" cy="424542"/>
              </a:xfrm>
              <a:prstGeom prst="mathMultiply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" panose="020B0503020202020204" pitchFamily="34" charset="0"/>
                </a:endParaRPr>
              </a:p>
            </p:txBody>
          </p:sp>
        </p:grpSp>
        <p:sp>
          <p:nvSpPr>
            <p:cNvPr id="23" name="Bent Arrow 22">
              <a:extLst>
                <a:ext uri="{FF2B5EF4-FFF2-40B4-BE49-F238E27FC236}">
                  <a16:creationId xmlns:a16="http://schemas.microsoft.com/office/drawing/2014/main" id="{3F703814-90CF-6559-283C-3B043F4CD314}"/>
                </a:ext>
              </a:extLst>
            </p:cNvPr>
            <p:cNvSpPr/>
            <p:nvPr/>
          </p:nvSpPr>
          <p:spPr>
            <a:xfrm flipV="1">
              <a:off x="5472010" y="1743495"/>
              <a:ext cx="323086" cy="945273"/>
            </a:xfrm>
            <a:prstGeom prst="bentArrow">
              <a:avLst>
                <a:gd name="adj1" fmla="val 25000"/>
                <a:gd name="adj2" fmla="val 23393"/>
                <a:gd name="adj3" fmla="val 25000"/>
                <a:gd name="adj4" fmla="val 43750"/>
              </a:avLst>
            </a:prstGeom>
            <a:solidFill>
              <a:srgbClr val="FE6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54B03F8-90C4-0CA8-D072-A8DB053D9516}"/>
              </a:ext>
            </a:extLst>
          </p:cNvPr>
          <p:cNvGrpSpPr/>
          <p:nvPr/>
        </p:nvGrpSpPr>
        <p:grpSpPr>
          <a:xfrm>
            <a:off x="8951239" y="2201946"/>
            <a:ext cx="1856020" cy="1053750"/>
            <a:chOff x="7574127" y="1212555"/>
            <a:chExt cx="1856020" cy="1053750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D797FAB8-2CBE-F648-51CA-D75D3349103A}"/>
                </a:ext>
              </a:extLst>
            </p:cNvPr>
            <p:cNvGrpSpPr/>
            <p:nvPr/>
          </p:nvGrpSpPr>
          <p:grpSpPr>
            <a:xfrm>
              <a:off x="7574127" y="1753985"/>
              <a:ext cx="1856020" cy="512320"/>
              <a:chOff x="7516584" y="1764177"/>
              <a:chExt cx="1856020" cy="512320"/>
            </a:xfrm>
          </p:grpSpPr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402E316-C2C3-A8F5-063D-E5D73DF7D397}"/>
                  </a:ext>
                </a:extLst>
              </p:cNvPr>
              <p:cNvSpPr txBox="1"/>
              <p:nvPr/>
            </p:nvSpPr>
            <p:spPr>
              <a:xfrm>
                <a:off x="7794173" y="1764177"/>
                <a:ext cx="1578431" cy="512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ts val="16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/>
                    <a:ea typeface="华文楷体" panose="02010600040101010101" pitchFamily="2" charset="-122"/>
                    <a:cs typeface="Calibri"/>
                  </a:rPr>
                  <a:t>Unmapped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ts val="16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Calibri"/>
                    <a:ea typeface="华文楷体" panose="02010600040101010101" pitchFamily="2" charset="-122"/>
                    <a:cs typeface="Calibri"/>
                  </a:rPr>
                  <a:t>reads</a:t>
                </a:r>
                <a:endPara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30" name="Multiply 29">
                <a:extLst>
                  <a:ext uri="{FF2B5EF4-FFF2-40B4-BE49-F238E27FC236}">
                    <a16:creationId xmlns:a16="http://schemas.microsoft.com/office/drawing/2014/main" id="{546BEFCB-0F20-B17F-2405-B955A4C0F640}"/>
                  </a:ext>
                </a:extLst>
              </p:cNvPr>
              <p:cNvSpPr/>
              <p:nvPr/>
            </p:nvSpPr>
            <p:spPr>
              <a:xfrm>
                <a:off x="7516584" y="1778523"/>
                <a:ext cx="424546" cy="424542"/>
              </a:xfrm>
              <a:prstGeom prst="mathMultiply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" panose="020B0503020202020204" pitchFamily="34" charset="0"/>
                </a:endParaRPr>
              </a:p>
            </p:txBody>
          </p:sp>
        </p:grpSp>
        <p:sp>
          <p:nvSpPr>
            <p:cNvPr id="28" name="Bent Arrow 27">
              <a:extLst>
                <a:ext uri="{FF2B5EF4-FFF2-40B4-BE49-F238E27FC236}">
                  <a16:creationId xmlns:a16="http://schemas.microsoft.com/office/drawing/2014/main" id="{C0DCC198-131F-3ECB-0393-1BDE7CB7D063}"/>
                </a:ext>
              </a:extLst>
            </p:cNvPr>
            <p:cNvSpPr/>
            <p:nvPr/>
          </p:nvSpPr>
          <p:spPr>
            <a:xfrm flipV="1">
              <a:off x="7971449" y="1212555"/>
              <a:ext cx="286179" cy="945273"/>
            </a:xfrm>
            <a:prstGeom prst="bentArrow">
              <a:avLst>
                <a:gd name="adj1" fmla="val 25000"/>
                <a:gd name="adj2" fmla="val 23393"/>
                <a:gd name="adj3" fmla="val 25000"/>
                <a:gd name="adj4" fmla="val 43750"/>
              </a:avLst>
            </a:prstGeom>
            <a:solidFill>
              <a:srgbClr val="FE6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</a:endParaRPr>
            </a:p>
          </p:txBody>
        </p:sp>
      </p:grpSp>
      <p:sp>
        <p:nvSpPr>
          <p:cNvPr id="31" name="Rounded Rectangle 5">
            <a:extLst>
              <a:ext uri="{FF2B5EF4-FFF2-40B4-BE49-F238E27FC236}">
                <a16:creationId xmlns:a16="http://schemas.microsoft.com/office/drawing/2014/main" id="{698FF9D2-F94F-033C-F8E6-9497372C0858}"/>
              </a:ext>
            </a:extLst>
          </p:cNvPr>
          <p:cNvSpPr/>
          <p:nvPr/>
        </p:nvSpPr>
        <p:spPr>
          <a:xfrm>
            <a:off x="1385198" y="3976890"/>
            <a:ext cx="9421605" cy="1278237"/>
          </a:xfrm>
          <a:prstGeom prst="roundRect">
            <a:avLst>
              <a:gd name="adj" fmla="val 1116"/>
            </a:avLst>
          </a:prstGeom>
          <a:solidFill>
            <a:srgbClr val="C00000">
              <a:alpha val="17000"/>
            </a:srgb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/>
                <a:ea typeface="华文楷体" panose="02010600040101010101" pitchFamily="2" charset="-122"/>
                <a:cs typeface="Calibri"/>
              </a:rPr>
              <a:t>A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/>
                <a:ea typeface="华文楷体" panose="02010600040101010101" pitchFamily="2" charset="-122"/>
                <a:cs typeface="Calibri"/>
              </a:rPr>
              <a:t>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/>
                <a:ea typeface="华文楷体" panose="02010600040101010101" pitchFamily="2" charset="-122"/>
                <a:cs typeface="Calibri"/>
              </a:rPr>
              <a:t>considerable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/>
                <a:ea typeface="华文楷体" panose="02010600040101010101" pitchFamily="2" charset="-122"/>
                <a:cs typeface="Calibri"/>
              </a:rPr>
              <a:t>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/>
                <a:ea typeface="华文楷体" panose="02010600040101010101" pitchFamily="2" charset="-122"/>
                <a:cs typeface="Calibri"/>
              </a:rPr>
              <a:t>amount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/>
                <a:ea typeface="华文楷体" panose="02010600040101010101" pitchFamily="2" charset="-122"/>
                <a:cs typeface="Calibri"/>
              </a:rPr>
              <a:t>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/>
                <a:ea typeface="华文楷体" panose="02010600040101010101" pitchFamily="2" charset="-122"/>
                <a:cs typeface="Calibri"/>
              </a:rPr>
              <a:t>of computation on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/>
                <a:ea typeface="华文楷体" panose="02010600040101010101" pitchFamily="2" charset="-122"/>
                <a:cs typeface="Calibri"/>
              </a:rPr>
              <a:t>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华文楷体" panose="02010600040101010101" pitchFamily="2" charset="-122"/>
                <a:cs typeface="Calibri"/>
              </a:rPr>
              <a:t>useless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华文楷体" panose="02010600040101010101" pitchFamily="2" charset="-122"/>
                <a:cs typeface="Calibri"/>
              </a:rPr>
              <a:t>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华文楷体" panose="02010600040101010101" pitchFamily="2" charset="-122"/>
                <a:cs typeface="Calibri"/>
              </a:rPr>
              <a:t>data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/>
                <a:ea typeface="华文楷体" panose="02010600040101010101" pitchFamily="2" charset="-122"/>
                <a:cs typeface="Calibri"/>
              </a:rPr>
              <a:t>due to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/>
                <a:ea typeface="华文楷体" panose="02010600040101010101" pitchFamily="2" charset="-122"/>
                <a:cs typeface="Calibri"/>
              </a:rPr>
              <a:t>Low-quality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/>
                <a:ea typeface="华文楷体" panose="02010600040101010101" pitchFamily="2" charset="-122"/>
                <a:cs typeface="Calibri"/>
              </a:rPr>
              <a:t>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/>
                <a:ea typeface="华文楷体" panose="02010600040101010101" pitchFamily="2" charset="-122"/>
                <a:cs typeface="Calibri"/>
              </a:rPr>
              <a:t>reads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/>
                <a:ea typeface="华文楷体" panose="02010600040101010101" pitchFamily="2" charset="-122"/>
                <a:cs typeface="Calibri"/>
              </a:rPr>
              <a:t>Unmapped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/>
                <a:ea typeface="华文楷体" panose="02010600040101010101" pitchFamily="2" charset="-122"/>
                <a:cs typeface="Calibri"/>
              </a:rPr>
              <a:t>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/>
                <a:ea typeface="华文楷体" panose="02010600040101010101" pitchFamily="2" charset="-122"/>
                <a:cs typeface="Calibri"/>
              </a:rPr>
              <a:t>reads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049311D-EDE7-0CCA-F81F-850E12CDCF5C}"/>
              </a:ext>
            </a:extLst>
          </p:cNvPr>
          <p:cNvSpPr/>
          <p:nvPr/>
        </p:nvSpPr>
        <p:spPr>
          <a:xfrm>
            <a:off x="4210510" y="1259530"/>
            <a:ext cx="10615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/>
                <a:cs typeface="Calibri"/>
              </a:rPr>
              <a:t>100%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E74A641-BBD6-FF48-332A-0632C295DC25}"/>
              </a:ext>
            </a:extLst>
          </p:cNvPr>
          <p:cNvSpPr/>
          <p:nvPr/>
        </p:nvSpPr>
        <p:spPr>
          <a:xfrm>
            <a:off x="7230068" y="1270953"/>
            <a:ext cx="11544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/>
                <a:cs typeface="Calibri"/>
              </a:rPr>
              <a:t>79.5%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1D77CCE-46BE-C96F-63D7-46F7BF15C5C8}"/>
              </a:ext>
            </a:extLst>
          </p:cNvPr>
          <p:cNvSpPr/>
          <p:nvPr/>
        </p:nvSpPr>
        <p:spPr>
          <a:xfrm>
            <a:off x="10028916" y="1270952"/>
            <a:ext cx="11544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F8100"/>
                </a:solidFill>
                <a:effectLst/>
                <a:uLnTx/>
                <a:uFillTx/>
                <a:latin typeface="Calibri"/>
                <a:cs typeface="Calibri"/>
              </a:rPr>
              <a:t>69.5%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2F81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5C522A4-00BA-098B-E1C7-B0C9837259CC}"/>
              </a:ext>
            </a:extLst>
          </p:cNvPr>
          <p:cNvSpPr/>
          <p:nvPr/>
        </p:nvSpPr>
        <p:spPr>
          <a:xfrm>
            <a:off x="6268663" y="3180027"/>
            <a:ext cx="11544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cs typeface="Calibri"/>
              </a:rPr>
              <a:t>20.5%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BF46FE9-1E17-1813-1F9F-75982003A440}"/>
              </a:ext>
            </a:extLst>
          </p:cNvPr>
          <p:cNvSpPr/>
          <p:nvPr/>
        </p:nvSpPr>
        <p:spPr>
          <a:xfrm>
            <a:off x="9609821" y="3180027"/>
            <a:ext cx="8627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cs typeface="Calibri"/>
              </a:rPr>
              <a:t>10%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812643E-3A62-E2E9-95D8-E596496B385B}"/>
              </a:ext>
            </a:extLst>
          </p:cNvPr>
          <p:cNvGrpSpPr/>
          <p:nvPr/>
        </p:nvGrpSpPr>
        <p:grpSpPr>
          <a:xfrm>
            <a:off x="1668090" y="1710322"/>
            <a:ext cx="1071258" cy="523206"/>
            <a:chOff x="320538" y="1839686"/>
            <a:chExt cx="1071258" cy="523206"/>
          </a:xfrm>
        </p:grpSpPr>
        <p:sp>
          <p:nvSpPr>
            <p:cNvPr id="38" name="Pentagon 37">
              <a:extLst>
                <a:ext uri="{FF2B5EF4-FFF2-40B4-BE49-F238E27FC236}">
                  <a16:creationId xmlns:a16="http://schemas.microsoft.com/office/drawing/2014/main" id="{BC4E20EA-7589-F34A-AD8E-613DF6076760}"/>
                </a:ext>
              </a:extLst>
            </p:cNvPr>
            <p:cNvSpPr/>
            <p:nvPr/>
          </p:nvSpPr>
          <p:spPr>
            <a:xfrm>
              <a:off x="366963" y="1839686"/>
              <a:ext cx="978408" cy="484632"/>
            </a:xfrm>
            <a:prstGeom prst="homePlate">
              <a:avLst/>
            </a:prstGeom>
            <a:solidFill>
              <a:srgbClr val="FE6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098D939-0E29-3579-E1B3-7184CA89F965}"/>
                </a:ext>
              </a:extLst>
            </p:cNvPr>
            <p:cNvSpPr txBox="1"/>
            <p:nvPr/>
          </p:nvSpPr>
          <p:spPr>
            <a:xfrm>
              <a:off x="320538" y="1850572"/>
              <a:ext cx="1071258" cy="512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16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华文楷体" panose="02010600040101010101" pitchFamily="2" charset="-122"/>
                  <a:cs typeface="Calibri"/>
                </a:rPr>
                <a:t>Raw</a:t>
              </a: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华文楷体" panose="02010600040101010101" pitchFamily="2" charset="-122"/>
                  <a:cs typeface="Calibri"/>
                </a:rPr>
                <a:t> </a:t>
              </a: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华文楷体" panose="02010600040101010101" pitchFamily="2" charset="-122"/>
                  <a:cs typeface="Calibri"/>
                </a:rPr>
                <a:t>Signals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</p:grpSp>
      <p:sp>
        <p:nvSpPr>
          <p:cNvPr id="40" name="Chevron 39">
            <a:extLst>
              <a:ext uri="{FF2B5EF4-FFF2-40B4-BE49-F238E27FC236}">
                <a16:creationId xmlns:a16="http://schemas.microsoft.com/office/drawing/2014/main" id="{CC3651BC-FAF3-4D05-C567-0259FD5AF6B8}"/>
              </a:ext>
            </a:extLst>
          </p:cNvPr>
          <p:cNvSpPr/>
          <p:nvPr/>
        </p:nvSpPr>
        <p:spPr>
          <a:xfrm>
            <a:off x="2523207" y="1710322"/>
            <a:ext cx="1839688" cy="484632"/>
          </a:xfrm>
          <a:prstGeom prst="chevr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华文楷体" panose="02010600040101010101" pitchFamily="2" charset="-122"/>
                <a:cs typeface="Calibri"/>
              </a:rPr>
              <a:t>Basecalling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1" name="Chevron 40">
            <a:extLst>
              <a:ext uri="{FF2B5EF4-FFF2-40B4-BE49-F238E27FC236}">
                <a16:creationId xmlns:a16="http://schemas.microsoft.com/office/drawing/2014/main" id="{921CD04D-DFF3-9DF8-E1F6-C53DCF7ED2B6}"/>
              </a:ext>
            </a:extLst>
          </p:cNvPr>
          <p:cNvSpPr/>
          <p:nvPr/>
        </p:nvSpPr>
        <p:spPr>
          <a:xfrm>
            <a:off x="4188721" y="1710322"/>
            <a:ext cx="1273631" cy="484632"/>
          </a:xfrm>
          <a:prstGeom prst="chevron">
            <a:avLst/>
          </a:prstGeom>
          <a:solidFill>
            <a:srgbClr val="FE6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华文楷体" panose="02010600040101010101" pitchFamily="2" charset="-122"/>
                <a:cs typeface="Calibri"/>
              </a:rPr>
              <a:t>Reads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67DAE941-FC6E-8A01-6002-7C79B8DDC277}"/>
              </a:ext>
            </a:extLst>
          </p:cNvPr>
          <p:cNvGrpSpPr/>
          <p:nvPr/>
        </p:nvGrpSpPr>
        <p:grpSpPr>
          <a:xfrm>
            <a:off x="5288178" y="1710322"/>
            <a:ext cx="1839688" cy="523206"/>
            <a:chOff x="3820884" y="1251857"/>
            <a:chExt cx="1839688" cy="523206"/>
          </a:xfrm>
        </p:grpSpPr>
        <p:sp>
          <p:nvSpPr>
            <p:cNvPr id="43" name="Chevron 42">
              <a:extLst>
                <a:ext uri="{FF2B5EF4-FFF2-40B4-BE49-F238E27FC236}">
                  <a16:creationId xmlns:a16="http://schemas.microsoft.com/office/drawing/2014/main" id="{EF7B8EC4-5953-FD8E-B3F8-7ECF87E79CC3}"/>
                </a:ext>
              </a:extLst>
            </p:cNvPr>
            <p:cNvSpPr/>
            <p:nvPr/>
          </p:nvSpPr>
          <p:spPr>
            <a:xfrm>
              <a:off x="3820884" y="1251857"/>
              <a:ext cx="1839688" cy="484632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4A57281-0FE8-3C19-6C25-EC2462955502}"/>
                </a:ext>
              </a:extLst>
            </p:cNvPr>
            <p:cNvSpPr txBox="1"/>
            <p:nvPr/>
          </p:nvSpPr>
          <p:spPr>
            <a:xfrm>
              <a:off x="3995057" y="1262743"/>
              <a:ext cx="1449373" cy="512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16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华文楷体" panose="02010600040101010101" pitchFamily="2" charset="-122"/>
                  <a:cs typeface="Calibri"/>
                </a:rPr>
                <a:t>Read</a:t>
              </a: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华文楷体" panose="02010600040101010101" pitchFamily="2" charset="-122"/>
                  <a:cs typeface="Calibri"/>
                </a:rPr>
                <a:t> </a:t>
              </a: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华文楷体" panose="02010600040101010101" pitchFamily="2" charset="-122"/>
                  <a:cs typeface="Calibri"/>
                </a:rPr>
                <a:t>quality</a:t>
              </a:r>
            </a:p>
            <a:p>
              <a:pPr marL="0" marR="0" lvl="0" indent="0" algn="ctr" defTabSz="914400" rtl="0" eaLnBrk="1" fontAlgn="auto" latinLnBrk="0" hangingPunct="1">
                <a:lnSpc>
                  <a:spcPts val="16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华文楷体" panose="02010600040101010101" pitchFamily="2" charset="-122"/>
                  <a:cs typeface="Calibri"/>
                </a:rPr>
                <a:t>control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7226E84-9A15-7A25-02BF-645F2D832FA5}"/>
              </a:ext>
            </a:extLst>
          </p:cNvPr>
          <p:cNvGrpSpPr/>
          <p:nvPr/>
        </p:nvGrpSpPr>
        <p:grpSpPr>
          <a:xfrm>
            <a:off x="6899261" y="1700130"/>
            <a:ext cx="1949771" cy="512961"/>
            <a:chOff x="5431967" y="1241665"/>
            <a:chExt cx="1578431" cy="512961"/>
          </a:xfrm>
        </p:grpSpPr>
        <p:sp>
          <p:nvSpPr>
            <p:cNvPr id="46" name="Chevron 45">
              <a:extLst>
                <a:ext uri="{FF2B5EF4-FFF2-40B4-BE49-F238E27FC236}">
                  <a16:creationId xmlns:a16="http://schemas.microsoft.com/office/drawing/2014/main" id="{919982DB-94CA-ECC2-DCAB-900DA66F0A69}"/>
                </a:ext>
              </a:extLst>
            </p:cNvPr>
            <p:cNvSpPr/>
            <p:nvPr/>
          </p:nvSpPr>
          <p:spPr>
            <a:xfrm>
              <a:off x="5486397" y="1251857"/>
              <a:ext cx="1426030" cy="484632"/>
            </a:xfrm>
            <a:prstGeom prst="chevron">
              <a:avLst/>
            </a:prstGeom>
            <a:solidFill>
              <a:srgbClr val="FE6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26C197C-5ADC-E660-AD1E-BEB631C5A4A1}"/>
                </a:ext>
              </a:extLst>
            </p:cNvPr>
            <p:cNvSpPr txBox="1"/>
            <p:nvPr/>
          </p:nvSpPr>
          <p:spPr>
            <a:xfrm>
              <a:off x="5431967" y="1241665"/>
              <a:ext cx="1578431" cy="5129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16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华文楷体" panose="02010600040101010101" pitchFamily="2" charset="-122"/>
                  <a:cs typeface="Calibri"/>
                </a:rPr>
                <a:t>High-quality</a:t>
              </a:r>
            </a:p>
            <a:p>
              <a:pPr marL="0" marR="0" lvl="0" indent="0" algn="ctr" defTabSz="914400" rtl="0" eaLnBrk="1" fontAlgn="auto" latinLnBrk="0" hangingPunct="1">
                <a:lnSpc>
                  <a:spcPts val="16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华文楷体" panose="02010600040101010101" pitchFamily="2" charset="-122"/>
                  <a:cs typeface="Calibri"/>
                </a:rPr>
                <a:t>reads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A0BD4D6D-5338-2FE9-213E-8F6F02610932}"/>
              </a:ext>
            </a:extLst>
          </p:cNvPr>
          <p:cNvGrpSpPr/>
          <p:nvPr/>
        </p:nvGrpSpPr>
        <p:grpSpPr>
          <a:xfrm>
            <a:off x="8559510" y="1710322"/>
            <a:ext cx="1555112" cy="523847"/>
            <a:chOff x="6738253" y="1251857"/>
            <a:chExt cx="1328061" cy="523847"/>
          </a:xfrm>
        </p:grpSpPr>
        <p:sp>
          <p:nvSpPr>
            <p:cNvPr id="49" name="Chevron 48">
              <a:extLst>
                <a:ext uri="{FF2B5EF4-FFF2-40B4-BE49-F238E27FC236}">
                  <a16:creationId xmlns:a16="http://schemas.microsoft.com/office/drawing/2014/main" id="{BD5776C1-18AE-4239-137A-FCEED37D3520}"/>
                </a:ext>
              </a:extLst>
            </p:cNvPr>
            <p:cNvSpPr/>
            <p:nvPr/>
          </p:nvSpPr>
          <p:spPr>
            <a:xfrm>
              <a:off x="6738253" y="1251857"/>
              <a:ext cx="1328061" cy="484632"/>
            </a:xfrm>
            <a:prstGeom prst="chevron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74A79B4-67B8-64CA-5906-24DDEA8FB517}"/>
                </a:ext>
              </a:extLst>
            </p:cNvPr>
            <p:cNvSpPr txBox="1"/>
            <p:nvPr/>
          </p:nvSpPr>
          <p:spPr>
            <a:xfrm>
              <a:off x="6912427" y="1262743"/>
              <a:ext cx="968831" cy="5129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16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华文楷体" panose="02010600040101010101" pitchFamily="2" charset="-122"/>
                  <a:cs typeface="Calibri"/>
                </a:rPr>
                <a:t>Read</a:t>
              </a: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华文楷体" panose="02010600040101010101" pitchFamily="2" charset="-122"/>
                  <a:cs typeface="Calibri"/>
                </a:rPr>
                <a:t> </a:t>
              </a:r>
              <a:endPara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华文楷体" panose="02010600040101010101" pitchFamily="2" charset="-122"/>
                <a:cs typeface="Calibri"/>
              </a:endParaRPr>
            </a:p>
            <a:p>
              <a:pPr marL="0" marR="0" lvl="0" indent="0" algn="ctr" defTabSz="914400" rtl="0" eaLnBrk="1" fontAlgn="auto" latinLnBrk="0" hangingPunct="1">
                <a:lnSpc>
                  <a:spcPts val="16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华文楷体" panose="02010600040101010101" pitchFamily="2" charset="-122"/>
                  <a:cs typeface="Calibri"/>
                </a:rPr>
                <a:t>mapping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64715F82-38A8-FA3A-3436-00AEFE224D48}"/>
              </a:ext>
            </a:extLst>
          </p:cNvPr>
          <p:cNvGrpSpPr/>
          <p:nvPr/>
        </p:nvGrpSpPr>
        <p:grpSpPr>
          <a:xfrm>
            <a:off x="9864392" y="1700130"/>
            <a:ext cx="1659319" cy="512320"/>
            <a:chOff x="7826825" y="1241665"/>
            <a:chExt cx="1197434" cy="512320"/>
          </a:xfrm>
        </p:grpSpPr>
        <p:sp>
          <p:nvSpPr>
            <p:cNvPr id="52" name="Chevron 51">
              <a:extLst>
                <a:ext uri="{FF2B5EF4-FFF2-40B4-BE49-F238E27FC236}">
                  <a16:creationId xmlns:a16="http://schemas.microsoft.com/office/drawing/2014/main" id="{68A1812E-29B3-68DC-7996-66D7E7508012}"/>
                </a:ext>
              </a:extLst>
            </p:cNvPr>
            <p:cNvSpPr/>
            <p:nvPr/>
          </p:nvSpPr>
          <p:spPr>
            <a:xfrm>
              <a:off x="7881254" y="1251857"/>
              <a:ext cx="1055918" cy="484632"/>
            </a:xfrm>
            <a:prstGeom prst="chevron">
              <a:avLst/>
            </a:prstGeom>
            <a:solidFill>
              <a:srgbClr val="FE6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986CF0C-175A-2917-6F79-4DA9F2B9E2B3}"/>
                </a:ext>
              </a:extLst>
            </p:cNvPr>
            <p:cNvSpPr txBox="1"/>
            <p:nvPr/>
          </p:nvSpPr>
          <p:spPr>
            <a:xfrm>
              <a:off x="7826825" y="1241665"/>
              <a:ext cx="1197434" cy="512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16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华文楷体" panose="02010600040101010101" pitchFamily="2" charset="-122"/>
                  <a:cs typeface="Calibri"/>
                </a:rPr>
                <a:t>Mapped</a:t>
              </a:r>
            </a:p>
            <a:p>
              <a:pPr marL="0" marR="0" lvl="0" indent="0" algn="ctr" defTabSz="914400" rtl="0" eaLnBrk="1" fontAlgn="auto" latinLnBrk="0" hangingPunct="1">
                <a:lnSpc>
                  <a:spcPts val="16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华文楷体" panose="02010600040101010101" pitchFamily="2" charset="-122"/>
                  <a:cs typeface="Calibri"/>
                </a:rPr>
                <a:t>reads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82190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/>
      <p:bldP spid="33" grpId="0"/>
      <p:bldP spid="34" grpId="0"/>
      <p:bldP spid="35" grpId="0"/>
      <p:bldP spid="36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7EA283-6EB9-0660-CF52-CA29EC6D53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92BCF38F-8064-A6AA-CB29-273B8DE75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 and Opportunities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0B00602-A0F5-C970-FEF5-2267E412C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70</a:t>
            </a:fld>
            <a:endParaRPr lang="en-US">
              <a:latin typeface="Garamond"/>
              <a:cs typeface="Calibri"/>
            </a:endParaRPr>
          </a:p>
        </p:txBody>
      </p:sp>
      <p:graphicFrame>
        <p:nvGraphicFramePr>
          <p:cNvPr id="4" name="Content Placeholder 4">
            <a:extLst>
              <a:ext uri="{FF2B5EF4-FFF2-40B4-BE49-F238E27FC236}">
                <a16:creationId xmlns:a16="http://schemas.microsoft.com/office/drawing/2014/main" id="{18170BF6-61BF-ACA3-4199-A29F01DA7472}"/>
              </a:ext>
            </a:extLst>
          </p:cNvPr>
          <p:cNvGraphicFramePr>
            <a:graphicFrameLocks/>
          </p:cNvGraphicFramePr>
          <p:nvPr/>
        </p:nvGraphicFramePr>
        <p:xfrm>
          <a:off x="1123002" y="3041767"/>
          <a:ext cx="9164298" cy="20728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28F0C0C-CBE8-69D3-444F-9E8E56662A4C}"/>
              </a:ext>
            </a:extLst>
          </p:cNvPr>
          <p:cNvSpPr txBox="1">
            <a:spLocks/>
          </p:cNvSpPr>
          <p:nvPr/>
        </p:nvSpPr>
        <p:spPr>
          <a:xfrm>
            <a:off x="2256697" y="2571896"/>
            <a:ext cx="8047692" cy="50347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454025" indent="-274638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90000"/>
              <a:buFont typeface="Wingdings" pitchFamily="2" charset="2"/>
              <a:buChar char="q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B0503020204020204" pitchFamily="34" charset="0"/>
                <a:ea typeface="+mn-ea"/>
                <a:cs typeface="Calibri" panose="020F0502020204030204" pitchFamily="34" charset="0"/>
              </a:defRPr>
            </a:lvl1pPr>
            <a:lvl2pPr marL="717550" indent="-263525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Courier New" panose="02070309020205020404" pitchFamily="49" charset="0"/>
              <a:buChar char="o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B0503020204020204" pitchFamily="34" charset="0"/>
                <a:ea typeface="+mn-ea"/>
                <a:cs typeface="Calibri" panose="020F0502020204030204" pitchFamily="34" charset="0"/>
              </a:defRPr>
            </a:lvl2pPr>
            <a:lvl3pPr marL="896938" indent="-17938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B0503020204020204" pitchFamily="34" charset="0"/>
                <a:ea typeface="+mn-ea"/>
                <a:cs typeface="Calibri" panose="020F0502020204030204" pitchFamily="34" charset="0"/>
              </a:defRPr>
            </a:lvl3pPr>
            <a:lvl4pPr marL="454025" indent="-2746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B0503020204020204" pitchFamily="34" charset="0"/>
                <a:ea typeface="+mn-ea"/>
                <a:cs typeface="Calibri" panose="020F0502020204030204" pitchFamily="34" charset="0"/>
              </a:defRPr>
            </a:lvl4pPr>
            <a:lvl5pPr marL="454025" indent="-2746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B0503020204020204" pitchFamily="34" charset="0"/>
                <a:ea typeface="+mn-ea"/>
                <a:cs typeface="Calibri" panose="020F0502020204030204" pitchFamily="34" charset="0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A66AC"/>
              </a:buClr>
              <a:buNone/>
              <a:defRPr/>
            </a:pP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/>
                <a:ea typeface="华文楷体" panose="02010600040101010101" pitchFamily="2" charset="-122"/>
                <a:cs typeface="Calibri"/>
              </a:rPr>
              <a:t>We</a:t>
            </a: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/>
                <a:ea typeface="华文楷体" panose="02010600040101010101" pitchFamily="2" charset="-122"/>
                <a:cs typeface="Calibri"/>
              </a:rPr>
              <a:t> </a:t>
            </a: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/>
                <a:ea typeface="华文楷体" panose="02010600040101010101" pitchFamily="2" charset="-122"/>
                <a:cs typeface="Calibri"/>
              </a:rPr>
              <a:t>perform a study to quantify potential performance benefits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B0065E65-B277-060D-B021-F82C73C514E0}"/>
              </a:ext>
            </a:extLst>
          </p:cNvPr>
          <p:cNvSpPr/>
          <p:nvPr/>
        </p:nvSpPr>
        <p:spPr>
          <a:xfrm>
            <a:off x="1528763" y="1094335"/>
            <a:ext cx="8955009" cy="957943"/>
          </a:xfrm>
          <a:prstGeom prst="roundRect">
            <a:avLst>
              <a:gd name="adj" fmla="val 1116"/>
            </a:avLst>
          </a:prstGeom>
          <a:solidFill>
            <a:srgbClr val="FFD89B">
              <a:alpha val="17000"/>
            </a:srgbClr>
          </a:solidFill>
          <a:ln w="28575">
            <a:solidFill>
              <a:srgbClr val="FE6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cs typeface="Calibri"/>
              </a:rPr>
              <a:t>	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275B48B-A5DF-6AD8-1AB8-361F6A028C3F}"/>
              </a:ext>
            </a:extLst>
          </p:cNvPr>
          <p:cNvSpPr txBox="1">
            <a:spLocks/>
          </p:cNvSpPr>
          <p:nvPr/>
        </p:nvSpPr>
        <p:spPr>
          <a:xfrm>
            <a:off x="1319474" y="1216247"/>
            <a:ext cx="9164298" cy="617896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454025" indent="-274638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90000"/>
              <a:buFont typeface="Wingdings" pitchFamily="2" charset="2"/>
              <a:buChar char="q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B0503020204020204" pitchFamily="34" charset="0"/>
                <a:ea typeface="+mn-ea"/>
                <a:cs typeface="Calibri" panose="020F0502020204030204" pitchFamily="34" charset="0"/>
              </a:defRPr>
            </a:lvl1pPr>
            <a:lvl2pPr marL="717550" indent="-263525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Courier New" panose="02070309020205020404" pitchFamily="49" charset="0"/>
              <a:buChar char="o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B0503020204020204" pitchFamily="34" charset="0"/>
                <a:ea typeface="+mn-ea"/>
                <a:cs typeface="Calibri" panose="020F0502020204030204" pitchFamily="34" charset="0"/>
              </a:defRPr>
            </a:lvl2pPr>
            <a:lvl3pPr marL="896938" indent="-17938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B0503020204020204" pitchFamily="34" charset="0"/>
                <a:ea typeface="+mn-ea"/>
                <a:cs typeface="Calibri" panose="020F0502020204030204" pitchFamily="34" charset="0"/>
              </a:defRPr>
            </a:lvl3pPr>
            <a:lvl4pPr marL="454025" indent="-2746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B0503020204020204" pitchFamily="34" charset="0"/>
                <a:ea typeface="+mn-ea"/>
                <a:cs typeface="Calibri" panose="020F0502020204030204" pitchFamily="34" charset="0"/>
              </a:defRPr>
            </a:lvl4pPr>
            <a:lvl5pPr marL="454025" indent="-2746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B0503020204020204" pitchFamily="34" charset="0"/>
                <a:ea typeface="+mn-ea"/>
                <a:cs typeface="Calibri" panose="020F0502020204030204" pitchFamily="34" charset="0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9387" marR="0" lvl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4A66AC"/>
              </a:buClr>
              <a:buSzPct val="90000"/>
              <a:buFont typeface="Wingdings" pitchFamily="2" charset="2"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E6200"/>
                </a:solidFill>
                <a:effectLst/>
                <a:uLnTx/>
                <a:uFillTx/>
                <a:latin typeface="Calibri"/>
                <a:ea typeface="华文楷体" panose="02010600040101010101" pitchFamily="2" charset="-122"/>
                <a:cs typeface="Calibri"/>
              </a:rPr>
              <a:t>Goal: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E6200"/>
                </a:solidFill>
                <a:effectLst/>
                <a:uLnTx/>
                <a:uFillTx/>
                <a:latin typeface="Calibri"/>
                <a:ea typeface="华文楷体" panose="02010600040101010101" pitchFamily="2" charset="-122"/>
                <a:cs typeface="Calibri"/>
              </a:rPr>
              <a:t> 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华文楷体" panose="02010600040101010101" pitchFamily="2" charset="-122"/>
                <a:cs typeface="Calibri"/>
              </a:rPr>
              <a:t>Efficiently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华文楷体" panose="02010600040101010101" pitchFamily="2" charset="-122"/>
                <a:cs typeface="Calibri"/>
              </a:rPr>
              <a:t> 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华文楷体" panose="02010600040101010101" pitchFamily="2" charset="-122"/>
                <a:cs typeface="Calibri"/>
              </a:rPr>
              <a:t>accelerate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华文楷体" panose="02010600040101010101" pitchFamily="2" charset="-122"/>
                <a:cs typeface="Calibri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cs typeface="Calibri"/>
              </a:rPr>
              <a:t>the entire genome analysis pipeline while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E6200"/>
                </a:solidFill>
                <a:effectLst/>
                <a:uLnTx/>
                <a:uFillTx/>
                <a:latin typeface="Calibri"/>
                <a:cs typeface="Calibri"/>
              </a:rPr>
              <a:t>minimizing data movement and useless computation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52299D0-A464-915A-9246-AAB5F35E698B}"/>
              </a:ext>
            </a:extLst>
          </p:cNvPr>
          <p:cNvGrpSpPr/>
          <p:nvPr/>
        </p:nvGrpSpPr>
        <p:grpSpPr>
          <a:xfrm>
            <a:off x="2842945" y="4708398"/>
            <a:ext cx="1927568" cy="1361278"/>
            <a:chOff x="3135086" y="3156294"/>
            <a:chExt cx="1927568" cy="1361278"/>
          </a:xfrm>
        </p:grpSpPr>
        <p:sp>
          <p:nvSpPr>
            <p:cNvPr id="9" name="Content Placeholder 2">
              <a:extLst>
                <a:ext uri="{FF2B5EF4-FFF2-40B4-BE49-F238E27FC236}">
                  <a16:creationId xmlns:a16="http://schemas.microsoft.com/office/drawing/2014/main" id="{E3C3F1D9-2E65-7891-1D4E-7CCA09D51096}"/>
                </a:ext>
              </a:extLst>
            </p:cNvPr>
            <p:cNvSpPr txBox="1">
              <a:spLocks/>
            </p:cNvSpPr>
            <p:nvPr/>
          </p:nvSpPr>
          <p:spPr>
            <a:xfrm>
              <a:off x="3135086" y="3156294"/>
              <a:ext cx="1927568" cy="1361278"/>
            </a:xfrm>
            <a:prstGeom prst="rect">
              <a:avLst/>
            </a:prstGeom>
          </p:spPr>
          <p:txBody>
            <a:bodyPr vert="horz" lIns="0" tIns="45720" rIns="0" bIns="45720" rtlCol="0">
              <a:noAutofit/>
            </a:bodyPr>
            <a:lstStyle>
              <a:lvl1pPr marL="454025" indent="-274638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1"/>
                </a:buClr>
                <a:buSzPct val="90000"/>
                <a:buFont typeface="Wingdings" pitchFamily="2" charset="2"/>
                <a:buChar char="q"/>
                <a:tabLst/>
                <a:defRPr sz="20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B0503020204020204" pitchFamily="34" charset="0"/>
                  <a:ea typeface="+mn-ea"/>
                  <a:cs typeface="Calibri" panose="020F0502020204030204" pitchFamily="34" charset="0"/>
                </a:defRPr>
              </a:lvl1pPr>
              <a:lvl2pPr marL="717550" indent="-263525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SzPct val="90000"/>
                <a:buFont typeface="Courier New" panose="02070309020205020404" pitchFamily="49" charset="0"/>
                <a:buChar char="o"/>
                <a:tabLst/>
                <a:defRPr sz="1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B0503020204020204" pitchFamily="34" charset="0"/>
                  <a:ea typeface="+mn-ea"/>
                  <a:cs typeface="Calibri" panose="020F0502020204030204" pitchFamily="34" charset="0"/>
                </a:defRPr>
              </a:lvl2pPr>
              <a:lvl3pPr marL="896938" indent="-179388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SzPct val="90000"/>
                <a:buFont typeface="Wingdings" pitchFamily="2" charset="2"/>
                <a:buChar char="§"/>
                <a:tabLst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B0503020204020204" pitchFamily="34" charset="0"/>
                  <a:ea typeface="+mn-ea"/>
                  <a:cs typeface="Calibri" panose="020F0502020204030204" pitchFamily="34" charset="0"/>
                </a:defRPr>
              </a:lvl3pPr>
              <a:lvl4pPr marL="454025" indent="-274638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ourier New" panose="02070309020205020404" pitchFamily="49" charset="0"/>
                <a:buChar char="o"/>
                <a:tabLst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B0503020204020204" pitchFamily="34" charset="0"/>
                  <a:ea typeface="+mn-ea"/>
                  <a:cs typeface="Calibri" panose="020F0502020204030204" pitchFamily="34" charset="0"/>
                </a:defRPr>
              </a:lvl4pPr>
              <a:lvl5pPr marL="454025" indent="-274638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ourier New" panose="02070309020205020404" pitchFamily="49" charset="0"/>
                <a:buChar char="o"/>
                <a:tabLst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B0503020204020204" pitchFamily="34" charset="0"/>
                  <a:ea typeface="+mn-ea"/>
                  <a:cs typeface="Calibri" panose="020F0502020204030204" pitchFamily="34" charset="0"/>
                </a:defRPr>
              </a:lvl5pPr>
              <a:lvl6pPr marL="11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13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15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17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1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4A66AC"/>
                </a:buClr>
                <a:buSzPct val="90000"/>
                <a:buFont typeface="Wingdings" pitchFamily="2" charset="2"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Calibri"/>
                  <a:ea typeface="华文楷体" panose="02010600040101010101" pitchFamily="2" charset="-122"/>
                  <a:cs typeface="Calibri"/>
                </a:rPr>
                <a:t>NVM-based</a:t>
              </a: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Calibri"/>
                  <a:ea typeface="华文楷体" panose="02010600040101010101" pitchFamily="2" charset="-122"/>
                  <a:cs typeface="Calibri"/>
                </a:rPr>
                <a:t> </a:t>
              </a: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Calibri"/>
                  <a:ea typeface="华文楷体" panose="02010600040101010101" pitchFamily="2" charset="-122"/>
                  <a:cs typeface="Calibri"/>
                </a:rPr>
                <a:t>PIM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Calibri"/>
                  <a:cs typeface="Calibri"/>
                </a:rPr>
                <a:t> accelerators</a:t>
              </a: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Calibri"/>
                  <a:ea typeface="华文楷体" panose="02010600040101010101" pitchFamily="2" charset="-122"/>
                  <a:cs typeface="Calibri"/>
                </a:rPr>
                <a:t> </a:t>
              </a:r>
              <a:r>
                <a:rPr kumimoji="0" lang="en-US" altLang="zh-CN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/>
                  <a:ea typeface="华文楷体" panose="02010600040101010101" pitchFamily="2" charset="-122"/>
                  <a:cs typeface="Calibri"/>
                </a:rPr>
                <a:t>for separate </a:t>
              </a:r>
              <a:r>
                <a:rPr kumimoji="0" lang="en-US" altLang="zh-CN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/>
                  <a:ea typeface="华文楷体" panose="02010600040101010101" pitchFamily="2" charset="-122"/>
                  <a:cs typeface="Calibri"/>
                </a:rPr>
                <a:t>basecalling</a:t>
              </a: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/>
                  <a:ea typeface="华文楷体" panose="02010600040101010101" pitchFamily="2" charset="-122"/>
                  <a:cs typeface="Calibri"/>
                </a:rPr>
                <a:t> </a:t>
              </a:r>
              <a:r>
                <a:rPr kumimoji="0" lang="en-US" altLang="zh-CN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/>
                  <a:ea typeface="华文楷体" panose="02010600040101010101" pitchFamily="2" charset="-122"/>
                  <a:cs typeface="Calibri"/>
                </a:rPr>
                <a:t>and</a:t>
              </a: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/>
                  <a:ea typeface="华文楷体" panose="02010600040101010101" pitchFamily="2" charset="-122"/>
                  <a:cs typeface="Calibri"/>
                </a:rPr>
                <a:t> </a:t>
              </a:r>
              <a:r>
                <a:rPr kumimoji="0" lang="en-US" altLang="zh-CN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/>
                  <a:ea typeface="华文楷体" panose="02010600040101010101" pitchFamily="2" charset="-122"/>
                  <a:cs typeface="Calibri"/>
                </a:rPr>
                <a:t>read</a:t>
              </a: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/>
                  <a:ea typeface="华文楷体" panose="02010600040101010101" pitchFamily="2" charset="-122"/>
                  <a:cs typeface="Calibri"/>
                </a:rPr>
                <a:t> </a:t>
              </a:r>
              <a:r>
                <a:rPr kumimoji="0" lang="en-US" altLang="zh-CN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/>
                  <a:ea typeface="华文楷体" panose="02010600040101010101" pitchFamily="2" charset="-122"/>
                  <a:cs typeface="Calibri"/>
                </a:rPr>
                <a:t>mapping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DCE3FA1-ACD9-D90A-93CE-837C3A75A039}"/>
                </a:ext>
              </a:extLst>
            </p:cNvPr>
            <p:cNvSpPr/>
            <p:nvPr/>
          </p:nvSpPr>
          <p:spPr>
            <a:xfrm>
              <a:off x="3135086" y="3168961"/>
              <a:ext cx="1927568" cy="1163554"/>
            </a:xfrm>
            <a:prstGeom prst="rect">
              <a:avLst/>
            </a:prstGeom>
            <a:noFill/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B0503020202020204" pitchFamily="34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ED05FFA-FF39-37E4-4F43-A79E436E23E8}"/>
              </a:ext>
            </a:extLst>
          </p:cNvPr>
          <p:cNvGrpSpPr/>
          <p:nvPr/>
        </p:nvGrpSpPr>
        <p:grpSpPr>
          <a:xfrm>
            <a:off x="5335773" y="4721063"/>
            <a:ext cx="1889901" cy="1163556"/>
            <a:chOff x="5072743" y="3168959"/>
            <a:chExt cx="1889901" cy="1163556"/>
          </a:xfrm>
        </p:grpSpPr>
        <p:sp>
          <p:nvSpPr>
            <p:cNvPr id="12" name="Content Placeholder 2">
              <a:extLst>
                <a:ext uri="{FF2B5EF4-FFF2-40B4-BE49-F238E27FC236}">
                  <a16:creationId xmlns:a16="http://schemas.microsoft.com/office/drawing/2014/main" id="{CAB71FBE-FF0B-A1CE-1426-BB67B6F5354B}"/>
                </a:ext>
              </a:extLst>
            </p:cNvPr>
            <p:cNvSpPr txBox="1">
              <a:spLocks/>
            </p:cNvSpPr>
            <p:nvPr/>
          </p:nvSpPr>
          <p:spPr>
            <a:xfrm>
              <a:off x="5157542" y="3190083"/>
              <a:ext cx="1719943" cy="1066231"/>
            </a:xfrm>
            <a:prstGeom prst="rect">
              <a:avLst/>
            </a:prstGeom>
          </p:spPr>
          <p:txBody>
            <a:bodyPr vert="horz" lIns="0" tIns="45720" rIns="0" bIns="45720" rtlCol="0">
              <a:normAutofit fontScale="77500" lnSpcReduction="20000"/>
            </a:bodyPr>
            <a:lstStyle>
              <a:lvl1pPr marL="454025" indent="-274638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1"/>
                </a:buClr>
                <a:buSzPct val="90000"/>
                <a:buFont typeface="Wingdings" pitchFamily="2" charset="2"/>
                <a:buChar char="q"/>
                <a:tabLst/>
                <a:defRPr sz="20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B0503020204020204" pitchFamily="34" charset="0"/>
                  <a:ea typeface="+mn-ea"/>
                  <a:cs typeface="Calibri" panose="020F0502020204030204" pitchFamily="34" charset="0"/>
                </a:defRPr>
              </a:lvl1pPr>
              <a:lvl2pPr marL="717550" indent="-263525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SzPct val="90000"/>
                <a:buFont typeface="Courier New" panose="02070309020205020404" pitchFamily="49" charset="0"/>
                <a:buChar char="o"/>
                <a:tabLst/>
                <a:defRPr sz="1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B0503020204020204" pitchFamily="34" charset="0"/>
                  <a:ea typeface="+mn-ea"/>
                  <a:cs typeface="Calibri" panose="020F0502020204030204" pitchFamily="34" charset="0"/>
                </a:defRPr>
              </a:lvl2pPr>
              <a:lvl3pPr marL="896938" indent="-179388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SzPct val="90000"/>
                <a:buFont typeface="Wingdings" pitchFamily="2" charset="2"/>
                <a:buChar char="§"/>
                <a:tabLst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B0503020204020204" pitchFamily="34" charset="0"/>
                  <a:ea typeface="+mn-ea"/>
                  <a:cs typeface="Calibri" panose="020F0502020204030204" pitchFamily="34" charset="0"/>
                </a:defRPr>
              </a:lvl3pPr>
              <a:lvl4pPr marL="454025" indent="-274638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ourier New" panose="02070309020205020404" pitchFamily="49" charset="0"/>
                <a:buChar char="o"/>
                <a:tabLst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B0503020204020204" pitchFamily="34" charset="0"/>
                  <a:ea typeface="+mn-ea"/>
                  <a:cs typeface="Calibri" panose="020F0502020204030204" pitchFamily="34" charset="0"/>
                </a:defRPr>
              </a:lvl4pPr>
              <a:lvl5pPr marL="454025" indent="-274638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ourier New" panose="02070309020205020404" pitchFamily="49" charset="0"/>
                <a:buChar char="o"/>
                <a:tabLst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B0503020204020204" pitchFamily="34" charset="0"/>
                  <a:ea typeface="+mn-ea"/>
                  <a:cs typeface="Calibri" panose="020F0502020204030204" pitchFamily="34" charset="0"/>
                </a:defRPr>
              </a:lvl5pPr>
              <a:lvl6pPr marL="11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13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15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17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1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4A66AC"/>
                </a:buClr>
                <a:buSzPct val="90000"/>
                <a:buFont typeface="Wingdings" pitchFamily="2" charset="2"/>
                <a:buNone/>
                <a:tabLst/>
                <a:defRPr/>
              </a:pPr>
              <a:r>
                <a:rPr lang="en-US" b="1" dirty="0">
                  <a:solidFill>
                    <a:srgbClr val="C00000"/>
                  </a:solidFill>
                  <a:latin typeface="Calibri"/>
                  <a:cs typeface="Calibri"/>
                </a:rPr>
                <a:t>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/>
                  <a:cs typeface="Calibri"/>
                </a:rPr>
                <a:t>o </a:t>
              </a:r>
              <a:r>
                <a:rPr lang="en-US" b="1" dirty="0">
                  <a:solidFill>
                    <a:srgbClr val="C00000"/>
                  </a:solidFill>
                  <a:latin typeface="Calibri"/>
                  <a:cs typeface="Calibri"/>
                </a:rPr>
                <a:t>D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/>
                  <a:cs typeface="Calibri"/>
                </a:rPr>
                <a:t>ata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/>
                  <a:cs typeface="Calibri"/>
                </a:rPr>
                <a:t> </a:t>
              </a:r>
              <a:r>
                <a:rPr lang="en-US" b="1" dirty="0">
                  <a:solidFill>
                    <a:srgbClr val="C00000"/>
                  </a:solidFill>
                  <a:latin typeface="Calibri"/>
                  <a:cs typeface="Calibri"/>
                </a:rPr>
                <a:t>M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/>
                  <a:cs typeface="Calibri"/>
                </a:rPr>
                <a:t>ovement</a:t>
              </a:r>
              <a:endPara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/>
                <a:ea typeface="华文楷体" panose="02010600040101010101" pitchFamily="2" charset="-122"/>
                <a:cs typeface="Calibri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1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4A66AC"/>
                </a:buClr>
                <a:buSzPct val="90000"/>
                <a:buFont typeface="Wingdings" pitchFamily="2" charset="2"/>
                <a:buNone/>
                <a:tabLst/>
                <a:defRPr/>
              </a:pPr>
              <a:r>
                <a:rPr kumimoji="0" lang="en-US" sz="2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/>
                  <a:cs typeface="Calibri"/>
                </a:rPr>
                <a:t>between </a:t>
              </a:r>
              <a:r>
                <a:rPr kumimoji="0" lang="en-US" altLang="zh-CN" sz="2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/>
                  <a:ea typeface="华文楷体" panose="02010600040101010101" pitchFamily="2" charset="-122"/>
                  <a:cs typeface="Calibri"/>
                </a:rPr>
                <a:t>the</a:t>
              </a:r>
              <a:r>
                <a:rPr kumimoji="0" lang="zh-CN" altLang="en-US" sz="2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/>
                  <a:ea typeface="华文楷体" panose="02010600040101010101" pitchFamily="2" charset="-122"/>
                  <a:cs typeface="Calibri"/>
                </a:rPr>
                <a:t> </a:t>
              </a:r>
              <a:r>
                <a:rPr kumimoji="0" lang="en-US" sz="2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libri"/>
                  <a:cs typeface="Calibri"/>
                </a:rPr>
                <a:t>accelerators of analysis steps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D4D63CC-2508-FE6F-72F3-3340954482BF}"/>
                </a:ext>
              </a:extLst>
            </p:cNvPr>
            <p:cNvSpPr/>
            <p:nvPr/>
          </p:nvSpPr>
          <p:spPr>
            <a:xfrm>
              <a:off x="5072743" y="3168959"/>
              <a:ext cx="1889901" cy="1163556"/>
            </a:xfrm>
            <a:prstGeom prst="rect">
              <a:avLst/>
            </a:prstGeom>
            <a:noFill/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B0503020202020204" pitchFamily="34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5031EEB-2196-94D7-431E-8BFDC1B34DAA}"/>
              </a:ext>
            </a:extLst>
          </p:cNvPr>
          <p:cNvGrpSpPr/>
          <p:nvPr/>
        </p:nvGrpSpPr>
        <p:grpSpPr>
          <a:xfrm>
            <a:off x="7801145" y="4708398"/>
            <a:ext cx="2004785" cy="1242325"/>
            <a:chOff x="6917629" y="3156294"/>
            <a:chExt cx="2004785" cy="1242325"/>
          </a:xfrm>
        </p:grpSpPr>
        <p:sp>
          <p:nvSpPr>
            <p:cNvPr id="15" name="Content Placeholder 2">
              <a:extLst>
                <a:ext uri="{FF2B5EF4-FFF2-40B4-BE49-F238E27FC236}">
                  <a16:creationId xmlns:a16="http://schemas.microsoft.com/office/drawing/2014/main" id="{B719FB2B-6D11-F6D3-CCB3-1D0E1B5EFF3B}"/>
                </a:ext>
              </a:extLst>
            </p:cNvPr>
            <p:cNvSpPr txBox="1">
              <a:spLocks/>
            </p:cNvSpPr>
            <p:nvPr/>
          </p:nvSpPr>
          <p:spPr>
            <a:xfrm>
              <a:off x="6917629" y="3156294"/>
              <a:ext cx="2004785" cy="1242325"/>
            </a:xfrm>
            <a:prstGeom prst="rect">
              <a:avLst/>
            </a:prstGeom>
          </p:spPr>
          <p:txBody>
            <a:bodyPr vert="horz" lIns="0" tIns="45720" rIns="0" bIns="45720" rtlCol="0">
              <a:normAutofit fontScale="85000" lnSpcReduction="20000"/>
            </a:bodyPr>
            <a:lstStyle>
              <a:lvl1pPr marL="454025" indent="-274638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1"/>
                </a:buClr>
                <a:buSzPct val="90000"/>
                <a:buFont typeface="Wingdings" pitchFamily="2" charset="2"/>
                <a:buChar char="q"/>
                <a:tabLst/>
                <a:defRPr sz="20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B0503020204020204" pitchFamily="34" charset="0"/>
                  <a:ea typeface="+mn-ea"/>
                  <a:cs typeface="Calibri" panose="020F0502020204030204" pitchFamily="34" charset="0"/>
                </a:defRPr>
              </a:lvl1pPr>
              <a:lvl2pPr marL="717550" indent="-263525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SzPct val="90000"/>
                <a:buFont typeface="Courier New" panose="02070309020205020404" pitchFamily="49" charset="0"/>
                <a:buChar char="o"/>
                <a:tabLst/>
                <a:defRPr sz="1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B0503020204020204" pitchFamily="34" charset="0"/>
                  <a:ea typeface="+mn-ea"/>
                  <a:cs typeface="Calibri" panose="020F0502020204030204" pitchFamily="34" charset="0"/>
                </a:defRPr>
              </a:lvl2pPr>
              <a:lvl3pPr marL="896938" indent="-179388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SzPct val="90000"/>
                <a:buFont typeface="Wingdings" pitchFamily="2" charset="2"/>
                <a:buChar char="§"/>
                <a:tabLst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B0503020204020204" pitchFamily="34" charset="0"/>
                  <a:ea typeface="+mn-ea"/>
                  <a:cs typeface="Calibri" panose="020F0502020204030204" pitchFamily="34" charset="0"/>
                </a:defRPr>
              </a:lvl3pPr>
              <a:lvl4pPr marL="454025" indent="-274638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ourier New" panose="02070309020205020404" pitchFamily="49" charset="0"/>
                <a:buChar char="o"/>
                <a:tabLst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B0503020204020204" pitchFamily="34" charset="0"/>
                  <a:ea typeface="+mn-ea"/>
                  <a:cs typeface="Calibri" panose="020F0502020204030204" pitchFamily="34" charset="0"/>
                </a:defRPr>
              </a:lvl4pPr>
              <a:lvl5pPr marL="454025" indent="-274638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ourier New" panose="02070309020205020404" pitchFamily="49" charset="0"/>
                <a:buChar char="o"/>
                <a:tabLst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B0503020204020204" pitchFamily="34" charset="0"/>
                  <a:ea typeface="+mn-ea"/>
                  <a:cs typeface="Calibri" panose="020F0502020204030204" pitchFamily="34" charset="0"/>
                </a:defRPr>
              </a:lvl5pPr>
              <a:lvl6pPr marL="11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13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15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17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1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4A66AC"/>
                </a:buClr>
                <a:buSzPct val="90000"/>
                <a:buFont typeface="Wingdings" pitchFamily="2" charset="2"/>
                <a:buNone/>
                <a:tabLst/>
                <a:defRPr/>
              </a:pPr>
              <a:r>
                <a:rPr kumimoji="0" lang="en-US" altLang="zh-CN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/>
                  <a:ea typeface="华文楷体" panose="02010600040101010101" pitchFamily="2" charset="-122"/>
                  <a:cs typeface="Calibri"/>
                </a:rPr>
                <a:t>n</a:t>
              </a:r>
              <a:r>
                <a:rPr kumimoji="0" lang="en-US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/>
                  <a:cs typeface="Calibri"/>
                </a:rPr>
                <a:t>o data movement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1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4A66AC"/>
                </a:buClr>
                <a:buSzPct val="90000"/>
                <a:buFont typeface="Wingdings" pitchFamily="2" charset="2"/>
                <a:buNone/>
                <a:tabLst/>
                <a:defRPr/>
              </a:pPr>
              <a:r>
                <a:rPr kumimoji="0" lang="en-US" sz="1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Calibri"/>
                  <a:cs typeface="Calibri"/>
                </a:rPr>
                <a:t>and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1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4A66AC"/>
                </a:buClr>
                <a:buSzPct val="90000"/>
                <a:buFont typeface="Wingdings" pitchFamily="2" charset="2"/>
                <a:buNone/>
                <a:tabLst/>
                <a:defRPr/>
              </a:pPr>
              <a:r>
                <a:rPr kumimoji="0" lang="en-US" sz="19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/>
                  <a:cs typeface="Calibri"/>
                </a:rPr>
                <a:t>no useless reads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1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4A66AC"/>
                </a:buClr>
                <a:buSzPct val="90000"/>
                <a:buFont typeface="Wingdings" pitchFamily="2" charset="2"/>
                <a:buNone/>
                <a:tabLst/>
                <a:defRPr/>
              </a:pPr>
              <a:r>
                <a:rPr kumimoji="0" lang="en-US" altLang="zh-CN" sz="2100" b="1" i="0" u="none" strike="noStrike" kern="1200" cap="none" spc="0" normalizeH="0" baseline="0" noProof="0" dirty="0">
                  <a:ln>
                    <a:noFill/>
                  </a:ln>
                  <a:solidFill>
                    <a:srgbClr val="4473C4"/>
                  </a:solidFill>
                  <a:effectLst/>
                  <a:uLnTx/>
                  <a:uFillTx/>
                  <a:latin typeface="Calibri"/>
                  <a:ea typeface="华文楷体" panose="02010600040101010101" pitchFamily="2" charset="-122"/>
                  <a:cs typeface="Calibri"/>
                </a:rPr>
                <a:t>(ideal</a:t>
              </a:r>
              <a:r>
                <a:rPr kumimoji="0" lang="zh-CN" altLang="en-US" sz="2100" b="1" i="0" u="none" strike="noStrike" kern="1200" cap="none" spc="0" normalizeH="0" baseline="0" noProof="0" dirty="0">
                  <a:ln>
                    <a:noFill/>
                  </a:ln>
                  <a:solidFill>
                    <a:srgbClr val="4473C4"/>
                  </a:solidFill>
                  <a:effectLst/>
                  <a:uLnTx/>
                  <a:uFillTx/>
                  <a:latin typeface="Calibri"/>
                  <a:ea typeface="华文楷体" panose="02010600040101010101" pitchFamily="2" charset="-122"/>
                  <a:cs typeface="Calibri"/>
                </a:rPr>
                <a:t> </a:t>
              </a:r>
              <a:r>
                <a:rPr kumimoji="0" lang="en-US" altLang="zh-CN" sz="2100" b="1" i="0" u="none" strike="noStrike" kern="1200" cap="none" spc="0" normalizeH="0" baseline="0" noProof="0" dirty="0">
                  <a:ln>
                    <a:noFill/>
                  </a:ln>
                  <a:solidFill>
                    <a:srgbClr val="4473C4"/>
                  </a:solidFill>
                  <a:effectLst/>
                  <a:uLnTx/>
                  <a:uFillTx/>
                  <a:latin typeface="Calibri"/>
                  <a:ea typeface="华文楷体" panose="02010600040101010101" pitchFamily="2" charset="-122"/>
                  <a:cs typeface="Calibri"/>
                </a:rPr>
                <a:t>case)</a:t>
              </a:r>
              <a:endPara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4473C4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0FCB443-4C6E-B86D-B84D-68B99DA7A3E5}"/>
                </a:ext>
              </a:extLst>
            </p:cNvPr>
            <p:cNvSpPr/>
            <p:nvPr/>
          </p:nvSpPr>
          <p:spPr>
            <a:xfrm>
              <a:off x="6927840" y="3168960"/>
              <a:ext cx="1900473" cy="1163556"/>
            </a:xfrm>
            <a:prstGeom prst="rect">
              <a:avLst/>
            </a:prstGeom>
            <a:noFill/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B0503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011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4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Chart bld="seriesEl"/>
        </p:bldSub>
      </p:bldGraphic>
      <p:bldP spid="5" grpId="0"/>
      <p:bldP spid="6" grpId="0" animBg="1"/>
      <p:bldP spid="7" grpId="0" build="p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80D28B-C182-9A10-780D-959879A84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83F0E46-AFED-5F5C-01D2-F42A16D01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GenPIP</a:t>
            </a:r>
            <a:r>
              <a:rPr lang="en-US" dirty="0"/>
              <a:t> Overview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5D60E23-144D-03CC-0A6D-EC79376F7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71</a:t>
            </a:fld>
            <a:endParaRPr lang="en-US">
              <a:latin typeface="Garamond"/>
              <a:cs typeface="Calibri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A586E3C3-EBAB-8E13-DECC-72EDE79CA5FA}"/>
              </a:ext>
            </a:extLst>
          </p:cNvPr>
          <p:cNvSpPr/>
          <p:nvPr/>
        </p:nvSpPr>
        <p:spPr>
          <a:xfrm>
            <a:off x="2090904" y="1374654"/>
            <a:ext cx="8438449" cy="4141349"/>
          </a:xfrm>
          <a:prstGeom prst="rect">
            <a:avLst/>
          </a:prstGeom>
          <a:solidFill>
            <a:srgbClr val="E7E6E6">
              <a:lumMod val="9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cs typeface="Calibri"/>
              </a:rPr>
              <a:t>GenPIP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D81A4FE-F3D6-1534-0B93-14CD7B66A022}"/>
              </a:ext>
            </a:extLst>
          </p:cNvPr>
          <p:cNvGrpSpPr/>
          <p:nvPr/>
        </p:nvGrpSpPr>
        <p:grpSpPr>
          <a:xfrm>
            <a:off x="7603520" y="1489832"/>
            <a:ext cx="2856700" cy="3943825"/>
            <a:chOff x="5838516" y="1906278"/>
            <a:chExt cx="2856700" cy="3943825"/>
          </a:xfrm>
        </p:grpSpPr>
        <p:sp>
          <p:nvSpPr>
            <p:cNvPr id="64" name="Google Shape;481;p54">
              <a:extLst>
                <a:ext uri="{FF2B5EF4-FFF2-40B4-BE49-F238E27FC236}">
                  <a16:creationId xmlns:a16="http://schemas.microsoft.com/office/drawing/2014/main" id="{C5BD8920-BDFA-BFAD-E057-FC6D4DCCCAA4}"/>
                </a:ext>
              </a:extLst>
            </p:cNvPr>
            <p:cNvSpPr/>
            <p:nvPr/>
          </p:nvSpPr>
          <p:spPr>
            <a:xfrm>
              <a:off x="5838516" y="1906278"/>
              <a:ext cx="2856700" cy="3943825"/>
            </a:xfrm>
            <a:prstGeom prst="roundRect">
              <a:avLst>
                <a:gd name="adj" fmla="val 10613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B0F880FC-F14F-4748-43CB-E1DE2EB33F11}"/>
                </a:ext>
              </a:extLst>
            </p:cNvPr>
            <p:cNvSpPr/>
            <p:nvPr/>
          </p:nvSpPr>
          <p:spPr>
            <a:xfrm>
              <a:off x="5937803" y="5391038"/>
              <a:ext cx="2688489" cy="432000"/>
            </a:xfrm>
            <a:prstGeom prst="rect">
              <a:avLst/>
            </a:prstGeom>
            <a:noFill/>
            <a:ln w="25400" cap="flat" cmpd="sng" algn="ctr">
              <a:noFill/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2">
                      <a:lumMod val="25000"/>
                    </a:schemeClr>
                  </a:solidFill>
                  <a:effectLst/>
                  <a:uLnTx/>
                  <a:uFillTx/>
                  <a:latin typeface="Calibri"/>
                  <a:ea typeface="黑体" panose="02010609060101010101" pitchFamily="49" charset="-122"/>
                  <a:cs typeface="Calibri"/>
                </a:rPr>
                <a:t>Read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2">
                      <a:lumMod val="25000"/>
                    </a:schemeClr>
                  </a:solidFill>
                  <a:effectLst/>
                  <a:uLnTx/>
                  <a:uFillTx/>
                  <a:latin typeface="Calibri"/>
                  <a:ea typeface="黑体" panose="02010609060101010101" pitchFamily="49" charset="-122"/>
                  <a:cs typeface="Calibri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2">
                      <a:lumMod val="25000"/>
                    </a:schemeClr>
                  </a:solidFill>
                  <a:effectLst/>
                  <a:uLnTx/>
                  <a:uFillTx/>
                  <a:latin typeface="Calibri"/>
                  <a:ea typeface="黑体" panose="02010609060101010101" pitchFamily="49" charset="-122"/>
                  <a:cs typeface="Calibri"/>
                </a:rPr>
                <a:t>Mapping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2">
                      <a:lumMod val="25000"/>
                    </a:schemeClr>
                  </a:solidFill>
                  <a:effectLst/>
                  <a:uLnTx/>
                  <a:uFillTx/>
                  <a:latin typeface="Calibri"/>
                  <a:ea typeface="黑体" panose="02010609060101010101" pitchFamily="49" charset="-122"/>
                  <a:cs typeface="Calibri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bg2">
                      <a:lumMod val="25000"/>
                    </a:schemeClr>
                  </a:solidFill>
                  <a:effectLst/>
                  <a:uLnTx/>
                  <a:uFillTx/>
                  <a:latin typeface="Calibri"/>
                  <a:ea typeface="黑体" panose="02010609060101010101" pitchFamily="49" charset="-122"/>
                  <a:cs typeface="Calibri"/>
                </a:rPr>
                <a:t>Module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FF178080-5B08-E4A1-6968-E9C951ACDA94}"/>
              </a:ext>
            </a:extLst>
          </p:cNvPr>
          <p:cNvGrpSpPr/>
          <p:nvPr/>
        </p:nvGrpSpPr>
        <p:grpSpPr>
          <a:xfrm>
            <a:off x="5353241" y="1631087"/>
            <a:ext cx="1404693" cy="3802569"/>
            <a:chOff x="3588237" y="2047533"/>
            <a:chExt cx="1404693" cy="3802569"/>
          </a:xfrm>
        </p:grpSpPr>
        <p:sp>
          <p:nvSpPr>
            <p:cNvPr id="67" name="Rounded Rectangle 66">
              <a:extLst>
                <a:ext uri="{FF2B5EF4-FFF2-40B4-BE49-F238E27FC236}">
                  <a16:creationId xmlns:a16="http://schemas.microsoft.com/office/drawing/2014/main" id="{CFB5595A-5729-68B8-50F0-CBC3F8A15B14}"/>
                </a:ext>
              </a:extLst>
            </p:cNvPr>
            <p:cNvSpPr/>
            <p:nvPr/>
          </p:nvSpPr>
          <p:spPr>
            <a:xfrm rot="16200000">
              <a:off x="2389299" y="3246471"/>
              <a:ext cx="3802569" cy="1404693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5875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B69500"/>
                </a:solidFill>
                <a:effectLst/>
                <a:uLnTx/>
                <a:uFillTx/>
                <a:latin typeface="Calibri"/>
                <a:cs typeface="Calibri"/>
              </a:endParaRPr>
            </a:p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B69500"/>
                </a:solidFill>
                <a:effectLst/>
                <a:uLnTx/>
                <a:uFillTx/>
                <a:latin typeface="Calibri"/>
                <a:cs typeface="Calibri"/>
              </a:endParaRPr>
            </a:p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B69500"/>
                </a:solidFill>
                <a:effectLst/>
                <a:uLnTx/>
                <a:uFillTx/>
                <a:latin typeface="Calibri"/>
                <a:cs typeface="Calibri"/>
              </a:endParaRPr>
            </a:p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B69500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76CD2376-6CD6-5983-48DE-FE01178C6AF5}"/>
                </a:ext>
              </a:extLst>
            </p:cNvPr>
            <p:cNvSpPr/>
            <p:nvPr/>
          </p:nvSpPr>
          <p:spPr>
            <a:xfrm>
              <a:off x="3723818" y="5331513"/>
              <a:ext cx="1184111" cy="428969"/>
            </a:xfrm>
            <a:prstGeom prst="rect">
              <a:avLst/>
            </a:prstGeom>
            <a:noFill/>
            <a:ln w="15875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  <a:ea typeface="黑体" panose="02010609060101010101" pitchFamily="49" charset="-122"/>
                  <a:cs typeface="Calibri"/>
                </a:rPr>
                <a:t>GenPIP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  <a:ea typeface="黑体" panose="02010609060101010101" pitchFamily="49" charset="-122"/>
                  <a:cs typeface="Calibri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  <a:ea typeface="黑体" panose="02010609060101010101" pitchFamily="49" charset="-122"/>
                  <a:cs typeface="Calibri"/>
                </a:rPr>
                <a:t>Controller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18473E6F-2A7D-F53C-B1EC-D8F7FF8883BA}"/>
              </a:ext>
            </a:extLst>
          </p:cNvPr>
          <p:cNvGrpSpPr/>
          <p:nvPr/>
        </p:nvGrpSpPr>
        <p:grpSpPr>
          <a:xfrm>
            <a:off x="2155087" y="1489832"/>
            <a:ext cx="2176645" cy="3943826"/>
            <a:chOff x="390083" y="1906278"/>
            <a:chExt cx="2325619" cy="3943826"/>
          </a:xfrm>
        </p:grpSpPr>
        <p:sp>
          <p:nvSpPr>
            <p:cNvPr id="70" name="Google Shape;481;p54">
              <a:extLst>
                <a:ext uri="{FF2B5EF4-FFF2-40B4-BE49-F238E27FC236}">
                  <a16:creationId xmlns:a16="http://schemas.microsoft.com/office/drawing/2014/main" id="{A9DCB396-2B99-7A79-5BCC-8C5AE07BEF40}"/>
                </a:ext>
              </a:extLst>
            </p:cNvPr>
            <p:cNvSpPr/>
            <p:nvPr/>
          </p:nvSpPr>
          <p:spPr>
            <a:xfrm>
              <a:off x="390083" y="1906278"/>
              <a:ext cx="2325619" cy="3943826"/>
            </a:xfrm>
            <a:prstGeom prst="roundRect">
              <a:avLst>
                <a:gd name="adj" fmla="val 6203"/>
              </a:avLst>
            </a:prstGeom>
            <a:solidFill>
              <a:srgbClr val="D9EAD3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B4A3264A-7655-5743-61F2-EAF266C05352}"/>
                </a:ext>
              </a:extLst>
            </p:cNvPr>
            <p:cNvSpPr/>
            <p:nvPr/>
          </p:nvSpPr>
          <p:spPr>
            <a:xfrm>
              <a:off x="445339" y="5391038"/>
              <a:ext cx="2223453" cy="432000"/>
            </a:xfrm>
            <a:prstGeom prst="rect">
              <a:avLst/>
            </a:prstGeom>
            <a:noFill/>
            <a:ln w="25400" cap="flat" cmpd="sng" algn="ctr">
              <a:noFill/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F8100">
                      <a:lumMod val="75000"/>
                    </a:srgbClr>
                  </a:solidFill>
                  <a:effectLst/>
                  <a:uLnTx/>
                  <a:uFillTx/>
                  <a:latin typeface="Calibri"/>
                  <a:ea typeface="黑体" panose="02010609060101010101" pitchFamily="49" charset="-122"/>
                  <a:cs typeface="Calibri"/>
                </a:rPr>
                <a:t>Basecalling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2F8100">
                      <a:lumMod val="75000"/>
                    </a:srgbClr>
                  </a:solidFill>
                  <a:effectLst/>
                  <a:uLnTx/>
                  <a:uFillTx/>
                  <a:latin typeface="Calibri"/>
                  <a:ea typeface="黑体" panose="02010609060101010101" pitchFamily="49" charset="-122"/>
                  <a:cs typeface="Calibri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2F8100">
                      <a:lumMod val="75000"/>
                    </a:srgbClr>
                  </a:solidFill>
                  <a:effectLst/>
                  <a:uLnTx/>
                  <a:uFillTx/>
                  <a:latin typeface="Calibri"/>
                  <a:ea typeface="黑体" panose="02010609060101010101" pitchFamily="49" charset="-122"/>
                  <a:cs typeface="Calibri"/>
                </a:rPr>
                <a:t>Module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2F8100">
                    <a:lumMod val="75000"/>
                  </a:srgbClr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</p:grpSp>
      <p:sp>
        <p:nvSpPr>
          <p:cNvPr id="72" name="Rectangle 71">
            <a:extLst>
              <a:ext uri="{FF2B5EF4-FFF2-40B4-BE49-F238E27FC236}">
                <a16:creationId xmlns:a16="http://schemas.microsoft.com/office/drawing/2014/main" id="{B1851B1A-2E35-5B17-A70A-1FAB8211F87E}"/>
              </a:ext>
            </a:extLst>
          </p:cNvPr>
          <p:cNvSpPr/>
          <p:nvPr/>
        </p:nvSpPr>
        <p:spPr>
          <a:xfrm>
            <a:off x="5467438" y="1936230"/>
            <a:ext cx="1170019" cy="11395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 cap="flat" cmpd="sng" algn="ctr">
            <a:solidFill>
              <a:schemeClr val="accent3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黑体" panose="02010609060101010101" pitchFamily="49" charset="-122"/>
                <a:cs typeface="Calibri"/>
              </a:rPr>
              <a:t>eDRAM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5BB2DF36-B089-242F-9A12-783A50BBD519}"/>
              </a:ext>
            </a:extLst>
          </p:cNvPr>
          <p:cNvSpPr/>
          <p:nvPr/>
        </p:nvSpPr>
        <p:spPr>
          <a:xfrm rot="5400000">
            <a:off x="8219207" y="1377439"/>
            <a:ext cx="1616116" cy="2476839"/>
          </a:xfrm>
          <a:prstGeom prst="rect">
            <a:avLst/>
          </a:prstGeom>
          <a:gradFill flip="none" rotWithShape="1">
            <a:gsLst>
              <a:gs pos="11000">
                <a:schemeClr val="bg1">
                  <a:lumMod val="75000"/>
                </a:schemeClr>
              </a:gs>
              <a:gs pos="89000">
                <a:schemeClr val="accent2">
                  <a:lumMod val="20000"/>
                  <a:lumOff val="80000"/>
                </a:schemeClr>
              </a:gs>
            </a:gsLst>
            <a:lin ang="0" scaled="1"/>
            <a:tileRect/>
          </a:gradFill>
          <a:ln w="25400" cap="flat" cmpd="sng" algn="ctr">
            <a:solidFill>
              <a:srgbClr val="000000">
                <a:lumMod val="85000"/>
                <a:lumOff val="15000"/>
              </a:srgbClr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Calibri"/>
                <a:cs typeface="Calibri"/>
              </a:rPr>
              <a:t>In-memory</a:t>
            </a:r>
          </a:p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Calibri"/>
                <a:cs typeface="Calibri"/>
              </a:rPr>
              <a:t>Read</a:t>
            </a: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Calibri"/>
                <a:cs typeface="Calibri"/>
              </a:rPr>
              <a:t>Mapping</a:t>
            </a:r>
          </a:p>
          <a:p>
            <a:pPr algn="ctr" defTabSz="914267">
              <a:defRPr/>
            </a:pPr>
            <a:r>
              <a:rPr lang="en-US" altLang="zh-CN" sz="1400" b="1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Calibri"/>
                <a:cs typeface="Calibri"/>
              </a:rPr>
              <a:t>[PARC,</a:t>
            </a:r>
            <a:r>
              <a:rPr lang="zh-CN" altLang="en-US" sz="1400" b="1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Calibri"/>
                <a:cs typeface="Calibri"/>
              </a:rPr>
              <a:t> </a:t>
            </a:r>
            <a:r>
              <a:rPr lang="en-US" altLang="zh-CN" sz="1400" b="1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Calibri"/>
                <a:cs typeface="Calibri"/>
              </a:rPr>
              <a:t>ASPDAC’20]</a:t>
            </a:r>
            <a:endParaRPr kumimoji="0" lang="en-US" altLang="zh-CN" sz="14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600" b="1" kern="0" dirty="0">
                <a:solidFill>
                  <a:srgbClr val="0070C0"/>
                </a:solidFill>
                <a:latin typeface="Calibri"/>
                <a:cs typeface="Calibri"/>
              </a:rPr>
              <a:t>+</a:t>
            </a:r>
            <a:r>
              <a:rPr lang="zh-CN" altLang="en-US" sz="1600" b="1" kern="0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lang="en-US" altLang="zh-CN" sz="1600" b="1" kern="0" dirty="0">
                <a:solidFill>
                  <a:srgbClr val="0070C0"/>
                </a:solidFill>
                <a:latin typeface="Calibri"/>
                <a:cs typeface="Calibri"/>
              </a:rPr>
              <a:t>Our</a:t>
            </a:r>
            <a:r>
              <a:rPr lang="zh-CN" altLang="en-US" sz="1600" b="1" kern="0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lang="en-US" altLang="zh-CN" sz="1600" b="1" kern="0" dirty="0">
                <a:solidFill>
                  <a:srgbClr val="0070C0"/>
                </a:solidFill>
                <a:latin typeface="Calibri"/>
                <a:cs typeface="Calibri"/>
              </a:rPr>
              <a:t>design</a:t>
            </a:r>
            <a:r>
              <a:rPr lang="zh-CN" altLang="en-US" sz="1400" b="1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Calibri"/>
                <a:cs typeface="Calibri"/>
              </a:rPr>
              <a:t> </a:t>
            </a:r>
            <a:endParaRPr lang="en-US" altLang="zh-CN" sz="1400" b="1" kern="0" dirty="0">
              <a:solidFill>
                <a:srgbClr val="000000">
                  <a:lumMod val="65000"/>
                  <a:lumOff val="35000"/>
                </a:srgbClr>
              </a:solidFill>
              <a:latin typeface="Calibri"/>
              <a:cs typeface="Calibri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1701DDA0-0453-C2D1-DBAD-69119032342B}"/>
              </a:ext>
            </a:extLst>
          </p:cNvPr>
          <p:cNvSpPr/>
          <p:nvPr/>
        </p:nvSpPr>
        <p:spPr>
          <a:xfrm>
            <a:off x="2379890" y="1747648"/>
            <a:ext cx="1703688" cy="1932153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solidFill>
              <a:srgbClr val="000000">
                <a:lumMod val="85000"/>
                <a:lumOff val="15000"/>
              </a:srgbClr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6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Calibri"/>
              <a:ea typeface="黑体" panose="02010609060101010101" pitchFamily="49" charset="-122"/>
              <a:cs typeface="Calibri"/>
            </a:endParaRPr>
          </a:p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600" b="1" kern="0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  <a:ea typeface="黑体" panose="02010609060101010101" pitchFamily="49" charset="-122"/>
              <a:cs typeface="Calibri"/>
            </a:endParaRPr>
          </a:p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6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黑体" panose="02010609060101010101" pitchFamily="49" charset="-122"/>
                <a:cs typeface="Calibri"/>
              </a:rPr>
              <a:t>In-memory</a:t>
            </a: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alibri"/>
                <a:ea typeface="黑体" panose="02010609060101010101" pitchFamily="49" charset="-122"/>
                <a:cs typeface="Calibri"/>
              </a:rPr>
              <a:t> </a:t>
            </a:r>
            <a:endParaRPr kumimoji="0" lang="en-US" altLang="zh-CN" sz="16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Calibri"/>
              <a:ea typeface="黑体" panose="02010609060101010101" pitchFamily="49" charset="-122"/>
              <a:cs typeface="Calibri"/>
            </a:endParaRPr>
          </a:p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alibri"/>
                <a:ea typeface="黑体" panose="02010609060101010101" pitchFamily="49" charset="-122"/>
                <a:cs typeface="Calibri"/>
              </a:rPr>
              <a:t>Basecaller</a:t>
            </a:r>
            <a:endParaRPr kumimoji="0" lang="en-US" altLang="zh-CN" sz="16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Calibri"/>
              <a:ea typeface="黑体" panose="02010609060101010101" pitchFamily="49" charset="-122"/>
              <a:cs typeface="Calibri"/>
            </a:endParaRPr>
          </a:p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4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黑体" panose="02010609060101010101" pitchFamily="49" charset="-122"/>
                <a:cs typeface="Calibri"/>
              </a:rPr>
              <a:t>[Helix,</a:t>
            </a:r>
            <a:r>
              <a:rPr lang="zh-CN" altLang="en-US" sz="14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黑体" panose="02010609060101010101" pitchFamily="49" charset="-122"/>
                <a:cs typeface="Calibri"/>
              </a:rPr>
              <a:t> </a:t>
            </a:r>
            <a:r>
              <a:rPr lang="en-US" altLang="zh-CN" sz="14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黑体" panose="02010609060101010101" pitchFamily="49" charset="-122"/>
                <a:cs typeface="Calibri"/>
              </a:rPr>
              <a:t>PACT’20]</a:t>
            </a:r>
            <a:endParaRPr kumimoji="0" lang="en-US" altLang="zh-CN" sz="14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Calibri"/>
              <a:ea typeface="黑体" panose="02010609060101010101" pitchFamily="49" charset="-122"/>
              <a:cs typeface="Calibri"/>
            </a:endParaRPr>
          </a:p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D28E6A22-7C38-0CA9-2BC0-B8E0B1AD57D9}"/>
              </a:ext>
            </a:extLst>
          </p:cNvPr>
          <p:cNvSpPr/>
          <p:nvPr/>
        </p:nvSpPr>
        <p:spPr>
          <a:xfrm>
            <a:off x="2361297" y="4115303"/>
            <a:ext cx="1803432" cy="615241"/>
          </a:xfrm>
          <a:prstGeom prst="rect">
            <a:avLst/>
          </a:prstGeom>
          <a:pattFill prst="lgGrid">
            <a:fgClr>
              <a:srgbClr val="9CC3E6">
                <a:lumMod val="20000"/>
                <a:lumOff val="80000"/>
              </a:srgbClr>
            </a:fgClr>
            <a:bgClr>
              <a:srgbClr val="FFFFFF"/>
            </a:bgClr>
          </a:pattFill>
          <a:ln w="25400" cap="flat" cmpd="sng" algn="ctr">
            <a:solidFill>
              <a:schemeClr val="accent3">
                <a:lumMod val="75000"/>
              </a:schemeClr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cs typeface="Calibri"/>
              </a:rPr>
              <a:t>PIM</a:t>
            </a:r>
            <a:r>
              <a:rPr kumimoji="0" lang="en-US" altLang="zh-CN" sz="1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黑体" panose="02010609060101010101" pitchFamily="49" charset="-122"/>
                <a:cs typeface="Calibri"/>
              </a:rPr>
              <a:t>-CQS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algn="ctr" defTabSz="9142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黑体" panose="02010609060101010101" pitchFamily="49" charset="-122"/>
                <a:cs typeface="Calibri"/>
              </a:rPr>
              <a:t>PIM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黑体" panose="02010609060101010101" pitchFamily="49" charset="-122"/>
                <a:cs typeface="Calibri"/>
              </a:rPr>
              <a:t>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cs typeface="Calibri"/>
              </a:rPr>
              <a:t>chunk quality score calculation</a:t>
            </a: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98941FAE-22B8-3E01-C923-F1F0856C8529}"/>
              </a:ext>
            </a:extLst>
          </p:cNvPr>
          <p:cNvGrpSpPr/>
          <p:nvPr/>
        </p:nvGrpSpPr>
        <p:grpSpPr>
          <a:xfrm>
            <a:off x="1946738" y="1071600"/>
            <a:ext cx="4478184" cy="853744"/>
            <a:chOff x="181734" y="1474278"/>
            <a:chExt cx="4478184" cy="853744"/>
          </a:xfrm>
        </p:grpSpPr>
        <p:cxnSp>
          <p:nvCxnSpPr>
            <p:cNvPr id="77" name="Elbow Connector 76">
              <a:extLst>
                <a:ext uri="{FF2B5EF4-FFF2-40B4-BE49-F238E27FC236}">
                  <a16:creationId xmlns:a16="http://schemas.microsoft.com/office/drawing/2014/main" id="{FC6C4135-E7B8-109F-B621-37F9E1A52F4E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004503" y="2043553"/>
              <a:ext cx="567411" cy="1527"/>
            </a:xfrm>
            <a:prstGeom prst="bentConnector3">
              <a:avLst>
                <a:gd name="adj1" fmla="val 50000"/>
              </a:avLst>
            </a:prstGeom>
            <a:noFill/>
            <a:ln w="50800" cap="flat" cmpd="sng" algn="ctr">
              <a:solidFill>
                <a:srgbClr val="FE6200"/>
              </a:solidFill>
              <a:prstDash val="solid"/>
              <a:miter lim="800000"/>
              <a:tailEnd type="triangle" w="med" len="sm"/>
            </a:ln>
            <a:effectLst/>
          </p:spPr>
        </p:cxn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E6061BD3-FEA1-9EFE-17BB-5AFE11D14E0B}"/>
                </a:ext>
              </a:extLst>
            </p:cNvPr>
            <p:cNvSpPr/>
            <p:nvPr/>
          </p:nvSpPr>
          <p:spPr>
            <a:xfrm>
              <a:off x="181734" y="1474278"/>
              <a:ext cx="4478184" cy="432000"/>
            </a:xfrm>
            <a:prstGeom prst="rect">
              <a:avLst/>
            </a:prstGeom>
            <a:noFill/>
            <a:ln w="25400" cap="flat" cmpd="sng" algn="ctr">
              <a:noFill/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Calibri"/>
                  <a:ea typeface="黑体" panose="02010609060101010101" pitchFamily="49" charset="-122"/>
                  <a:cs typeface="Calibri"/>
                </a:rPr>
                <a:t>Raw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Calibri"/>
                  <a:ea typeface="黑体" panose="02010609060101010101" pitchFamily="49" charset="-122"/>
                  <a:cs typeface="Calibri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Calibri"/>
                  <a:ea typeface="黑体" panose="02010609060101010101" pitchFamily="49" charset="-122"/>
                  <a:cs typeface="Calibri"/>
                </a:rPr>
                <a:t>signals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Calibri"/>
                  <a:ea typeface="黑体" panose="02010609060101010101" pitchFamily="49" charset="-122"/>
                  <a:cs typeface="Calibri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Calibri"/>
                  <a:ea typeface="黑体" panose="02010609060101010101" pitchFamily="49" charset="-122"/>
                  <a:cs typeface="Calibri"/>
                </a:rPr>
                <a:t>from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Calibri"/>
                  <a:ea typeface="黑体" panose="02010609060101010101" pitchFamily="49" charset="-122"/>
                  <a:cs typeface="Calibri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Calibri"/>
                  <a:ea typeface="黑体" panose="02010609060101010101" pitchFamily="49" charset="-122"/>
                  <a:cs typeface="Calibri"/>
                </a:rPr>
                <a:t>the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Calibri"/>
                  <a:ea typeface="黑体" panose="02010609060101010101" pitchFamily="49" charset="-122"/>
                  <a:cs typeface="Calibri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Calibri"/>
                  <a:ea typeface="黑体" panose="02010609060101010101" pitchFamily="49" charset="-122"/>
                  <a:cs typeface="Calibri"/>
                </a:rPr>
                <a:t>sequencing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Calibri"/>
                  <a:ea typeface="黑体" panose="02010609060101010101" pitchFamily="49" charset="-122"/>
                  <a:cs typeface="Calibri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Calibri"/>
                  <a:ea typeface="黑体" panose="02010609060101010101" pitchFamily="49" charset="-122"/>
                  <a:cs typeface="Calibri"/>
                </a:rPr>
                <a:t>machine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E6200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06556BB0-2A57-CF88-A74C-0E983BF77841}"/>
              </a:ext>
            </a:extLst>
          </p:cNvPr>
          <p:cNvGrpSpPr/>
          <p:nvPr/>
        </p:nvGrpSpPr>
        <p:grpSpPr>
          <a:xfrm>
            <a:off x="4331732" y="1693949"/>
            <a:ext cx="1117660" cy="432000"/>
            <a:chOff x="2566728" y="2110395"/>
            <a:chExt cx="1117660" cy="432000"/>
          </a:xfrm>
        </p:grpSpPr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B661237D-D956-8890-FEBE-26347D19D4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66728" y="2524166"/>
              <a:ext cx="1117660" cy="0"/>
            </a:xfrm>
            <a:prstGeom prst="straightConnector1">
              <a:avLst/>
            </a:prstGeom>
            <a:noFill/>
            <a:ln w="50800" cap="flat" cmpd="sng" algn="ctr">
              <a:solidFill>
                <a:srgbClr val="FE6200"/>
              </a:solidFill>
              <a:prstDash val="solid"/>
              <a:miter lim="800000"/>
              <a:tailEnd type="triangle" w="med" len="sm"/>
            </a:ln>
            <a:effectLst/>
          </p:spPr>
        </p:cxn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0C123333-EB2D-745B-1CCA-EE16440F0807}"/>
                </a:ext>
              </a:extLst>
            </p:cNvPr>
            <p:cNvSpPr/>
            <p:nvPr/>
          </p:nvSpPr>
          <p:spPr>
            <a:xfrm>
              <a:off x="2668681" y="2110395"/>
              <a:ext cx="908525" cy="432000"/>
            </a:xfrm>
            <a:prstGeom prst="rect">
              <a:avLst/>
            </a:prstGeom>
            <a:noFill/>
            <a:ln w="25400" cap="flat" cmpd="sng" algn="ctr">
              <a:noFill/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Calibri"/>
                  <a:ea typeface="黑体" panose="02010609060101010101" pitchFamily="49" charset="-122"/>
                  <a:cs typeface="Calibri"/>
                </a:rPr>
                <a:t>Signal</a:t>
              </a:r>
            </a:p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Calibri"/>
                  <a:ea typeface="黑体" panose="02010609060101010101" pitchFamily="49" charset="-122"/>
                  <a:cs typeface="Calibri"/>
                </a:rPr>
                <a:t>chunk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E6200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1B29CD53-26C9-08B5-205D-E0E02BCFFBCC}"/>
              </a:ext>
            </a:extLst>
          </p:cNvPr>
          <p:cNvGrpSpPr/>
          <p:nvPr/>
        </p:nvGrpSpPr>
        <p:grpSpPr>
          <a:xfrm>
            <a:off x="2217352" y="3647751"/>
            <a:ext cx="2369447" cy="434721"/>
            <a:chOff x="452348" y="4064197"/>
            <a:chExt cx="2369447" cy="434721"/>
          </a:xfrm>
        </p:grpSpPr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4FE38650-F7CE-CB68-6A97-6B802FB2D905}"/>
                </a:ext>
              </a:extLst>
            </p:cNvPr>
            <p:cNvCxnSpPr>
              <a:cxnSpLocks/>
            </p:cNvCxnSpPr>
            <p:nvPr/>
          </p:nvCxnSpPr>
          <p:spPr>
            <a:xfrm>
              <a:off x="684586" y="4096247"/>
              <a:ext cx="0" cy="402671"/>
            </a:xfrm>
            <a:prstGeom prst="straightConnector1">
              <a:avLst/>
            </a:prstGeom>
            <a:noFill/>
            <a:ln w="50800" cap="flat" cmpd="sng" algn="ctr">
              <a:solidFill>
                <a:srgbClr val="FE6200"/>
              </a:solidFill>
              <a:prstDash val="solid"/>
              <a:miter lim="800000"/>
              <a:tailEnd type="triangle" w="med" len="sm"/>
            </a:ln>
            <a:effectLst/>
          </p:spPr>
        </p:cxn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54890DBB-326A-C0C7-0FC1-53456B5AC299}"/>
                </a:ext>
              </a:extLst>
            </p:cNvPr>
            <p:cNvSpPr/>
            <p:nvPr/>
          </p:nvSpPr>
          <p:spPr>
            <a:xfrm>
              <a:off x="452348" y="4064197"/>
              <a:ext cx="2369447" cy="432000"/>
            </a:xfrm>
            <a:prstGeom prst="rect">
              <a:avLst/>
            </a:prstGeom>
            <a:noFill/>
            <a:ln w="25400" cap="flat" cmpd="sng" algn="ctr">
              <a:noFill/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Calibri"/>
                  <a:ea typeface="黑体" panose="02010609060101010101" pitchFamily="49" charset="-122"/>
                  <a:cs typeface="Calibri"/>
                </a:rPr>
                <a:t>Base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Calibri"/>
                  <a:ea typeface="黑体" panose="02010609060101010101" pitchFamily="49" charset="-122"/>
                  <a:cs typeface="Calibri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Calibri"/>
                  <a:ea typeface="黑体" panose="02010609060101010101" pitchFamily="49" charset="-122"/>
                  <a:cs typeface="Calibri"/>
                </a:rPr>
                <a:t>quality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Calibri"/>
                  <a:ea typeface="黑体" panose="02010609060101010101" pitchFamily="49" charset="-122"/>
                  <a:cs typeface="Calibri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Calibri"/>
                  <a:ea typeface="黑体" panose="02010609060101010101" pitchFamily="49" charset="-122"/>
                  <a:cs typeface="Calibri"/>
                </a:rPr>
                <a:t>score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E6200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D3784565-1420-3751-119A-091EE5CB5AA4}"/>
              </a:ext>
            </a:extLst>
          </p:cNvPr>
          <p:cNvGrpSpPr/>
          <p:nvPr/>
        </p:nvGrpSpPr>
        <p:grpSpPr>
          <a:xfrm>
            <a:off x="6546603" y="4138112"/>
            <a:ext cx="2087737" cy="432000"/>
            <a:chOff x="4781599" y="4554558"/>
            <a:chExt cx="2087737" cy="432000"/>
          </a:xfrm>
        </p:grpSpPr>
        <p:cxnSp>
          <p:nvCxnSpPr>
            <p:cNvPr id="86" name="Elbow Connector 85">
              <a:extLst>
                <a:ext uri="{FF2B5EF4-FFF2-40B4-BE49-F238E27FC236}">
                  <a16:creationId xmlns:a16="http://schemas.microsoft.com/office/drawing/2014/main" id="{27A6214C-C5A0-84CD-DFCB-766C49865505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4781599" y="4564028"/>
              <a:ext cx="2087737" cy="402897"/>
            </a:xfrm>
            <a:prstGeom prst="bentConnector3">
              <a:avLst>
                <a:gd name="adj1" fmla="val 1509"/>
              </a:avLst>
            </a:prstGeom>
            <a:noFill/>
            <a:ln w="50800" cap="flat" cmpd="sng" algn="ctr">
              <a:solidFill>
                <a:srgbClr val="FE6200"/>
              </a:solidFill>
              <a:prstDash val="solid"/>
              <a:miter lim="800000"/>
              <a:headEnd type="none"/>
              <a:tailEnd type="triangle" w="med" len="med"/>
            </a:ln>
            <a:effectLst/>
          </p:spPr>
        </p:cxn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C72264A0-5FD6-4653-2EE7-AC4D2144EDA0}"/>
                </a:ext>
              </a:extLst>
            </p:cNvPr>
            <p:cNvSpPr/>
            <p:nvPr/>
          </p:nvSpPr>
          <p:spPr>
            <a:xfrm>
              <a:off x="4909358" y="4554558"/>
              <a:ext cx="1959978" cy="432000"/>
            </a:xfrm>
            <a:prstGeom prst="rect">
              <a:avLst/>
            </a:prstGeom>
            <a:noFill/>
            <a:ln w="25400" cap="flat" cmpd="sng" algn="ctr">
              <a:noFill/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1600" b="1" kern="0" dirty="0">
                  <a:solidFill>
                    <a:srgbClr val="FE6200"/>
                  </a:solidFill>
                  <a:latin typeface="Calibri"/>
                  <a:ea typeface="黑体" panose="02010609060101010101" pitchFamily="49" charset="-122"/>
                  <a:cs typeface="Calibri"/>
                </a:rPr>
                <a:t>Chunk</a:t>
              </a:r>
              <a:r>
                <a:rPr lang="zh-CN" altLang="en-US" sz="1600" b="1" kern="0" dirty="0">
                  <a:solidFill>
                    <a:srgbClr val="FE6200"/>
                  </a:solidFill>
                  <a:latin typeface="Calibri"/>
                  <a:ea typeface="黑体" panose="02010609060101010101" pitchFamily="49" charset="-122"/>
                  <a:cs typeface="Calibri"/>
                </a:rPr>
                <a:t> </a:t>
              </a:r>
              <a:r>
                <a:rPr lang="en-US" altLang="zh-CN" sz="1600" b="1" kern="0" dirty="0">
                  <a:solidFill>
                    <a:srgbClr val="FE6200"/>
                  </a:solidFill>
                  <a:latin typeface="Calibri"/>
                  <a:ea typeface="黑体" panose="02010609060101010101" pitchFamily="49" charset="-122"/>
                  <a:cs typeface="Calibri"/>
                </a:rPr>
                <a:t>m</a:t>
              </a:r>
              <a:r>
                <a:rPr kumimoji="0" lang="en-US" altLang="zh-CN" sz="1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Calibri"/>
                  <a:ea typeface="黑体" panose="02010609060101010101" pitchFamily="49" charset="-122"/>
                  <a:cs typeface="Calibri"/>
                </a:rPr>
                <a:t>apping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Calibri"/>
                  <a:ea typeface="黑体" panose="02010609060101010101" pitchFamily="49" charset="-122"/>
                  <a:cs typeface="Calibri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Calibri"/>
                  <a:ea typeface="黑体" panose="02010609060101010101" pitchFamily="49" charset="-122"/>
                  <a:cs typeface="Calibri"/>
                </a:rPr>
                <a:t>score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E6200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F27E4D29-6114-FCF7-364D-71F21C08F5D4}"/>
              </a:ext>
            </a:extLst>
          </p:cNvPr>
          <p:cNvGrpSpPr/>
          <p:nvPr/>
        </p:nvGrpSpPr>
        <p:grpSpPr>
          <a:xfrm>
            <a:off x="8865158" y="4049065"/>
            <a:ext cx="2024056" cy="1309425"/>
            <a:chOff x="7100154" y="4465511"/>
            <a:chExt cx="2024056" cy="1309425"/>
          </a:xfrm>
        </p:grpSpPr>
        <p:cxnSp>
          <p:nvCxnSpPr>
            <p:cNvPr id="89" name="Elbow Connector 88">
              <a:extLst>
                <a:ext uri="{FF2B5EF4-FFF2-40B4-BE49-F238E27FC236}">
                  <a16:creationId xmlns:a16="http://schemas.microsoft.com/office/drawing/2014/main" id="{1CD0F75B-AB8A-01AD-1C9D-4D2EF810AE12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7747147" y="3907353"/>
              <a:ext cx="437051" cy="1694665"/>
            </a:xfrm>
            <a:prstGeom prst="bentConnector2">
              <a:avLst/>
            </a:prstGeom>
            <a:noFill/>
            <a:ln w="50800" cap="flat" cmpd="sng" algn="ctr">
              <a:solidFill>
                <a:srgbClr val="FE6200"/>
              </a:solidFill>
              <a:prstDash val="solid"/>
              <a:miter lim="800000"/>
              <a:tailEnd type="triangle" w="med" len="sm"/>
            </a:ln>
            <a:effectLst/>
          </p:spPr>
        </p:cxn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B479E184-BF4A-D88F-992D-4142732D60E1}"/>
                </a:ext>
              </a:extLst>
            </p:cNvPr>
            <p:cNvSpPr/>
            <p:nvPr/>
          </p:nvSpPr>
          <p:spPr>
            <a:xfrm rot="16200000">
              <a:off x="8253497" y="4904224"/>
              <a:ext cx="1309425" cy="432000"/>
            </a:xfrm>
            <a:prstGeom prst="rect">
              <a:avLst/>
            </a:prstGeom>
            <a:noFill/>
            <a:ln w="25400" cap="flat" cmpd="sng" algn="ctr">
              <a:noFill/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Calibri"/>
                  <a:ea typeface="黑体" panose="02010609060101010101" pitchFamily="49" charset="-122"/>
                  <a:cs typeface="Calibri"/>
                </a:rPr>
                <a:t>To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Calibri"/>
                  <a:ea typeface="黑体" panose="02010609060101010101" pitchFamily="49" charset="-122"/>
                  <a:cs typeface="Calibri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Calibri"/>
                  <a:ea typeface="黑体" panose="02010609060101010101" pitchFamily="49" charset="-122"/>
                  <a:cs typeface="Calibri"/>
                </a:rPr>
                <a:t>storage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E6200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DC4B7971-5489-154C-4AC2-936E62D5450B}"/>
                </a:ext>
              </a:extLst>
            </p:cNvPr>
            <p:cNvSpPr/>
            <p:nvPr/>
          </p:nvSpPr>
          <p:spPr>
            <a:xfrm>
              <a:off x="7100154" y="4570077"/>
              <a:ext cx="1829934" cy="432000"/>
            </a:xfrm>
            <a:prstGeom prst="rect">
              <a:avLst/>
            </a:prstGeom>
            <a:noFill/>
            <a:ln w="25400" cap="flat" cmpd="sng" algn="ctr">
              <a:noFill/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1600" b="1" kern="0" dirty="0">
                  <a:solidFill>
                    <a:srgbClr val="FE6200"/>
                  </a:solidFill>
                  <a:latin typeface="Calibri"/>
                  <a:ea typeface="黑体" panose="02010609060101010101" pitchFamily="49" charset="-122"/>
                  <a:cs typeface="Calibri"/>
                </a:rPr>
                <a:t>Read</a:t>
              </a:r>
              <a:r>
                <a:rPr lang="zh-CN" altLang="en-US" sz="1600" b="1" kern="0" dirty="0">
                  <a:solidFill>
                    <a:srgbClr val="FE6200"/>
                  </a:solidFill>
                  <a:latin typeface="Calibri"/>
                  <a:ea typeface="黑体" panose="02010609060101010101" pitchFamily="49" charset="-122"/>
                  <a:cs typeface="Calibri"/>
                </a:rPr>
                <a:t> </a:t>
              </a:r>
              <a:r>
                <a:rPr lang="en-US" altLang="zh-CN" sz="1600" b="1" kern="0" dirty="0">
                  <a:solidFill>
                    <a:srgbClr val="FE6200"/>
                  </a:solidFill>
                  <a:latin typeface="Calibri"/>
                  <a:ea typeface="黑体" panose="02010609060101010101" pitchFamily="49" charset="-122"/>
                  <a:cs typeface="Calibri"/>
                </a:rPr>
                <a:t>m</a:t>
              </a:r>
              <a:r>
                <a:rPr kumimoji="0" lang="en-US" altLang="zh-CN" sz="1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Calibri"/>
                  <a:ea typeface="黑体" panose="02010609060101010101" pitchFamily="49" charset="-122"/>
                  <a:cs typeface="Calibri"/>
                </a:rPr>
                <a:t>apping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Calibri"/>
                  <a:ea typeface="黑体" panose="02010609060101010101" pitchFamily="49" charset="-122"/>
                  <a:cs typeface="Calibri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Calibri"/>
                  <a:ea typeface="黑体" panose="02010609060101010101" pitchFamily="49" charset="-122"/>
                  <a:cs typeface="Calibri"/>
                </a:rPr>
                <a:t>result 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AEFC9C69-2755-A6BD-D616-E9975350FA68}"/>
              </a:ext>
            </a:extLst>
          </p:cNvPr>
          <p:cNvGrpSpPr/>
          <p:nvPr/>
        </p:nvGrpSpPr>
        <p:grpSpPr>
          <a:xfrm>
            <a:off x="5360828" y="3158107"/>
            <a:ext cx="1431674" cy="568788"/>
            <a:chOff x="3595824" y="3574553"/>
            <a:chExt cx="1431674" cy="568788"/>
          </a:xfrm>
        </p:grpSpPr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52470AE8-8E58-E955-B242-F8186A1689D2}"/>
                </a:ext>
              </a:extLst>
            </p:cNvPr>
            <p:cNvSpPr/>
            <p:nvPr/>
          </p:nvSpPr>
          <p:spPr>
            <a:xfrm>
              <a:off x="3721696" y="3574553"/>
              <a:ext cx="1153238" cy="568788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 cap="flat" cmpd="sng" algn="ctr">
              <a:solidFill>
                <a:schemeClr val="accent3">
                  <a:lumMod val="75000"/>
                </a:schemeClr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8D051266-B283-1717-849B-92F5BE6EF570}"/>
                </a:ext>
              </a:extLst>
            </p:cNvPr>
            <p:cNvSpPr txBox="1"/>
            <p:nvPr/>
          </p:nvSpPr>
          <p:spPr>
            <a:xfrm>
              <a:off x="3595824" y="3628419"/>
              <a:ext cx="1431674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67">
                <a:lnSpc>
                  <a:spcPts val="1500"/>
                </a:lnSpc>
              </a:pPr>
              <a:r>
                <a:rPr lang="en-US" altLang="zh-CN" sz="1600" b="1" dirty="0">
                  <a:solidFill>
                    <a:srgbClr val="0070C0"/>
                  </a:solidFill>
                  <a:latin typeface="Calibri"/>
                  <a:ea typeface="黑体" panose="02010609060101010101" pitchFamily="49" charset="-122"/>
                  <a:cs typeface="Calibri"/>
                </a:rPr>
                <a:t>Average Calculator</a:t>
              </a:r>
              <a:endParaRPr lang="en-US" sz="1600" b="1" dirty="0">
                <a:solidFill>
                  <a:srgbClr val="0070C0"/>
                </a:solidFill>
                <a:latin typeface="Calibri"/>
                <a:cs typeface="Calibri"/>
              </a:endParaRP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A0F71DDC-DCFC-DBFD-B70B-386232E4AAD2}"/>
              </a:ext>
            </a:extLst>
          </p:cNvPr>
          <p:cNvGrpSpPr/>
          <p:nvPr/>
        </p:nvGrpSpPr>
        <p:grpSpPr>
          <a:xfrm>
            <a:off x="6629108" y="4875698"/>
            <a:ext cx="1118681" cy="432000"/>
            <a:chOff x="4883905" y="5261032"/>
            <a:chExt cx="1118681" cy="432000"/>
          </a:xfrm>
        </p:grpSpPr>
        <p:cxnSp>
          <p:nvCxnSpPr>
            <p:cNvPr id="96" name="Straight Arrow Connector 95">
              <a:extLst>
                <a:ext uri="{FF2B5EF4-FFF2-40B4-BE49-F238E27FC236}">
                  <a16:creationId xmlns:a16="http://schemas.microsoft.com/office/drawing/2014/main" id="{ADBA1ADE-22A7-B5A9-68B9-8A469AA59A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992930" y="5610824"/>
              <a:ext cx="845586" cy="0"/>
            </a:xfrm>
            <a:prstGeom prst="straightConnector1">
              <a:avLst/>
            </a:prstGeom>
            <a:noFill/>
            <a:ln w="38100" cap="flat" cmpd="sng" algn="ctr">
              <a:solidFill>
                <a:srgbClr val="E2000A"/>
              </a:solidFill>
              <a:prstDash val="solid"/>
              <a:miter lim="800000"/>
              <a:headEnd type="triangle" w="med" len="med"/>
              <a:tailEnd type="none" w="med" len="med"/>
            </a:ln>
            <a:effectLst/>
          </p:spPr>
        </p:cxn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2737867C-4ACB-4046-A863-658B23FEEF7E}"/>
                </a:ext>
              </a:extLst>
            </p:cNvPr>
            <p:cNvSpPr/>
            <p:nvPr/>
          </p:nvSpPr>
          <p:spPr>
            <a:xfrm>
              <a:off x="4883905" y="5261032"/>
              <a:ext cx="1118681" cy="432000"/>
            </a:xfrm>
            <a:prstGeom prst="rect">
              <a:avLst/>
            </a:prstGeom>
            <a:noFill/>
            <a:ln w="25400" cap="flat" cmpd="sng" algn="ctr">
              <a:noFill/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2000A"/>
                  </a:solidFill>
                  <a:effectLst/>
                  <a:uLnTx/>
                  <a:uFillTx/>
                  <a:latin typeface="Calibri"/>
                  <a:ea typeface="黑体" panose="02010609060101010101" pitchFamily="49" charset="-122"/>
                  <a:cs typeface="Calibri"/>
                </a:rPr>
                <a:t>ER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E06FE550-6C6F-0B76-8A04-658FC32BCB65}"/>
              </a:ext>
            </a:extLst>
          </p:cNvPr>
          <p:cNvGrpSpPr/>
          <p:nvPr/>
        </p:nvGrpSpPr>
        <p:grpSpPr>
          <a:xfrm>
            <a:off x="5447040" y="4138112"/>
            <a:ext cx="1184165" cy="648154"/>
            <a:chOff x="5179244" y="2092469"/>
            <a:chExt cx="1184165" cy="368944"/>
          </a:xfrm>
        </p:grpSpPr>
        <p:sp>
          <p:nvSpPr>
            <p:cNvPr id="99" name="Rounded Rectangle 98">
              <a:extLst>
                <a:ext uri="{FF2B5EF4-FFF2-40B4-BE49-F238E27FC236}">
                  <a16:creationId xmlns:a16="http://schemas.microsoft.com/office/drawing/2014/main" id="{062D123B-00C7-592A-AAB5-D68BF69C39C3}"/>
                </a:ext>
              </a:extLst>
            </p:cNvPr>
            <p:cNvSpPr/>
            <p:nvPr/>
          </p:nvSpPr>
          <p:spPr>
            <a:xfrm>
              <a:off x="5225790" y="2109623"/>
              <a:ext cx="1094463" cy="351790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 cap="flat" cmpd="sng" algn="ctr">
              <a:solidFill>
                <a:schemeClr val="accent3">
                  <a:lumMod val="75000"/>
                </a:schemeClr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9749FC81-BA06-D51D-2419-0C3C649C7DF9}"/>
                </a:ext>
              </a:extLst>
            </p:cNvPr>
            <p:cNvSpPr txBox="1"/>
            <p:nvPr/>
          </p:nvSpPr>
          <p:spPr>
            <a:xfrm>
              <a:off x="5179244" y="2092469"/>
              <a:ext cx="1184165" cy="3200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267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4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黑体" panose="02010609060101010101" pitchFamily="49" charset="-122"/>
                <a:cs typeface="Calibri"/>
              </a:endParaRPr>
            </a:p>
            <a:p>
              <a:pPr marL="0" marR="0" lvl="0" indent="0" algn="ctr" defTabSz="914267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  <a:ea typeface="黑体" panose="02010609060101010101" pitchFamily="49" charset="-122"/>
                  <a:cs typeface="Calibri"/>
                </a:rPr>
                <a:t>ER</a:t>
              </a:r>
            </a:p>
            <a:p>
              <a:pPr marL="0" marR="0" lvl="0" indent="0" algn="ctr" defTabSz="914267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  <a:ea typeface="黑体" panose="02010609060101010101" pitchFamily="49" charset="-122"/>
                  <a:cs typeface="Calibri"/>
                </a:rPr>
                <a:t>Controller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516296F7-736F-0A5E-F761-659B8104F96F}"/>
              </a:ext>
            </a:extLst>
          </p:cNvPr>
          <p:cNvGrpSpPr/>
          <p:nvPr/>
        </p:nvGrpSpPr>
        <p:grpSpPr>
          <a:xfrm>
            <a:off x="5672380" y="3731414"/>
            <a:ext cx="906126" cy="451938"/>
            <a:chOff x="3830165" y="4147221"/>
            <a:chExt cx="906126" cy="451938"/>
          </a:xfrm>
        </p:grpSpPr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9C099433-FC33-0512-6CA6-7405323B514C}"/>
                </a:ext>
              </a:extLst>
            </p:cNvPr>
            <p:cNvSpPr/>
            <p:nvPr/>
          </p:nvSpPr>
          <p:spPr>
            <a:xfrm>
              <a:off x="3842984" y="4167159"/>
              <a:ext cx="893307" cy="432000"/>
            </a:xfrm>
            <a:prstGeom prst="rect">
              <a:avLst/>
            </a:prstGeom>
            <a:noFill/>
            <a:ln w="25400" cap="flat" cmpd="sng" algn="ctr">
              <a:noFill/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Calibri"/>
                  <a:ea typeface="黑体" panose="02010609060101010101" pitchFamily="49" charset="-122"/>
                  <a:cs typeface="Calibri"/>
                </a:rPr>
                <a:t>Quality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Calibri"/>
                  <a:ea typeface="黑体" panose="02010609060101010101" pitchFamily="49" charset="-122"/>
                  <a:cs typeface="Calibri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Calibri"/>
                  <a:ea typeface="黑体" panose="02010609060101010101" pitchFamily="49" charset="-122"/>
                  <a:cs typeface="Calibri"/>
                </a:rPr>
                <a:t>score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E6200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cxnSp>
          <p:nvCxnSpPr>
            <p:cNvPr id="103" name="Straight Arrow Connector 102">
              <a:extLst>
                <a:ext uri="{FF2B5EF4-FFF2-40B4-BE49-F238E27FC236}">
                  <a16:creationId xmlns:a16="http://schemas.microsoft.com/office/drawing/2014/main" id="{7149D02B-B070-31BD-3BFA-F91BB9FD5819}"/>
                </a:ext>
              </a:extLst>
            </p:cNvPr>
            <p:cNvCxnSpPr>
              <a:cxnSpLocks/>
            </p:cNvCxnSpPr>
            <p:nvPr/>
          </p:nvCxnSpPr>
          <p:spPr>
            <a:xfrm>
              <a:off x="3830165" y="4147221"/>
              <a:ext cx="0" cy="419506"/>
            </a:xfrm>
            <a:prstGeom prst="straightConnector1">
              <a:avLst/>
            </a:prstGeom>
            <a:noFill/>
            <a:ln w="50800" cap="flat" cmpd="sng" algn="ctr">
              <a:solidFill>
                <a:srgbClr val="FE6200"/>
              </a:solidFill>
              <a:prstDash val="solid"/>
              <a:miter lim="800000"/>
              <a:tailEnd type="triangle" w="med" len="sm"/>
            </a:ln>
            <a:effectLst/>
          </p:spPr>
        </p:cxn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0C379C49-3E53-ED6B-53B6-4E493737DF8E}"/>
              </a:ext>
            </a:extLst>
          </p:cNvPr>
          <p:cNvGrpSpPr/>
          <p:nvPr/>
        </p:nvGrpSpPr>
        <p:grpSpPr>
          <a:xfrm>
            <a:off x="4298210" y="4870556"/>
            <a:ext cx="1118681" cy="432000"/>
            <a:chOff x="2545893" y="5287002"/>
            <a:chExt cx="1118681" cy="432000"/>
          </a:xfrm>
        </p:grpSpPr>
        <p:cxnSp>
          <p:nvCxnSpPr>
            <p:cNvPr id="105" name="Straight Arrow Connector 104">
              <a:extLst>
                <a:ext uri="{FF2B5EF4-FFF2-40B4-BE49-F238E27FC236}">
                  <a16:creationId xmlns:a16="http://schemas.microsoft.com/office/drawing/2014/main" id="{AF1FF47E-97D7-EA66-5165-C24A0EA09F6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66728" y="5634706"/>
              <a:ext cx="1032846" cy="0"/>
            </a:xfrm>
            <a:prstGeom prst="straightConnector1">
              <a:avLst/>
            </a:prstGeom>
            <a:noFill/>
            <a:ln w="38100" cap="flat" cmpd="sng" algn="ctr">
              <a:solidFill>
                <a:srgbClr val="E2000A"/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</p:spPr>
        </p:cxn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D199AF13-BC18-BA04-B8C3-772510664A9E}"/>
                </a:ext>
              </a:extLst>
            </p:cNvPr>
            <p:cNvSpPr/>
            <p:nvPr/>
          </p:nvSpPr>
          <p:spPr>
            <a:xfrm>
              <a:off x="2545893" y="5287002"/>
              <a:ext cx="1118681" cy="432000"/>
            </a:xfrm>
            <a:prstGeom prst="rect">
              <a:avLst/>
            </a:prstGeom>
            <a:noFill/>
            <a:ln w="25400" cap="flat" cmpd="sng" algn="ctr">
              <a:noFill/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E2000A"/>
                  </a:solidFill>
                  <a:effectLst/>
                  <a:uLnTx/>
                  <a:uFillTx/>
                  <a:latin typeface="Calibri"/>
                  <a:ea typeface="黑体" panose="02010609060101010101" pitchFamily="49" charset="-122"/>
                  <a:cs typeface="Calibri"/>
                </a:rPr>
                <a:t>ER</a:t>
              </a: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D4D79B5B-BD10-38DD-D420-FEDE47B321BE}"/>
              </a:ext>
            </a:extLst>
          </p:cNvPr>
          <p:cNvGrpSpPr/>
          <p:nvPr/>
        </p:nvGrpSpPr>
        <p:grpSpPr>
          <a:xfrm>
            <a:off x="6637069" y="2454755"/>
            <a:ext cx="994924" cy="432000"/>
            <a:chOff x="4872065" y="2871201"/>
            <a:chExt cx="994924" cy="432000"/>
          </a:xfrm>
        </p:grpSpPr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DC6118DC-0C2D-7D2D-073C-D3D312DDD014}"/>
                </a:ext>
              </a:extLst>
            </p:cNvPr>
            <p:cNvSpPr/>
            <p:nvPr/>
          </p:nvSpPr>
          <p:spPr>
            <a:xfrm>
              <a:off x="4907929" y="2871201"/>
              <a:ext cx="908525" cy="432000"/>
            </a:xfrm>
            <a:prstGeom prst="rect">
              <a:avLst/>
            </a:prstGeom>
            <a:noFill/>
            <a:ln w="25400" cap="flat" cmpd="sng" algn="ctr">
              <a:noFill/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Calibri"/>
                  <a:ea typeface="黑体" panose="02010609060101010101" pitchFamily="49" charset="-122"/>
                  <a:cs typeface="Calibri"/>
                </a:rPr>
                <a:t>Chunk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E6200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cxnSp>
          <p:nvCxnSpPr>
            <p:cNvPr id="109" name="Straight Arrow Connector 108">
              <a:extLst>
                <a:ext uri="{FF2B5EF4-FFF2-40B4-BE49-F238E27FC236}">
                  <a16:creationId xmlns:a16="http://schemas.microsoft.com/office/drawing/2014/main" id="{3721A2F7-DB1C-59D4-44A9-DFB85D08168E}"/>
                </a:ext>
              </a:extLst>
            </p:cNvPr>
            <p:cNvCxnSpPr>
              <a:cxnSpLocks/>
            </p:cNvCxnSpPr>
            <p:nvPr/>
          </p:nvCxnSpPr>
          <p:spPr>
            <a:xfrm>
              <a:off x="4872065" y="3264454"/>
              <a:ext cx="994924" cy="0"/>
            </a:xfrm>
            <a:prstGeom prst="straightConnector1">
              <a:avLst/>
            </a:prstGeom>
            <a:noFill/>
            <a:ln w="50800" cap="flat" cmpd="sng" algn="ctr">
              <a:solidFill>
                <a:srgbClr val="FE6200"/>
              </a:solidFill>
              <a:prstDash val="solid"/>
              <a:miter lim="800000"/>
              <a:tailEnd type="triangle" w="med" len="med"/>
            </a:ln>
            <a:effectLst/>
          </p:spPr>
        </p:cxn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826D8E24-49FC-ED56-0462-C330F4902A9C}"/>
              </a:ext>
            </a:extLst>
          </p:cNvPr>
          <p:cNvGrpSpPr/>
          <p:nvPr/>
        </p:nvGrpSpPr>
        <p:grpSpPr>
          <a:xfrm rot="5400000">
            <a:off x="8628987" y="2534585"/>
            <a:ext cx="813521" cy="2682462"/>
            <a:chOff x="6526425" y="2374744"/>
            <a:chExt cx="813521" cy="2504298"/>
          </a:xfrm>
        </p:grpSpPr>
        <p:sp>
          <p:nvSpPr>
            <p:cNvPr id="111" name="Rounded Rectangle 110">
              <a:extLst>
                <a:ext uri="{FF2B5EF4-FFF2-40B4-BE49-F238E27FC236}">
                  <a16:creationId xmlns:a16="http://schemas.microsoft.com/office/drawing/2014/main" id="{774E5131-7727-8654-82C6-A83FA1ACFA37}"/>
                </a:ext>
              </a:extLst>
            </p:cNvPr>
            <p:cNvSpPr/>
            <p:nvPr/>
          </p:nvSpPr>
          <p:spPr>
            <a:xfrm rot="16200000">
              <a:off x="5654904" y="3356862"/>
              <a:ext cx="2504298" cy="540062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 cap="flat" cmpd="sng" algn="ctr">
              <a:solidFill>
                <a:schemeClr val="accent2">
                  <a:lumMod val="50000"/>
                </a:schemeClr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26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B695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D0554303-B91B-1AE5-7491-0287930143AE}"/>
                </a:ext>
              </a:extLst>
            </p:cNvPr>
            <p:cNvSpPr/>
            <p:nvPr/>
          </p:nvSpPr>
          <p:spPr>
            <a:xfrm rot="16200000">
              <a:off x="5706682" y="3196044"/>
              <a:ext cx="2453007" cy="813521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  <a:ea typeface="黑体" panose="02010609060101010101" pitchFamily="49" charset="-122"/>
                  <a:cs typeface="Calibri"/>
                </a:rPr>
                <a:t>Read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  <a:ea typeface="黑体" panose="02010609060101010101" pitchFamily="49" charset="-122"/>
                  <a:cs typeface="Calibri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  <a:ea typeface="黑体" panose="02010609060101010101" pitchFamily="49" charset="-122"/>
                  <a:cs typeface="Calibri"/>
                </a:rPr>
                <a:t>Mapping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  <a:ea typeface="黑体" panose="02010609060101010101" pitchFamily="49" charset="-122"/>
                  <a:cs typeface="Calibri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  <a:ea typeface="黑体" panose="02010609060101010101" pitchFamily="49" charset="-122"/>
                  <a:cs typeface="Calibri"/>
                </a:rPr>
                <a:t>Controller</a:t>
              </a: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4254005A-59A3-6CDF-3423-53CD6A3E3758}"/>
              </a:ext>
            </a:extLst>
          </p:cNvPr>
          <p:cNvGrpSpPr/>
          <p:nvPr/>
        </p:nvGrpSpPr>
        <p:grpSpPr>
          <a:xfrm>
            <a:off x="4083661" y="2331289"/>
            <a:ext cx="1383389" cy="606575"/>
            <a:chOff x="2318657" y="2015235"/>
            <a:chExt cx="1383389" cy="772568"/>
          </a:xfrm>
        </p:grpSpPr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19AAFDB0-F801-46F6-1E49-AE1B07F6C7CB}"/>
                </a:ext>
              </a:extLst>
            </p:cNvPr>
            <p:cNvSpPr/>
            <p:nvPr/>
          </p:nvSpPr>
          <p:spPr>
            <a:xfrm>
              <a:off x="2377963" y="2015235"/>
              <a:ext cx="1313776" cy="772568"/>
            </a:xfrm>
            <a:prstGeom prst="rect">
              <a:avLst/>
            </a:prstGeom>
            <a:noFill/>
            <a:ln w="25400" cap="flat" cmpd="sng" algn="ctr">
              <a:noFill/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Calibri"/>
                  <a:ea typeface="黑体" panose="02010609060101010101" pitchFamily="49" charset="-122"/>
                  <a:cs typeface="Calibri"/>
                </a:rPr>
                <a:t>Basecalled</a:t>
              </a:r>
              <a:endPara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FE6200"/>
                </a:solidFill>
                <a:effectLst/>
                <a:uLnTx/>
                <a:uFillTx/>
                <a:latin typeface="Calibri"/>
                <a:ea typeface="黑体" panose="02010609060101010101" pitchFamily="49" charset="-122"/>
                <a:cs typeface="Calibri"/>
              </a:endParaRPr>
            </a:p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Calibri"/>
                  <a:ea typeface="黑体" panose="02010609060101010101" pitchFamily="49" charset="-122"/>
                  <a:cs typeface="Calibri"/>
                </a:rPr>
                <a:t>chunk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E6200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cxnSp>
          <p:nvCxnSpPr>
            <p:cNvPr id="115" name="Elbow Connector 114">
              <a:extLst>
                <a:ext uri="{FF2B5EF4-FFF2-40B4-BE49-F238E27FC236}">
                  <a16:creationId xmlns:a16="http://schemas.microsoft.com/office/drawing/2014/main" id="{E59C271C-C589-F4A8-ADB0-469A27666B5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18657" y="2644115"/>
              <a:ext cx="1383389" cy="0"/>
            </a:xfrm>
            <a:prstGeom prst="bentConnector3">
              <a:avLst>
                <a:gd name="adj1" fmla="val 83049"/>
              </a:avLst>
            </a:prstGeom>
            <a:noFill/>
            <a:ln w="50800" cap="flat" cmpd="sng" algn="ctr">
              <a:solidFill>
                <a:srgbClr val="FE6200"/>
              </a:solidFill>
              <a:prstDash val="solid"/>
              <a:miter lim="800000"/>
              <a:tailEnd type="triangle" w="med" len="sm"/>
            </a:ln>
            <a:effectLst/>
          </p:spPr>
        </p:cxn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AB01410F-131B-2854-2D52-3A65C75C1689}"/>
              </a:ext>
            </a:extLst>
          </p:cNvPr>
          <p:cNvGrpSpPr/>
          <p:nvPr/>
        </p:nvGrpSpPr>
        <p:grpSpPr>
          <a:xfrm>
            <a:off x="4163812" y="3610920"/>
            <a:ext cx="1310217" cy="578037"/>
            <a:chOff x="2398808" y="4027366"/>
            <a:chExt cx="1310217" cy="578037"/>
          </a:xfrm>
        </p:grpSpPr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1968D582-6FF6-CAF4-AFE1-574DA700FAE3}"/>
                </a:ext>
              </a:extLst>
            </p:cNvPr>
            <p:cNvSpPr/>
            <p:nvPr/>
          </p:nvSpPr>
          <p:spPr>
            <a:xfrm>
              <a:off x="2588123" y="4105473"/>
              <a:ext cx="908525" cy="432000"/>
            </a:xfrm>
            <a:prstGeom prst="rect">
              <a:avLst/>
            </a:prstGeom>
            <a:noFill/>
            <a:ln w="25400" cap="flat" cmpd="sng" algn="ctr">
              <a:noFill/>
              <a:prstDash val="sysDot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67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Calibri"/>
                  <a:ea typeface="黑体" panose="02010609060101010101" pitchFamily="49" charset="-122"/>
                  <a:cs typeface="Calibri"/>
                </a:rPr>
                <a:t>Chunk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Calibri"/>
                  <a:ea typeface="黑体" panose="02010609060101010101" pitchFamily="49" charset="-122"/>
                  <a:cs typeface="Calibri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Calibri"/>
                  <a:ea typeface="黑体" panose="02010609060101010101" pitchFamily="49" charset="-122"/>
                  <a:cs typeface="Calibri"/>
                </a:rPr>
                <a:t>quality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Calibri"/>
                  <a:ea typeface="黑体" panose="02010609060101010101" pitchFamily="49" charset="-122"/>
                  <a:cs typeface="Calibri"/>
                </a:rPr>
                <a:t>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E6200"/>
                  </a:solidFill>
                  <a:effectLst/>
                  <a:uLnTx/>
                  <a:uFillTx/>
                  <a:latin typeface="Calibri"/>
                  <a:ea typeface="黑体" panose="02010609060101010101" pitchFamily="49" charset="-122"/>
                  <a:cs typeface="Calibri"/>
                </a:rPr>
                <a:t>score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E6200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cxnSp>
          <p:nvCxnSpPr>
            <p:cNvPr id="118" name="Elbow Connector 117">
              <a:extLst>
                <a:ext uri="{FF2B5EF4-FFF2-40B4-BE49-F238E27FC236}">
                  <a16:creationId xmlns:a16="http://schemas.microsoft.com/office/drawing/2014/main" id="{1E954F30-F2FB-B2E6-E8F8-551DFDC3F2C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98808" y="4027366"/>
              <a:ext cx="1310217" cy="578037"/>
            </a:xfrm>
            <a:prstGeom prst="bentConnector3">
              <a:avLst>
                <a:gd name="adj1" fmla="val 82403"/>
              </a:avLst>
            </a:prstGeom>
            <a:noFill/>
            <a:ln w="50800" cap="flat" cmpd="sng" algn="ctr">
              <a:solidFill>
                <a:srgbClr val="FE6200"/>
              </a:solidFill>
              <a:prstDash val="solid"/>
              <a:miter lim="800000"/>
              <a:tailEnd type="triangle" w="med" len="sm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631816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mph" presetSubtype="0" repeatCount="3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 tmFilter="0, 0; .2, .5; .8, .5; 1, 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7" dur="250" autoRev="1" fill="hold"/>
                                        <p:tgtEl>
                                          <p:spTgt spid="7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8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 tmFilter="0, 0; .2, .5; .8, .5; 1, 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0" dur="250" autoRev="1" fill="hold"/>
                                        <p:tgtEl>
                                          <p:spTgt spid="7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 tmFilter="0, 0; .2, .5; .8, .5; 1, 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3" dur="250" autoRev="1" fill="hold"/>
                                        <p:tgtEl>
                                          <p:spTgt spid="9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4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 tmFilter="0, 0; .2, .5; .8, .5; 1, 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6" dur="250" autoRev="1" fill="hold"/>
                                        <p:tgtEl>
                                          <p:spTgt spid="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7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 tmFilter="0, 0; .2, .5; .8, .5; 1, 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9" dur="250" autoRev="1" fill="hold"/>
                                        <p:tgtEl>
                                          <p:spTgt spid="1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0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 tmFilter="0, 0; .2, .5; .8, .5; 1, 0"/>
                                        <p:tgtEl>
                                          <p:spTgt spid="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2" dur="250" autoRev="1" fill="hold"/>
                                        <p:tgtEl>
                                          <p:spTgt spid="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72" grpId="1" animBg="1"/>
      <p:bldP spid="73" grpId="0" animBg="1"/>
      <p:bldP spid="74" grpId="0" animBg="1"/>
      <p:bldP spid="75" grpId="0" animBg="1"/>
      <p:bldP spid="75" grpId="1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F58180-40EF-DB92-74A7-8B760C5CF6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020C6A6-5636-A3B0-16E3-9673D42E9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72</a:t>
            </a:fld>
            <a:endParaRPr lang="en-US">
              <a:latin typeface="Garamond"/>
              <a:cs typeface="Calibr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6C67AB-9985-4DE5-21F6-DBD271E654BA}"/>
              </a:ext>
            </a:extLst>
          </p:cNvPr>
          <p:cNvSpPr txBox="1">
            <a:spLocks/>
          </p:cNvSpPr>
          <p:nvPr/>
        </p:nvSpPr>
        <p:spPr>
          <a:xfrm>
            <a:off x="1524000" y="1409217"/>
            <a:ext cx="9144000" cy="4039567"/>
          </a:xfrm>
          <a:prstGeom prst="rect">
            <a:avLst/>
          </a:prstGeom>
        </p:spPr>
        <p:txBody>
          <a:bodyPr anchor="ctr" anchorCtr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5400" dirty="0">
                <a:solidFill>
                  <a:srgbClr val="4473C4"/>
                </a:solidFill>
                <a:latin typeface="Calibri"/>
                <a:cs typeface="Calibri"/>
              </a:rPr>
              <a:t>Fast, Accurate, and Efficient</a:t>
            </a:r>
            <a:br>
              <a:rPr lang="en-US" sz="5400" dirty="0">
                <a:solidFill>
                  <a:srgbClr val="4473C4"/>
                </a:solidFill>
                <a:latin typeface="Calibri"/>
                <a:cs typeface="Calibri"/>
              </a:rPr>
            </a:br>
            <a:r>
              <a:rPr lang="en-US" sz="5400" dirty="0">
                <a:latin typeface="Calibri"/>
                <a:cs typeface="Calibri"/>
              </a:rPr>
              <a:t>Genome Analysis</a:t>
            </a:r>
            <a:br>
              <a:rPr lang="en-US" sz="5400" dirty="0">
                <a:latin typeface="Calibri"/>
                <a:cs typeface="Calibri"/>
              </a:rPr>
            </a:br>
            <a:r>
              <a:rPr lang="en-US" sz="5400" b="1" dirty="0">
                <a:latin typeface="Calibri"/>
                <a:cs typeface="Calibri"/>
              </a:rPr>
              <a:t>via Algorithm-Architecture</a:t>
            </a:r>
            <a:br>
              <a:rPr lang="en-US" sz="5400" b="1" dirty="0">
                <a:latin typeface="Calibri"/>
                <a:cs typeface="Calibri"/>
              </a:rPr>
            </a:br>
            <a:r>
              <a:rPr lang="en-US" sz="5400" b="1" dirty="0">
                <a:latin typeface="Calibri"/>
                <a:cs typeface="Calibri"/>
              </a:rPr>
              <a:t>Co-design</a:t>
            </a:r>
            <a:endParaRPr lang="en-US" sz="5400" b="1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6396800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7C210F3-5756-9223-8408-71D3050266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1" dirty="0" err="1">
                <a:latin typeface="Calibri"/>
                <a:cs typeface="Calibri"/>
              </a:rPr>
              <a:t>GenASM</a:t>
            </a:r>
            <a:r>
              <a:rPr lang="en-US" sz="2000" b="1" dirty="0">
                <a:latin typeface="Calibri"/>
                <a:cs typeface="Calibri"/>
              </a:rPr>
              <a:t>: A High-Performance, Low-Power Approximate String Matching Acceleration Framework for Genome Sequence Analysis</a:t>
            </a:r>
            <a:br>
              <a:rPr lang="en-US" sz="2000" b="1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</a:rPr>
              <a:t>Damla Senol Cali, Gurpreet S. Kalsi, Zülal Bingöl, </a:t>
            </a:r>
            <a:r>
              <a:rPr lang="en-US" sz="2000" u="sng" dirty="0">
                <a:latin typeface="Calibri"/>
                <a:cs typeface="Calibri"/>
              </a:rPr>
              <a:t>Can Firtina</a:t>
            </a:r>
            <a:r>
              <a:rPr lang="en-US" sz="2000" dirty="0">
                <a:latin typeface="Calibri"/>
                <a:cs typeface="Calibri"/>
              </a:rPr>
              <a:t>, Lavanya Subramanian, Jeremie S. Kim, </a:t>
            </a:r>
            <a:r>
              <a:rPr lang="en-US" sz="2000" dirty="0" err="1">
                <a:latin typeface="Calibri"/>
                <a:cs typeface="Calibri"/>
              </a:rPr>
              <a:t>Rachata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Ausavarungnirun</a:t>
            </a:r>
            <a:r>
              <a:rPr lang="en-US" sz="2000" dirty="0">
                <a:latin typeface="Calibri"/>
                <a:cs typeface="Calibri"/>
              </a:rPr>
              <a:t>, Mohammed </a:t>
            </a:r>
            <a:r>
              <a:rPr lang="en-US" sz="2000" dirty="0" err="1">
                <a:latin typeface="Calibri"/>
                <a:cs typeface="Calibri"/>
              </a:rPr>
              <a:t>Alser</a:t>
            </a:r>
            <a:r>
              <a:rPr lang="en-US" sz="2000" dirty="0">
                <a:latin typeface="Calibri"/>
                <a:cs typeface="Calibri"/>
              </a:rPr>
              <a:t>, Juan Gómez-Luna, Amirali Boroumand, Anant </a:t>
            </a:r>
            <a:r>
              <a:rPr lang="en-US" sz="2000" dirty="0" err="1">
                <a:latin typeface="Calibri"/>
                <a:cs typeface="Calibri"/>
              </a:rPr>
              <a:t>Norion</a:t>
            </a:r>
            <a:r>
              <a:rPr lang="en-US" sz="2000" dirty="0">
                <a:latin typeface="Calibri"/>
                <a:cs typeface="Calibri"/>
              </a:rPr>
              <a:t>, Allison </a:t>
            </a:r>
            <a:r>
              <a:rPr lang="en-US" sz="2000" dirty="0" err="1">
                <a:latin typeface="Calibri"/>
                <a:cs typeface="Calibri"/>
              </a:rPr>
              <a:t>Scibisz</a:t>
            </a:r>
            <a:r>
              <a:rPr lang="en-US" sz="2000" dirty="0">
                <a:latin typeface="Calibri"/>
                <a:cs typeface="Calibri"/>
              </a:rPr>
              <a:t>, Sreenivas </a:t>
            </a:r>
            <a:r>
              <a:rPr lang="en-US" sz="2000" dirty="0" err="1">
                <a:latin typeface="Calibri"/>
                <a:cs typeface="Calibri"/>
              </a:rPr>
              <a:t>Subramoney</a:t>
            </a:r>
            <a:r>
              <a:rPr lang="en-US" sz="2000" dirty="0">
                <a:latin typeface="Calibri"/>
                <a:cs typeface="Calibri"/>
              </a:rPr>
              <a:t>, Can Alkan, Saugata Ghose, Onur Mutlu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  <a:hlinkClick r:id="rId3"/>
              </a:rPr>
              <a:t>Proceedings of the 53rd International Symposium on Microarchitecture (</a:t>
            </a:r>
            <a:r>
              <a:rPr lang="en-US" sz="2000" b="1" dirty="0">
                <a:latin typeface="Calibri"/>
                <a:cs typeface="Calibri"/>
                <a:hlinkClick r:id="rId3"/>
              </a:rPr>
              <a:t>MICRO 2020</a:t>
            </a:r>
            <a:r>
              <a:rPr lang="en-US" sz="2000" dirty="0">
                <a:latin typeface="Calibri"/>
                <a:cs typeface="Calibri"/>
                <a:hlinkClick r:id="rId3"/>
              </a:rPr>
              <a:t>)</a:t>
            </a:r>
            <a:r>
              <a:rPr lang="en-US" sz="2000" dirty="0">
                <a:latin typeface="Calibri"/>
                <a:cs typeface="Calibri"/>
              </a:rPr>
              <a:t>, Virtual, October 2020.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  <a:hlinkClick r:id="rId4"/>
              </a:rPr>
              <a:t>[PDF]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5"/>
              </a:rPr>
              <a:t>[Code]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6"/>
              </a:rPr>
              <a:t>[Link]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</a:rPr>
              <a:t>Conference talk </a:t>
            </a:r>
            <a:r>
              <a:rPr lang="en-US" sz="2000" dirty="0">
                <a:latin typeface="Calibri"/>
                <a:cs typeface="Calibri"/>
                <a:hlinkClick r:id="rId7"/>
              </a:rPr>
              <a:t>[Video]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8"/>
              </a:rPr>
              <a:t>[Slides (pptx)]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9"/>
              </a:rPr>
              <a:t>[Slides (pdf)]</a:t>
            </a:r>
            <a:endParaRPr lang="en-US" sz="2000" dirty="0">
              <a:latin typeface="Calibri"/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1E0380C-A856-99D2-3EDD-2E1911BD3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Accelerating String Matching </a:t>
            </a:r>
            <a:r>
              <a:rPr lang="en-US" sz="2400" dirty="0"/>
              <a:t>[MICRO '20]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7A18497-DC41-EF8E-1B16-BAAA32AA6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73</a:t>
            </a:fld>
            <a:endParaRPr lang="en-US" dirty="0">
              <a:latin typeface="Garamond"/>
              <a:cs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3E5076-5DD4-F190-8C77-6438E9930FE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3383" y="3429000"/>
            <a:ext cx="10825234" cy="2891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05412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19985D5-0135-18D8-63A8-B7E0A04C79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1" dirty="0" err="1">
                <a:latin typeface="Calibri"/>
                <a:cs typeface="Calibri"/>
              </a:rPr>
              <a:t>SeGraM</a:t>
            </a:r>
            <a:r>
              <a:rPr lang="en-US" sz="2000" b="1" dirty="0">
                <a:latin typeface="Calibri"/>
                <a:cs typeface="Calibri"/>
              </a:rPr>
              <a:t>: A Universal Hardware Accelerator for Genomic Sequence-to-Graph and</a:t>
            </a:r>
            <a:br>
              <a:rPr lang="en-US" sz="2000" b="1" dirty="0">
                <a:latin typeface="Calibri"/>
                <a:cs typeface="Calibri"/>
              </a:rPr>
            </a:br>
            <a:r>
              <a:rPr lang="en-US" sz="2000" b="1" dirty="0">
                <a:latin typeface="Calibri"/>
                <a:cs typeface="Calibri"/>
              </a:rPr>
              <a:t>Sequence-to-Sequence Mapping</a:t>
            </a:r>
            <a:br>
              <a:rPr lang="en-US" sz="2000" b="1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</a:rPr>
              <a:t>Damla Senol Cali, Konstantinos Kanellopoulos, Joël </a:t>
            </a:r>
            <a:r>
              <a:rPr lang="en-US" sz="2000" dirty="0" err="1">
                <a:latin typeface="Calibri"/>
                <a:cs typeface="Calibri"/>
              </a:rPr>
              <a:t>Lindegger</a:t>
            </a:r>
            <a:r>
              <a:rPr lang="en-US" sz="2000" dirty="0">
                <a:latin typeface="Calibri"/>
                <a:cs typeface="Calibri"/>
              </a:rPr>
              <a:t>, Zülal Bingöl, Gurpreet S. Kalsi, Ziyi Zuo, </a:t>
            </a:r>
            <a:r>
              <a:rPr lang="en-US" sz="2000" u="sng" dirty="0">
                <a:latin typeface="Calibri"/>
                <a:cs typeface="Calibri"/>
              </a:rPr>
              <a:t>Can Firtina</a:t>
            </a:r>
            <a:r>
              <a:rPr lang="en-US" sz="2000" dirty="0">
                <a:latin typeface="Calibri"/>
                <a:cs typeface="Calibri"/>
              </a:rPr>
              <a:t>, Meryem Banu </a:t>
            </a:r>
            <a:r>
              <a:rPr lang="en-US" sz="2000" dirty="0" err="1">
                <a:latin typeface="Calibri"/>
                <a:cs typeface="Calibri"/>
              </a:rPr>
              <a:t>Cavlak</a:t>
            </a:r>
            <a:r>
              <a:rPr lang="en-US" sz="2000" dirty="0">
                <a:latin typeface="Calibri"/>
                <a:cs typeface="Calibri"/>
              </a:rPr>
              <a:t>, Jeremie Kim, Nika Mansouri </a:t>
            </a:r>
            <a:r>
              <a:rPr lang="en-US" sz="2000" dirty="0" err="1">
                <a:latin typeface="Calibri"/>
                <a:cs typeface="Calibri"/>
              </a:rPr>
              <a:t>Ghiasi</a:t>
            </a:r>
            <a:r>
              <a:rPr lang="en-US" sz="2000" dirty="0">
                <a:latin typeface="Calibri"/>
                <a:cs typeface="Calibri"/>
              </a:rPr>
              <a:t>, Gagandeep Singh, Juan Gómez-Luna, Nour </a:t>
            </a:r>
            <a:r>
              <a:rPr lang="en-US" sz="2000" dirty="0" err="1">
                <a:latin typeface="Calibri"/>
                <a:cs typeface="Calibri"/>
              </a:rPr>
              <a:t>Almadhoun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Alserr</a:t>
            </a:r>
            <a:r>
              <a:rPr lang="en-US" sz="2000" dirty="0">
                <a:latin typeface="Calibri"/>
                <a:cs typeface="Calibri"/>
              </a:rPr>
              <a:t>, Mohammed </a:t>
            </a:r>
            <a:r>
              <a:rPr lang="en-US" sz="2000" dirty="0" err="1">
                <a:latin typeface="Calibri"/>
                <a:cs typeface="Calibri"/>
              </a:rPr>
              <a:t>Alser</a:t>
            </a:r>
            <a:r>
              <a:rPr lang="en-US" sz="2000" dirty="0">
                <a:latin typeface="Calibri"/>
                <a:cs typeface="Calibri"/>
              </a:rPr>
              <a:t>, Sreenivas </a:t>
            </a:r>
            <a:r>
              <a:rPr lang="en-US" sz="2000" dirty="0" err="1">
                <a:latin typeface="Calibri"/>
                <a:cs typeface="Calibri"/>
              </a:rPr>
              <a:t>Subramoney</a:t>
            </a:r>
            <a:r>
              <a:rPr lang="en-US" sz="2000" dirty="0">
                <a:latin typeface="Calibri"/>
                <a:cs typeface="Calibri"/>
              </a:rPr>
              <a:t>, Can Alkan, Saugata Ghose, Onur Mutlu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  <a:hlinkClick r:id="rId3"/>
              </a:rPr>
              <a:t>Proceedings of the 49th Annual International Symposium on Computer Architecture (</a:t>
            </a:r>
            <a:r>
              <a:rPr lang="en-US" sz="2000" b="1" dirty="0">
                <a:latin typeface="Calibri"/>
                <a:cs typeface="Calibri"/>
                <a:hlinkClick r:id="rId3"/>
              </a:rPr>
              <a:t>ISCA 2022</a:t>
            </a:r>
            <a:r>
              <a:rPr lang="en-US" sz="2000" dirty="0">
                <a:latin typeface="Calibri"/>
                <a:cs typeface="Calibri"/>
                <a:hlinkClick r:id="rId3"/>
              </a:rPr>
              <a:t>)</a:t>
            </a:r>
            <a:r>
              <a:rPr lang="en-US" sz="2000" dirty="0">
                <a:latin typeface="Calibri"/>
                <a:cs typeface="Calibri"/>
              </a:rPr>
              <a:t>, New York City, NY, USA, June 2022.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  <a:hlinkClick r:id="rId4"/>
              </a:rPr>
              <a:t>[PDF]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5"/>
              </a:rPr>
              <a:t>[Code]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6"/>
              </a:rPr>
              <a:t>[DOI]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</a:rPr>
              <a:t>Conference talk </a:t>
            </a:r>
            <a:r>
              <a:rPr lang="en-US" sz="2000" dirty="0">
                <a:latin typeface="Calibri"/>
                <a:cs typeface="Calibri"/>
                <a:hlinkClick r:id="rId7"/>
              </a:rPr>
              <a:t>[Video]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8"/>
              </a:rPr>
              <a:t>[Slides (pptx)]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9"/>
              </a:rPr>
              <a:t>[Slides (pdf)]</a:t>
            </a:r>
            <a:endParaRPr lang="en-US" sz="2000" dirty="0">
              <a:latin typeface="Calibri"/>
              <a:cs typeface="Calibri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6C97BF2-C000-1609-2A9B-DA3543B19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Accelerating Genome Graphs </a:t>
            </a:r>
            <a:r>
              <a:rPr lang="en-US" sz="2400" dirty="0"/>
              <a:t>[ISCA '22]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48CE2E8-BB21-CAAB-B5BC-A7C666345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74</a:t>
            </a:fld>
            <a:endParaRPr lang="en-US" dirty="0">
              <a:latin typeface="Garamond"/>
              <a:cs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1962CD-7E53-DF43-C0ED-B4F4EE8B698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1661" y="3819504"/>
            <a:ext cx="10008677" cy="2691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69586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0919A19-70AF-9E71-E976-07FE8CD5C6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1" dirty="0" err="1">
                <a:latin typeface="Calibri"/>
                <a:cs typeface="Calibri"/>
              </a:rPr>
              <a:t>GenStore</a:t>
            </a:r>
            <a:r>
              <a:rPr lang="en-US" sz="2000" b="1" dirty="0">
                <a:latin typeface="Calibri"/>
                <a:cs typeface="Calibri"/>
              </a:rPr>
              <a:t>: A High-Performance in-Storage Processing System</a:t>
            </a:r>
            <a:br>
              <a:rPr lang="en-US" sz="2000" b="1" dirty="0">
                <a:latin typeface="Calibri"/>
                <a:cs typeface="Calibri"/>
              </a:rPr>
            </a:br>
            <a:r>
              <a:rPr lang="en-US" sz="2000" b="1" dirty="0">
                <a:latin typeface="Calibri"/>
                <a:cs typeface="Calibri"/>
              </a:rPr>
              <a:t>for Genome Sequence Analysis</a:t>
            </a:r>
            <a:br>
              <a:rPr lang="en-US" sz="2000" b="1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</a:rPr>
              <a:t>Nika Mansouri </a:t>
            </a:r>
            <a:r>
              <a:rPr lang="en-US" sz="2000" dirty="0" err="1">
                <a:latin typeface="Calibri"/>
                <a:cs typeface="Calibri"/>
              </a:rPr>
              <a:t>Ghiasi</a:t>
            </a:r>
            <a:r>
              <a:rPr lang="en-US" sz="2000" dirty="0">
                <a:latin typeface="Calibri"/>
                <a:cs typeface="Calibri"/>
              </a:rPr>
              <a:t>, </a:t>
            </a:r>
            <a:r>
              <a:rPr lang="en-US" sz="2000" dirty="0" err="1">
                <a:latin typeface="Calibri"/>
                <a:cs typeface="Calibri"/>
              </a:rPr>
              <a:t>Jisung</a:t>
            </a:r>
            <a:r>
              <a:rPr lang="en-US" sz="2000" dirty="0">
                <a:latin typeface="Calibri"/>
                <a:cs typeface="Calibri"/>
              </a:rPr>
              <a:t> Park, Harun Mustafa, Jeremie Kim, </a:t>
            </a:r>
            <a:r>
              <a:rPr lang="en-US" sz="2000" dirty="0" err="1">
                <a:latin typeface="Calibri"/>
                <a:cs typeface="Calibri"/>
              </a:rPr>
              <a:t>Ataberk</a:t>
            </a:r>
            <a:r>
              <a:rPr lang="en-US" sz="2000" dirty="0">
                <a:latin typeface="Calibri"/>
                <a:cs typeface="Calibri"/>
              </a:rPr>
              <a:t> Olgun, Arvid Gollwitzer, Damla Senol Cali, </a:t>
            </a:r>
            <a:r>
              <a:rPr lang="en-US" sz="2000" u="sng" dirty="0">
                <a:latin typeface="Calibri"/>
                <a:cs typeface="Calibri"/>
              </a:rPr>
              <a:t>Can Firtina</a:t>
            </a:r>
            <a:r>
              <a:rPr lang="en-US" sz="2000" dirty="0">
                <a:latin typeface="Calibri"/>
                <a:cs typeface="Calibri"/>
              </a:rPr>
              <a:t>, </a:t>
            </a:r>
            <a:r>
              <a:rPr lang="en-US" sz="2000" dirty="0" err="1">
                <a:latin typeface="Calibri"/>
                <a:cs typeface="Calibri"/>
              </a:rPr>
              <a:t>Haiyu</a:t>
            </a:r>
            <a:r>
              <a:rPr lang="en-US" sz="2000" dirty="0">
                <a:latin typeface="Calibri"/>
                <a:cs typeface="Calibri"/>
              </a:rPr>
              <a:t> Mao, Nour </a:t>
            </a:r>
            <a:r>
              <a:rPr lang="en-US" sz="2000" dirty="0" err="1">
                <a:latin typeface="Calibri"/>
                <a:cs typeface="Calibri"/>
              </a:rPr>
              <a:t>Almadhoun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Alserr</a:t>
            </a:r>
            <a:r>
              <a:rPr lang="en-US" sz="2000" dirty="0">
                <a:latin typeface="Calibri"/>
                <a:cs typeface="Calibri"/>
              </a:rPr>
              <a:t>, </a:t>
            </a:r>
            <a:r>
              <a:rPr lang="en-US" sz="2000" dirty="0" err="1">
                <a:latin typeface="Calibri"/>
                <a:cs typeface="Calibri"/>
              </a:rPr>
              <a:t>Rachata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Ausavarungnirun</a:t>
            </a:r>
            <a:r>
              <a:rPr lang="en-US" sz="2000" dirty="0">
                <a:latin typeface="Calibri"/>
                <a:cs typeface="Calibri"/>
              </a:rPr>
              <a:t>, Nandita Vijaykumar, Mohammed </a:t>
            </a:r>
            <a:r>
              <a:rPr lang="en-US" sz="2000" dirty="0" err="1">
                <a:latin typeface="Calibri"/>
                <a:cs typeface="Calibri"/>
              </a:rPr>
              <a:t>Alser</a:t>
            </a:r>
            <a:r>
              <a:rPr lang="en-US" sz="2000" dirty="0">
                <a:latin typeface="Calibri"/>
                <a:cs typeface="Calibri"/>
              </a:rPr>
              <a:t>, Onur Mutlu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  <a:hlinkClick r:id="rId3"/>
              </a:rPr>
              <a:t>Proceedings of the 27th International Conference on Architectural Support for Programming Languages and Operating Systems (</a:t>
            </a:r>
            <a:r>
              <a:rPr lang="en-US" sz="2000" b="1" dirty="0">
                <a:latin typeface="Calibri"/>
                <a:cs typeface="Calibri"/>
                <a:hlinkClick r:id="rId3"/>
              </a:rPr>
              <a:t>ASPLOS 2022</a:t>
            </a:r>
            <a:r>
              <a:rPr lang="en-US" sz="2000" dirty="0">
                <a:latin typeface="Calibri"/>
                <a:cs typeface="Calibri"/>
                <a:hlinkClick r:id="rId3"/>
              </a:rPr>
              <a:t>)</a:t>
            </a:r>
            <a:r>
              <a:rPr lang="en-US" sz="2000" dirty="0">
                <a:latin typeface="Calibri"/>
                <a:cs typeface="Calibri"/>
              </a:rPr>
              <a:t>, Lausanne, Switzerland, February 2022.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  <a:hlinkClick r:id="rId4"/>
              </a:rPr>
              <a:t>[PDF]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5"/>
              </a:rPr>
              <a:t>[Code]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6"/>
              </a:rPr>
              <a:t>[DOI]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</a:rPr>
              <a:t>Conference talk </a:t>
            </a:r>
            <a:r>
              <a:rPr lang="en-US" sz="2000" dirty="0">
                <a:latin typeface="Calibri"/>
                <a:cs typeface="Calibri"/>
                <a:hlinkClick r:id="rId7"/>
              </a:rPr>
              <a:t>[Video]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8"/>
              </a:rPr>
              <a:t>[Slides (pptx)]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9"/>
              </a:rPr>
              <a:t>[Slides (pdf)]</a:t>
            </a:r>
            <a:endParaRPr lang="en-US" sz="2000" dirty="0">
              <a:latin typeface="Calibri"/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CA762AC-48F5-C22C-76CB-88C1612FE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0" bIns="45720" rtlCol="0" anchor="ctr">
            <a:normAutofit/>
          </a:bodyPr>
          <a:lstStyle/>
          <a:p>
            <a:r>
              <a:rPr lang="en-US" dirty="0"/>
              <a:t>In-Storage Filtering for Genomics </a:t>
            </a:r>
            <a:r>
              <a:rPr lang="en-US" sz="2400" dirty="0"/>
              <a:t>[ASPLOS '22]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7EEEB7-457F-376B-81CB-E37DA7593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75</a:t>
            </a:fld>
            <a:endParaRPr lang="en-US" dirty="0">
              <a:latin typeface="Garamond"/>
              <a:cs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E0CA30-2CFE-F38F-F4AC-B65EB4CF336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638" y="3741165"/>
            <a:ext cx="11208724" cy="2463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12625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277641-CDAA-9358-710D-A137E940C0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BDAD90-6CC8-B80D-7DEB-7273B70CE9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1" dirty="0" err="1">
                <a:latin typeface="Calibri"/>
                <a:cs typeface="Calibri"/>
              </a:rPr>
              <a:t>SAGe</a:t>
            </a:r>
            <a:r>
              <a:rPr lang="en-US" sz="2000" b="1" dirty="0">
                <a:latin typeface="Calibri"/>
                <a:cs typeface="Calibri"/>
              </a:rPr>
              <a:t>: A Lightweight Algorithm-Architecture Co-Design for Mitigating the Data Preparation Bottleneck in Large-Scale Genome Sequence Analysis</a:t>
            </a:r>
            <a:br>
              <a:rPr lang="en-US" sz="2000" b="1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</a:rPr>
              <a:t>Nika Mansouri </a:t>
            </a:r>
            <a:r>
              <a:rPr lang="en-US" sz="2000" dirty="0" err="1">
                <a:latin typeface="Calibri"/>
                <a:cs typeface="Calibri"/>
              </a:rPr>
              <a:t>Ghiasi</a:t>
            </a:r>
            <a:r>
              <a:rPr lang="en-US" sz="2000" dirty="0">
                <a:latin typeface="Calibri"/>
                <a:cs typeface="Calibri"/>
              </a:rPr>
              <a:t>, Talu </a:t>
            </a:r>
            <a:r>
              <a:rPr lang="en-US" sz="2000" dirty="0" err="1">
                <a:latin typeface="Calibri"/>
                <a:cs typeface="Calibri"/>
              </a:rPr>
              <a:t>Güloglu</a:t>
            </a:r>
            <a:r>
              <a:rPr lang="en-US" sz="2000" dirty="0">
                <a:latin typeface="Calibri"/>
                <a:cs typeface="Calibri"/>
              </a:rPr>
              <a:t>, Harun Mustafa, </a:t>
            </a:r>
            <a:r>
              <a:rPr lang="en-US" sz="2000" u="sng" dirty="0">
                <a:latin typeface="Calibri"/>
                <a:cs typeface="Calibri"/>
              </a:rPr>
              <a:t>Can Firtina</a:t>
            </a:r>
            <a:r>
              <a:rPr lang="en-US" sz="2000" dirty="0">
                <a:latin typeface="Calibri"/>
                <a:cs typeface="Calibri"/>
              </a:rPr>
              <a:t>, Konstantina </a:t>
            </a:r>
            <a:r>
              <a:rPr lang="en-US" sz="2000" dirty="0" err="1">
                <a:latin typeface="Calibri"/>
                <a:cs typeface="Calibri"/>
              </a:rPr>
              <a:t>Koliogeorgi</a:t>
            </a:r>
            <a:r>
              <a:rPr lang="en-US" sz="2000" dirty="0">
                <a:latin typeface="Calibri"/>
                <a:cs typeface="Calibri"/>
              </a:rPr>
              <a:t>, Konstantinos Kanellopoulos, </a:t>
            </a:r>
            <a:r>
              <a:rPr lang="en-US" sz="2000" dirty="0" err="1">
                <a:latin typeface="Calibri"/>
                <a:cs typeface="Calibri"/>
              </a:rPr>
              <a:t>Haiyu</a:t>
            </a:r>
            <a:r>
              <a:rPr lang="en-US" sz="2000" dirty="0">
                <a:latin typeface="Calibri"/>
                <a:cs typeface="Calibri"/>
              </a:rPr>
              <a:t> Mao, Rakesh Nadig, Mohammad </a:t>
            </a:r>
            <a:r>
              <a:rPr lang="en-US" sz="2000" dirty="0" err="1">
                <a:latin typeface="Calibri"/>
                <a:cs typeface="Calibri"/>
              </a:rPr>
              <a:t>Sadrosadati</a:t>
            </a:r>
            <a:r>
              <a:rPr lang="en-US" sz="2000" dirty="0">
                <a:latin typeface="Calibri"/>
                <a:cs typeface="Calibri"/>
              </a:rPr>
              <a:t>, </a:t>
            </a:r>
            <a:r>
              <a:rPr lang="en-US" sz="2000" dirty="0" err="1">
                <a:latin typeface="Calibri"/>
                <a:cs typeface="Calibri"/>
              </a:rPr>
              <a:t>Jisung</a:t>
            </a:r>
            <a:r>
              <a:rPr lang="en-US" sz="2000" dirty="0">
                <a:latin typeface="Calibri"/>
                <a:cs typeface="Calibri"/>
              </a:rPr>
              <a:t> Park, Onur Mutlu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  <a:hlinkClick r:id="rId3"/>
              </a:rPr>
              <a:t>Proceedings of the 32nd International Symposium on High-Performance Computer Architecture (</a:t>
            </a:r>
            <a:r>
              <a:rPr lang="en-US" sz="2000" b="1" dirty="0">
                <a:latin typeface="Calibri"/>
                <a:cs typeface="Calibri"/>
                <a:hlinkClick r:id="rId3"/>
              </a:rPr>
              <a:t>HPCA 2026</a:t>
            </a:r>
            <a:r>
              <a:rPr lang="en-US" sz="2000" dirty="0">
                <a:latin typeface="Calibri"/>
                <a:cs typeface="Calibri"/>
                <a:hlinkClick r:id="rId3"/>
              </a:rPr>
              <a:t>)</a:t>
            </a:r>
            <a:r>
              <a:rPr lang="en-US" sz="2000" dirty="0">
                <a:latin typeface="Calibri"/>
                <a:cs typeface="Calibri"/>
              </a:rPr>
              <a:t>, Sydney, Australia, January 2026.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  <a:hlinkClick r:id="rId4"/>
              </a:rPr>
              <a:t>[PDF]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5"/>
              </a:rPr>
              <a:t>[Link]</a:t>
            </a:r>
            <a:endParaRPr lang="en-US" sz="2000" dirty="0">
              <a:latin typeface="Calibri"/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4D3D4AA-E6DD-974A-CDCB-E92ECD0EE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0" bIns="45720" rtlCol="0" anchor="ctr">
            <a:normAutofit/>
          </a:bodyPr>
          <a:lstStyle/>
          <a:p>
            <a:r>
              <a:rPr lang="en-US" dirty="0"/>
              <a:t>In-Storage Decompression for Genomics </a:t>
            </a:r>
            <a:r>
              <a:rPr lang="en-US" sz="2400" dirty="0"/>
              <a:t>[HPCA '26]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1A20CF-4C06-C7F8-46B6-6EF23A20D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76</a:t>
            </a:fld>
            <a:endParaRPr lang="en-US" dirty="0">
              <a:latin typeface="Garamond"/>
              <a:cs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937A5BB-CAE8-1425-E8B9-FE1CC5B72D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83" y="3429000"/>
            <a:ext cx="10775833" cy="2562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97471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5901991-5AEF-B8C0-9F9B-EA802E51CD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1" dirty="0">
                <a:latin typeface="Calibri"/>
                <a:cs typeface="Calibri"/>
              </a:rPr>
              <a:t>MegIS: High-Performance, Energy-Efficient, and Low-Cost Metagenomic Analysis with</a:t>
            </a:r>
            <a:br>
              <a:rPr lang="en-US" sz="2000" b="1" dirty="0">
                <a:latin typeface="Calibri"/>
                <a:cs typeface="Calibri"/>
              </a:rPr>
            </a:br>
            <a:r>
              <a:rPr lang="en-US" sz="2000" b="1" dirty="0">
                <a:latin typeface="Calibri"/>
                <a:cs typeface="Calibri"/>
              </a:rPr>
              <a:t>In-Storage Processing</a:t>
            </a:r>
            <a:br>
              <a:rPr lang="en-US" sz="2000" b="1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</a:rPr>
              <a:t>Nika Mansouri </a:t>
            </a:r>
            <a:r>
              <a:rPr lang="en-US" sz="2000" dirty="0" err="1">
                <a:latin typeface="Calibri"/>
                <a:cs typeface="Calibri"/>
              </a:rPr>
              <a:t>Ghiasi</a:t>
            </a:r>
            <a:r>
              <a:rPr lang="en-US" sz="2000" dirty="0">
                <a:latin typeface="Calibri"/>
                <a:cs typeface="Calibri"/>
              </a:rPr>
              <a:t>, Mohammad </a:t>
            </a:r>
            <a:r>
              <a:rPr lang="en-US" sz="2000" dirty="0" err="1">
                <a:latin typeface="Calibri"/>
                <a:cs typeface="Calibri"/>
              </a:rPr>
              <a:t>Sadrosadati</a:t>
            </a:r>
            <a:r>
              <a:rPr lang="en-US" sz="2000" dirty="0">
                <a:latin typeface="Calibri"/>
                <a:cs typeface="Calibri"/>
              </a:rPr>
              <a:t>, Harun Mustafa, Arvid Gollwitzer, </a:t>
            </a:r>
            <a:r>
              <a:rPr lang="en-US" sz="2000" u="sng" dirty="0">
                <a:latin typeface="Calibri"/>
                <a:cs typeface="Calibri"/>
              </a:rPr>
              <a:t>Can Firtina</a:t>
            </a:r>
            <a:r>
              <a:rPr lang="en-US" sz="2000" dirty="0">
                <a:latin typeface="Calibri"/>
                <a:cs typeface="Calibri"/>
              </a:rPr>
              <a:t>, Julien Eudine, </a:t>
            </a:r>
            <a:r>
              <a:rPr lang="en-US" sz="2000" dirty="0" err="1">
                <a:latin typeface="Calibri"/>
                <a:cs typeface="Calibri"/>
              </a:rPr>
              <a:t>Haiyu</a:t>
            </a:r>
            <a:r>
              <a:rPr lang="en-US" sz="2000" dirty="0">
                <a:latin typeface="Calibri"/>
                <a:cs typeface="Calibri"/>
              </a:rPr>
              <a:t> Mao, Joël </a:t>
            </a:r>
            <a:r>
              <a:rPr lang="en-US" sz="2000" dirty="0" err="1">
                <a:latin typeface="Calibri"/>
                <a:cs typeface="Calibri"/>
              </a:rPr>
              <a:t>Lindegger</a:t>
            </a:r>
            <a:r>
              <a:rPr lang="en-US" sz="2000" dirty="0">
                <a:latin typeface="Calibri"/>
                <a:cs typeface="Calibri"/>
              </a:rPr>
              <a:t>, Meryem Banu </a:t>
            </a:r>
            <a:r>
              <a:rPr lang="en-US" sz="2000" dirty="0" err="1">
                <a:latin typeface="Calibri"/>
                <a:cs typeface="Calibri"/>
              </a:rPr>
              <a:t>Cavlak</a:t>
            </a:r>
            <a:r>
              <a:rPr lang="en-US" sz="2000" dirty="0">
                <a:latin typeface="Calibri"/>
                <a:cs typeface="Calibri"/>
              </a:rPr>
              <a:t>, Mohammed </a:t>
            </a:r>
            <a:r>
              <a:rPr lang="en-US" sz="2000" dirty="0" err="1">
                <a:latin typeface="Calibri"/>
                <a:cs typeface="Calibri"/>
              </a:rPr>
              <a:t>Alser</a:t>
            </a:r>
            <a:r>
              <a:rPr lang="en-US" sz="2000" dirty="0">
                <a:latin typeface="Calibri"/>
                <a:cs typeface="Calibri"/>
              </a:rPr>
              <a:t>, </a:t>
            </a:r>
            <a:r>
              <a:rPr lang="en-US" sz="2000" dirty="0" err="1">
                <a:latin typeface="Calibri"/>
                <a:cs typeface="Calibri"/>
              </a:rPr>
              <a:t>Jisung</a:t>
            </a:r>
            <a:r>
              <a:rPr lang="en-US" sz="2000" dirty="0">
                <a:latin typeface="Calibri"/>
                <a:cs typeface="Calibri"/>
              </a:rPr>
              <a:t> Park, Onur Mutlu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  <a:hlinkClick r:id="rId3"/>
              </a:rPr>
              <a:t>Proceedings of the 51st Annual International Symposium on Computer Architecture (</a:t>
            </a:r>
            <a:r>
              <a:rPr lang="en-US" sz="2000" b="1" dirty="0">
                <a:latin typeface="Calibri"/>
                <a:cs typeface="Calibri"/>
                <a:hlinkClick r:id="rId3"/>
              </a:rPr>
              <a:t>ISCA 2024</a:t>
            </a:r>
            <a:r>
              <a:rPr lang="en-US" sz="2000" dirty="0">
                <a:latin typeface="Calibri"/>
                <a:cs typeface="Calibri"/>
                <a:hlinkClick r:id="rId3"/>
              </a:rPr>
              <a:t>)</a:t>
            </a:r>
            <a:r>
              <a:rPr lang="en-US" sz="2000" dirty="0">
                <a:latin typeface="Calibri"/>
                <a:cs typeface="Calibri"/>
              </a:rPr>
              <a:t>, Buenos Aires, Argentina, July 2024.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  <a:hlinkClick r:id="rId4"/>
              </a:rPr>
              <a:t>[PDF]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5"/>
              </a:rPr>
              <a:t>[Code]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6"/>
              </a:rPr>
              <a:t>[DOI]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</a:rPr>
              <a:t>Conference talk </a:t>
            </a:r>
            <a:r>
              <a:rPr lang="en-US" sz="2000" dirty="0">
                <a:latin typeface="Calibri"/>
                <a:cs typeface="Calibri"/>
                <a:hlinkClick r:id="rId7"/>
              </a:rPr>
              <a:t>[Slides (pptx)]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8"/>
              </a:rPr>
              <a:t>[Slides (pdf)]</a:t>
            </a:r>
            <a:endParaRPr lang="en-US" sz="2000" dirty="0">
              <a:latin typeface="Calibri"/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0A70928-A1A1-E280-845B-4BB6502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In-Storage Metagenomics </a:t>
            </a:r>
            <a:r>
              <a:rPr lang="en-US" sz="2400" dirty="0"/>
              <a:t>[ISCA '24]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DADE8C7-3186-A5F8-BECB-80F6619A4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77</a:t>
            </a:fld>
            <a:endParaRPr lang="en-US" dirty="0">
              <a:latin typeface="Garamond"/>
              <a:cs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AF300D-B0F7-48E0-80F4-5A197A0B946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31" y="3688445"/>
            <a:ext cx="11488937" cy="2619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22335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3ADBEA-F448-244D-FFFE-22E7166D5D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E34D201-FF80-E557-BC30-53DD404E1D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1" dirty="0">
                <a:latin typeface="Calibri"/>
                <a:cs typeface="Calibri"/>
              </a:rPr>
              <a:t>Invited: Accelerating Genome Analysis via Algorithm-Architecture Co-Design</a:t>
            </a:r>
            <a:br>
              <a:rPr lang="en-US" sz="2000" b="1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</a:rPr>
              <a:t>Onur Mutlu, </a:t>
            </a:r>
            <a:r>
              <a:rPr lang="en-US" sz="2000" u="sng" dirty="0">
                <a:latin typeface="Calibri"/>
                <a:cs typeface="Calibri"/>
              </a:rPr>
              <a:t>Can Firtina</a:t>
            </a:r>
            <a:br>
              <a:rPr lang="en-US" sz="2000" u="sng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  <a:hlinkClick r:id="rId3"/>
              </a:rPr>
              <a:t>Proceedings of the 60th Design Automation Conference (</a:t>
            </a:r>
            <a:r>
              <a:rPr lang="en-US" sz="2000" b="1" dirty="0">
                <a:latin typeface="Calibri"/>
                <a:cs typeface="Calibri"/>
                <a:hlinkClick r:id="rId3"/>
              </a:rPr>
              <a:t>DAC 2023</a:t>
            </a:r>
            <a:r>
              <a:rPr lang="en-US" sz="2000" dirty="0">
                <a:latin typeface="Calibri"/>
                <a:cs typeface="Calibri"/>
                <a:hlinkClick r:id="rId3"/>
              </a:rPr>
              <a:t>)</a:t>
            </a:r>
            <a:r>
              <a:rPr lang="en-US" sz="2000" dirty="0">
                <a:latin typeface="Calibri"/>
                <a:cs typeface="Calibri"/>
              </a:rPr>
              <a:t>, San Francisco, CA, USA, July 2023.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  <a:hlinkClick r:id="rId4"/>
              </a:rPr>
              <a:t>[PDF]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5"/>
              </a:rPr>
              <a:t>[Link]</a:t>
            </a:r>
            <a:endParaRPr lang="en-US" sz="2000" dirty="0">
              <a:latin typeface="Calibri"/>
              <a:cs typeface="Calibri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8D78E36-42E7-DAE1-20F7-0628EAEC8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Recommended: Accelerating Genome Analysis </a:t>
            </a:r>
            <a:r>
              <a:rPr lang="en-US" sz="2400" dirty="0"/>
              <a:t>[DAC '23]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61A72A-F5F9-2E01-A0DE-05E26E4D1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78</a:t>
            </a:fld>
            <a:endParaRPr lang="en-US" dirty="0">
              <a:latin typeface="Garamond"/>
              <a:cs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907B331-1400-4789-52E8-B333A423DE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107" y="2923876"/>
            <a:ext cx="11815785" cy="2887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45535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C41EA3-300A-46C7-35B4-A510DFA6F7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3C2C175-D28E-E2EF-E26B-EB2DA140A4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1" dirty="0">
                <a:latin typeface="Calibri"/>
                <a:cs typeface="Calibri"/>
              </a:rPr>
              <a:t>From molecules to genomic variations: Accelerating genome analysis via</a:t>
            </a:r>
            <a:br>
              <a:rPr lang="en-US" sz="2000" b="1" dirty="0">
                <a:latin typeface="Calibri"/>
                <a:cs typeface="Calibri"/>
              </a:rPr>
            </a:br>
            <a:r>
              <a:rPr lang="en-US" sz="2000" b="1" dirty="0">
                <a:latin typeface="Calibri"/>
                <a:cs typeface="Calibri"/>
              </a:rPr>
              <a:t>intelligent algorithms and architectures</a:t>
            </a:r>
            <a:br>
              <a:rPr lang="en-US" sz="2000" b="1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</a:rPr>
              <a:t>Mohammed </a:t>
            </a:r>
            <a:r>
              <a:rPr lang="en-US" sz="2000" dirty="0" err="1">
                <a:latin typeface="Calibri"/>
                <a:cs typeface="Calibri"/>
              </a:rPr>
              <a:t>Alser</a:t>
            </a:r>
            <a:r>
              <a:rPr lang="en-US" sz="2000" dirty="0">
                <a:latin typeface="Calibri"/>
                <a:cs typeface="Calibri"/>
              </a:rPr>
              <a:t>, Joel </a:t>
            </a:r>
            <a:r>
              <a:rPr lang="en-US" sz="2000" dirty="0" err="1">
                <a:latin typeface="Calibri"/>
                <a:cs typeface="Calibri"/>
              </a:rPr>
              <a:t>Lindegger</a:t>
            </a:r>
            <a:r>
              <a:rPr lang="en-US" sz="2000" dirty="0">
                <a:latin typeface="Calibri"/>
                <a:cs typeface="Calibri"/>
              </a:rPr>
              <a:t>, </a:t>
            </a:r>
            <a:r>
              <a:rPr lang="en-US" sz="2000" u="sng" dirty="0">
                <a:latin typeface="Calibri"/>
                <a:cs typeface="Calibri"/>
              </a:rPr>
              <a:t>Can Firtina</a:t>
            </a:r>
            <a:r>
              <a:rPr lang="en-US" sz="2000" dirty="0">
                <a:latin typeface="Calibri"/>
                <a:cs typeface="Calibri"/>
              </a:rPr>
              <a:t>, Nour </a:t>
            </a:r>
            <a:r>
              <a:rPr lang="en-US" sz="2000" dirty="0" err="1">
                <a:latin typeface="Calibri"/>
                <a:cs typeface="Calibri"/>
              </a:rPr>
              <a:t>Almadhoun</a:t>
            </a:r>
            <a:r>
              <a:rPr lang="en-US" sz="2000" dirty="0">
                <a:latin typeface="Calibri"/>
                <a:cs typeface="Calibri"/>
              </a:rPr>
              <a:t>, </a:t>
            </a:r>
            <a:r>
              <a:rPr lang="en-US" sz="2000" dirty="0" err="1">
                <a:latin typeface="Calibri"/>
                <a:cs typeface="Calibri"/>
              </a:rPr>
              <a:t>Haiyu</a:t>
            </a:r>
            <a:r>
              <a:rPr lang="en-US" sz="2000" dirty="0">
                <a:latin typeface="Calibri"/>
                <a:cs typeface="Calibri"/>
              </a:rPr>
              <a:t> Mao, Gagandeep Singh, Juan Gomez-Luna, Onur Mutlu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  <a:hlinkClick r:id="rId3"/>
              </a:rPr>
              <a:t>Computational and Structural Biotechnology Journal (</a:t>
            </a:r>
            <a:r>
              <a:rPr lang="en-US" sz="2000" b="1" dirty="0">
                <a:latin typeface="Calibri"/>
                <a:cs typeface="Calibri"/>
                <a:hlinkClick r:id="rId3"/>
              </a:rPr>
              <a:t>CSBJ</a:t>
            </a:r>
            <a:r>
              <a:rPr lang="en-US" sz="2000" dirty="0">
                <a:latin typeface="Calibri"/>
                <a:cs typeface="Calibri"/>
                <a:hlinkClick r:id="rId3"/>
              </a:rPr>
              <a:t>)</a:t>
            </a:r>
            <a:r>
              <a:rPr lang="en-US" sz="2000" dirty="0">
                <a:latin typeface="Calibri"/>
                <a:cs typeface="Calibri"/>
              </a:rPr>
              <a:t>, August 2022.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  <a:hlinkClick r:id="rId4"/>
              </a:rPr>
              <a:t>[PDF]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5"/>
              </a:rPr>
              <a:t>[Code]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6"/>
              </a:rPr>
              <a:t>[DOI]</a:t>
            </a:r>
            <a:endParaRPr lang="en-US" sz="2000" dirty="0">
              <a:latin typeface="Calibri"/>
              <a:cs typeface="Calibri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BB08E1D-F4BA-7845-5A46-191EE9DDB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Recommended: Genome Analysis Steps </a:t>
            </a:r>
            <a:r>
              <a:rPr lang="en-US" sz="2400" dirty="0"/>
              <a:t>[CSBJ '22]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3F745C-0878-6190-1495-169E711F7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79</a:t>
            </a:fld>
            <a:endParaRPr lang="en-US" dirty="0">
              <a:latin typeface="Garamond"/>
              <a:cs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2B91254-5B04-7D48-03C1-B32B142A0B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031" y="3189632"/>
            <a:ext cx="11351937" cy="2441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84386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C8A941-BF3E-9958-B6DC-B51F1A1895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4FA3FB8-65C8-248A-B4ED-D1BA4ECF06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latin typeface="Calibri"/>
              <a:cs typeface="Calibri"/>
            </a:endParaRPr>
          </a:p>
          <a:p>
            <a:endParaRPr lang="en-US" dirty="0">
              <a:latin typeface="Calibri"/>
              <a:cs typeface="Calibri"/>
            </a:endParaRPr>
          </a:p>
          <a:p>
            <a:pPr marL="0" indent="0">
              <a:buNone/>
            </a:pPr>
            <a:endParaRPr lang="en-US" dirty="0">
              <a:latin typeface="Calibri"/>
              <a:cs typeface="Calibri"/>
            </a:endParaRPr>
          </a:p>
          <a:p>
            <a:r>
              <a:rPr lang="en-US" b="1" dirty="0">
                <a:latin typeface="Calibri"/>
                <a:cs typeface="Calibri"/>
              </a:rPr>
              <a:t>The need to co-design algorithms, ML and hardware</a:t>
            </a:r>
          </a:p>
          <a:p>
            <a:pPr marL="0" indent="0">
              <a:buNone/>
            </a:pPr>
            <a:endParaRPr lang="en-US" dirty="0">
              <a:latin typeface="Calibri"/>
              <a:cs typeface="Calibri"/>
            </a:endParaRPr>
          </a:p>
          <a:p>
            <a:r>
              <a:rPr lang="en-US" dirty="0">
                <a:latin typeface="Calibri"/>
                <a:cs typeface="Calibri"/>
              </a:rPr>
              <a:t>Course information and logistics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BACBA94-6149-1172-D16A-50CDB4703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5A62C3-0A38-D677-0F4E-FBAA234CA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80</a:t>
            </a:fld>
            <a:endParaRPr lang="en-US" dirty="0">
              <a:latin typeface="Garamond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8748687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EB13A-BBF0-2494-6058-1FFCDB59B1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CABAC66-4D23-96FA-009D-20BFC29374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latin typeface="Calibri"/>
              <a:cs typeface="Calibri"/>
            </a:endParaRPr>
          </a:p>
          <a:p>
            <a:endParaRPr lang="en-US" dirty="0">
              <a:latin typeface="Calibri"/>
              <a:cs typeface="Calibri"/>
            </a:endParaRPr>
          </a:p>
          <a:p>
            <a:pPr marL="0" indent="0">
              <a:buNone/>
            </a:pPr>
            <a:endParaRPr lang="en-US" dirty="0">
              <a:latin typeface="Calibri"/>
              <a:cs typeface="Calibri"/>
            </a:endParaRPr>
          </a:p>
          <a:p>
            <a:r>
              <a:rPr lang="en-US" dirty="0">
                <a:latin typeface="Calibri"/>
                <a:cs typeface="Calibri"/>
              </a:rPr>
              <a:t>The need to co-design algorithms, ML and hardware</a:t>
            </a:r>
          </a:p>
          <a:p>
            <a:pPr marL="0" indent="0">
              <a:buNone/>
            </a:pPr>
            <a:endParaRPr lang="en-US" dirty="0">
              <a:latin typeface="Calibri"/>
              <a:cs typeface="Calibri"/>
            </a:endParaRPr>
          </a:p>
          <a:p>
            <a:r>
              <a:rPr lang="en-US" b="1" dirty="0">
                <a:latin typeface="Calibri"/>
                <a:cs typeface="Calibri"/>
              </a:rPr>
              <a:t>Course information and logistics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AB76688-87FB-08FD-E853-C3BC6C64E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C48ED3-EE23-F010-6ADA-BE0B8D142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81</a:t>
            </a:fld>
            <a:endParaRPr lang="en-US" dirty="0">
              <a:latin typeface="Garamond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4997036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ED8DB90-2F93-E9BF-F8B7-707320888F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Make sure you are here for</a:t>
            </a:r>
            <a:br>
              <a:rPr lang="en-US" dirty="0">
                <a:latin typeface="Calibri"/>
                <a:cs typeface="Calibri"/>
              </a:rPr>
            </a:br>
            <a:r>
              <a:rPr lang="en-US" dirty="0">
                <a:latin typeface="Calibri"/>
                <a:cs typeface="Calibri"/>
              </a:rPr>
              <a:t>CMSC 829C: Algorithms, AI, and Hardware for Biological Data</a:t>
            </a:r>
            <a:endParaRPr lang="en-US" sz="2400" dirty="0">
              <a:latin typeface="Calibri"/>
              <a:cs typeface="Calibri"/>
            </a:endParaRPr>
          </a:p>
          <a:p>
            <a:endParaRPr lang="en-US" dirty="0">
              <a:latin typeface="Calibri"/>
              <a:cs typeface="Calibri"/>
            </a:endParaRPr>
          </a:p>
          <a:p>
            <a:endParaRPr lang="en-US" dirty="0">
              <a:latin typeface="Calibri"/>
              <a:cs typeface="Calibri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49989CE-B8CA-CE2A-86A9-F35D2A7BA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Sanity Check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5F9185-FE7C-CC8B-4399-C1E297C2B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82</a:t>
            </a:fld>
            <a:endParaRPr lang="en-US" dirty="0">
              <a:latin typeface="Garamond"/>
              <a:cs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73F351F-4360-F026-9A17-267EF7AFD8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538" y="2848870"/>
            <a:ext cx="11765158" cy="2296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44289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191C060-6523-FD97-990C-93385C7127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Slides, syllabus, other required materials will be publicly released at</a:t>
            </a:r>
          </a:p>
          <a:p>
            <a:pPr lvl="1"/>
            <a:r>
              <a:rPr lang="en-US" dirty="0">
                <a:latin typeface="Calibri"/>
                <a:cs typeface="Calibri"/>
                <a:hlinkClick r:id="rId2"/>
              </a:rPr>
              <a:t>https://storm.cs.umd.edu/teaching/cmsc829c/fall2026/</a:t>
            </a:r>
            <a:r>
              <a:rPr lang="en-US" dirty="0">
                <a:latin typeface="Calibri"/>
                <a:cs typeface="Calibri"/>
              </a:rPr>
              <a:t>  </a:t>
            </a:r>
          </a:p>
          <a:p>
            <a:endParaRPr lang="en-US" dirty="0">
              <a:latin typeface="Calibri"/>
              <a:cs typeface="Calibri"/>
            </a:endParaRPr>
          </a:p>
          <a:p>
            <a:endParaRPr lang="en-US" dirty="0">
              <a:latin typeface="Calibri"/>
              <a:cs typeface="Calibri"/>
            </a:endParaRPr>
          </a:p>
          <a:p>
            <a:endParaRPr lang="en-US" dirty="0">
              <a:latin typeface="Calibri"/>
              <a:cs typeface="Calibri"/>
            </a:endParaRPr>
          </a:p>
          <a:p>
            <a:endParaRPr lang="en-US" dirty="0">
              <a:latin typeface="Calibri"/>
              <a:cs typeface="Calibri"/>
            </a:endParaRPr>
          </a:p>
          <a:p>
            <a:endParaRPr lang="en-US" dirty="0">
              <a:latin typeface="Calibri"/>
              <a:cs typeface="Calibri"/>
            </a:endParaRPr>
          </a:p>
          <a:p>
            <a:endParaRPr lang="en-US" dirty="0">
              <a:latin typeface="Calibri"/>
              <a:cs typeface="Calibri"/>
            </a:endParaRPr>
          </a:p>
          <a:p>
            <a:endParaRPr lang="en-US" dirty="0">
              <a:latin typeface="Calibri"/>
              <a:cs typeface="Calibri"/>
            </a:endParaRPr>
          </a:p>
          <a:p>
            <a:r>
              <a:rPr lang="en-US" dirty="0">
                <a:latin typeface="Calibri"/>
                <a:cs typeface="Calibri"/>
              </a:rPr>
              <a:t>Canvas for discussion and assignments at</a:t>
            </a:r>
          </a:p>
          <a:p>
            <a:pPr lvl="1"/>
            <a:r>
              <a:rPr lang="en-US" dirty="0">
                <a:latin typeface="Calibri"/>
                <a:cs typeface="Calibri"/>
                <a:hlinkClick r:id="rId3"/>
              </a:rPr>
              <a:t>https://umd.instructure.com/courses/1408667</a:t>
            </a:r>
            <a:r>
              <a:rPr lang="en-US" dirty="0">
                <a:latin typeface="Calibri"/>
                <a:cs typeface="Calibri"/>
              </a:rPr>
              <a:t>  </a:t>
            </a:r>
          </a:p>
          <a:p>
            <a:pPr lvl="1"/>
            <a:endParaRPr lang="en-US" dirty="0">
              <a:latin typeface="Calibri"/>
              <a:cs typeface="Calibri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1C90F40-9658-6BB7-367E-2CBB66FA6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Website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8917CA-B021-EB48-7804-62B0D86CD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83</a:t>
            </a:fld>
            <a:endParaRPr lang="en-US" dirty="0">
              <a:latin typeface="Garamond"/>
              <a:cs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974BDB-985E-3841-5149-4DB7A3D348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486" y="2018424"/>
            <a:ext cx="6875261" cy="3073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363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0A63037-F977-7997-6EF2-5D49A77DA6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2 x 75-minute </a:t>
            </a:r>
            <a:r>
              <a:rPr lang="en-US" b="1" dirty="0">
                <a:latin typeface="Calibri"/>
                <a:cs typeface="Calibri"/>
              </a:rPr>
              <a:t>lectures</a:t>
            </a:r>
            <a:r>
              <a:rPr lang="en-US" dirty="0">
                <a:latin typeface="Calibri"/>
                <a:cs typeface="Calibri"/>
              </a:rPr>
              <a:t> or </a:t>
            </a:r>
            <a:r>
              <a:rPr lang="en-US" b="1" dirty="0">
                <a:latin typeface="Calibri"/>
                <a:cs typeface="Calibri"/>
              </a:rPr>
              <a:t>paper presentation sessions </a:t>
            </a:r>
            <a:r>
              <a:rPr lang="en-US" dirty="0">
                <a:latin typeface="Calibri"/>
                <a:cs typeface="Calibri"/>
              </a:rPr>
              <a:t>per week</a:t>
            </a:r>
          </a:p>
          <a:p>
            <a:pPr lvl="1"/>
            <a:r>
              <a:rPr lang="en-US" dirty="0" err="1">
                <a:latin typeface="Calibri"/>
                <a:cs typeface="Calibri"/>
              </a:rPr>
              <a:t>TuTh</a:t>
            </a:r>
            <a:r>
              <a:rPr lang="en-US" dirty="0">
                <a:latin typeface="Calibri"/>
                <a:cs typeface="Calibri"/>
              </a:rPr>
              <a:t> 3:30pm – 4:45pm in IRB 2107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Office Hours: </a:t>
            </a:r>
            <a:r>
              <a:rPr lang="en-US" dirty="0" err="1">
                <a:latin typeface="Calibri"/>
                <a:cs typeface="Calibri"/>
              </a:rPr>
              <a:t>TuTh</a:t>
            </a:r>
            <a:r>
              <a:rPr lang="en-US" dirty="0">
                <a:latin typeface="Calibri"/>
                <a:cs typeface="Calibri"/>
              </a:rPr>
              <a:t> 4:45pm - 5:30pm (after class)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My office: IRB 3236</a:t>
            </a:r>
          </a:p>
          <a:p>
            <a:endParaRPr lang="en-US" dirty="0">
              <a:latin typeface="Calibri"/>
              <a:cs typeface="Calibri"/>
            </a:endParaRPr>
          </a:p>
          <a:p>
            <a:r>
              <a:rPr lang="en-US" b="1" dirty="0">
                <a:latin typeface="Calibri"/>
                <a:cs typeface="Calibri"/>
              </a:rPr>
              <a:t>Lectures (first few weeks):</a:t>
            </a:r>
            <a:r>
              <a:rPr lang="en-US" dirty="0">
                <a:latin typeface="Calibri"/>
                <a:cs typeface="Calibri"/>
              </a:rPr>
              <a:t> To provide the necessary background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How to review, analyze, and present research papers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Fundamentals of bioinformatics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Algorithmic, machine learning, and hardware solutions</a:t>
            </a:r>
            <a:endParaRPr lang="en-US" b="1" dirty="0">
              <a:latin typeface="Calibri"/>
              <a:cs typeface="Calibri"/>
            </a:endParaRPr>
          </a:p>
          <a:p>
            <a:endParaRPr lang="en-US" dirty="0">
              <a:latin typeface="Calibri"/>
              <a:cs typeface="Calibri"/>
            </a:endParaRPr>
          </a:p>
          <a:p>
            <a:r>
              <a:rPr lang="en-US" b="1" dirty="0">
                <a:latin typeface="Calibri"/>
                <a:cs typeface="Calibri"/>
              </a:rPr>
              <a:t>Paper presentation sessions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5AE7256-799E-A756-7138-33A5095D5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Structure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7EBA23-2459-EA41-5A86-7A1CB3478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84</a:t>
            </a:fld>
            <a:endParaRPr lang="en-US" dirty="0">
              <a:latin typeface="Garamond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44001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9998B53-95BF-CA41-A57D-1A67D0262E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latin typeface="Calibri"/>
                <a:cs typeface="Calibri"/>
              </a:rPr>
              <a:t>No prior background in biology is required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The first few weeks cover the fundamentals you need</a:t>
            </a:r>
          </a:p>
          <a:p>
            <a:endParaRPr lang="en-US" dirty="0">
              <a:latin typeface="Calibri"/>
              <a:cs typeface="Calibri"/>
            </a:endParaRPr>
          </a:p>
          <a:p>
            <a:r>
              <a:rPr lang="en-US" dirty="0">
                <a:latin typeface="Calibri"/>
                <a:cs typeface="Calibri"/>
              </a:rPr>
              <a:t>Intended primarily for </a:t>
            </a:r>
            <a:r>
              <a:rPr lang="en-US" b="1" dirty="0">
                <a:latin typeface="Calibri"/>
                <a:cs typeface="Calibri"/>
              </a:rPr>
              <a:t>graduate students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Interested in algorithms, machine learning, hardware, or bioinformatics</a:t>
            </a:r>
          </a:p>
          <a:p>
            <a:pPr marL="0" indent="0">
              <a:buNone/>
            </a:pPr>
            <a:endParaRPr lang="en-US" dirty="0">
              <a:latin typeface="Calibri"/>
              <a:cs typeface="Calibri"/>
            </a:endParaRPr>
          </a:p>
          <a:p>
            <a:r>
              <a:rPr lang="en-US" dirty="0">
                <a:latin typeface="Calibri"/>
                <a:cs typeface="Calibri"/>
              </a:rPr>
              <a:t>Advanced </a:t>
            </a:r>
            <a:r>
              <a:rPr lang="en-US" b="1" dirty="0">
                <a:latin typeface="Calibri"/>
                <a:cs typeface="Calibri"/>
              </a:rPr>
              <a:t>undergraduates</a:t>
            </a:r>
            <a:r>
              <a:rPr lang="en-US" dirty="0">
                <a:latin typeface="Calibri"/>
                <a:cs typeface="Calibri"/>
              </a:rPr>
              <a:t> with a strong research interest are welcome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Follow the university's guidelines for undergraduates taking graduate courses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Send me an email with your CV if you would like to enroll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FE96334-183A-6783-3ACF-C1B7EFBDE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Who Is This Course For?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B01F3F-13DE-95F5-A5CE-9DD72BCF8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85</a:t>
            </a:fld>
            <a:endParaRPr lang="en-US" dirty="0">
              <a:latin typeface="Garamond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8165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D427789-9A71-B5B7-5D31-FD9A725EE9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You will choose the papers you want to present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Paper list will be released soon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Typically 1 or 2 papers per student</a:t>
            </a:r>
          </a:p>
          <a:p>
            <a:endParaRPr lang="en-US" dirty="0">
              <a:latin typeface="Calibri"/>
              <a:cs typeface="Calibri"/>
            </a:endParaRPr>
          </a:p>
          <a:p>
            <a:r>
              <a:rPr lang="en-US" dirty="0">
                <a:latin typeface="Calibri"/>
                <a:cs typeface="Calibri"/>
              </a:rPr>
              <a:t>Presenter's role (lead)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Meet with your mentor (me) at least 1 week before your session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Read the paper and bring a draft of your slides to get feedback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Submit your final slides at least 24 hours before class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In-class: present, analyze, lead the discussion (~40 + ~30 min)</a:t>
            </a:r>
          </a:p>
          <a:p>
            <a:endParaRPr lang="en-US" dirty="0">
              <a:latin typeface="Calibri"/>
              <a:cs typeface="Calibri"/>
            </a:endParaRPr>
          </a:p>
          <a:p>
            <a:r>
              <a:rPr lang="en-US" dirty="0">
                <a:latin typeface="Calibri"/>
                <a:cs typeface="Calibri"/>
              </a:rPr>
              <a:t>Participants' role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Read the paper before each class and submit your questions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Engage in discussions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0637204-DECA-3103-4DFA-4D3F30BD7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Paper Presentation Sessions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9DDCAD-8D1C-9E63-9312-43C2D36CA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86</a:t>
            </a:fld>
            <a:endParaRPr lang="en-US" dirty="0">
              <a:latin typeface="Garamond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72830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61A2360-DF19-66BE-FA6B-8F775BEE67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Submitting your questions before each presentation session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Due 11:59 PM the day before each presentation session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Questions should enable a nice discussion in class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Try to avoid obvious questions (e.g., "what if we try dataset X?")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We will ask some (or all) of these questions to the presenter</a:t>
            </a:r>
          </a:p>
          <a:p>
            <a:endParaRPr lang="en-US" dirty="0">
              <a:latin typeface="Calibri"/>
              <a:cs typeface="Calibri"/>
            </a:endParaRPr>
          </a:p>
          <a:p>
            <a:r>
              <a:rPr lang="en-US" dirty="0">
                <a:latin typeface="Calibri"/>
                <a:cs typeface="Calibri"/>
              </a:rPr>
              <a:t>Paper review towards the end of the semester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Use your analysis and review skills to write a structured review, the way real conference and journal reviews are written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You will review the same assigned paper (will be announced later)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Due Thursday, December 10 – we discuss the reviews together in the last class</a:t>
            </a:r>
          </a:p>
          <a:p>
            <a:pPr lvl="1"/>
            <a:endParaRPr lang="en-US" dirty="0">
              <a:latin typeface="Calibri"/>
              <a:cs typeface="Calibri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0DE35F3-CC05-3C66-20D6-CE025D989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055BE8-7652-5882-92D3-114B92CAD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87</a:t>
            </a:fld>
            <a:endParaRPr lang="en-US" dirty="0">
              <a:latin typeface="Garamond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32872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499AE84-01C0-1E79-123C-33F76CDF68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Please make sure you are here to learn and get a new perspective</a:t>
            </a:r>
          </a:p>
          <a:p>
            <a:r>
              <a:rPr lang="en-US" dirty="0">
                <a:latin typeface="Calibri"/>
                <a:cs typeface="Calibri"/>
              </a:rPr>
              <a:t>Leading paper presentations: 35%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Before-class preparedness: 10%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Paper presentation without the analysis part: 15%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Analysis and discussion leadership: 10%</a:t>
            </a:r>
          </a:p>
          <a:p>
            <a:r>
              <a:rPr lang="en-US" dirty="0">
                <a:latin typeface="Calibri"/>
                <a:cs typeface="Calibri"/>
              </a:rPr>
              <a:t>Participation: 20%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Engaging with questions asked by other students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Helping to drive the discussions related to the questions you submitted</a:t>
            </a:r>
          </a:p>
          <a:p>
            <a:r>
              <a:rPr lang="en-US" dirty="0">
                <a:latin typeface="Calibri"/>
                <a:cs typeface="Calibri"/>
              </a:rPr>
              <a:t>Submitting questions: 25%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Your 5 lowest scores are dropped (busy weeks, absences)</a:t>
            </a:r>
          </a:p>
          <a:p>
            <a:r>
              <a:rPr lang="en-US" dirty="0">
                <a:latin typeface="Calibri"/>
                <a:cs typeface="Calibri"/>
              </a:rPr>
              <a:t>Writing a paper review: 20%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CADE348-681B-BADF-BAC8-B2B2E7200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D9BB77-91E1-7237-400F-D4FC22191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88</a:t>
            </a:fld>
            <a:endParaRPr lang="en-US" dirty="0">
              <a:latin typeface="Garamond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74513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DC936BA-74C2-1D98-E002-FCD09EB1B1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latin typeface="Calibri"/>
                <a:cs typeface="Calibri"/>
              </a:rPr>
              <a:t>Every presentation session</a:t>
            </a:r>
            <a:r>
              <a:rPr lang="en-US" dirty="0">
                <a:latin typeface="Calibri"/>
                <a:cs typeface="Calibri"/>
              </a:rPr>
              <a:t> (when you are not presenting)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Discussion questions due 11:59 PM the day before</a:t>
            </a:r>
          </a:p>
          <a:p>
            <a:endParaRPr lang="en-US" dirty="0">
              <a:latin typeface="Calibri"/>
              <a:cs typeface="Calibri"/>
            </a:endParaRPr>
          </a:p>
          <a:p>
            <a:r>
              <a:rPr lang="en-US" b="1" dirty="0">
                <a:latin typeface="Calibri"/>
                <a:cs typeface="Calibri"/>
              </a:rPr>
              <a:t>Your presentation session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Mentor meeting with draft slides: at least 1 week before your session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Final slides: at least 24 hours before class</a:t>
            </a:r>
          </a:p>
          <a:p>
            <a:endParaRPr lang="en-US" dirty="0">
              <a:latin typeface="Calibri"/>
              <a:cs typeface="Calibri"/>
            </a:endParaRPr>
          </a:p>
          <a:p>
            <a:r>
              <a:rPr lang="en-US" b="1" dirty="0">
                <a:latin typeface="Calibri"/>
                <a:cs typeface="Calibri"/>
              </a:rPr>
              <a:t>End of the term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Paper review due Thursday, December 10 (we discuss reviews in the last class)</a:t>
            </a:r>
          </a:p>
          <a:p>
            <a:endParaRPr lang="en-US" dirty="0">
              <a:latin typeface="Calibri"/>
              <a:cs typeface="Calibri"/>
            </a:endParaRPr>
          </a:p>
          <a:p>
            <a:r>
              <a:rPr lang="en-US" dirty="0">
                <a:latin typeface="Calibri"/>
                <a:cs typeface="Calibri"/>
              </a:rPr>
              <a:t>Check the course website and ELMS-Canvas regularly – turn on notifications!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3FFFBA1-D914-23CC-2EF6-DEE8BA648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Dates to Remember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CD10DF-0228-D8C0-B15B-C829E65C2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89</a:t>
            </a:fld>
            <a:endParaRPr lang="en-US" dirty="0">
              <a:latin typeface="Garamond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21117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5C44E-9618-C111-9841-CF4EE641A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Questions?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C764FC6-A2CE-650B-FC04-DEFB3C4F5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90</a:t>
            </a:fld>
            <a:endParaRPr lang="en-US">
              <a:latin typeface="Garamond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8606053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216D5E8-E9E1-C761-F36D-56877CB2E1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latin typeface="Calibri"/>
                <a:cs typeface="Calibri"/>
              </a:rPr>
              <a:t>Lecture 2: Moving the Needle – A Bioinformatics Perspective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Thursday, September 3, 3:30pm – 4:45pm, IRB 2107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Key aspects in research and how to present with these aspects in mind</a:t>
            </a:r>
          </a:p>
          <a:p>
            <a:endParaRPr lang="en-US" dirty="0">
              <a:latin typeface="Calibri"/>
              <a:cs typeface="Calibri"/>
            </a:endParaRPr>
          </a:p>
          <a:p>
            <a:r>
              <a:rPr lang="en-US" b="1" dirty="0">
                <a:latin typeface="Calibri"/>
                <a:cs typeface="Calibri"/>
              </a:rPr>
              <a:t>Before next class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Read the syllabus on the course website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Log in to ELMS-Canvas and turn on notifications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Email me if you have questions about enrollment or the course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2D48388-E548-1C2D-FD3F-48DFBDC5D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Next Lecture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B24D45-413E-07BE-FD1C-0B8E86651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91</a:t>
            </a:fld>
            <a:endParaRPr lang="en-US" dirty="0">
              <a:latin typeface="Garamond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1588185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7AB8CE-7023-BBCE-140E-724F349F40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D63A71F-F316-ACEB-1539-8E5CBC0E1C3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1520" y="2393958"/>
            <a:ext cx="10972800" cy="503536"/>
          </a:xfrm>
        </p:spPr>
        <p:txBody>
          <a:bodyPr/>
          <a:lstStyle/>
          <a:p>
            <a:r>
              <a:rPr lang="en-US" dirty="0"/>
              <a:t>Lecture 1: Introduction and Course Logistics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96E7DC-ED85-7F41-F916-E6F813979B3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31520" y="1155648"/>
            <a:ext cx="10972800" cy="1224822"/>
          </a:xfrm>
        </p:spPr>
        <p:txBody>
          <a:bodyPr/>
          <a:lstStyle/>
          <a:p>
            <a:r>
              <a:rPr lang="en-US" dirty="0"/>
              <a:t>CMSC 829C: Algorithms, AI, and Hardware</a:t>
            </a:r>
            <a:br>
              <a:rPr lang="en-US" dirty="0"/>
            </a:br>
            <a:r>
              <a:rPr lang="en-US" dirty="0"/>
              <a:t>for Biological Data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E3DBE2-C2A6-3EC3-7B1E-C6BA5108DE3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31520" y="5138028"/>
            <a:ext cx="10972800" cy="332399"/>
          </a:xfrm>
        </p:spPr>
        <p:txBody>
          <a:bodyPr/>
          <a:lstStyle/>
          <a:p>
            <a:r>
              <a:rPr lang="en-US" dirty="0">
                <a:latin typeface="Calibri"/>
                <a:ea typeface="Helvetica Neue" panose="02000503000000020004" pitchFamily="2" charset="0"/>
                <a:cs typeface="Calibri"/>
              </a:rPr>
              <a:t>Can Firtina | </a:t>
            </a:r>
            <a:r>
              <a:rPr lang="en-US" dirty="0">
                <a:latin typeface="Calibri"/>
                <a:ea typeface="Helvetica Neue" panose="02000503000000020004" pitchFamily="2" charset="0"/>
                <a:cs typeface="Calibri"/>
                <a:hlinkClick r:id="rId2"/>
              </a:rPr>
              <a:t>canfirtina@gmail.com</a:t>
            </a:r>
            <a:r>
              <a:rPr lang="en-US" dirty="0">
                <a:latin typeface="Calibri"/>
                <a:ea typeface="Helvetica Neue" panose="02000503000000020004" pitchFamily="2" charset="0"/>
                <a:cs typeface="Calibri"/>
              </a:rPr>
              <a:t> | </a:t>
            </a:r>
            <a:r>
              <a:rPr lang="en-US" dirty="0">
                <a:latin typeface="Calibri"/>
                <a:ea typeface="Helvetica Neue" panose="02000503000000020004" pitchFamily="2" charset="0"/>
                <a:cs typeface="Calibri"/>
                <a:hlinkClick r:id="rId3"/>
              </a:rPr>
              <a:t>cs.umd.edu/~firtina</a:t>
            </a:r>
            <a:endParaRPr lang="en-US" dirty="0">
              <a:latin typeface="Calibri"/>
              <a:ea typeface="Helvetica Neue" panose="02000503000000020004" pitchFamily="2" charset="0"/>
              <a:cs typeface="Calibri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DE4511-551E-0729-355F-A66F7FEFE24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31520" y="5519721"/>
            <a:ext cx="10972800" cy="332399"/>
          </a:xfrm>
        </p:spPr>
        <p:txBody>
          <a:bodyPr/>
          <a:lstStyle/>
          <a:p>
            <a:r>
              <a:rPr lang="en-US" dirty="0">
                <a:latin typeface="Calibri"/>
                <a:ea typeface="Helvetica Neue" panose="02000503000000020004" pitchFamily="2" charset="0"/>
                <a:cs typeface="Calibri"/>
              </a:rPr>
              <a:t>Assistant Professor of Computer Science at UMD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31B20DE-3F43-8679-0702-D0B7E244A33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31520" y="3649308"/>
            <a:ext cx="10972800" cy="332399"/>
          </a:xfrm>
        </p:spPr>
        <p:txBody>
          <a:bodyPr/>
          <a:lstStyle/>
          <a:p>
            <a:r>
              <a:rPr lang="en-US" dirty="0"/>
              <a:t>Fall 2026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006609F-B9A3-A5EA-2AA2-0D522CD3FB0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31520" y="4039992"/>
            <a:ext cx="10972800" cy="332399"/>
          </a:xfrm>
        </p:spPr>
        <p:txBody>
          <a:bodyPr/>
          <a:lstStyle/>
          <a:p>
            <a:r>
              <a:rPr lang="en-US" dirty="0"/>
              <a:t>September 1, 2026</a:t>
            </a:r>
          </a:p>
        </p:txBody>
      </p:sp>
    </p:spTree>
    <p:extLst>
      <p:ext uri="{BB962C8B-B14F-4D97-AF65-F5344CB8AC3E}">
        <p14:creationId xmlns:p14="http://schemas.microsoft.com/office/powerpoint/2010/main" val="1796080120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Custom 2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473C3"/>
      </a:hlink>
      <a:folHlink>
        <a:srgbClr val="4473C3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6F8D515D-6534-5443-AFA8-31F4784159B5}">
  <we:reference id="WA200010001" version="1.0.0.1" store="Omex" storeType="OMEX"/>
  <we:alternateReferences>
    <we:reference id="WA200010001" version="1.0.0.1" store="WA200010001" storeType="OMEX"/>
  </we:alternateReferences>
  <we:properties>
    <we:property name="claude.fileId" value="&quot;f7b8f343-73a9-4fe1-8500-2d1808681f0c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93442</TotalTime>
  <Words>4729</Words>
  <Application>Microsoft Macintosh PowerPoint</Application>
  <PresentationFormat>Widescreen</PresentationFormat>
  <Paragraphs>656</Paragraphs>
  <Slides>92</Slides>
  <Notes>46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92</vt:i4>
      </vt:variant>
    </vt:vector>
  </HeadingPairs>
  <TitlesOfParts>
    <vt:vector size="104" baseType="lpstr">
      <vt:lpstr>Aptos</vt:lpstr>
      <vt:lpstr>Arial</vt:lpstr>
      <vt:lpstr>Avenir Next</vt:lpstr>
      <vt:lpstr>Calibri</vt:lpstr>
      <vt:lpstr>Cambria Math</vt:lpstr>
      <vt:lpstr>Courier New</vt:lpstr>
      <vt:lpstr>Garamond</vt:lpstr>
      <vt:lpstr>PT Mono</vt:lpstr>
      <vt:lpstr>Quire Sans</vt:lpstr>
      <vt:lpstr>Tahoma</vt:lpstr>
      <vt:lpstr>Wingdings</vt:lpstr>
      <vt:lpstr>Custom Design</vt:lpstr>
      <vt:lpstr>PowerPoint Presentation</vt:lpstr>
      <vt:lpstr>Brief Self Introduction</vt:lpstr>
      <vt:lpstr>STORM Research Group</vt:lpstr>
      <vt:lpstr>Agenda</vt:lpstr>
      <vt:lpstr>Agenda</vt:lpstr>
      <vt:lpstr>The Goal of Computing: Beyond Numbers</vt:lpstr>
      <vt:lpstr>Recommended: You and Your Research</vt:lpstr>
      <vt:lpstr>Some More Materials to Internalize</vt:lpstr>
      <vt:lpstr>The Goal of Computing: Beyond Numbers</vt:lpstr>
      <vt:lpstr>Analyzing Genomes Reveals Key Insights</vt:lpstr>
      <vt:lpstr>Generating the Entire Genomic Sequence</vt:lpstr>
      <vt:lpstr>A Common Genome Analysis Pipeline</vt:lpstr>
      <vt:lpstr>A Pipeline That is Computationally Costly</vt:lpstr>
      <vt:lpstr>A Pipeline That Wastes Resources</vt:lpstr>
      <vt:lpstr>Data Movement Dominates Performance</vt:lpstr>
      <vt:lpstr>Communication Dominates Arithmetic</vt:lpstr>
      <vt:lpstr>Problems with Data Analysis Today</vt:lpstr>
      <vt:lpstr>We need to co-design algorithms and architecture to handle data well</vt:lpstr>
      <vt:lpstr>Pushing Towards New Architectures</vt:lpstr>
      <vt:lpstr>Algorithm-Architecture Co-design is Critical</vt:lpstr>
      <vt:lpstr>Why Do We Need This Course?</vt:lpstr>
      <vt:lpstr>Applications are Limitless (Almost)</vt:lpstr>
      <vt:lpstr>Genome Editing</vt:lpstr>
      <vt:lpstr>Protein Structure Prediction</vt:lpstr>
      <vt:lpstr>Large Scale Analysis</vt:lpstr>
      <vt:lpstr>Democratizing Genome Analysis</vt:lpstr>
      <vt:lpstr>Democratizing Genome Analysis</vt:lpstr>
      <vt:lpstr>Rapid Surveillance of Disease Outbreaks</vt:lpstr>
      <vt:lpstr>Cheap &amp; Fast SARS-CoV-2 Testing</vt:lpstr>
      <vt:lpstr>In-Field Portable Analysis</vt:lpstr>
      <vt:lpstr>Challenging Environment in Outer Space</vt:lpstr>
      <vt:lpstr>DNA is a Valuable Asset to Protect</vt:lpstr>
      <vt:lpstr>New Personalized Shopping Paradigm</vt:lpstr>
      <vt:lpstr>DNA Computing</vt:lpstr>
      <vt:lpstr>Things are Happening in Industry</vt:lpstr>
      <vt:lpstr>Illumina DRAGEN Platform</vt:lpstr>
      <vt:lpstr>Nova/NextSeq with Analysis Capability</vt:lpstr>
      <vt:lpstr>NVIDIA H100 (2022)</vt:lpstr>
      <vt:lpstr>Cerebras’s Wafer Scale Engine (2024)</vt:lpstr>
      <vt:lpstr>Cerebras’s Wafer Scale Engine (2024)</vt:lpstr>
      <vt:lpstr>UPMEM Processing-in-DRAM Engine (2019)</vt:lpstr>
      <vt:lpstr>GPU Acceleration of Bioinformatics Workloads</vt:lpstr>
      <vt:lpstr>Recommended: Accelerating Genome Analysis [DAC '23]</vt:lpstr>
      <vt:lpstr>Recommended Textbook for Algorithm Design</vt:lpstr>
      <vt:lpstr>Enabling New Directions in Genome Analysis via New Algorithms</vt:lpstr>
      <vt:lpstr>New Frontiers: Raw Signal Analysis [ISMB '23]</vt:lpstr>
      <vt:lpstr>Real-Time Raw Signal Analysis [Bioinformatics '24]</vt:lpstr>
      <vt:lpstr>New Directions: Assembling Raw Signals</vt:lpstr>
      <vt:lpstr>Quickly Aligning Raw Signals [IEEE Access '24]</vt:lpstr>
      <vt:lpstr>In-Storage Raw Signal Analysis [ICS '25]</vt:lpstr>
      <vt:lpstr>Correcting Raw Signals [arXiv '26 &amp; ISMB'26]</vt:lpstr>
      <vt:lpstr>Benchmarking Raw Signal Analysis [ACM-BCB '25]</vt:lpstr>
      <vt:lpstr>Tolerating Noise in String Matching [NARGAB '23]</vt:lpstr>
      <vt:lpstr>Mitigating Useless Computations [IEEE/ACM TCBB '24]</vt:lpstr>
      <vt:lpstr>Mitigating Useless Computations [Bioinformatics '22]</vt:lpstr>
      <vt:lpstr>Utilizing AI/ML in Genome Analysis via New Algorithms and Architectures</vt:lpstr>
      <vt:lpstr>Error Correction using ML [Bioinformatics '20]</vt:lpstr>
      <vt:lpstr>Accelerating ML &amp; Genome Graphs [ACM TACO '24]</vt:lpstr>
      <vt:lpstr>Translating Raw Signals using ML [Genome Biology '24]</vt:lpstr>
      <vt:lpstr>Eliminating Useless Basecalling [Frontiers In Genetics '24]</vt:lpstr>
      <vt:lpstr>Basecalling using PIM [MICRO '23]</vt:lpstr>
      <vt:lpstr>DNN Hardware Acceleration</vt:lpstr>
      <vt:lpstr>VMM in Memristor-based Crossbars</vt:lpstr>
      <vt:lpstr>Non-idealities in Memristor-based Crossbars</vt:lpstr>
      <vt:lpstr>Accuracy: All Non-idealities without Mitigation</vt:lpstr>
      <vt:lpstr>Accuracy: Enhancement Techniques on All Non-idealities</vt:lpstr>
      <vt:lpstr>ML-based Genome Analysis via PIM [MICRO '22]</vt:lpstr>
      <vt:lpstr>Problem 1: Large Data Movement</vt:lpstr>
      <vt:lpstr>Problem 2: Wasted Computation</vt:lpstr>
      <vt:lpstr>Goal and Opportunities</vt:lpstr>
      <vt:lpstr>GenPIP Overview</vt:lpstr>
      <vt:lpstr>PowerPoint Presentation</vt:lpstr>
      <vt:lpstr>Accelerating String Matching [MICRO '20]</vt:lpstr>
      <vt:lpstr>Accelerating Genome Graphs [ISCA '22]</vt:lpstr>
      <vt:lpstr>In-Storage Filtering for Genomics [ASPLOS '22]</vt:lpstr>
      <vt:lpstr>In-Storage Decompression for Genomics [HPCA '26]</vt:lpstr>
      <vt:lpstr>In-Storage Metagenomics [ISCA '24]</vt:lpstr>
      <vt:lpstr>Recommended: Accelerating Genome Analysis [DAC '23]</vt:lpstr>
      <vt:lpstr>Recommended: Genome Analysis Steps [CSBJ '22]</vt:lpstr>
      <vt:lpstr>Agenda</vt:lpstr>
      <vt:lpstr>Agenda</vt:lpstr>
      <vt:lpstr>Sanity Check</vt:lpstr>
      <vt:lpstr>Course Website</vt:lpstr>
      <vt:lpstr>Course Structure</vt:lpstr>
      <vt:lpstr>Who Is This Course For?</vt:lpstr>
      <vt:lpstr>Paper Presentation Sessions</vt:lpstr>
      <vt:lpstr>Assignments</vt:lpstr>
      <vt:lpstr>Grading</vt:lpstr>
      <vt:lpstr>Key Dates to Remember</vt:lpstr>
      <vt:lpstr>Questions?</vt:lpstr>
      <vt:lpstr>Next Lecture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Can Firtina</dc:creator>
  <cp:keywords/>
  <dc:description/>
  <cp:lastModifiedBy>Can Firtina</cp:lastModifiedBy>
  <cp:revision>2911</cp:revision>
  <cp:lastPrinted>2019-02-23T04:26:38Z</cp:lastPrinted>
  <dcterms:created xsi:type="dcterms:W3CDTF">2017-06-05T15:22:10Z</dcterms:created>
  <dcterms:modified xsi:type="dcterms:W3CDTF">2026-08-31T15:44:17Z</dcterms:modified>
  <cp:category/>
</cp:coreProperties>
</file>